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Automation 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Why Framework?</a:t>
            </a:r>
          </a:p>
          <a:p>
            <a:pPr lvl="1">
              <a:buNone/>
            </a:pPr>
            <a:r>
              <a:rPr lang="en-NZ" sz="2000" dirty="0" smtClean="0"/>
              <a:t>A framework is set of automation guidelines which help in:</a:t>
            </a:r>
          </a:p>
          <a:p>
            <a:pPr lvl="1">
              <a:buFont typeface="Wingdings" pitchFamily="2" charset="2"/>
              <a:buChar char="q"/>
            </a:pPr>
            <a:r>
              <a:rPr lang="en-NZ" sz="2000" dirty="0" smtClean="0"/>
              <a:t>Maintaining consistency of Testing</a:t>
            </a:r>
          </a:p>
          <a:p>
            <a:pPr lvl="1">
              <a:buFont typeface="Wingdings" pitchFamily="2" charset="2"/>
              <a:buChar char="q"/>
            </a:pPr>
            <a:r>
              <a:rPr lang="en-NZ" sz="2000" dirty="0" smtClean="0"/>
              <a:t>Improves test structuring</a:t>
            </a:r>
          </a:p>
          <a:p>
            <a:pPr lvl="1">
              <a:buFont typeface="Wingdings" pitchFamily="2" charset="2"/>
              <a:buChar char="q"/>
            </a:pPr>
            <a:r>
              <a:rPr lang="en-NZ" sz="2000" dirty="0" smtClean="0"/>
              <a:t>Minimum usage of code</a:t>
            </a:r>
          </a:p>
          <a:p>
            <a:pPr lvl="1">
              <a:buFont typeface="Wingdings" pitchFamily="2" charset="2"/>
              <a:buChar char="q"/>
            </a:pPr>
            <a:r>
              <a:rPr lang="en-NZ" sz="2000" dirty="0" smtClean="0"/>
              <a:t>Less Maintenance of code</a:t>
            </a:r>
          </a:p>
          <a:p>
            <a:pPr lvl="1">
              <a:buFont typeface="Wingdings" pitchFamily="2" charset="2"/>
              <a:buChar char="q"/>
            </a:pPr>
            <a:r>
              <a:rPr lang="en-NZ" sz="2000" dirty="0" smtClean="0"/>
              <a:t>Improve re-usability</a:t>
            </a:r>
          </a:p>
          <a:p>
            <a:pPr lvl="1">
              <a:buFont typeface="Wingdings" pitchFamily="2" charset="2"/>
              <a:buChar char="q"/>
            </a:pPr>
            <a:r>
              <a:rPr lang="en-NZ" sz="2000" dirty="0" smtClean="0"/>
              <a:t>Non Technical testers can be involved in code</a:t>
            </a:r>
          </a:p>
          <a:p>
            <a:pPr lvl="1">
              <a:buFont typeface="Wingdings" pitchFamily="2" charset="2"/>
              <a:buChar char="q"/>
            </a:pPr>
            <a:r>
              <a:rPr lang="en-NZ" sz="2000" dirty="0" smtClean="0"/>
              <a:t>Training period of using the tool can be </a:t>
            </a:r>
            <a:r>
              <a:rPr lang="en-NZ" sz="2000" dirty="0" smtClean="0"/>
              <a:t>reduced</a:t>
            </a:r>
            <a:endParaRPr lang="en-NZ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NZ" sz="2000" b="1" dirty="0" smtClean="0"/>
              <a:t>Programming Language </a:t>
            </a:r>
            <a:r>
              <a:rPr lang="en-NZ" sz="2000" dirty="0" smtClean="0"/>
              <a:t>: </a:t>
            </a:r>
            <a:r>
              <a:rPr lang="en-NZ" sz="1800" dirty="0" smtClean="0"/>
              <a:t>In my Project I am using C# language, even though it supports multiple languages like Perl, Java. We have chosen C# as most of Automation developers are familiar with Selenium with C#.</a:t>
            </a:r>
          </a:p>
          <a:p>
            <a:r>
              <a:rPr lang="en-NZ" sz="2000" b="1" dirty="0" smtClean="0"/>
              <a:t>Framework :  </a:t>
            </a:r>
            <a:r>
              <a:rPr lang="en-NZ" sz="1800" dirty="0" smtClean="0"/>
              <a:t>I have used Data driven Framework by using POM design pattern with Page Factory.</a:t>
            </a:r>
          </a:p>
          <a:p>
            <a:r>
              <a:rPr lang="en-NZ" sz="2000" b="1" dirty="0" smtClean="0"/>
              <a:t>POM (Page Object Model) : </a:t>
            </a:r>
            <a:r>
              <a:rPr lang="en-NZ" sz="1800" dirty="0" smtClean="0"/>
              <a:t>I have created a class for every web page. Each web page has separate class and class holds the functionality and members of that web page.</a:t>
            </a:r>
          </a:p>
          <a:p>
            <a:r>
              <a:rPr lang="en-NZ" sz="2000" b="1" dirty="0" smtClean="0"/>
              <a:t>Packages: </a:t>
            </a:r>
            <a:r>
              <a:rPr lang="en-NZ" sz="1800" dirty="0" smtClean="0"/>
              <a:t>All the web page related files are stored under </a:t>
            </a:r>
            <a:r>
              <a:rPr lang="en-NZ" sz="1800" b="1" dirty="0" smtClean="0"/>
              <a:t>Pages</a:t>
            </a:r>
            <a:r>
              <a:rPr lang="en-NZ" sz="1800" dirty="0" smtClean="0"/>
              <a:t> folder and Test related files(</a:t>
            </a:r>
            <a:r>
              <a:rPr lang="en-NZ" sz="1800" dirty="0" err="1" smtClean="0"/>
              <a:t>Nunit</a:t>
            </a:r>
            <a:r>
              <a:rPr lang="en-NZ" sz="1800" dirty="0" smtClean="0"/>
              <a:t>, Setup, Teardown) under </a:t>
            </a:r>
            <a:r>
              <a:rPr lang="en-NZ" sz="1800" b="1" dirty="0" smtClean="0"/>
              <a:t>Test</a:t>
            </a:r>
            <a:r>
              <a:rPr lang="en-NZ" sz="1800" dirty="0" smtClean="0"/>
              <a:t> Folder. Common methods such as (Excel Data reader, Screenshot capturing, Reports) under </a:t>
            </a:r>
            <a:r>
              <a:rPr lang="en-NZ" sz="1800" b="1" dirty="0" smtClean="0"/>
              <a:t>Global</a:t>
            </a:r>
            <a:r>
              <a:rPr lang="en-NZ" sz="1800" dirty="0" smtClean="0"/>
              <a:t> Folder.</a:t>
            </a:r>
          </a:p>
          <a:p>
            <a:r>
              <a:rPr lang="en-NZ" sz="2000" b="1" dirty="0" smtClean="0"/>
              <a:t>Test Base class </a:t>
            </a:r>
            <a:r>
              <a:rPr lang="en-NZ" sz="1800" dirty="0" smtClean="0"/>
              <a:t>is  used by all the common functions </a:t>
            </a:r>
            <a:r>
              <a:rPr lang="en-NZ" sz="1800" dirty="0" smtClean="0"/>
              <a:t>and pages</a:t>
            </a:r>
            <a:r>
              <a:rPr lang="en-NZ" sz="1800" dirty="0" smtClean="0"/>
              <a:t>. It is responsible for </a:t>
            </a:r>
            <a:r>
              <a:rPr lang="en-NZ" sz="1800" dirty="0" smtClean="0"/>
              <a:t>initializing the </a:t>
            </a:r>
            <a:r>
              <a:rPr lang="en-NZ" sz="1800" dirty="0" err="1" smtClean="0"/>
              <a:t>webdriver</a:t>
            </a:r>
            <a:r>
              <a:rPr lang="en-NZ" sz="1800" dirty="0" smtClean="0"/>
              <a:t>, </a:t>
            </a:r>
            <a:r>
              <a:rPr lang="en-NZ" sz="1800" dirty="0" smtClean="0"/>
              <a:t>implicit/Explicit wait</a:t>
            </a:r>
            <a:r>
              <a:rPr lang="en-NZ" sz="1800" dirty="0" smtClean="0"/>
              <a:t>, extent reports.</a:t>
            </a:r>
          </a:p>
          <a:p>
            <a:r>
              <a:rPr lang="en-NZ" sz="2000" b="1" dirty="0" smtClean="0"/>
              <a:t>Utility</a:t>
            </a:r>
            <a:r>
              <a:rPr lang="en-NZ" sz="1800" dirty="0" smtClean="0"/>
              <a:t> class or </a:t>
            </a:r>
            <a:r>
              <a:rPr lang="en-NZ" sz="2000" b="1" dirty="0" err="1" smtClean="0"/>
              <a:t>commonMethods</a:t>
            </a:r>
            <a:r>
              <a:rPr lang="en-NZ" sz="1800" dirty="0" smtClean="0"/>
              <a:t> class used to store repetitive functions and stores Excel Data reader, Screenshot capturing, Reports methods. It inherits Test base class.</a:t>
            </a:r>
          </a:p>
          <a:p>
            <a:r>
              <a:rPr lang="en-NZ" sz="2100" b="1" dirty="0" err="1" smtClean="0"/>
              <a:t>Specflow</a:t>
            </a:r>
            <a:r>
              <a:rPr lang="en-NZ" sz="2100" b="1" dirty="0" smtClean="0"/>
              <a:t>:</a:t>
            </a:r>
            <a:r>
              <a:rPr lang="en-NZ" sz="1800" dirty="0" smtClean="0"/>
              <a:t> On top of all I have used </a:t>
            </a:r>
            <a:r>
              <a:rPr lang="en-NZ" sz="1800" dirty="0" err="1" smtClean="0"/>
              <a:t>specflow</a:t>
            </a:r>
            <a:r>
              <a:rPr lang="en-NZ" sz="1800" dirty="0" smtClean="0"/>
              <a:t> for BDD(Features, scenarios, Given, When and Then).</a:t>
            </a:r>
          </a:p>
          <a:p>
            <a:endParaRPr lang="en-NZ" sz="1800" dirty="0" smtClean="0"/>
          </a:p>
          <a:p>
            <a:endParaRPr lang="en-NZ" sz="1800" dirty="0" smtClean="0"/>
          </a:p>
          <a:p>
            <a:endParaRPr lang="en-NZ" sz="1800" dirty="0" smtClean="0"/>
          </a:p>
          <a:p>
            <a:endParaRPr lang="en-NZ" sz="1800" dirty="0" smtClean="0"/>
          </a:p>
          <a:p>
            <a:endParaRPr lang="en-NZ" sz="1400" dirty="0" smtClean="0"/>
          </a:p>
          <a:p>
            <a:endParaRPr lang="en-NZ" sz="1400" dirty="0" smtClean="0"/>
          </a:p>
          <a:p>
            <a:endParaRPr lang="en-NZ" sz="1400" dirty="0" smtClean="0"/>
          </a:p>
          <a:p>
            <a:endParaRPr lang="en-NZ" sz="1400" dirty="0" smtClean="0"/>
          </a:p>
          <a:p>
            <a:endParaRPr lang="en-NZ" sz="1400" dirty="0" smtClean="0"/>
          </a:p>
          <a:p>
            <a:endParaRPr lang="en-NZ" sz="1400" dirty="0" smtClean="0"/>
          </a:p>
          <a:p>
            <a:endParaRPr lang="en-NZ" sz="1400" dirty="0" smtClean="0"/>
          </a:p>
          <a:p>
            <a:endParaRPr lang="en-NZ" sz="1400" dirty="0" smtClean="0"/>
          </a:p>
          <a:p>
            <a:endParaRPr lang="en-NZ" sz="1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NZ" sz="2100" b="1" dirty="0" smtClean="0"/>
              <a:t>Properties</a:t>
            </a:r>
            <a:r>
              <a:rPr lang="en-NZ" sz="2100" dirty="0" smtClean="0"/>
              <a:t> file or </a:t>
            </a:r>
            <a:r>
              <a:rPr lang="en-NZ" sz="2100" b="1" dirty="0" smtClean="0"/>
              <a:t>Resource </a:t>
            </a:r>
            <a:r>
              <a:rPr lang="en-NZ" sz="2100" dirty="0" smtClean="0"/>
              <a:t>file: </a:t>
            </a:r>
            <a:r>
              <a:rPr lang="en-NZ" sz="1800" dirty="0" smtClean="0"/>
              <a:t>It consists of static information such as Browser </a:t>
            </a:r>
            <a:r>
              <a:rPr lang="en-NZ" sz="1800" dirty="0" smtClean="0"/>
              <a:t>specification, Screenshot </a:t>
            </a:r>
            <a:r>
              <a:rPr lang="en-NZ" sz="1800" dirty="0" smtClean="0"/>
              <a:t>path, Excel path, </a:t>
            </a:r>
            <a:r>
              <a:rPr lang="en-NZ" sz="1800" dirty="0" smtClean="0"/>
              <a:t>R</a:t>
            </a:r>
            <a:r>
              <a:rPr lang="en-NZ" sz="1800" dirty="0" smtClean="0"/>
              <a:t>eport </a:t>
            </a:r>
            <a:r>
              <a:rPr lang="en-NZ" sz="1800" dirty="0" smtClean="0"/>
              <a:t>path.</a:t>
            </a:r>
          </a:p>
          <a:p>
            <a:r>
              <a:rPr lang="en-NZ" sz="2100" b="1" dirty="0" smtClean="0"/>
              <a:t>Test data</a:t>
            </a:r>
            <a:r>
              <a:rPr lang="en-NZ" sz="2800" dirty="0" smtClean="0"/>
              <a:t>: </a:t>
            </a:r>
            <a:r>
              <a:rPr lang="en-NZ" sz="1800" dirty="0" smtClean="0"/>
              <a:t>All the Test data is kept under excel file and is used for </a:t>
            </a:r>
            <a:r>
              <a:rPr lang="en-NZ" sz="1800" dirty="0" smtClean="0"/>
              <a:t>Parameterization</a:t>
            </a:r>
            <a:r>
              <a:rPr lang="en-NZ" sz="1800" dirty="0" smtClean="0"/>
              <a:t>.</a:t>
            </a:r>
            <a:r>
              <a:rPr lang="en-NZ" sz="2800" dirty="0" smtClean="0"/>
              <a:t>	</a:t>
            </a:r>
          </a:p>
          <a:p>
            <a:r>
              <a:rPr lang="en-NZ" sz="2100" b="1" dirty="0" smtClean="0"/>
              <a:t>Error Screenshots </a:t>
            </a:r>
            <a:r>
              <a:rPr lang="en-NZ" sz="2800" dirty="0" smtClean="0"/>
              <a:t>: </a:t>
            </a:r>
            <a:r>
              <a:rPr lang="en-NZ" sz="1800" dirty="0" smtClean="0"/>
              <a:t>All failed test cases screenshot captured and stored under </a:t>
            </a:r>
            <a:r>
              <a:rPr lang="en-NZ" sz="1800" b="1" dirty="0" err="1" smtClean="0"/>
              <a:t>FailedTestsScreenshots</a:t>
            </a:r>
            <a:r>
              <a:rPr lang="en-NZ" sz="1800" dirty="0" smtClean="0"/>
              <a:t> Folder.</a:t>
            </a:r>
          </a:p>
          <a:p>
            <a:r>
              <a:rPr lang="en-NZ" sz="2100" b="1" dirty="0" err="1" smtClean="0"/>
              <a:t>Nunit</a:t>
            </a:r>
            <a:r>
              <a:rPr lang="en-NZ" sz="2100" b="1" dirty="0" smtClean="0"/>
              <a:t>:</a:t>
            </a:r>
            <a:r>
              <a:rPr lang="en-NZ" sz="2800" dirty="0" smtClean="0"/>
              <a:t> </a:t>
            </a:r>
            <a:r>
              <a:rPr lang="en-NZ" sz="1800" dirty="0" smtClean="0"/>
              <a:t>Use </a:t>
            </a:r>
            <a:r>
              <a:rPr lang="en-NZ" sz="1800" dirty="0" smtClean="0"/>
              <a:t>for Test annotation, Test grouping, supports </a:t>
            </a:r>
            <a:r>
              <a:rPr lang="en-NZ" sz="1800" dirty="0" smtClean="0"/>
              <a:t>data </a:t>
            </a:r>
            <a:r>
              <a:rPr lang="en-NZ" sz="1800" dirty="0" smtClean="0"/>
              <a:t>driven </a:t>
            </a:r>
            <a:r>
              <a:rPr lang="en-NZ" sz="1800" dirty="0" smtClean="0"/>
              <a:t>testing, </a:t>
            </a:r>
            <a:r>
              <a:rPr lang="en-NZ" sz="1800" dirty="0" smtClean="0"/>
              <a:t>Assertions.</a:t>
            </a:r>
            <a:endParaRPr lang="en-NZ" sz="1800" dirty="0" smtClean="0"/>
          </a:p>
          <a:p>
            <a:r>
              <a:rPr lang="en-NZ" sz="2100" b="1" dirty="0" smtClean="0"/>
              <a:t>Maven</a:t>
            </a:r>
            <a:r>
              <a:rPr lang="en-NZ" sz="1800" dirty="0" smtClean="0"/>
              <a:t>: </a:t>
            </a:r>
            <a:r>
              <a:rPr lang="en-NZ" sz="1800" dirty="0" smtClean="0"/>
              <a:t>I have used this </a:t>
            </a:r>
            <a:r>
              <a:rPr lang="en-NZ" sz="1800" dirty="0" smtClean="0"/>
              <a:t>for Build execution and dependency purpose. </a:t>
            </a:r>
          </a:p>
          <a:p>
            <a:r>
              <a:rPr lang="en-NZ" sz="2100" b="1" dirty="0" smtClean="0"/>
              <a:t>Version control : </a:t>
            </a:r>
            <a:r>
              <a:rPr lang="en-NZ" sz="1800" dirty="0" smtClean="0"/>
              <a:t>Using GIT </a:t>
            </a:r>
            <a:r>
              <a:rPr lang="en-NZ" sz="1800" dirty="0" smtClean="0"/>
              <a:t>as repository.</a:t>
            </a:r>
          </a:p>
          <a:p>
            <a:r>
              <a:rPr lang="en-NZ" sz="2100" b="1" dirty="0" smtClean="0"/>
              <a:t>Jenkins:</a:t>
            </a:r>
            <a:r>
              <a:rPr lang="en-NZ" sz="2800" dirty="0" smtClean="0"/>
              <a:t>  </a:t>
            </a:r>
            <a:r>
              <a:rPr lang="en-NZ" sz="1800" dirty="0" smtClean="0"/>
              <a:t>It’s a Continuous Integration tool, we execute test cases on daily basis and on nightly execution based on schedule. Test Results is emailed to peers using Jenkins.</a:t>
            </a:r>
          </a:p>
          <a:p>
            <a:r>
              <a:rPr lang="en-NZ" sz="2100" b="1" dirty="0" smtClean="0"/>
              <a:t>Reports: </a:t>
            </a:r>
            <a:r>
              <a:rPr lang="en-NZ" sz="1800" dirty="0" smtClean="0"/>
              <a:t>we are using Extent Reports library for Test Reports. It generates reports in HTML format. It is used for generating logs.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306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Automation Framework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Framework</dc:title>
  <dc:creator>vijay</dc:creator>
  <cp:lastModifiedBy>OEM</cp:lastModifiedBy>
  <cp:revision>1</cp:revision>
  <dcterms:created xsi:type="dcterms:W3CDTF">2006-08-16T00:00:00Z</dcterms:created>
  <dcterms:modified xsi:type="dcterms:W3CDTF">2018-02-27T22:26:30Z</dcterms:modified>
</cp:coreProperties>
</file>