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6" r:id="rId4"/>
    <p:sldId id="278" r:id="rId5"/>
    <p:sldId id="269" r:id="rId6"/>
    <p:sldId id="267" r:id="rId7"/>
    <p:sldId id="257" r:id="rId8"/>
    <p:sldId id="270" r:id="rId9"/>
    <p:sldId id="258" r:id="rId10"/>
    <p:sldId id="271" r:id="rId11"/>
    <p:sldId id="259" r:id="rId12"/>
    <p:sldId id="263" r:id="rId13"/>
    <p:sldId id="272" r:id="rId14"/>
    <p:sldId id="273" r:id="rId15"/>
    <p:sldId id="260" r:id="rId16"/>
    <p:sldId id="274" r:id="rId17"/>
    <p:sldId id="261" r:id="rId18"/>
    <p:sldId id="275" r:id="rId19"/>
    <p:sldId id="262" r:id="rId20"/>
    <p:sldId id="277"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0F63"/>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12E97E-B3C1-468D-A8FB-87113CDAC11B}" v="1" dt="2023-10-21T21:54:16.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60" d="100"/>
          <a:sy n="60" d="100"/>
        </p:scale>
        <p:origin x="10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347010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834802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729474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900374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551810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91389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407079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438719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73524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66800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24986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649899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88367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03769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27550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48219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39902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D1C14C-A143-42F5-B247-D0E800131009}" type="datetimeFigureOut">
              <a:rPr lang="en-US" smtClean="0"/>
              <a:t>1/15/2024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03D32D-F1BC-4E9C-97E1-36CFF5B22341}" type="slidenum">
              <a:rPr lang="en-US" smtClean="0"/>
              <a:t>‹#›</a:t>
            </a:fld>
            <a:endParaRPr lang="en-US" dirty="0"/>
          </a:p>
        </p:txBody>
      </p:sp>
    </p:spTree>
    <p:extLst>
      <p:ext uri="{BB962C8B-B14F-4D97-AF65-F5344CB8AC3E}">
        <p14:creationId xmlns:p14="http://schemas.microsoft.com/office/powerpoint/2010/main" val="3036336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5" name="Picture 4" descr="Person pointing on a map">
            <a:extLst>
              <a:ext uri="{FF2B5EF4-FFF2-40B4-BE49-F238E27FC236}">
                <a16:creationId xmlns:a16="http://schemas.microsoft.com/office/drawing/2014/main" id="{A521CB0D-5E29-6B5E-D22E-FD4E13121C55}"/>
              </a:ext>
            </a:extLst>
          </p:cNvPr>
          <p:cNvPicPr>
            <a:picLocks noChangeAspect="1"/>
          </p:cNvPicPr>
          <p:nvPr/>
        </p:nvPicPr>
        <p:blipFill rotWithShape="1">
          <a:blip r:embed="rId3">
            <a:duotone>
              <a:schemeClr val="bg2">
                <a:shade val="45000"/>
                <a:satMod val="135000"/>
              </a:schemeClr>
              <a:prstClr val="white"/>
            </a:duotone>
            <a:alphaModFix amt="35000"/>
          </a:blip>
          <a:srcRect b="15730"/>
          <a:stretch/>
        </p:blipFill>
        <p:spPr>
          <a:xfrm>
            <a:off x="20" y="10"/>
            <a:ext cx="12191980" cy="6857990"/>
          </a:xfrm>
          <a:prstGeom prst="rect">
            <a:avLst/>
          </a:prstGeom>
        </p:spPr>
      </p:pic>
      <p:grpSp>
        <p:nvGrpSpPr>
          <p:cNvPr id="9" name="Group 8">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dirty="0"/>
            </a:p>
          </p:txBody>
        </p:sp>
        <p:sp>
          <p:nvSpPr>
            <p:cNvPr id="11"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dirty="0"/>
            </a:p>
          </p:txBody>
        </p:sp>
        <p:sp>
          <p:nvSpPr>
            <p:cNvPr id="12"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dirty="0"/>
            </a:p>
          </p:txBody>
        </p:sp>
        <p:sp>
          <p:nvSpPr>
            <p:cNvPr id="13"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dirty="0"/>
            </a:p>
          </p:txBody>
        </p:sp>
        <p:sp>
          <p:nvSpPr>
            <p:cNvPr id="14"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dirty="0"/>
            </a:p>
          </p:txBody>
        </p:sp>
        <p:sp>
          <p:nvSpPr>
            <p:cNvPr id="15"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dirty="0"/>
            </a:p>
          </p:txBody>
        </p:sp>
      </p:grpSp>
      <p:sp>
        <p:nvSpPr>
          <p:cNvPr id="2" name="slide1">
            <a:extLst>
              <a:ext uri="{FF2B5EF4-FFF2-40B4-BE49-F238E27FC236}">
                <a16:creationId xmlns:a16="http://schemas.microsoft.com/office/drawing/2014/main" id="{A8B298C3-0AFD-4BE6-8592-EC0E82D63E4C}"/>
              </a:ext>
            </a:extLst>
          </p:cNvPr>
          <p:cNvSpPr>
            <a:spLocks noGrp="1"/>
          </p:cNvSpPr>
          <p:nvPr>
            <p:ph type="ctrTitle"/>
          </p:nvPr>
        </p:nvSpPr>
        <p:spPr>
          <a:xfrm>
            <a:off x="2365901" y="1187636"/>
            <a:ext cx="8574622" cy="2616199"/>
          </a:xfrm>
        </p:spPr>
        <p:txBody>
          <a:bodyPr>
            <a:normAutofit fontScale="90000"/>
          </a:bodyPr>
          <a:lstStyle/>
          <a:p>
            <a:pPr algn="ctr"/>
            <a:br>
              <a:rPr lang="en-US" dirty="0">
                <a:solidFill>
                  <a:srgbClr val="C00000"/>
                </a:solidFill>
                <a:latin typeface="Times New Roman" panose="02020603050405020304" pitchFamily="18" charset="0"/>
                <a:cs typeface="Times New Roman" panose="02020603050405020304" pitchFamily="18" charset="0"/>
              </a:rPr>
            </a:br>
            <a:br>
              <a:rPr lang="en-US" dirty="0">
                <a:solidFill>
                  <a:srgbClr val="C00000"/>
                </a:solidFill>
                <a:latin typeface="Times New Roman" panose="02020603050405020304" pitchFamily="18" charset="0"/>
                <a:cs typeface="Times New Roman" panose="02020603050405020304" pitchFamily="18" charset="0"/>
              </a:rPr>
            </a:br>
            <a:r>
              <a:rPr lang="en-US" b="1" dirty="0">
                <a:solidFill>
                  <a:srgbClr val="C00000"/>
                </a:solidFill>
                <a:latin typeface="Times New Roman" panose="02020603050405020304" pitchFamily="18" charset="0"/>
                <a:cs typeface="Times New Roman" panose="02020603050405020304" pitchFamily="18" charset="0"/>
              </a:rPr>
              <a:t>Visualizations on Criminal Activities in India</a:t>
            </a:r>
            <a:br>
              <a:rPr lang="en-US" dirty="0">
                <a:solidFill>
                  <a:srgbClr val="C00000"/>
                </a:solidFill>
                <a:latin typeface="Times New Roman" panose="02020603050405020304" pitchFamily="18" charset="0"/>
                <a:cs typeface="Times New Roman" panose="02020603050405020304" pitchFamily="18" charset="0"/>
              </a:rPr>
            </a:br>
            <a:r>
              <a:rPr lang="en-IN" sz="3100" b="1" dirty="0">
                <a:solidFill>
                  <a:srgbClr val="7030A0"/>
                </a:solidFill>
                <a:latin typeface="Times New Roman" panose="02020603050405020304" pitchFamily="18" charset="0"/>
                <a:cs typeface="Times New Roman" panose="02020603050405020304" pitchFamily="18" charset="0"/>
              </a:rPr>
              <a:t>Skill-Lync Internship Project</a:t>
            </a:r>
            <a:br>
              <a:rPr lang="en-IN" dirty="0">
                <a:solidFill>
                  <a:srgbClr val="7030A0"/>
                </a:solidFill>
                <a:latin typeface="Times New Roman" panose="02020603050405020304" pitchFamily="18" charset="0"/>
                <a:cs typeface="Times New Roman" panose="02020603050405020304" pitchFamily="18" charset="0"/>
              </a:rPr>
            </a:b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EED23B2-5EBA-FA3C-45B8-E7A402793DEE}"/>
              </a:ext>
            </a:extLst>
          </p:cNvPr>
          <p:cNvPicPr>
            <a:picLocks noChangeAspect="1"/>
          </p:cNvPicPr>
          <p:nvPr/>
        </p:nvPicPr>
        <p:blipFill>
          <a:blip r:embed="rId4"/>
          <a:stretch>
            <a:fillRect/>
          </a:stretch>
        </p:blipFill>
        <p:spPr>
          <a:xfrm>
            <a:off x="166846" y="21597"/>
            <a:ext cx="2387721" cy="17851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a:extLst>
              <a:ext uri="{FF2B5EF4-FFF2-40B4-BE49-F238E27FC236}">
                <a16:creationId xmlns:a16="http://schemas.microsoft.com/office/drawing/2014/main" id="{CDA33DFF-5069-2C75-C337-256C2683F149}"/>
              </a:ext>
            </a:extLst>
          </p:cNvPr>
          <p:cNvPicPr>
            <a:picLocks noChangeAspect="1"/>
          </p:cNvPicPr>
          <p:nvPr/>
        </p:nvPicPr>
        <p:blipFill rotWithShape="1">
          <a:blip r:embed="rId5"/>
          <a:srcRect l="5470"/>
          <a:stretch/>
        </p:blipFill>
        <p:spPr>
          <a:xfrm rot="3368566">
            <a:off x="-127723" y="4330983"/>
            <a:ext cx="2976861" cy="153509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graphicFrame>
        <p:nvGraphicFramePr>
          <p:cNvPr id="16" name="Table 15">
            <a:extLst>
              <a:ext uri="{FF2B5EF4-FFF2-40B4-BE49-F238E27FC236}">
                <a16:creationId xmlns:a16="http://schemas.microsoft.com/office/drawing/2014/main" id="{BB9B94DE-1508-2EE6-C49B-5E31576B40CB}"/>
              </a:ext>
            </a:extLst>
          </p:cNvPr>
          <p:cNvGraphicFramePr>
            <a:graphicFrameLocks noGrp="1"/>
          </p:cNvGraphicFramePr>
          <p:nvPr>
            <p:extLst>
              <p:ext uri="{D42A27DB-BD31-4B8C-83A1-F6EECF244321}">
                <p14:modId xmlns:p14="http://schemas.microsoft.com/office/powerpoint/2010/main" val="2526380672"/>
              </p:ext>
            </p:extLst>
          </p:nvPr>
        </p:nvGraphicFramePr>
        <p:xfrm>
          <a:off x="5183104" y="5303836"/>
          <a:ext cx="6833219" cy="914400"/>
        </p:xfrm>
        <a:graphic>
          <a:graphicData uri="http://schemas.openxmlformats.org/drawingml/2006/table">
            <a:tbl>
              <a:tblPr>
                <a:tableStyleId>{2D5ABB26-0587-4C30-8999-92F81FD0307C}</a:tableStyleId>
              </a:tblPr>
              <a:tblGrid>
                <a:gridCol w="4610135">
                  <a:extLst>
                    <a:ext uri="{9D8B030D-6E8A-4147-A177-3AD203B41FA5}">
                      <a16:colId xmlns:a16="http://schemas.microsoft.com/office/drawing/2014/main" val="1027937223"/>
                    </a:ext>
                  </a:extLst>
                </a:gridCol>
                <a:gridCol w="2223084">
                  <a:extLst>
                    <a:ext uri="{9D8B030D-6E8A-4147-A177-3AD203B41FA5}">
                      <a16:colId xmlns:a16="http://schemas.microsoft.com/office/drawing/2014/main" val="3112284861"/>
                    </a:ext>
                  </a:extLst>
                </a:gridCol>
              </a:tblGrid>
              <a:tr h="370840">
                <a:tc>
                  <a:txBody>
                    <a:bodyPr/>
                    <a:lstStyle/>
                    <a:p>
                      <a:r>
                        <a:rPr lang="en-IN" sz="2400" dirty="0">
                          <a:solidFill>
                            <a:srgbClr val="7030A0"/>
                          </a:solidFill>
                          <a:latin typeface="Times New Roman" panose="02020603050405020304" pitchFamily="18" charset="0"/>
                          <a:cs typeface="Times New Roman" panose="02020603050405020304" pitchFamily="18" charset="0"/>
                        </a:rPr>
                        <a:t>Project Coordinator</a:t>
                      </a:r>
                    </a:p>
                  </a:txBody>
                  <a:tcPr/>
                </a:tc>
                <a:tc>
                  <a:txBody>
                    <a:bodyPr/>
                    <a:lstStyle/>
                    <a:p>
                      <a:r>
                        <a:rPr lang="en-IN" sz="2400" dirty="0">
                          <a:solidFill>
                            <a:srgbClr val="7030A0"/>
                          </a:solidFill>
                          <a:latin typeface="Times New Roman" panose="02020603050405020304" pitchFamily="18" charset="0"/>
                          <a:cs typeface="Times New Roman" panose="02020603050405020304" pitchFamily="18" charset="0"/>
                        </a:rPr>
                        <a:t>Presented By</a:t>
                      </a:r>
                    </a:p>
                  </a:txBody>
                  <a:tcPr/>
                </a:tc>
                <a:extLst>
                  <a:ext uri="{0D108BD9-81ED-4DB2-BD59-A6C34878D82A}">
                    <a16:rowId xmlns:a16="http://schemas.microsoft.com/office/drawing/2014/main" val="1828031623"/>
                  </a:ext>
                </a:extLst>
              </a:tr>
              <a:tr h="370840">
                <a:tc>
                  <a:txBody>
                    <a:bodyPr/>
                    <a:lstStyle/>
                    <a:p>
                      <a:r>
                        <a:rPr lang="en-IN" sz="2400" b="1" i="1" dirty="0">
                          <a:solidFill>
                            <a:srgbClr val="7030A0"/>
                          </a:solidFill>
                          <a:latin typeface="Times New Roman" panose="02020603050405020304" pitchFamily="18" charset="0"/>
                          <a:cs typeface="Times New Roman" panose="02020603050405020304" pitchFamily="18" charset="0"/>
                        </a:rPr>
                        <a:t>Kashyap Kushagra</a:t>
                      </a:r>
                    </a:p>
                  </a:txBody>
                  <a:tcPr/>
                </a:tc>
                <a:tc>
                  <a:txBody>
                    <a:bodyPr/>
                    <a:lstStyle/>
                    <a:p>
                      <a:r>
                        <a:rPr lang="en-IN" sz="2400" b="1" i="1" dirty="0">
                          <a:solidFill>
                            <a:srgbClr val="7030A0"/>
                          </a:solidFill>
                          <a:latin typeface="Times New Roman" panose="02020603050405020304" pitchFamily="18" charset="0"/>
                          <a:cs typeface="Times New Roman" panose="02020603050405020304" pitchFamily="18" charset="0"/>
                        </a:rPr>
                        <a:t>Vijay Tiwari</a:t>
                      </a:r>
                    </a:p>
                  </a:txBody>
                  <a:tcPr/>
                </a:tc>
                <a:extLst>
                  <a:ext uri="{0D108BD9-81ED-4DB2-BD59-A6C34878D82A}">
                    <a16:rowId xmlns:a16="http://schemas.microsoft.com/office/drawing/2014/main" val="155614221"/>
                  </a:ext>
                </a:extLst>
              </a:tr>
            </a:tbl>
          </a:graphicData>
        </a:graphic>
      </p:graphicFrame>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DDB2-BB33-2F7C-0E9E-9AE3CB206C8B}"/>
              </a:ext>
            </a:extLst>
          </p:cNvPr>
          <p:cNvSpPr>
            <a:spLocks noGrp="1"/>
          </p:cNvSpPr>
          <p:nvPr>
            <p:ph type="title"/>
          </p:nvPr>
        </p:nvSpPr>
        <p:spPr>
          <a:xfrm>
            <a:off x="1181687" y="307146"/>
            <a:ext cx="9336599" cy="759654"/>
          </a:xfrm>
        </p:spPr>
        <p:txBody>
          <a:bodyPr>
            <a:normAutofit fontScale="90000"/>
          </a:bodyPr>
          <a:lstStyle/>
          <a:p>
            <a:r>
              <a:rPr lang="en-IN" b="1" dirty="0">
                <a:latin typeface="Times New Roman" panose="02020603050405020304" pitchFamily="18" charset="0"/>
                <a:cs typeface="Times New Roman" panose="02020603050405020304" pitchFamily="18" charset="0"/>
              </a:rPr>
              <a:t>Murder Cases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3D0711F-986C-B644-0F3F-2CA56641030C}"/>
              </a:ext>
            </a:extLst>
          </p:cNvPr>
          <p:cNvSpPr>
            <a:spLocks noGrp="1"/>
          </p:cNvSpPr>
          <p:nvPr>
            <p:ph idx="1"/>
          </p:nvPr>
        </p:nvSpPr>
        <p:spPr>
          <a:xfrm>
            <a:off x="1484310" y="1038665"/>
            <a:ext cx="10018713" cy="4752535"/>
          </a:xfrm>
        </p:spPr>
        <p:txBody>
          <a:bodyPr>
            <a:noAutofit/>
          </a:bodyPr>
          <a:lstStyle/>
          <a:p>
            <a:pPr algn="just"/>
            <a:r>
              <a:rPr lang="en-US" dirty="0">
                <a:solidFill>
                  <a:srgbClr val="55007F"/>
                </a:solidFill>
                <a:effectLst/>
                <a:latin typeface="Times New Roman" panose="02020603050405020304" pitchFamily="18" charset="0"/>
              </a:rPr>
              <a:t>We can see nearly higher murder cases in </a:t>
            </a:r>
            <a:r>
              <a:rPr lang="en-US" b="1" dirty="0">
                <a:solidFill>
                  <a:srgbClr val="55007F"/>
                </a:solidFill>
                <a:effectLst/>
                <a:latin typeface="Times New Roman" panose="02020603050405020304" pitchFamily="18" charset="0"/>
              </a:rPr>
              <a:t>Uttar Pradesh, Bihar, and Maharashtra</a:t>
            </a:r>
            <a:r>
              <a:rPr lang="en-US" dirty="0">
                <a:solidFill>
                  <a:srgbClr val="55007F"/>
                </a:solidFill>
                <a:effectLst/>
                <a:latin typeface="Times New Roman" panose="02020603050405020304" pitchFamily="18" charset="0"/>
              </a:rPr>
              <a:t>, with a significant impact on </a:t>
            </a:r>
            <a:r>
              <a:rPr lang="en-US" b="1" dirty="0">
                <a:solidFill>
                  <a:srgbClr val="55007F"/>
                </a:solidFill>
                <a:effectLst/>
                <a:latin typeface="Times New Roman" panose="02020603050405020304" pitchFamily="18" charset="0"/>
              </a:rPr>
              <a:t>males above the age of 30 and 60</a:t>
            </a:r>
            <a:r>
              <a:rPr lang="en-US" dirty="0">
                <a:solidFill>
                  <a:srgbClr val="55007F"/>
                </a:solidFill>
                <a:effectLst/>
                <a:latin typeface="Times New Roman" panose="02020603050405020304" pitchFamily="18" charset="0"/>
              </a:rPr>
              <a:t>, which can be attributed to socio-economic factors</a:t>
            </a:r>
          </a:p>
          <a:p>
            <a:pPr algn="just"/>
            <a:r>
              <a:rPr lang="en-US" dirty="0">
                <a:solidFill>
                  <a:srgbClr val="55007F"/>
                </a:solidFill>
                <a:effectLst/>
                <a:latin typeface="Times New Roman" panose="02020603050405020304" pitchFamily="18" charset="0"/>
              </a:rPr>
              <a:t>These states face socio-economic challenges such as poverty and unemployment, which contribute to higher crime rates</a:t>
            </a:r>
            <a:endParaRPr lang="en-US" dirty="0">
              <a:solidFill>
                <a:srgbClr val="55007F"/>
              </a:solidFill>
              <a:latin typeface="Times New Roman" panose="02020603050405020304" pitchFamily="18" charset="0"/>
            </a:endParaRPr>
          </a:p>
          <a:p>
            <a:pPr algn="just"/>
            <a:r>
              <a:rPr lang="en-US" dirty="0">
                <a:solidFill>
                  <a:srgbClr val="55007F"/>
                </a:solidFill>
                <a:effectLst/>
                <a:latin typeface="Times New Roman" panose="02020603050405020304" pitchFamily="18" charset="0"/>
              </a:rPr>
              <a:t>The higher proportion of males in these age groups makes them more vulnerable to becoming victims of murder, often due to disputes, conflicts, and personal vendettas</a:t>
            </a:r>
            <a:endParaRPr lang="en-IN" dirty="0"/>
          </a:p>
        </p:txBody>
      </p:sp>
    </p:spTree>
    <p:extLst>
      <p:ext uri="{BB962C8B-B14F-4D97-AF65-F5344CB8AC3E}">
        <p14:creationId xmlns:p14="http://schemas.microsoft.com/office/powerpoint/2010/main" val="366460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Murder case DB">
            <a:extLst>
              <a:ext uri="{FF2B5EF4-FFF2-40B4-BE49-F238E27FC236}">
                <a16:creationId xmlns:a16="http://schemas.microsoft.com/office/drawing/2014/main" id="{B2FD85F8-1E6F-45B9-901D-43C83271E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0"/>
            <a:ext cx="11144250" cy="6858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victims DB">
            <a:extLst>
              <a:ext uri="{FF2B5EF4-FFF2-40B4-BE49-F238E27FC236}">
                <a16:creationId xmlns:a16="http://schemas.microsoft.com/office/drawing/2014/main" id="{7F056B83-F8E6-4225-B0F0-6F5748539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37" y="0"/>
            <a:ext cx="11268221" cy="6858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9153-83BF-8956-A38F-962847FAB088}"/>
              </a:ext>
            </a:extLst>
          </p:cNvPr>
          <p:cNvSpPr>
            <a:spLocks noGrp="1"/>
          </p:cNvSpPr>
          <p:nvPr>
            <p:ph type="title"/>
          </p:nvPr>
        </p:nvSpPr>
        <p:spPr>
          <a:xfrm>
            <a:off x="875628" y="356968"/>
            <a:ext cx="10018713" cy="709832"/>
          </a:xfrm>
        </p:spPr>
        <p:txBody>
          <a:bodyPr>
            <a:noAutofit/>
          </a:bodyPr>
          <a:lstStyle/>
          <a:p>
            <a:r>
              <a:rPr lang="en-IN" b="1" dirty="0">
                <a:latin typeface="Times New Roman" panose="02020603050405020304" pitchFamily="18" charset="0"/>
                <a:cs typeface="Times New Roman" panose="02020603050405020304" pitchFamily="18" charset="0"/>
              </a:rPr>
              <a:t>IPC Crimes</a:t>
            </a:r>
            <a:br>
              <a:rPr lang="en-IN" b="1" dirty="0">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91391DD2-81BF-D01E-2FB9-213B14C9945B}"/>
              </a:ext>
            </a:extLst>
          </p:cNvPr>
          <p:cNvSpPr>
            <a:spLocks noGrp="1"/>
          </p:cNvSpPr>
          <p:nvPr>
            <p:ph idx="1"/>
          </p:nvPr>
        </p:nvSpPr>
        <p:spPr>
          <a:xfrm>
            <a:off x="1484310" y="1207477"/>
            <a:ext cx="10018713" cy="4583723"/>
          </a:xfrm>
        </p:spPr>
        <p:txBody>
          <a:bodyPr>
            <a:noAutofit/>
          </a:bodyPr>
          <a:lstStyle/>
          <a:p>
            <a:pPr marL="0" indent="0" algn="just">
              <a:buNone/>
            </a:pPr>
            <a:r>
              <a:rPr lang="en-US" sz="2000" b="1" dirty="0">
                <a:solidFill>
                  <a:srgbClr val="55007F"/>
                </a:solidFill>
                <a:effectLst/>
                <a:latin typeface="Times New Roman" panose="02020603050405020304" pitchFamily="18" charset="0"/>
                <a:cs typeface="Times New Roman" panose="02020603050405020304" pitchFamily="18" charset="0"/>
              </a:rPr>
              <a:t>Variations of IPC Crimes in States during Covid-19:</a:t>
            </a:r>
            <a:endParaRPr lang="en-US" sz="2000" dirty="0">
              <a:effectLst/>
              <a:latin typeface="Times New Roman" panose="02020603050405020304" pitchFamily="18" charset="0"/>
              <a:cs typeface="Times New Roman" panose="02020603050405020304" pitchFamily="18" charset="0"/>
            </a:endParaRPr>
          </a:p>
          <a:p>
            <a:pPr algn="just"/>
            <a:r>
              <a:rPr lang="en-US" sz="2000" dirty="0">
                <a:solidFill>
                  <a:srgbClr val="55007F"/>
                </a:solidFill>
                <a:effectLst/>
                <a:latin typeface="Times New Roman" panose="02020603050405020304" pitchFamily="18" charset="0"/>
                <a:cs typeface="Times New Roman" panose="02020603050405020304" pitchFamily="18" charset="0"/>
              </a:rPr>
              <a:t>There was a significant increase in IPC crimes in </a:t>
            </a:r>
            <a:r>
              <a:rPr lang="en-US" sz="2000" b="1" dirty="0">
                <a:solidFill>
                  <a:srgbClr val="55007F"/>
                </a:solidFill>
                <a:effectLst/>
                <a:latin typeface="Times New Roman" panose="02020603050405020304" pitchFamily="18" charset="0"/>
                <a:cs typeface="Times New Roman" panose="02020603050405020304" pitchFamily="18" charset="0"/>
              </a:rPr>
              <a:t>Tamil Nadu in 2020</a:t>
            </a:r>
            <a:r>
              <a:rPr lang="en-US" sz="2000" dirty="0">
                <a:solidFill>
                  <a:srgbClr val="55007F"/>
                </a:solidFill>
                <a:effectLst/>
                <a:latin typeface="Times New Roman" panose="02020603050405020304" pitchFamily="18" charset="0"/>
                <a:cs typeface="Times New Roman" panose="02020603050405020304" pitchFamily="18" charset="0"/>
              </a:rPr>
              <a:t> by 8 times of what was in 2019, followed by a reduction of 5 times in 2021, which can be attributed to various factors:</a:t>
            </a:r>
          </a:p>
          <a:p>
            <a:pPr lvl="1" algn="just"/>
            <a:r>
              <a:rPr lang="en-US" dirty="0">
                <a:solidFill>
                  <a:srgbClr val="55007F"/>
                </a:solidFill>
                <a:effectLst/>
                <a:latin typeface="Times New Roman" panose="02020603050405020304" pitchFamily="18" charset="0"/>
                <a:cs typeface="Times New Roman" panose="02020603050405020304" pitchFamily="18" charset="0"/>
              </a:rPr>
              <a:t> Socio-economic Impact of COVID-19</a:t>
            </a:r>
          </a:p>
          <a:p>
            <a:pPr lvl="1" algn="just"/>
            <a:r>
              <a:rPr lang="en-US" dirty="0">
                <a:solidFill>
                  <a:srgbClr val="55007F"/>
                </a:solidFill>
                <a:effectLst/>
                <a:latin typeface="Times New Roman" panose="02020603050405020304" pitchFamily="18" charset="0"/>
                <a:cs typeface="Times New Roman" panose="02020603050405020304" pitchFamily="18" charset="0"/>
              </a:rPr>
              <a:t>Migration and Trafficking</a:t>
            </a:r>
          </a:p>
          <a:p>
            <a:pPr lvl="1" algn="just"/>
            <a:r>
              <a:rPr lang="en-US" dirty="0">
                <a:solidFill>
                  <a:srgbClr val="55007F"/>
                </a:solidFill>
                <a:effectLst/>
                <a:latin typeface="Times New Roman" panose="02020603050405020304" pitchFamily="18" charset="0"/>
                <a:cs typeface="Times New Roman" panose="02020603050405020304" pitchFamily="18" charset="0"/>
              </a:rPr>
              <a:t>Variations in reporting practices and effectiveness of law enforcement agencies</a:t>
            </a:r>
          </a:p>
          <a:p>
            <a:pPr algn="just"/>
            <a:r>
              <a:rPr lang="en-US" sz="2000" dirty="0">
                <a:solidFill>
                  <a:srgbClr val="55007F"/>
                </a:solidFill>
                <a:effectLst/>
                <a:latin typeface="Times New Roman" panose="02020603050405020304" pitchFamily="18" charset="0"/>
                <a:cs typeface="Times New Roman" panose="02020603050405020304" pitchFamily="18" charset="0"/>
              </a:rPr>
              <a:t>However, the subsequent reduction in IPC crimes in 2021 by 5 times could be attributed to the gradual recovery and stabilization of socio-economic conditions of COVID-19 and changes in reporting mechanisms and law enforcement strategies</a:t>
            </a:r>
          </a:p>
          <a:p>
            <a:pPr algn="just"/>
            <a:r>
              <a:rPr lang="en-US" sz="2000" dirty="0">
                <a:solidFill>
                  <a:srgbClr val="55007F"/>
                </a:solidFill>
                <a:effectLst/>
                <a:latin typeface="Times New Roman" panose="02020603050405020304" pitchFamily="18" charset="0"/>
                <a:cs typeface="Times New Roman" panose="02020603050405020304" pitchFamily="18" charset="0"/>
              </a:rPr>
              <a:t>Similarly, in the case of other Constantly increasing IPC crime states like </a:t>
            </a:r>
            <a:r>
              <a:rPr lang="en-US" sz="2000" b="1" dirty="0">
                <a:solidFill>
                  <a:srgbClr val="55007F"/>
                </a:solidFill>
                <a:effectLst/>
                <a:latin typeface="Times New Roman" panose="02020603050405020304" pitchFamily="18" charset="0"/>
                <a:cs typeface="Times New Roman" panose="02020603050405020304" pitchFamily="18" charset="0"/>
              </a:rPr>
              <a:t>UP, Maharashtra, and Delhi</a:t>
            </a:r>
            <a:r>
              <a:rPr lang="en-US" sz="2000" dirty="0">
                <a:solidFill>
                  <a:srgbClr val="55007F"/>
                </a:solidFill>
                <a:effectLst/>
                <a:latin typeface="Times New Roman" panose="02020603050405020304" pitchFamily="18" charset="0"/>
                <a:cs typeface="Times New Roman" panose="02020603050405020304" pitchFamily="18" charset="0"/>
              </a:rPr>
              <a:t> due to COVID-19, Disruptions in Law Enforcement, etc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544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69D7-D834-6F0B-F111-9CD87ADA24DB}"/>
              </a:ext>
            </a:extLst>
          </p:cNvPr>
          <p:cNvSpPr>
            <a:spLocks noGrp="1"/>
          </p:cNvSpPr>
          <p:nvPr>
            <p:ph type="title"/>
          </p:nvPr>
        </p:nvSpPr>
        <p:spPr>
          <a:xfrm>
            <a:off x="1362389" y="120748"/>
            <a:ext cx="10018713" cy="777240"/>
          </a:xfrm>
        </p:spPr>
        <p:txBody>
          <a:bodyPr>
            <a:normAutofit/>
          </a:bodyPr>
          <a:lstStyle/>
          <a:p>
            <a:r>
              <a:rPr lang="en-IN" b="1" dirty="0">
                <a:latin typeface="Times New Roman" panose="02020603050405020304" pitchFamily="18" charset="0"/>
                <a:cs typeface="Times New Roman" panose="02020603050405020304" pitchFamily="18" charset="0"/>
              </a:rPr>
              <a:t>Complaints &amp; its types</a:t>
            </a:r>
          </a:p>
        </p:txBody>
      </p:sp>
      <p:sp>
        <p:nvSpPr>
          <p:cNvPr id="3" name="Content Placeholder 2">
            <a:extLst>
              <a:ext uri="{FF2B5EF4-FFF2-40B4-BE49-F238E27FC236}">
                <a16:creationId xmlns:a16="http://schemas.microsoft.com/office/drawing/2014/main" id="{076F82BD-E554-BBEA-066D-C8C4200E3651}"/>
              </a:ext>
            </a:extLst>
          </p:cNvPr>
          <p:cNvSpPr>
            <a:spLocks noGrp="1"/>
          </p:cNvSpPr>
          <p:nvPr>
            <p:ph idx="1"/>
          </p:nvPr>
        </p:nvSpPr>
        <p:spPr>
          <a:xfrm>
            <a:off x="1484310" y="1167619"/>
            <a:ext cx="10018713" cy="4623582"/>
          </a:xfrm>
        </p:spPr>
        <p:txBody>
          <a:bodyPr>
            <a:normAutofit/>
          </a:bodyPr>
          <a:lstStyle/>
          <a:p>
            <a:pPr marL="0" indent="0" algn="just">
              <a:buNone/>
            </a:pPr>
            <a:r>
              <a:rPr lang="en-US" b="1" dirty="0">
                <a:solidFill>
                  <a:srgbClr val="55007F"/>
                </a:solidFill>
                <a:effectLst/>
                <a:latin typeface="Times New Roman" panose="02020603050405020304" pitchFamily="18" charset="0"/>
                <a:cs typeface="Times New Roman" panose="02020603050405020304" pitchFamily="18" charset="0"/>
              </a:rPr>
              <a:t>Types of Complaints &amp; its FIRs</a:t>
            </a:r>
            <a:endParaRPr lang="en-US" dirty="0">
              <a:effectLst/>
              <a:latin typeface="Times New Roman" panose="02020603050405020304" pitchFamily="18" charset="0"/>
              <a:cs typeface="Times New Roman" panose="02020603050405020304" pitchFamily="18" charset="0"/>
            </a:endParaRPr>
          </a:p>
          <a:p>
            <a:pPr marL="0" indent="0" algn="just">
              <a:buNone/>
            </a:pPr>
            <a:r>
              <a:rPr lang="en-US" dirty="0">
                <a:solidFill>
                  <a:srgbClr val="55007F"/>
                </a:solidFill>
                <a:effectLst/>
                <a:latin typeface="Times New Roman" panose="02020603050405020304" pitchFamily="18" charset="0"/>
                <a:cs typeface="Times New Roman" panose="02020603050405020304" pitchFamily="18" charset="0"/>
              </a:rPr>
              <a:t>No of complaints through </a:t>
            </a:r>
            <a:r>
              <a:rPr lang="en-US" b="1" dirty="0">
                <a:solidFill>
                  <a:srgbClr val="55007F"/>
                </a:solidFill>
                <a:effectLst/>
                <a:latin typeface="Times New Roman" panose="02020603050405020304" pitchFamily="18" charset="0"/>
                <a:cs typeface="Times New Roman" panose="02020603050405020304" pitchFamily="18" charset="0"/>
              </a:rPr>
              <a:t>written, distress calls, O/C or SHO </a:t>
            </a:r>
            <a:r>
              <a:rPr lang="en-US" dirty="0">
                <a:solidFill>
                  <a:srgbClr val="55007F"/>
                </a:solidFill>
                <a:effectLst/>
                <a:latin typeface="Times New Roman" panose="02020603050405020304" pitchFamily="18" charset="0"/>
                <a:cs typeface="Times New Roman" panose="02020603050405020304" pitchFamily="18" charset="0"/>
              </a:rPr>
              <a:t>is high however </a:t>
            </a:r>
            <a:r>
              <a:rPr lang="en-US" b="1" dirty="0">
                <a:solidFill>
                  <a:srgbClr val="55007F"/>
                </a:solidFill>
                <a:effectLst/>
                <a:latin typeface="Times New Roman" panose="02020603050405020304" pitchFamily="18" charset="0"/>
                <a:cs typeface="Times New Roman" panose="02020603050405020304" pitchFamily="18" charset="0"/>
              </a:rPr>
              <a:t>FIRs</a:t>
            </a:r>
            <a:r>
              <a:rPr lang="en-US" dirty="0">
                <a:solidFill>
                  <a:srgbClr val="55007F"/>
                </a:solidFill>
                <a:effectLst/>
                <a:latin typeface="Times New Roman" panose="02020603050405020304" pitchFamily="18" charset="0"/>
                <a:cs typeface="Times New Roman" panose="02020603050405020304" pitchFamily="18" charset="0"/>
              </a:rPr>
              <a:t> are filed more for written complaints than for distress calls and complaints made to the Officer-in-Charge (O/C) or Station House Officer (SHO) due to the fact that written ones provide:</a:t>
            </a:r>
          </a:p>
          <a:p>
            <a:pPr algn="just"/>
            <a:r>
              <a:rPr lang="en-US" dirty="0">
                <a:solidFill>
                  <a:srgbClr val="55007F"/>
                </a:solidFill>
                <a:effectLst/>
                <a:latin typeface="Times New Roman" panose="02020603050405020304" pitchFamily="18" charset="0"/>
                <a:cs typeface="Times New Roman" panose="02020603050405020304" pitchFamily="18" charset="0"/>
              </a:rPr>
              <a:t> Good Documentation and Evidence</a:t>
            </a:r>
          </a:p>
          <a:p>
            <a:pPr algn="just"/>
            <a:r>
              <a:rPr lang="en-US" dirty="0">
                <a:solidFill>
                  <a:srgbClr val="55007F"/>
                </a:solidFill>
                <a:effectLst/>
                <a:latin typeface="Times New Roman" panose="02020603050405020304" pitchFamily="18" charset="0"/>
                <a:cs typeface="Times New Roman" panose="02020603050405020304" pitchFamily="18" charset="0"/>
              </a:rPr>
              <a:t> Procedural Requirements</a:t>
            </a:r>
          </a:p>
          <a:p>
            <a:pPr algn="just"/>
            <a:r>
              <a:rPr lang="en-US" dirty="0">
                <a:solidFill>
                  <a:srgbClr val="55007F"/>
                </a:solidFill>
                <a:effectLst/>
                <a:latin typeface="Times New Roman" panose="02020603050405020304" pitchFamily="18" charset="0"/>
                <a:cs typeface="Times New Roman" panose="02020603050405020304" pitchFamily="18" charset="0"/>
              </a:rPr>
              <a:t>Severity of the Incident</a:t>
            </a:r>
          </a:p>
          <a:p>
            <a:pPr algn="just"/>
            <a:r>
              <a:rPr lang="en-US" dirty="0">
                <a:solidFill>
                  <a:srgbClr val="55007F"/>
                </a:solidFill>
                <a:effectLst/>
                <a:latin typeface="Times New Roman" panose="02020603050405020304" pitchFamily="18" charset="0"/>
                <a:cs typeface="Times New Roman" panose="02020603050405020304" pitchFamily="18" charset="0"/>
              </a:rPr>
              <a:t>Standard Reporting Mechanisms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61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IPC Crimes DB">
            <a:extLst>
              <a:ext uri="{FF2B5EF4-FFF2-40B4-BE49-F238E27FC236}">
                <a16:creationId xmlns:a16="http://schemas.microsoft.com/office/drawing/2014/main" id="{3ED833EC-C43C-4848-B846-E8DC6242D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800"/>
            <a:ext cx="12192000" cy="65024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F5FC-14A3-D395-0807-CA2CEAE989BC}"/>
              </a:ext>
            </a:extLst>
          </p:cNvPr>
          <p:cNvSpPr>
            <a:spLocks noGrp="1"/>
          </p:cNvSpPr>
          <p:nvPr>
            <p:ph type="title"/>
          </p:nvPr>
        </p:nvSpPr>
        <p:spPr>
          <a:xfrm>
            <a:off x="1484309" y="335279"/>
            <a:ext cx="10018713" cy="731520"/>
          </a:xfrm>
        </p:spPr>
        <p:txBody>
          <a:bodyPr>
            <a:noAutofit/>
          </a:bodyPr>
          <a:lstStyle/>
          <a:p>
            <a:r>
              <a:rPr lang="en-IN" b="1" dirty="0">
                <a:latin typeface="Times New Roman" panose="02020603050405020304" pitchFamily="18" charset="0"/>
                <a:cs typeface="Times New Roman" panose="02020603050405020304" pitchFamily="18" charset="0"/>
              </a:rPr>
              <a:t>Kidnapping Abduction</a:t>
            </a:r>
            <a:br>
              <a:rPr lang="en-IN" b="1" dirty="0">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367E36C9-C25D-5317-1FFF-3ADA0EE7A7AD}"/>
              </a:ext>
            </a:extLst>
          </p:cNvPr>
          <p:cNvSpPr>
            <a:spLocks noGrp="1"/>
          </p:cNvSpPr>
          <p:nvPr>
            <p:ph idx="1"/>
          </p:nvPr>
        </p:nvSpPr>
        <p:spPr>
          <a:xfrm>
            <a:off x="1484310" y="1066801"/>
            <a:ext cx="10018713" cy="4724400"/>
          </a:xfrm>
        </p:spPr>
        <p:txBody>
          <a:bodyPr>
            <a:noAutofit/>
          </a:bodyPr>
          <a:lstStyle/>
          <a:p>
            <a:pPr marL="0" indent="0" algn="just">
              <a:buNone/>
            </a:pPr>
            <a:r>
              <a:rPr lang="en-US" dirty="0">
                <a:solidFill>
                  <a:srgbClr val="55007F"/>
                </a:solidFill>
                <a:effectLst/>
                <a:latin typeface="Times New Roman" panose="02020603050405020304" pitchFamily="18" charset="0"/>
              </a:rPr>
              <a:t>The high kidnapping crime rate per capita in Assam, Madhya Pradesh, and Odisha from 2019 to 2020, despite having lower overall crime numbers compared to states like </a:t>
            </a:r>
            <a:r>
              <a:rPr lang="en-US" b="1" dirty="0">
                <a:solidFill>
                  <a:srgbClr val="55007F"/>
                </a:solidFill>
                <a:effectLst/>
                <a:latin typeface="Times New Roman" panose="02020603050405020304" pitchFamily="18" charset="0"/>
              </a:rPr>
              <a:t>Uttar Pradesh, Maharashtra, and Bihar</a:t>
            </a:r>
            <a:r>
              <a:rPr lang="en-US" dirty="0">
                <a:solidFill>
                  <a:srgbClr val="55007F"/>
                </a:solidFill>
                <a:effectLst/>
                <a:latin typeface="Times New Roman" panose="02020603050405020304" pitchFamily="18" charset="0"/>
              </a:rPr>
              <a:t>, can be influenced by factors:</a:t>
            </a:r>
          </a:p>
          <a:p>
            <a:pPr lvl="1" algn="just"/>
            <a:r>
              <a:rPr lang="en-US" sz="2400" b="1" dirty="0">
                <a:solidFill>
                  <a:srgbClr val="55007F"/>
                </a:solidFill>
                <a:effectLst/>
                <a:latin typeface="Times New Roman" panose="02020603050405020304" pitchFamily="18" charset="0"/>
              </a:rPr>
              <a:t>Lower and higher mid-population</a:t>
            </a:r>
            <a:r>
              <a:rPr lang="en-US" sz="2400" dirty="0">
                <a:solidFill>
                  <a:srgbClr val="55007F"/>
                </a:solidFill>
                <a:effectLst/>
                <a:latin typeface="Times New Roman" panose="02020603050405020304" pitchFamily="18" charset="0"/>
              </a:rPr>
              <a:t> </a:t>
            </a:r>
          </a:p>
          <a:p>
            <a:pPr lvl="1" algn="just"/>
            <a:r>
              <a:rPr lang="en-US" sz="2400" dirty="0">
                <a:solidFill>
                  <a:srgbClr val="55007F"/>
                </a:solidFill>
                <a:latin typeface="Times New Roman" panose="02020603050405020304" pitchFamily="18" charset="0"/>
              </a:rPr>
              <a:t>R</a:t>
            </a:r>
            <a:r>
              <a:rPr lang="en-US" sz="2400" dirty="0">
                <a:solidFill>
                  <a:srgbClr val="55007F"/>
                </a:solidFill>
                <a:effectLst/>
                <a:latin typeface="Times New Roman" panose="02020603050405020304" pitchFamily="18" charset="0"/>
              </a:rPr>
              <a:t>egional dynamics</a:t>
            </a:r>
          </a:p>
          <a:p>
            <a:pPr lvl="1" algn="just"/>
            <a:r>
              <a:rPr lang="en-US" sz="2400" dirty="0">
                <a:solidFill>
                  <a:srgbClr val="55007F"/>
                </a:solidFill>
                <a:effectLst/>
                <a:latin typeface="Times New Roman" panose="02020603050405020304" pitchFamily="18" charset="0"/>
              </a:rPr>
              <a:t>Presence of criminal networks like proximity to international borders transportation networks </a:t>
            </a:r>
          </a:p>
          <a:p>
            <a:pPr lvl="1" algn="just"/>
            <a:r>
              <a:rPr lang="en-US" sz="2400" dirty="0">
                <a:solidFill>
                  <a:srgbClr val="55007F"/>
                </a:solidFill>
                <a:effectLst/>
                <a:latin typeface="Times New Roman" panose="02020603050405020304" pitchFamily="18" charset="0"/>
              </a:rPr>
              <a:t> Differences in law enforcement</a:t>
            </a:r>
          </a:p>
          <a:p>
            <a:pPr lvl="1" algn="just"/>
            <a:r>
              <a:rPr lang="en-US" sz="2400" dirty="0">
                <a:solidFill>
                  <a:srgbClr val="55007F"/>
                </a:solidFill>
                <a:latin typeface="Times New Roman" panose="02020603050405020304" pitchFamily="18" charset="0"/>
              </a:rPr>
              <a:t>R</a:t>
            </a:r>
            <a:r>
              <a:rPr lang="en-US" sz="2400" dirty="0">
                <a:solidFill>
                  <a:srgbClr val="55007F"/>
                </a:solidFill>
                <a:effectLst/>
                <a:latin typeface="Times New Roman" panose="02020603050405020304" pitchFamily="18" charset="0"/>
              </a:rPr>
              <a:t>eporting practices</a:t>
            </a:r>
          </a:p>
          <a:p>
            <a:pPr lvl="1" algn="just"/>
            <a:r>
              <a:rPr lang="en-US" sz="2400" dirty="0">
                <a:solidFill>
                  <a:srgbClr val="55007F"/>
                </a:solidFill>
                <a:latin typeface="Times New Roman" panose="02020603050405020304" pitchFamily="18" charset="0"/>
              </a:rPr>
              <a:t>V</a:t>
            </a:r>
            <a:r>
              <a:rPr lang="en-US" sz="2400" dirty="0">
                <a:solidFill>
                  <a:srgbClr val="55007F"/>
                </a:solidFill>
                <a:effectLst/>
                <a:latin typeface="Times New Roman" panose="02020603050405020304" pitchFamily="18" charset="0"/>
              </a:rPr>
              <a:t>ariations in awareness and reporting</a:t>
            </a:r>
            <a:endParaRPr lang="en-IN" sz="2400" dirty="0"/>
          </a:p>
        </p:txBody>
      </p:sp>
    </p:spTree>
    <p:extLst>
      <p:ext uri="{BB962C8B-B14F-4D97-AF65-F5344CB8AC3E}">
        <p14:creationId xmlns:p14="http://schemas.microsoft.com/office/powerpoint/2010/main" val="2951641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Kidnapping DB">
            <a:extLst>
              <a:ext uri="{FF2B5EF4-FFF2-40B4-BE49-F238E27FC236}">
                <a16:creationId xmlns:a16="http://schemas.microsoft.com/office/drawing/2014/main" id="{960A91A2-F557-4CE7-9B90-3A182ABF7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0"/>
            <a:ext cx="11144250" cy="6858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599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7E66-8758-5977-6888-EE88DF2C3F26}"/>
              </a:ext>
            </a:extLst>
          </p:cNvPr>
          <p:cNvSpPr>
            <a:spLocks noGrp="1"/>
          </p:cNvSpPr>
          <p:nvPr>
            <p:ph type="title"/>
          </p:nvPr>
        </p:nvSpPr>
        <p:spPr>
          <a:xfrm>
            <a:off x="1086643" y="335279"/>
            <a:ext cx="10018713" cy="844063"/>
          </a:xfrm>
        </p:spPr>
        <p:txBody>
          <a:bodyPr>
            <a:normAutofit fontScale="90000"/>
          </a:bodyPr>
          <a:lstStyle/>
          <a:p>
            <a:r>
              <a:rPr lang="en-IN" b="1" dirty="0">
                <a:latin typeface="Times New Roman" panose="02020603050405020304" pitchFamily="18" charset="0"/>
                <a:cs typeface="Times New Roman" panose="02020603050405020304" pitchFamily="18" charset="0"/>
              </a:rPr>
              <a:t>Violent Crimes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2F8AC6F-5981-DBF4-768E-57E7E6D53DC7}"/>
              </a:ext>
            </a:extLst>
          </p:cNvPr>
          <p:cNvSpPr>
            <a:spLocks noGrp="1"/>
          </p:cNvSpPr>
          <p:nvPr>
            <p:ph idx="1"/>
          </p:nvPr>
        </p:nvSpPr>
        <p:spPr>
          <a:xfrm>
            <a:off x="1484310" y="1066801"/>
            <a:ext cx="10018713" cy="4724400"/>
          </a:xfrm>
        </p:spPr>
        <p:txBody>
          <a:bodyPr>
            <a:normAutofit/>
          </a:bodyPr>
          <a:lstStyle/>
          <a:p>
            <a:pPr marL="0" indent="0" algn="just">
              <a:buNone/>
            </a:pPr>
            <a:r>
              <a:rPr lang="en-US" dirty="0">
                <a:solidFill>
                  <a:srgbClr val="55007F"/>
                </a:solidFill>
                <a:effectLst/>
                <a:latin typeface="Times New Roman" panose="02020603050405020304" pitchFamily="18" charset="0"/>
              </a:rPr>
              <a:t>The high violent crime numbers in </a:t>
            </a:r>
            <a:r>
              <a:rPr lang="en-US" b="1" dirty="0">
                <a:solidFill>
                  <a:srgbClr val="55007F"/>
                </a:solidFill>
                <a:effectLst/>
                <a:latin typeface="Times New Roman" panose="02020603050405020304" pitchFamily="18" charset="0"/>
              </a:rPr>
              <a:t>Uttar Pradesh (UP), Bihar, and West Bengal</a:t>
            </a:r>
            <a:r>
              <a:rPr lang="en-US" dirty="0">
                <a:solidFill>
                  <a:srgbClr val="55007F"/>
                </a:solidFill>
                <a:effectLst/>
                <a:latin typeface="Times New Roman" panose="02020603050405020304" pitchFamily="18" charset="0"/>
              </a:rPr>
              <a:t> from 2019 to 2020 during the COVID-19 crisis can be influenced by various factors: </a:t>
            </a:r>
          </a:p>
          <a:p>
            <a:pPr algn="just"/>
            <a:r>
              <a:rPr lang="en-US" dirty="0">
                <a:solidFill>
                  <a:srgbClr val="55007F"/>
                </a:solidFill>
                <a:effectLst/>
                <a:latin typeface="Times New Roman" panose="02020603050405020304" pitchFamily="18" charset="0"/>
              </a:rPr>
              <a:t>Higher incidence of poverty and socio-economic disparities </a:t>
            </a:r>
          </a:p>
          <a:p>
            <a:pPr algn="just"/>
            <a:r>
              <a:rPr lang="en-IN" dirty="0">
                <a:solidFill>
                  <a:srgbClr val="55007F"/>
                </a:solidFill>
                <a:latin typeface="Times New Roman" panose="02020603050405020304" pitchFamily="18" charset="0"/>
              </a:rPr>
              <a:t>Gang-related activities like organized crimes including territorial disputes, </a:t>
            </a:r>
            <a:r>
              <a:rPr lang="en-US" dirty="0">
                <a:solidFill>
                  <a:srgbClr val="55007F"/>
                </a:solidFill>
                <a:effectLst/>
                <a:latin typeface="Times New Roman" panose="02020603050405020304" pitchFamily="18" charset="0"/>
              </a:rPr>
              <a:t>Economic hardships and </a:t>
            </a:r>
            <a:r>
              <a:rPr lang="en-US" dirty="0">
                <a:solidFill>
                  <a:srgbClr val="55007F"/>
                </a:solidFill>
                <a:latin typeface="Times New Roman" panose="02020603050405020304" pitchFamily="18" charset="0"/>
              </a:rPr>
              <a:t>U</a:t>
            </a:r>
            <a:r>
              <a:rPr lang="en-US" dirty="0">
                <a:solidFill>
                  <a:srgbClr val="55007F"/>
                </a:solidFill>
                <a:effectLst/>
                <a:latin typeface="Times New Roman" panose="02020603050405020304" pitchFamily="18" charset="0"/>
              </a:rPr>
              <a:t>nemployment</a:t>
            </a:r>
          </a:p>
          <a:p>
            <a:pPr algn="just"/>
            <a:r>
              <a:rPr lang="en-US" dirty="0">
                <a:solidFill>
                  <a:srgbClr val="55007F"/>
                </a:solidFill>
                <a:effectLst/>
                <a:latin typeface="Times New Roman" panose="02020603050405020304" pitchFamily="18" charset="0"/>
              </a:rPr>
              <a:t>Migration, Trafficking</a:t>
            </a:r>
            <a:r>
              <a:rPr lang="en-US" dirty="0">
                <a:solidFill>
                  <a:srgbClr val="55007F"/>
                </a:solidFill>
                <a:latin typeface="Times New Roman" panose="02020603050405020304" pitchFamily="18" charset="0"/>
              </a:rPr>
              <a:t> and the </a:t>
            </a:r>
            <a:r>
              <a:rPr lang="en-US" dirty="0">
                <a:solidFill>
                  <a:srgbClr val="55007F"/>
                </a:solidFill>
                <a:effectLst/>
                <a:latin typeface="Times New Roman" panose="02020603050405020304" pitchFamily="18" charset="0"/>
              </a:rPr>
              <a:t>Impact of the Covid Pandemic </a:t>
            </a:r>
          </a:p>
          <a:p>
            <a:pPr algn="just"/>
            <a:r>
              <a:rPr lang="en-US" dirty="0">
                <a:solidFill>
                  <a:srgbClr val="55007F"/>
                </a:solidFill>
                <a:effectLst/>
                <a:latin typeface="Times New Roman" panose="02020603050405020304" pitchFamily="18" charset="0"/>
              </a:rPr>
              <a:t>Historical Factors and Social Dynamics</a:t>
            </a:r>
            <a:endParaRPr lang="en-IN" dirty="0"/>
          </a:p>
        </p:txBody>
      </p:sp>
    </p:spTree>
    <p:extLst>
      <p:ext uri="{BB962C8B-B14F-4D97-AF65-F5344CB8AC3E}">
        <p14:creationId xmlns:p14="http://schemas.microsoft.com/office/powerpoint/2010/main" val="1587620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Violent crimes DB">
            <a:extLst>
              <a:ext uri="{FF2B5EF4-FFF2-40B4-BE49-F238E27FC236}">
                <a16:creationId xmlns:a16="http://schemas.microsoft.com/office/drawing/2014/main" id="{00A4309D-A8C8-4D29-B141-DBBE17134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0294"/>
            <a:ext cx="12192000" cy="573741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TextBox 1">
            <a:extLst>
              <a:ext uri="{FF2B5EF4-FFF2-40B4-BE49-F238E27FC236}">
                <a16:creationId xmlns:a16="http://schemas.microsoft.com/office/drawing/2014/main" id="{B754A9E7-D6E6-893E-A842-47BB81A0359E}"/>
              </a:ext>
            </a:extLst>
          </p:cNvPr>
          <p:cNvSpPr txBox="1"/>
          <p:nvPr/>
        </p:nvSpPr>
        <p:spPr>
          <a:xfrm>
            <a:off x="2757267" y="37074"/>
            <a:ext cx="5894363"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Violent Crimes by Year</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11BB-D65F-DF50-F157-E22963899F72}"/>
              </a:ext>
            </a:extLst>
          </p:cNvPr>
          <p:cNvSpPr>
            <a:spLocks noGrp="1"/>
          </p:cNvSpPr>
          <p:nvPr>
            <p:ph type="title"/>
          </p:nvPr>
        </p:nvSpPr>
        <p:spPr>
          <a:xfrm>
            <a:off x="1920408" y="0"/>
            <a:ext cx="10018713" cy="815926"/>
          </a:xfrm>
        </p:spPr>
        <p:txBody>
          <a:bodyPr>
            <a:noAutofit/>
          </a:bodyPr>
          <a:lstStyle/>
          <a:p>
            <a:pPr algn="l"/>
            <a:r>
              <a:rPr lang="en-IN" sz="66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327922F9-F022-27FE-2B09-9CDEF1575017}"/>
              </a:ext>
            </a:extLst>
          </p:cNvPr>
          <p:cNvSpPr>
            <a:spLocks noGrp="1"/>
          </p:cNvSpPr>
          <p:nvPr>
            <p:ph idx="1"/>
          </p:nvPr>
        </p:nvSpPr>
        <p:spPr>
          <a:xfrm>
            <a:off x="1484310" y="1195755"/>
            <a:ext cx="10018713" cy="4595445"/>
          </a:xfrm>
        </p:spPr>
        <p:txBody>
          <a:bodyPr>
            <a:normAutofit fontScale="92500" lnSpcReduction="20000"/>
          </a:bodyPr>
          <a:lstStyle/>
          <a:p>
            <a:r>
              <a:rPr lang="en-IN" dirty="0">
                <a:solidFill>
                  <a:srgbClr val="710F63"/>
                </a:solidFill>
                <a:latin typeface="Times New Roman" panose="02020603050405020304" pitchFamily="18" charset="0"/>
                <a:cs typeface="Times New Roman" panose="02020603050405020304" pitchFamily="18" charset="0"/>
              </a:rPr>
              <a:t>Introduction</a:t>
            </a:r>
          </a:p>
          <a:p>
            <a:r>
              <a:rPr lang="en-IN" dirty="0">
                <a:solidFill>
                  <a:srgbClr val="710F63"/>
                </a:solidFill>
                <a:latin typeface="Times New Roman" panose="02020603050405020304" pitchFamily="18" charset="0"/>
                <a:cs typeface="Times New Roman" panose="02020603050405020304" pitchFamily="18" charset="0"/>
              </a:rPr>
              <a:t>Methodology</a:t>
            </a:r>
            <a:endParaRPr lang="en-IN" sz="2400" dirty="0">
              <a:solidFill>
                <a:srgbClr val="710F63"/>
              </a:solidFill>
              <a:latin typeface="Times New Roman" panose="02020603050405020304" pitchFamily="18" charset="0"/>
              <a:cs typeface="Times New Roman" panose="02020603050405020304" pitchFamily="18" charset="0"/>
            </a:endParaRPr>
          </a:p>
          <a:p>
            <a:r>
              <a:rPr lang="en-IN" dirty="0">
                <a:solidFill>
                  <a:srgbClr val="710F63"/>
                </a:solidFill>
                <a:latin typeface="Times New Roman" panose="02020603050405020304" pitchFamily="18" charset="0"/>
                <a:cs typeface="Times New Roman" panose="02020603050405020304" pitchFamily="18" charset="0"/>
              </a:rPr>
              <a:t>Key words &amp; Insights</a:t>
            </a:r>
            <a:endParaRPr lang="en-IN" sz="2400" dirty="0">
              <a:solidFill>
                <a:srgbClr val="710F63"/>
              </a:solidFill>
              <a:latin typeface="Times New Roman" panose="02020603050405020304" pitchFamily="18" charset="0"/>
              <a:cs typeface="Times New Roman" panose="02020603050405020304" pitchFamily="18" charset="0"/>
            </a:endParaRPr>
          </a:p>
          <a:p>
            <a:r>
              <a:rPr lang="en-IN" dirty="0">
                <a:solidFill>
                  <a:srgbClr val="710F63"/>
                </a:solidFill>
                <a:latin typeface="Times New Roman" panose="02020603050405020304" pitchFamily="18" charset="0"/>
                <a:cs typeface="Times New Roman" panose="02020603050405020304" pitchFamily="18" charset="0"/>
              </a:rPr>
              <a:t>Crimes Against Children</a:t>
            </a:r>
          </a:p>
          <a:p>
            <a:r>
              <a:rPr lang="en-IN" dirty="0">
                <a:solidFill>
                  <a:srgbClr val="710F63"/>
                </a:solidFill>
                <a:latin typeface="Times New Roman" panose="02020603050405020304" pitchFamily="18" charset="0"/>
                <a:cs typeface="Times New Roman" panose="02020603050405020304" pitchFamily="18" charset="0"/>
              </a:rPr>
              <a:t>Crimes Against Women</a:t>
            </a:r>
          </a:p>
          <a:p>
            <a:r>
              <a:rPr lang="en-IN" dirty="0">
                <a:solidFill>
                  <a:srgbClr val="710F63"/>
                </a:solidFill>
                <a:latin typeface="Times New Roman" panose="02020603050405020304" pitchFamily="18" charset="0"/>
                <a:cs typeface="Times New Roman" panose="02020603050405020304" pitchFamily="18" charset="0"/>
              </a:rPr>
              <a:t>Murder Cases</a:t>
            </a:r>
          </a:p>
          <a:p>
            <a:r>
              <a:rPr lang="en-IN" dirty="0">
                <a:solidFill>
                  <a:srgbClr val="710F63"/>
                </a:solidFill>
                <a:latin typeface="Times New Roman" panose="02020603050405020304" pitchFamily="18" charset="0"/>
                <a:cs typeface="Times New Roman" panose="02020603050405020304" pitchFamily="18" charset="0"/>
              </a:rPr>
              <a:t>Victims of Murder</a:t>
            </a:r>
          </a:p>
          <a:p>
            <a:r>
              <a:rPr lang="en-IN" dirty="0">
                <a:solidFill>
                  <a:srgbClr val="710F63"/>
                </a:solidFill>
                <a:latin typeface="Times New Roman" panose="02020603050405020304" pitchFamily="18" charset="0"/>
                <a:cs typeface="Times New Roman" panose="02020603050405020304" pitchFamily="18" charset="0"/>
              </a:rPr>
              <a:t>IPC Crimes</a:t>
            </a:r>
          </a:p>
          <a:p>
            <a:r>
              <a:rPr lang="en-IN" dirty="0">
                <a:solidFill>
                  <a:srgbClr val="710F63"/>
                </a:solidFill>
                <a:latin typeface="Times New Roman" panose="02020603050405020304" pitchFamily="18" charset="0"/>
                <a:cs typeface="Times New Roman" panose="02020603050405020304" pitchFamily="18" charset="0"/>
              </a:rPr>
              <a:t>Kidnapping Abduction</a:t>
            </a:r>
          </a:p>
          <a:p>
            <a:r>
              <a:rPr lang="en-IN" dirty="0">
                <a:solidFill>
                  <a:srgbClr val="710F63"/>
                </a:solidFill>
                <a:latin typeface="Times New Roman" panose="02020603050405020304" pitchFamily="18" charset="0"/>
                <a:cs typeface="Times New Roman" panose="02020603050405020304" pitchFamily="18" charset="0"/>
              </a:rPr>
              <a:t>Violent Crimes</a:t>
            </a:r>
          </a:p>
          <a:p>
            <a:r>
              <a:rPr lang="en-IN" dirty="0">
                <a:solidFill>
                  <a:srgbClr val="710F63"/>
                </a:solidFill>
                <a:latin typeface="Times New Roman" panose="02020603050405020304" pitchFamily="18" charset="0"/>
                <a:cs typeface="Times New Roman" panose="02020603050405020304" pitchFamily="18" charset="0"/>
              </a:rPr>
              <a:t>Conclusion</a:t>
            </a:r>
          </a:p>
        </p:txBody>
      </p:sp>
      <p:pic>
        <p:nvPicPr>
          <p:cNvPr id="5" name="Picture 4">
            <a:extLst>
              <a:ext uri="{FF2B5EF4-FFF2-40B4-BE49-F238E27FC236}">
                <a16:creationId xmlns:a16="http://schemas.microsoft.com/office/drawing/2014/main" id="{706C225A-D5E3-E250-4033-70C965DA4531}"/>
              </a:ext>
            </a:extLst>
          </p:cNvPr>
          <p:cNvPicPr>
            <a:picLocks noChangeAspect="1"/>
          </p:cNvPicPr>
          <p:nvPr/>
        </p:nvPicPr>
        <p:blipFill rotWithShape="1">
          <a:blip r:embed="rId2"/>
          <a:srcRect l="1213"/>
          <a:stretch/>
        </p:blipFill>
        <p:spPr>
          <a:xfrm>
            <a:off x="7610623" y="0"/>
            <a:ext cx="4581378" cy="6858000"/>
          </a:xfrm>
          <a:prstGeom prst="rect">
            <a:avLst/>
          </a:prstGeom>
        </p:spPr>
      </p:pic>
    </p:spTree>
    <p:extLst>
      <p:ext uri="{BB962C8B-B14F-4D97-AF65-F5344CB8AC3E}">
        <p14:creationId xmlns:p14="http://schemas.microsoft.com/office/powerpoint/2010/main" val="189939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76000"/>
                <a:satMod val="180000"/>
              </a:schemeClr>
              <a:schemeClr val="bg1">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dirty="0"/>
            </a:p>
          </p:txBody>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dirty="0"/>
            </a:p>
          </p:txBody>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dirty="0"/>
            </a:p>
          </p:txBody>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dirty="0"/>
            </a:p>
          </p:txBody>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dirty="0"/>
            </a:p>
          </p:txBody>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dirty="0"/>
            </a:p>
          </p:txBody>
        </p:sp>
      </p:grpSp>
      <p:sp useBgFill="1">
        <p:nvSpPr>
          <p:cNvPr id="18" name="Rectangle 17">
            <a:extLst>
              <a:ext uri="{FF2B5EF4-FFF2-40B4-BE49-F238E27FC236}">
                <a16:creationId xmlns:a16="http://schemas.microsoft.com/office/drawing/2014/main" id="{36993C3A-0E30-417B-B76B-0B62A3462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056A64BF-B57F-4583-20B5-9589E69AE32B}"/>
              </a:ext>
            </a:extLst>
          </p:cNvPr>
          <p:cNvPicPr>
            <a:picLocks noChangeAspect="1"/>
          </p:cNvPicPr>
          <p:nvPr/>
        </p:nvPicPr>
        <p:blipFill>
          <a:blip r:embed="rId3"/>
          <a:stretch>
            <a:fillRect/>
          </a:stretch>
        </p:blipFill>
        <p:spPr>
          <a:xfrm>
            <a:off x="337625" y="253218"/>
            <a:ext cx="11397175" cy="635859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507188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821028"/>
          </a:xfrm>
        </p:spPr>
        <p:txBody>
          <a:bodyPr>
            <a:normAutofit fontScale="90000"/>
          </a:bodyPr>
          <a:lstStyle/>
          <a:p>
            <a:r>
              <a:rPr lang="en-IN" b="1" dirty="0">
                <a:latin typeface="Times New Roman" panose="02020603050405020304" pitchFamily="18" charset="0"/>
                <a:cs typeface="Times New Roman" panose="02020603050405020304" pitchFamily="18" charset="0"/>
              </a:rPr>
              <a:t>Conclusion- Preventive Measures against Crimes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79732" y="821028"/>
            <a:ext cx="10018713" cy="5815357"/>
          </a:xfrm>
        </p:spPr>
        <p:txBody>
          <a:bodyPr>
            <a:noAutofit/>
          </a:bodyPr>
          <a:lstStyle/>
          <a:p>
            <a:pPr marL="0" indent="0" algn="just">
              <a:buFont typeface="Arial"/>
              <a:buNone/>
            </a:pPr>
            <a:r>
              <a:rPr lang="en-US" sz="1800" dirty="0">
                <a:solidFill>
                  <a:srgbClr val="55007F"/>
                </a:solidFill>
                <a:latin typeface="Times New Roman" panose="02020603050405020304" pitchFamily="18" charset="0"/>
              </a:rPr>
              <a:t>To prevent crimes against children, women, IPC crimes, violent crimes, and murder cases, it is crucial to implement comprehensive strategies that address the root causes and provide effective law enforcement and support systems. Some potential measures may include:</a:t>
            </a:r>
          </a:p>
          <a:p>
            <a:pPr lvl="0" algn="just"/>
            <a:r>
              <a:rPr lang="en-US" sz="1800" dirty="0">
                <a:solidFill>
                  <a:srgbClr val="55007F"/>
                </a:solidFill>
                <a:latin typeface="Times New Roman" panose="02020603050405020304" pitchFamily="18" charset="0"/>
              </a:rPr>
              <a:t>Strengthening law enforcement agencies </a:t>
            </a:r>
          </a:p>
          <a:p>
            <a:pPr lvl="0" algn="just"/>
            <a:r>
              <a:rPr lang="en-US" sz="1800" dirty="0">
                <a:solidFill>
                  <a:srgbClr val="55007F"/>
                </a:solidFill>
                <a:latin typeface="Times New Roman" panose="02020603050405020304" pitchFamily="18" charset="0"/>
              </a:rPr>
              <a:t>Enhancing public awareness and education programs </a:t>
            </a:r>
          </a:p>
          <a:p>
            <a:pPr lvl="0" algn="just"/>
            <a:r>
              <a:rPr lang="en-US" sz="1800" dirty="0">
                <a:solidFill>
                  <a:srgbClr val="55007F"/>
                </a:solidFill>
                <a:latin typeface="Times New Roman" panose="02020603050405020304" pitchFamily="18" charset="0"/>
              </a:rPr>
              <a:t>Implementing stricter legal measures and ensuring swift and fair justice for victims.</a:t>
            </a:r>
          </a:p>
          <a:p>
            <a:pPr lvl="0" algn="just"/>
            <a:r>
              <a:rPr lang="en-US" sz="1800" dirty="0">
                <a:solidFill>
                  <a:srgbClr val="55007F"/>
                </a:solidFill>
                <a:latin typeface="Times New Roman" panose="02020603050405020304" pitchFamily="18" charset="0"/>
              </a:rPr>
              <a:t>Establishing support systems, helplines, and safe spaces </a:t>
            </a:r>
          </a:p>
          <a:p>
            <a:pPr lvl="0" algn="just"/>
            <a:r>
              <a:rPr lang="en-US" sz="1800" dirty="0">
                <a:solidFill>
                  <a:srgbClr val="55007F"/>
                </a:solidFill>
                <a:latin typeface="Times New Roman" panose="02020603050405020304" pitchFamily="18" charset="0"/>
              </a:rPr>
              <a:t>Promoting community engagement and collaboration </a:t>
            </a:r>
          </a:p>
          <a:p>
            <a:pPr lvl="0" algn="just"/>
            <a:r>
              <a:rPr lang="en-US" sz="1800" dirty="0">
                <a:solidFill>
                  <a:srgbClr val="55007F"/>
                </a:solidFill>
                <a:latin typeface="Times New Roman" panose="02020603050405020304" pitchFamily="18" charset="0"/>
              </a:rPr>
              <a:t>Addressing socio-economic disparities and providing opportunities for education, employment, and skill development to reduce crime rates.</a:t>
            </a:r>
          </a:p>
          <a:p>
            <a:pPr marL="0" lvl="0" indent="0" algn="just">
              <a:buFont typeface="Arial"/>
              <a:buNone/>
            </a:pPr>
            <a:r>
              <a:rPr lang="en-US" sz="1800" dirty="0">
                <a:solidFill>
                  <a:srgbClr val="55007F"/>
                </a:solidFill>
                <a:latin typeface="Times New Roman" panose="02020603050405020304" pitchFamily="18" charset="0"/>
              </a:rPr>
              <a:t>It is important to note that the prevention of crimes requires a multi-faceted approach involving government bodies, law enforcement agencies, civil society organizations, and individuals. Additionally, the specific strategies and interventions should be tailored to the unique challenges and characteristics of each state and region.</a:t>
            </a:r>
          </a:p>
          <a:p>
            <a:endParaRPr lang="en-US" sz="1800" dirty="0"/>
          </a:p>
        </p:txBody>
      </p:sp>
    </p:spTree>
    <p:extLst>
      <p:ext uri="{BB962C8B-B14F-4D97-AF65-F5344CB8AC3E}">
        <p14:creationId xmlns:p14="http://schemas.microsoft.com/office/powerpoint/2010/main" val="66351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AF32-973B-688D-AEBE-1F559E2C75CA}"/>
              </a:ext>
            </a:extLst>
          </p:cNvPr>
          <p:cNvSpPr>
            <a:spLocks noGrp="1"/>
          </p:cNvSpPr>
          <p:nvPr>
            <p:ph type="title"/>
          </p:nvPr>
        </p:nvSpPr>
        <p:spPr>
          <a:xfrm>
            <a:off x="1807867" y="249703"/>
            <a:ext cx="10018713" cy="620486"/>
          </a:xfrm>
        </p:spPr>
        <p:txBody>
          <a:bodyPr>
            <a:noAutofit/>
          </a:bodyPr>
          <a:lstStyle/>
          <a:p>
            <a:r>
              <a:rPr lang="en-IN" sz="3600" b="1" dirty="0">
                <a:latin typeface="Times New Roman" panose="02020603050405020304" pitchFamily="18" charset="0"/>
                <a:cs typeface="Times New Roman" panose="02020603050405020304" pitchFamily="18" charset="0"/>
              </a:rPr>
              <a:t>Introduction- Crimes in India from 2019-2020</a:t>
            </a:r>
          </a:p>
        </p:txBody>
      </p:sp>
      <p:sp>
        <p:nvSpPr>
          <p:cNvPr id="7" name="Content Placeholder 6">
            <a:extLst>
              <a:ext uri="{FF2B5EF4-FFF2-40B4-BE49-F238E27FC236}">
                <a16:creationId xmlns:a16="http://schemas.microsoft.com/office/drawing/2014/main" id="{88A6C6DB-F46D-5972-7641-79017D108F74}"/>
              </a:ext>
            </a:extLst>
          </p:cNvPr>
          <p:cNvSpPr>
            <a:spLocks noGrp="1"/>
          </p:cNvSpPr>
          <p:nvPr>
            <p:ph idx="1"/>
          </p:nvPr>
        </p:nvSpPr>
        <p:spPr>
          <a:xfrm>
            <a:off x="1484310" y="870189"/>
            <a:ext cx="10018713" cy="4921012"/>
          </a:xfrm>
        </p:spPr>
        <p:txBody>
          <a:bodyPr>
            <a:normAutofit/>
          </a:bodyPr>
          <a:lstStyle/>
          <a:p>
            <a:pPr algn="just"/>
            <a:r>
              <a:rPr lang="en-US" sz="2000" dirty="0">
                <a:solidFill>
                  <a:srgbClr val="7030A0"/>
                </a:solidFill>
                <a:effectLst/>
                <a:latin typeface="Times New Roman" panose="02020603050405020304" pitchFamily="18" charset="0"/>
              </a:rPr>
              <a:t>Criminal activities in India from 2019 to 2020 were a matter of concern and analysis. Various forms of criminal activities were reported nationwide during this time frame</a:t>
            </a:r>
          </a:p>
          <a:p>
            <a:pPr algn="just"/>
            <a:r>
              <a:rPr lang="en-US" sz="2000" dirty="0">
                <a:solidFill>
                  <a:srgbClr val="7030A0"/>
                </a:solidFill>
                <a:effectLst/>
                <a:latin typeface="Times New Roman" panose="02020603050405020304" pitchFamily="18" charset="0"/>
              </a:rPr>
              <a:t>According to data from the National Crime Records Bureau, crime rates varied across different states. They encompassed a wide range of offenses, including but not limited to violence, domestic violence, trafficking, and cybercrime</a:t>
            </a:r>
            <a:endParaRPr lang="en-US" sz="2000" dirty="0">
              <a:solidFill>
                <a:srgbClr val="7030A0"/>
              </a:solidFill>
              <a:latin typeface="Times New Roman" panose="02020603050405020304" pitchFamily="18" charset="0"/>
            </a:endParaRPr>
          </a:p>
          <a:p>
            <a:pPr algn="just"/>
            <a:r>
              <a:rPr lang="en-US" sz="2000" dirty="0">
                <a:solidFill>
                  <a:srgbClr val="7030A0"/>
                </a:solidFill>
                <a:effectLst/>
                <a:latin typeface="Times New Roman" panose="02020603050405020304" pitchFamily="18" charset="0"/>
              </a:rPr>
              <a:t>The impact of external factors, such as the </a:t>
            </a:r>
            <a:r>
              <a:rPr lang="en-US" sz="2000" b="1" dirty="0">
                <a:solidFill>
                  <a:srgbClr val="7030A0"/>
                </a:solidFill>
                <a:effectLst/>
                <a:latin typeface="Times New Roman" panose="02020603050405020304" pitchFamily="18" charset="0"/>
              </a:rPr>
              <a:t>COVID-19</a:t>
            </a:r>
            <a:r>
              <a:rPr lang="en-US" sz="2000" dirty="0">
                <a:solidFill>
                  <a:srgbClr val="7030A0"/>
                </a:solidFill>
                <a:effectLst/>
                <a:latin typeface="Times New Roman" panose="02020603050405020304" pitchFamily="18" charset="0"/>
              </a:rPr>
              <a:t> pandemic and its associated lockdown phases, also influenced criminal activities in India. Studies have shown that certain criminal activities experienced fluctuations during this period, and the enforcement of lockdown measures had an impact on crime rates </a:t>
            </a:r>
            <a:endParaRPr lang="en-IN" sz="2000" dirty="0">
              <a:solidFill>
                <a:srgbClr val="7030A0"/>
              </a:solidFill>
            </a:endParaRPr>
          </a:p>
        </p:txBody>
      </p:sp>
    </p:spTree>
    <p:extLst>
      <p:ext uri="{BB962C8B-B14F-4D97-AF65-F5344CB8AC3E}">
        <p14:creationId xmlns:p14="http://schemas.microsoft.com/office/powerpoint/2010/main" val="43581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D9D1-B05A-43C6-113A-BF2AF01E90DF}"/>
              </a:ext>
            </a:extLst>
          </p:cNvPr>
          <p:cNvSpPr>
            <a:spLocks noGrp="1"/>
          </p:cNvSpPr>
          <p:nvPr>
            <p:ph type="title"/>
          </p:nvPr>
        </p:nvSpPr>
        <p:spPr>
          <a:xfrm>
            <a:off x="1639054" y="177018"/>
            <a:ext cx="10018713" cy="889782"/>
          </a:xfrm>
          <a:effectLst/>
        </p:spPr>
        <p:txBody>
          <a:bodyPr vert="horz" lIns="91440" tIns="45720" rIns="91440" bIns="45720" rtlCol="0" anchor="ctr">
            <a:noAutofit/>
          </a:bodyPr>
          <a:lstStyle/>
          <a:p>
            <a:r>
              <a:rPr lang="en-IN" sz="36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E1B9A4C1-B752-0427-020C-CB3B387F2F3C}"/>
              </a:ext>
            </a:extLst>
          </p:cNvPr>
          <p:cNvSpPr>
            <a:spLocks noGrp="1"/>
          </p:cNvSpPr>
          <p:nvPr>
            <p:ph idx="1"/>
          </p:nvPr>
        </p:nvSpPr>
        <p:spPr>
          <a:xfrm>
            <a:off x="1484310" y="1167619"/>
            <a:ext cx="10018713" cy="4623581"/>
          </a:xfrm>
        </p:spPr>
        <p:txBody>
          <a:bodyPr vert="horz" lIns="91440" tIns="45720" rIns="91440" bIns="45720" rtlCol="0" anchor="ctr">
            <a:normAutofit/>
          </a:bodyPr>
          <a:lstStyle/>
          <a:p>
            <a:r>
              <a:rPr lang="en-IN" dirty="0">
                <a:solidFill>
                  <a:srgbClr val="710F63"/>
                </a:solidFill>
                <a:latin typeface="Times New Roman" panose="02020603050405020304" pitchFamily="18" charset="0"/>
                <a:cs typeface="Times New Roman" panose="02020603050405020304" pitchFamily="18" charset="0"/>
              </a:rPr>
              <a:t>Load the datasets into Python</a:t>
            </a:r>
          </a:p>
          <a:p>
            <a:r>
              <a:rPr lang="en-IN" dirty="0">
                <a:solidFill>
                  <a:srgbClr val="710F63"/>
                </a:solidFill>
                <a:latin typeface="Times New Roman" panose="02020603050405020304" pitchFamily="18" charset="0"/>
                <a:cs typeface="Times New Roman" panose="02020603050405020304" pitchFamily="18" charset="0"/>
              </a:rPr>
              <a:t>Explore the Dataset</a:t>
            </a:r>
          </a:p>
          <a:p>
            <a:r>
              <a:rPr lang="en-IN" dirty="0">
                <a:solidFill>
                  <a:srgbClr val="710F63"/>
                </a:solidFill>
                <a:latin typeface="Times New Roman" panose="02020603050405020304" pitchFamily="18" charset="0"/>
                <a:cs typeface="Times New Roman" panose="02020603050405020304" pitchFamily="18" charset="0"/>
              </a:rPr>
              <a:t>Data Cleaning</a:t>
            </a:r>
          </a:p>
          <a:p>
            <a:r>
              <a:rPr lang="en-IN" dirty="0">
                <a:solidFill>
                  <a:srgbClr val="710F63"/>
                </a:solidFill>
                <a:latin typeface="Times New Roman" panose="02020603050405020304" pitchFamily="18" charset="0"/>
                <a:cs typeface="Times New Roman" panose="02020603050405020304" pitchFamily="18" charset="0"/>
              </a:rPr>
              <a:t>Data Transformation</a:t>
            </a:r>
          </a:p>
          <a:p>
            <a:r>
              <a:rPr lang="en-IN" dirty="0">
                <a:solidFill>
                  <a:srgbClr val="710F63"/>
                </a:solidFill>
                <a:latin typeface="Times New Roman" panose="02020603050405020304" pitchFamily="18" charset="0"/>
                <a:cs typeface="Times New Roman" panose="02020603050405020304" pitchFamily="18" charset="0"/>
              </a:rPr>
              <a:t>Data Visualization using Tableau</a:t>
            </a:r>
          </a:p>
          <a:p>
            <a:r>
              <a:rPr lang="en-IN" dirty="0">
                <a:solidFill>
                  <a:srgbClr val="710F63"/>
                </a:solidFill>
                <a:latin typeface="Times New Roman" panose="02020603050405020304" pitchFamily="18" charset="0"/>
                <a:cs typeface="Times New Roman" panose="02020603050405020304" pitchFamily="18" charset="0"/>
              </a:rPr>
              <a:t>Interpretation and Insights</a:t>
            </a:r>
          </a:p>
        </p:txBody>
      </p:sp>
    </p:spTree>
    <p:extLst>
      <p:ext uri="{BB962C8B-B14F-4D97-AF65-F5344CB8AC3E}">
        <p14:creationId xmlns:p14="http://schemas.microsoft.com/office/powerpoint/2010/main" val="47281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E721-B535-FC6B-5AFD-9F2DD58FA139}"/>
              </a:ext>
            </a:extLst>
          </p:cNvPr>
          <p:cNvSpPr>
            <a:spLocks noGrp="1"/>
          </p:cNvSpPr>
          <p:nvPr>
            <p:ph type="title"/>
          </p:nvPr>
        </p:nvSpPr>
        <p:spPr>
          <a:xfrm>
            <a:off x="1046428" y="0"/>
            <a:ext cx="10018713" cy="799514"/>
          </a:xfrm>
        </p:spPr>
        <p:txBody>
          <a:bodyPr/>
          <a:lstStyle/>
          <a:p>
            <a:r>
              <a:rPr lang="en-IN" b="1" dirty="0">
                <a:latin typeface="Times New Roman" panose="02020603050405020304" pitchFamily="18" charset="0"/>
                <a:cs typeface="Times New Roman" panose="02020603050405020304" pitchFamily="18" charset="0"/>
              </a:rPr>
              <a:t>Keywords for Insights</a:t>
            </a:r>
          </a:p>
        </p:txBody>
      </p:sp>
      <p:sp>
        <p:nvSpPr>
          <p:cNvPr id="3" name="Content Placeholder 2">
            <a:extLst>
              <a:ext uri="{FF2B5EF4-FFF2-40B4-BE49-F238E27FC236}">
                <a16:creationId xmlns:a16="http://schemas.microsoft.com/office/drawing/2014/main" id="{B857A2F5-D1C3-1864-C507-D027F343A9AD}"/>
              </a:ext>
            </a:extLst>
          </p:cNvPr>
          <p:cNvSpPr>
            <a:spLocks noGrp="1"/>
          </p:cNvSpPr>
          <p:nvPr>
            <p:ph idx="1"/>
          </p:nvPr>
        </p:nvSpPr>
        <p:spPr>
          <a:xfrm>
            <a:off x="1046428" y="1066801"/>
            <a:ext cx="10827893" cy="5489734"/>
          </a:xfrm>
        </p:spPr>
        <p:txBody>
          <a:bodyPr>
            <a:normAutofit/>
          </a:bodyPr>
          <a:lstStyle/>
          <a:p>
            <a:pPr algn="just"/>
            <a:r>
              <a:rPr lang="en-US" sz="2000" dirty="0">
                <a:solidFill>
                  <a:srgbClr val="C00000"/>
                </a:solidFill>
                <a:latin typeface="Times New Roman" panose="02020603050405020304" pitchFamily="18" charset="0"/>
                <a:cs typeface="Times New Roman" panose="02020603050405020304" pitchFamily="18" charset="0"/>
              </a:rPr>
              <a:t>Rate of Cognizable Crime: </a:t>
            </a:r>
            <a:r>
              <a:rPr lang="en-US" sz="2000" dirty="0">
                <a:solidFill>
                  <a:srgbClr val="55007F"/>
                </a:solidFill>
                <a:latin typeface="Times New Roman" panose="02020603050405020304" pitchFamily="18" charset="0"/>
                <a:cs typeface="Times New Roman" panose="02020603050405020304" pitchFamily="18" charset="0"/>
              </a:rPr>
              <a:t>Cognizable crimes are those for which the police have the authority to make an arrest without a warrant and initiate an investigation. It provides insights into the overall crime trends and helps law enforcement agencies allocate resources effectively to address and prevent such crimes</a:t>
            </a:r>
          </a:p>
          <a:p>
            <a:pPr algn="just"/>
            <a:r>
              <a:rPr lang="en-US" sz="2000" dirty="0">
                <a:solidFill>
                  <a:srgbClr val="C00000"/>
                </a:solidFill>
                <a:latin typeface="Times New Roman" panose="02020603050405020304" pitchFamily="18" charset="0"/>
                <a:cs typeface="Times New Roman" panose="02020603050405020304" pitchFamily="18" charset="0"/>
              </a:rPr>
              <a:t>Rate of Crime: </a:t>
            </a:r>
            <a:r>
              <a:rPr lang="en-US" sz="2000" dirty="0">
                <a:solidFill>
                  <a:srgbClr val="55007F"/>
                </a:solidFill>
                <a:latin typeface="Times New Roman" panose="02020603050405020304" pitchFamily="18" charset="0"/>
                <a:cs typeface="Times New Roman" panose="02020603050405020304" pitchFamily="18" charset="0"/>
              </a:rPr>
              <a:t>The Rate of crime refers to the number of crimes reported or recorded per capita (usually per 100,000 people) within a specific time frame. This measure allows for comparisons between different regions or time periods, taking into account population size. It can provide an indication of the prevalence or frequency of crime in a particular area</a:t>
            </a:r>
          </a:p>
          <a:p>
            <a:pPr algn="just"/>
            <a:r>
              <a:rPr lang="en-US" sz="2000" dirty="0">
                <a:solidFill>
                  <a:srgbClr val="C00000"/>
                </a:solidFill>
                <a:latin typeface="Times New Roman" panose="02020603050405020304" pitchFamily="18" charset="0"/>
                <a:cs typeface="Times New Roman" panose="02020603050405020304" pitchFamily="18" charset="0"/>
              </a:rPr>
              <a:t>Total Crimes: </a:t>
            </a:r>
            <a:r>
              <a:rPr lang="en-US" sz="2000" dirty="0">
                <a:solidFill>
                  <a:srgbClr val="55007F"/>
                </a:solidFill>
                <a:latin typeface="Times New Roman" panose="02020603050405020304" pitchFamily="18" charset="0"/>
                <a:cs typeface="Times New Roman" panose="02020603050405020304" pitchFamily="18" charset="0"/>
              </a:rPr>
              <a:t>This measure represents the absolute number of crimes reported within a given time period. It does not take into account population size, so it may not accurately reflect the prevalence of crime in different areas. However, it can still provide insights into the overall volume of reported criminal activity</a:t>
            </a:r>
          </a:p>
          <a:p>
            <a:pPr algn="just"/>
            <a:r>
              <a:rPr lang="en-US" sz="2000" dirty="0">
                <a:solidFill>
                  <a:srgbClr val="C00000"/>
                </a:solidFill>
                <a:latin typeface="Times New Roman" panose="02020603050405020304" pitchFamily="18" charset="0"/>
                <a:cs typeface="Times New Roman" panose="02020603050405020304" pitchFamily="18" charset="0"/>
              </a:rPr>
              <a:t>Charge Sheeting Rate: </a:t>
            </a:r>
            <a:r>
              <a:rPr lang="en-US" sz="2000" dirty="0">
                <a:solidFill>
                  <a:srgbClr val="55007F"/>
                </a:solidFill>
                <a:latin typeface="Times New Roman" panose="02020603050405020304" pitchFamily="18" charset="0"/>
                <a:cs typeface="Times New Roman" panose="02020603050405020304" pitchFamily="18" charset="0"/>
              </a:rPr>
              <a:t>The charge sheeting rate refers to the percentage of reported crimes that result in charges being filed against the alleged offenders. This measure can provide insights into the effectiveness of law enforcement and the criminal justice system in processing and prosecuting reported crimes</a:t>
            </a:r>
          </a:p>
          <a:p>
            <a:pPr algn="just"/>
            <a:endParaRPr lang="en-IN" sz="2000" dirty="0"/>
          </a:p>
        </p:txBody>
      </p:sp>
    </p:spTree>
    <p:extLst>
      <p:ext uri="{BB962C8B-B14F-4D97-AF65-F5344CB8AC3E}">
        <p14:creationId xmlns:p14="http://schemas.microsoft.com/office/powerpoint/2010/main" val="418158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F411-7162-8CC8-7B7C-B9AE3C14A5BE}"/>
              </a:ext>
            </a:extLst>
          </p:cNvPr>
          <p:cNvSpPr>
            <a:spLocks noGrp="1"/>
          </p:cNvSpPr>
          <p:nvPr>
            <p:ph type="title"/>
          </p:nvPr>
        </p:nvSpPr>
        <p:spPr>
          <a:xfrm>
            <a:off x="1357701" y="96128"/>
            <a:ext cx="10018713" cy="759655"/>
          </a:xfrm>
        </p:spPr>
        <p:txBody>
          <a:bodyPr>
            <a:normAutofit/>
          </a:bodyPr>
          <a:lstStyle/>
          <a:p>
            <a:r>
              <a:rPr lang="en-IN" b="1" dirty="0">
                <a:latin typeface="Times New Roman" panose="02020603050405020304" pitchFamily="18" charset="0"/>
                <a:cs typeface="Times New Roman" panose="02020603050405020304" pitchFamily="18" charset="0"/>
              </a:rPr>
              <a:t>Crimes Against Children</a:t>
            </a:r>
            <a:endParaRPr lang="en-IN" b="1" dirty="0"/>
          </a:p>
        </p:txBody>
      </p:sp>
      <p:sp>
        <p:nvSpPr>
          <p:cNvPr id="3" name="Content Placeholder 2">
            <a:extLst>
              <a:ext uri="{FF2B5EF4-FFF2-40B4-BE49-F238E27FC236}">
                <a16:creationId xmlns:a16="http://schemas.microsoft.com/office/drawing/2014/main" id="{43C2EE93-A239-A2E2-75C9-B386DCA2809D}"/>
              </a:ext>
            </a:extLst>
          </p:cNvPr>
          <p:cNvSpPr>
            <a:spLocks noGrp="1"/>
          </p:cNvSpPr>
          <p:nvPr>
            <p:ph idx="1"/>
          </p:nvPr>
        </p:nvSpPr>
        <p:spPr>
          <a:xfrm>
            <a:off x="1484310" y="1547446"/>
            <a:ext cx="10018713" cy="4834598"/>
          </a:xfrm>
        </p:spPr>
        <p:txBody>
          <a:bodyPr>
            <a:normAutofit/>
          </a:bodyPr>
          <a:lstStyle/>
          <a:p>
            <a:pPr marL="0" indent="0" algn="just">
              <a:buNone/>
            </a:pPr>
            <a:r>
              <a:rPr lang="en-US" sz="2000" dirty="0">
                <a:solidFill>
                  <a:srgbClr val="55007F"/>
                </a:solidFill>
                <a:effectLst/>
                <a:latin typeface="Times New Roman" panose="02020603050405020304" pitchFamily="18" charset="0"/>
                <a:cs typeface="Times New Roman" panose="02020603050405020304" pitchFamily="18" charset="0"/>
              </a:rPr>
              <a:t>The C</a:t>
            </a:r>
            <a:r>
              <a:rPr lang="en-US" sz="2000" b="1" dirty="0">
                <a:solidFill>
                  <a:srgbClr val="55007F"/>
                </a:solidFill>
                <a:effectLst/>
                <a:latin typeface="Times New Roman" panose="02020603050405020304" pitchFamily="18" charset="0"/>
                <a:cs typeface="Times New Roman" panose="02020603050405020304" pitchFamily="18" charset="0"/>
              </a:rPr>
              <a:t>rime rate per Capita</a:t>
            </a:r>
            <a:r>
              <a:rPr lang="en-US" sz="2000" dirty="0">
                <a:solidFill>
                  <a:srgbClr val="55007F"/>
                </a:solidFill>
                <a:effectLst/>
                <a:latin typeface="Times New Roman" panose="02020603050405020304" pitchFamily="18" charset="0"/>
                <a:cs typeface="Times New Roman" panose="02020603050405020304" pitchFamily="18" charset="0"/>
              </a:rPr>
              <a:t> against children in </a:t>
            </a:r>
            <a:r>
              <a:rPr lang="en-US" sz="2000" b="1" dirty="0">
                <a:solidFill>
                  <a:srgbClr val="55007F"/>
                </a:solidFill>
                <a:effectLst/>
                <a:latin typeface="Times New Roman" panose="02020603050405020304" pitchFamily="18" charset="0"/>
                <a:cs typeface="Times New Roman" panose="02020603050405020304" pitchFamily="18" charset="0"/>
              </a:rPr>
              <a:t>Delhi and the Andaman and Nicobar Islands</a:t>
            </a:r>
            <a:r>
              <a:rPr lang="en-US" sz="2000" dirty="0">
                <a:solidFill>
                  <a:srgbClr val="55007F"/>
                </a:solidFill>
                <a:effectLst/>
                <a:latin typeface="Times New Roman" panose="02020603050405020304" pitchFamily="18" charset="0"/>
                <a:cs typeface="Times New Roman" panose="02020603050405020304" pitchFamily="18" charset="0"/>
              </a:rPr>
              <a:t> is high, despite having lower</a:t>
            </a:r>
            <a:r>
              <a:rPr lang="en-US" sz="2000" b="1" dirty="0">
                <a:solidFill>
                  <a:srgbClr val="55007F"/>
                </a:solidFill>
                <a:effectLst/>
                <a:latin typeface="Times New Roman" panose="02020603050405020304" pitchFamily="18" charset="0"/>
                <a:cs typeface="Times New Roman" panose="02020603050405020304" pitchFamily="18" charset="0"/>
              </a:rPr>
              <a:t> total crime values</a:t>
            </a:r>
            <a:r>
              <a:rPr lang="en-US" sz="2000" dirty="0">
                <a:solidFill>
                  <a:srgbClr val="55007F"/>
                </a:solidFill>
                <a:effectLst/>
                <a:latin typeface="Times New Roman" panose="02020603050405020304" pitchFamily="18" charset="0"/>
                <a:cs typeface="Times New Roman" panose="02020603050405020304" pitchFamily="18" charset="0"/>
              </a:rPr>
              <a:t> compared to states like</a:t>
            </a:r>
            <a:r>
              <a:rPr lang="en-US" sz="2000" b="1" dirty="0">
                <a:solidFill>
                  <a:srgbClr val="55007F"/>
                </a:solidFill>
                <a:effectLst/>
                <a:latin typeface="Times New Roman" panose="02020603050405020304" pitchFamily="18" charset="0"/>
                <a:cs typeface="Times New Roman" panose="02020603050405020304" pitchFamily="18" charset="0"/>
              </a:rPr>
              <a:t> Madhya Pradesh, Uttar Pradesh, and Maharashtra</a:t>
            </a:r>
            <a:r>
              <a:rPr lang="en-US" sz="2000" dirty="0">
                <a:solidFill>
                  <a:srgbClr val="55007F"/>
                </a:solidFill>
                <a:effectLst/>
                <a:latin typeface="Times New Roman" panose="02020603050405020304" pitchFamily="18" charset="0"/>
                <a:cs typeface="Times New Roman" panose="02020603050405020304" pitchFamily="18" charset="0"/>
              </a:rPr>
              <a:t>, which can be attributed to various factors like:</a:t>
            </a:r>
          </a:p>
          <a:p>
            <a:pPr algn="just"/>
            <a:r>
              <a:rPr lang="en-US" sz="2000" dirty="0">
                <a:solidFill>
                  <a:srgbClr val="55007F"/>
                </a:solidFill>
                <a:effectLst/>
                <a:latin typeface="Times New Roman" panose="02020603050405020304" pitchFamily="18" charset="0"/>
                <a:cs typeface="Times New Roman" panose="02020603050405020304" pitchFamily="18" charset="0"/>
              </a:rPr>
              <a:t> Population density</a:t>
            </a:r>
          </a:p>
          <a:p>
            <a:pPr algn="just"/>
            <a:r>
              <a:rPr lang="en-US" sz="2000" dirty="0">
                <a:solidFill>
                  <a:srgbClr val="55007F"/>
                </a:solidFill>
                <a:latin typeface="Times New Roman" panose="02020603050405020304" pitchFamily="18" charset="0"/>
                <a:cs typeface="Times New Roman" panose="02020603050405020304" pitchFamily="18" charset="0"/>
              </a:rPr>
              <a:t>D</a:t>
            </a:r>
            <a:r>
              <a:rPr lang="en-US" sz="2000" dirty="0">
                <a:solidFill>
                  <a:srgbClr val="55007F"/>
                </a:solidFill>
                <a:effectLst/>
                <a:latin typeface="Times New Roman" panose="02020603050405020304" pitchFamily="18" charset="0"/>
                <a:cs typeface="Times New Roman" panose="02020603050405020304" pitchFamily="18" charset="0"/>
              </a:rPr>
              <a:t>emographic composition </a:t>
            </a:r>
          </a:p>
          <a:p>
            <a:pPr algn="just"/>
            <a:r>
              <a:rPr lang="en-US" sz="2000" dirty="0">
                <a:solidFill>
                  <a:srgbClr val="55007F"/>
                </a:solidFill>
                <a:latin typeface="Times New Roman" panose="02020603050405020304" pitchFamily="18" charset="0"/>
                <a:cs typeface="Times New Roman" panose="02020603050405020304" pitchFamily="18" charset="0"/>
              </a:rPr>
              <a:t>R</a:t>
            </a:r>
            <a:r>
              <a:rPr lang="en-US" sz="2000" dirty="0">
                <a:solidFill>
                  <a:srgbClr val="55007F"/>
                </a:solidFill>
                <a:effectLst/>
                <a:latin typeface="Times New Roman" panose="02020603050405020304" pitchFamily="18" charset="0"/>
                <a:cs typeface="Times New Roman" panose="02020603050405020304" pitchFamily="18" charset="0"/>
              </a:rPr>
              <a:t>eporting practices</a:t>
            </a:r>
          </a:p>
          <a:p>
            <a:pPr algn="just"/>
            <a:r>
              <a:rPr lang="en-US" sz="2000" dirty="0">
                <a:solidFill>
                  <a:srgbClr val="55007F"/>
                </a:solidFill>
                <a:latin typeface="Times New Roman" panose="02020603050405020304" pitchFamily="18" charset="0"/>
                <a:cs typeface="Times New Roman" panose="02020603050405020304" pitchFamily="18" charset="0"/>
              </a:rPr>
              <a:t>S</a:t>
            </a:r>
            <a:r>
              <a:rPr lang="en-US" sz="2000" dirty="0">
                <a:solidFill>
                  <a:srgbClr val="55007F"/>
                </a:solidFill>
                <a:effectLst/>
                <a:latin typeface="Times New Roman" panose="02020603050405020304" pitchFamily="18" charset="0"/>
                <a:cs typeface="Times New Roman" panose="02020603050405020304" pitchFamily="18" charset="0"/>
              </a:rPr>
              <a:t>ocio-economic conditions </a:t>
            </a:r>
          </a:p>
          <a:p>
            <a:pPr algn="just"/>
            <a:r>
              <a:rPr lang="en-US" sz="2000" dirty="0">
                <a:solidFill>
                  <a:srgbClr val="55007F"/>
                </a:solidFill>
                <a:latin typeface="Times New Roman" panose="02020603050405020304" pitchFamily="18" charset="0"/>
                <a:cs typeface="Times New Roman" panose="02020603050405020304" pitchFamily="18" charset="0"/>
              </a:rPr>
              <a:t>C</a:t>
            </a:r>
            <a:r>
              <a:rPr lang="en-US" sz="2000" dirty="0">
                <a:solidFill>
                  <a:srgbClr val="55007F"/>
                </a:solidFill>
                <a:effectLst/>
                <a:latin typeface="Times New Roman" panose="02020603050405020304" pitchFamily="18" charset="0"/>
                <a:cs typeface="Times New Roman" panose="02020603050405020304" pitchFamily="18" charset="0"/>
              </a:rPr>
              <a:t>ultural dynamics, and specific local factors. </a:t>
            </a:r>
          </a:p>
          <a:p>
            <a:pPr marL="0" indent="0" algn="just">
              <a:buNone/>
            </a:pPr>
            <a:r>
              <a:rPr lang="en-US" sz="2000" dirty="0">
                <a:solidFill>
                  <a:srgbClr val="55007F"/>
                </a:solidFill>
                <a:effectLst/>
                <a:latin typeface="Times New Roman" panose="02020603050405020304" pitchFamily="18" charset="0"/>
                <a:cs typeface="Times New Roman" panose="02020603050405020304" pitchFamily="18" charset="0"/>
              </a:rPr>
              <a:t>Ladakh and Nagaland have a lower crime rate </a:t>
            </a:r>
            <a:r>
              <a:rPr lang="en-US" sz="2000" dirty="0">
                <a:solidFill>
                  <a:srgbClr val="55007F"/>
                </a:solidFill>
                <a:latin typeface="Times New Roman" panose="02020603050405020304" pitchFamily="18" charset="0"/>
                <a:cs typeface="Times New Roman" panose="02020603050405020304" pitchFamily="18" charset="0"/>
              </a:rPr>
              <a:t>as well as lower </a:t>
            </a:r>
            <a:r>
              <a:rPr lang="en-US" sz="2000" dirty="0">
                <a:solidFill>
                  <a:srgbClr val="55007F"/>
                </a:solidFill>
                <a:effectLst/>
                <a:latin typeface="Times New Roman" panose="02020603050405020304" pitchFamily="18" charset="0"/>
                <a:cs typeface="Times New Roman" panose="02020603050405020304" pitchFamily="18" charset="0"/>
              </a:rPr>
              <a:t>crime values against children despite its low Mid-population.</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8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Children">
            <a:extLst>
              <a:ext uri="{FF2B5EF4-FFF2-40B4-BE49-F238E27FC236}">
                <a16:creationId xmlns:a16="http://schemas.microsoft.com/office/drawing/2014/main" id="{0EF58688-E40C-4A91-8F13-1A0A41E30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1520"/>
            <a:ext cx="12192000" cy="59486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Box 3">
            <a:extLst>
              <a:ext uri="{FF2B5EF4-FFF2-40B4-BE49-F238E27FC236}">
                <a16:creationId xmlns:a16="http://schemas.microsoft.com/office/drawing/2014/main" id="{692E48DE-5DAA-FA61-E05F-70CEB61D0751}"/>
              </a:ext>
            </a:extLst>
          </p:cNvPr>
          <p:cNvSpPr txBox="1"/>
          <p:nvPr/>
        </p:nvSpPr>
        <p:spPr>
          <a:xfrm>
            <a:off x="2335238" y="254466"/>
            <a:ext cx="6527409" cy="954107"/>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Crimes Against Children </a:t>
            </a:r>
          </a:p>
          <a:p>
            <a:pPr algn="ctr"/>
            <a:endParaRPr lang="en-IN" sz="2800" b="1" dirty="0"/>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FE77-0193-172A-326D-526C1FA03BFE}"/>
              </a:ext>
            </a:extLst>
          </p:cNvPr>
          <p:cNvSpPr>
            <a:spLocks noGrp="1"/>
          </p:cNvSpPr>
          <p:nvPr>
            <p:ph type="title"/>
          </p:nvPr>
        </p:nvSpPr>
        <p:spPr>
          <a:xfrm>
            <a:off x="1371767" y="317110"/>
            <a:ext cx="10018713" cy="876300"/>
          </a:xfrm>
        </p:spPr>
        <p:txBody>
          <a:bodyPr>
            <a:normAutofit fontScale="90000"/>
          </a:bodyPr>
          <a:lstStyle/>
          <a:p>
            <a:r>
              <a:rPr lang="en-IN" b="1" dirty="0">
                <a:latin typeface="Times New Roman" panose="02020603050405020304" pitchFamily="18" charset="0"/>
                <a:cs typeface="Times New Roman" panose="02020603050405020304" pitchFamily="18" charset="0"/>
              </a:rPr>
              <a:t>Crimes Against Women</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8BA5657-9AFA-4E7E-B6D8-B1A51AD662CC}"/>
              </a:ext>
            </a:extLst>
          </p:cNvPr>
          <p:cNvSpPr>
            <a:spLocks noGrp="1"/>
          </p:cNvSpPr>
          <p:nvPr>
            <p:ph idx="1"/>
          </p:nvPr>
        </p:nvSpPr>
        <p:spPr>
          <a:xfrm>
            <a:off x="1484310" y="900332"/>
            <a:ext cx="10018713" cy="5514535"/>
          </a:xfrm>
        </p:spPr>
        <p:txBody>
          <a:bodyPr>
            <a:normAutofit/>
          </a:bodyPr>
          <a:lstStyle/>
          <a:p>
            <a:pPr algn="just"/>
            <a:r>
              <a:rPr lang="en-US" sz="2000" dirty="0">
                <a:solidFill>
                  <a:srgbClr val="55007F"/>
                </a:solidFill>
                <a:effectLst/>
                <a:latin typeface="Times New Roman" panose="02020603050405020304" pitchFamily="18" charset="0"/>
              </a:rPr>
              <a:t>We can see that the crime rate per capita against women in states like </a:t>
            </a:r>
            <a:r>
              <a:rPr lang="en-US" sz="2000" b="1" dirty="0">
                <a:solidFill>
                  <a:srgbClr val="55007F"/>
                </a:solidFill>
                <a:effectLst/>
                <a:latin typeface="Times New Roman" panose="02020603050405020304" pitchFamily="18" charset="0"/>
              </a:rPr>
              <a:t>Assam, Delhi, and Odisha</a:t>
            </a:r>
            <a:r>
              <a:rPr lang="en-US" sz="2000" dirty="0">
                <a:solidFill>
                  <a:srgbClr val="55007F"/>
                </a:solidFill>
                <a:effectLst/>
                <a:latin typeface="Times New Roman" panose="02020603050405020304" pitchFamily="18" charset="0"/>
              </a:rPr>
              <a:t> is high, despite having some lower total crime values than others</a:t>
            </a:r>
            <a:r>
              <a:rPr lang="en-US" sz="2000" dirty="0">
                <a:solidFill>
                  <a:srgbClr val="55007F"/>
                </a:solidFill>
                <a:latin typeface="Times New Roman" panose="02020603050405020304" pitchFamily="18" charset="0"/>
              </a:rPr>
              <a:t> like</a:t>
            </a:r>
            <a:r>
              <a:rPr lang="en-US" sz="2000" b="1" dirty="0">
                <a:solidFill>
                  <a:srgbClr val="55007F"/>
                </a:solidFill>
                <a:effectLst/>
                <a:latin typeface="Times New Roman" panose="02020603050405020304" pitchFamily="18" charset="0"/>
              </a:rPr>
              <a:t> Uttar Pradesh, West Bengal, and Maharashtra</a:t>
            </a:r>
            <a:r>
              <a:rPr lang="en-US" sz="2000" dirty="0">
                <a:solidFill>
                  <a:srgbClr val="55007F"/>
                </a:solidFill>
                <a:effectLst/>
                <a:latin typeface="Times New Roman" panose="02020603050405020304" pitchFamily="18" charset="0"/>
              </a:rPr>
              <a:t> being unsafe places for women with high crime values which can be attributed to a combination of :</a:t>
            </a:r>
          </a:p>
          <a:p>
            <a:pPr lvl="1" algn="just">
              <a:buFont typeface="Wingdings" panose="05000000000000000000" pitchFamily="2" charset="2"/>
              <a:buChar char="§"/>
            </a:pPr>
            <a:r>
              <a:rPr lang="en-US" b="1" dirty="0">
                <a:solidFill>
                  <a:srgbClr val="55007F"/>
                </a:solidFill>
                <a:effectLst/>
                <a:latin typeface="Times New Roman" panose="02020603050405020304" pitchFamily="18" charset="0"/>
              </a:rPr>
              <a:t>socio-economic factors</a:t>
            </a:r>
          </a:p>
          <a:p>
            <a:pPr lvl="1" algn="just">
              <a:buFont typeface="Wingdings" panose="05000000000000000000" pitchFamily="2" charset="2"/>
              <a:buChar char="§"/>
            </a:pPr>
            <a:r>
              <a:rPr lang="en-US" b="1" dirty="0">
                <a:solidFill>
                  <a:srgbClr val="55007F"/>
                </a:solidFill>
                <a:effectLst/>
                <a:latin typeface="Times New Roman" panose="02020603050405020304" pitchFamily="18" charset="0"/>
              </a:rPr>
              <a:t>reporting practices </a:t>
            </a:r>
          </a:p>
          <a:p>
            <a:pPr lvl="1" algn="just">
              <a:buFont typeface="Wingdings" panose="05000000000000000000" pitchFamily="2" charset="2"/>
              <a:buChar char="§"/>
            </a:pPr>
            <a:r>
              <a:rPr lang="en-US" b="1" dirty="0">
                <a:solidFill>
                  <a:srgbClr val="55007F"/>
                </a:solidFill>
                <a:effectLst/>
                <a:latin typeface="Times New Roman" panose="02020603050405020304" pitchFamily="18" charset="0"/>
              </a:rPr>
              <a:t>population density and other factors</a:t>
            </a:r>
            <a:endParaRPr lang="en-US" b="1" dirty="0">
              <a:solidFill>
                <a:srgbClr val="55007F"/>
              </a:solidFill>
              <a:latin typeface="Times New Roman" panose="02020603050405020304" pitchFamily="18" charset="0"/>
            </a:endParaRPr>
          </a:p>
          <a:p>
            <a:pPr algn="just"/>
            <a:r>
              <a:rPr lang="en-US" sz="2000" dirty="0">
                <a:solidFill>
                  <a:srgbClr val="55007F"/>
                </a:solidFill>
                <a:effectLst/>
                <a:latin typeface="Times New Roman" panose="02020603050405020304" pitchFamily="18" charset="0"/>
              </a:rPr>
              <a:t>These states may experience higher levels of poverty, inequality, and socio-economic Cultural norms and attitudes towards women, as well as variations in reporting practices, can also play a role. </a:t>
            </a:r>
          </a:p>
          <a:p>
            <a:pPr algn="just"/>
            <a:r>
              <a:rPr lang="en-US" sz="2000" dirty="0">
                <a:solidFill>
                  <a:srgbClr val="55007F"/>
                </a:solidFill>
                <a:effectLst/>
                <a:latin typeface="Times New Roman" panose="02020603050405020304" pitchFamily="18" charset="0"/>
              </a:rPr>
              <a:t>Additionally, the higher population density in some states may lead to a higher incidence of crimes against women</a:t>
            </a:r>
            <a:endParaRPr lang="en-IN" sz="2000" dirty="0"/>
          </a:p>
        </p:txBody>
      </p:sp>
    </p:spTree>
    <p:extLst>
      <p:ext uri="{BB962C8B-B14F-4D97-AF65-F5344CB8AC3E}">
        <p14:creationId xmlns:p14="http://schemas.microsoft.com/office/powerpoint/2010/main" val="769077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Women DB">
            <a:extLst>
              <a:ext uri="{FF2B5EF4-FFF2-40B4-BE49-F238E27FC236}">
                <a16:creationId xmlns:a16="http://schemas.microsoft.com/office/drawing/2014/main" id="{2E638E30-9BC3-4F9D-8453-5E227C09F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2708"/>
            <a:ext cx="12192000" cy="62952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Box 3">
            <a:extLst>
              <a:ext uri="{FF2B5EF4-FFF2-40B4-BE49-F238E27FC236}">
                <a16:creationId xmlns:a16="http://schemas.microsoft.com/office/drawing/2014/main" id="{D4C6B360-C6E0-70CE-5780-94511FAB6258}"/>
              </a:ext>
            </a:extLst>
          </p:cNvPr>
          <p:cNvSpPr txBox="1"/>
          <p:nvPr/>
        </p:nvSpPr>
        <p:spPr>
          <a:xfrm>
            <a:off x="3502855" y="39488"/>
            <a:ext cx="454386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Crimes Against Women</a:t>
            </a:r>
            <a:endParaRPr lang="en-IN" sz="2800" dirty="0"/>
          </a:p>
        </p:txBody>
      </p:sp>
    </p:spTree>
    <p:extLst>
      <p:ext uri="{BB962C8B-B14F-4D97-AF65-F5344CB8AC3E}">
        <p14:creationId xmlns:p14="http://schemas.microsoft.com/office/powerpoint/2010/main" val="95992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Retrospect</Template>
  <TotalTime>2470</TotalTime>
  <Words>1235</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Corbel</vt:lpstr>
      <vt:lpstr>Times New Roman</vt:lpstr>
      <vt:lpstr>Wingdings</vt:lpstr>
      <vt:lpstr>Parallax</vt:lpstr>
      <vt:lpstr>  Visualizations on Criminal Activities in India Skill-Lync Internship Project </vt:lpstr>
      <vt:lpstr>Contents</vt:lpstr>
      <vt:lpstr>Introduction- Crimes in India from 2019-2020</vt:lpstr>
      <vt:lpstr>Methodology</vt:lpstr>
      <vt:lpstr>Keywords for Insights</vt:lpstr>
      <vt:lpstr>Crimes Against Children</vt:lpstr>
      <vt:lpstr>PowerPoint Presentation</vt:lpstr>
      <vt:lpstr>Crimes Against Women </vt:lpstr>
      <vt:lpstr>PowerPoint Presentation</vt:lpstr>
      <vt:lpstr>Murder Cases </vt:lpstr>
      <vt:lpstr>PowerPoint Presentation</vt:lpstr>
      <vt:lpstr>PowerPoint Presentation</vt:lpstr>
      <vt:lpstr>IPC Crimes </vt:lpstr>
      <vt:lpstr>Complaints &amp; its types</vt:lpstr>
      <vt:lpstr>PowerPoint Presentation</vt:lpstr>
      <vt:lpstr>Kidnapping Abduction </vt:lpstr>
      <vt:lpstr>PowerPoint Presentation</vt:lpstr>
      <vt:lpstr>Violent Crimes </vt:lpstr>
      <vt:lpstr>PowerPoint Presentation</vt:lpstr>
      <vt:lpstr>PowerPoint Presentation</vt:lpstr>
      <vt:lpstr>Conclusion- Preventive Measures against Crimes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Visualizations on Criminal Activities in India</dc:title>
  <dc:creator>vijay tiwari</dc:creator>
  <cp:lastModifiedBy>kalpana tiwari</cp:lastModifiedBy>
  <cp:revision>5</cp:revision>
  <dcterms:created xsi:type="dcterms:W3CDTF">2023-10-21T21:35:44Z</dcterms:created>
  <dcterms:modified xsi:type="dcterms:W3CDTF">2024-01-15T05:22:40Z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2023-10-21T21:54:28Z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12345693-185c-4ea8-bfc5-dc1af34db10e</vt:lpwstr>
  </property>
  <property fmtid="{D5CDD505-2E9C-101B-9397-08002B2CF9AE}" pid="7" name="MSIP_Label_defa4170-0d19-0005-0004-bc88714345d2_ActionId">
    <vt:lpwstr>94ddf6cc-308d-4253-9ca7-330445508d37</vt:lpwstr>
  </property>
  <property fmtid="{D5CDD505-2E9C-101B-9397-08002B2CF9AE}" pid="8" name="MSIP_Label_defa4170-0d19-0005-0004-bc88714345d2_ContentBits">
    <vt:lpwstr>0</vt:lpwstr>
  </property>
</Properties>
</file>