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1"/>
  </p:notesMasterIdLst>
  <p:sldIdLst>
    <p:sldId id="256" r:id="rId2"/>
    <p:sldId id="257" r:id="rId3"/>
    <p:sldId id="258" r:id="rId4"/>
    <p:sldId id="694" r:id="rId5"/>
    <p:sldId id="696" r:id="rId6"/>
    <p:sldId id="698" r:id="rId7"/>
    <p:sldId id="699" r:id="rId8"/>
    <p:sldId id="719" r:id="rId9"/>
    <p:sldId id="689" r:id="rId10"/>
    <p:sldId id="700" r:id="rId11"/>
    <p:sldId id="714" r:id="rId12"/>
    <p:sldId id="716" r:id="rId13"/>
    <p:sldId id="701" r:id="rId14"/>
    <p:sldId id="702" r:id="rId15"/>
    <p:sldId id="720" r:id="rId16"/>
    <p:sldId id="712" r:id="rId17"/>
    <p:sldId id="717" r:id="rId18"/>
    <p:sldId id="710" r:id="rId19"/>
    <p:sldId id="71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695E6-4BF9-4907-8139-4F4300358F8C}" type="datetimeFigureOut">
              <a:rPr lang="en-US" smtClean="0"/>
              <a:t>3/10/2019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7FE55D-11D7-4F25-92AC-8329E9B7080A}" type="slidenum">
              <a:rPr lang="en-US" smtClean="0"/>
              <a:t>‹#›</a:t>
            </a:fld>
            <a:endParaRPr lang="en-US"/>
          </a:p>
        </p:txBody>
      </p:sp>
    </p:spTree>
    <p:extLst>
      <p:ext uri="{BB962C8B-B14F-4D97-AF65-F5344CB8AC3E}">
        <p14:creationId xmlns:p14="http://schemas.microsoft.com/office/powerpoint/2010/main" val="3534898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transportin</a:t>
            </a:r>
            <a:r>
              <a:rPr lang="en-US" baseline="0" dirty="0"/>
              <a:t>g goods from home to destination , the goods may get damaged and lost while . So put all the goods in the container and don’t worry about the transport mode.</a:t>
            </a:r>
            <a:endParaRPr lang="en-US" dirty="0"/>
          </a:p>
        </p:txBody>
      </p:sp>
      <p:sp>
        <p:nvSpPr>
          <p:cNvPr id="4" name="Slide Number Placeholder 3"/>
          <p:cNvSpPr>
            <a:spLocks noGrp="1"/>
          </p:cNvSpPr>
          <p:nvPr>
            <p:ph type="sldNum" sz="quarter" idx="10"/>
          </p:nvPr>
        </p:nvSpPr>
        <p:spPr/>
        <p:txBody>
          <a:bodyPr/>
          <a:lstStyle/>
          <a:p>
            <a:fld id="{57DCF5C2-A88D-47FD-9BBA-CD8A693CD014}" type="slidenum">
              <a:rPr lang="en-US" smtClean="0"/>
              <a:t>4</a:t>
            </a:fld>
            <a:endParaRPr lang="en-US" dirty="0"/>
          </a:p>
        </p:txBody>
      </p:sp>
    </p:spTree>
    <p:extLst>
      <p:ext uri="{BB962C8B-B14F-4D97-AF65-F5344CB8AC3E}">
        <p14:creationId xmlns:p14="http://schemas.microsoft.com/office/powerpoint/2010/main" val="784919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DCF5C2-A88D-47FD-9BBA-CD8A693CD014}" type="slidenum">
              <a:rPr lang="en-US" smtClean="0"/>
              <a:t>18</a:t>
            </a:fld>
            <a:endParaRPr lang="en-US" dirty="0"/>
          </a:p>
        </p:txBody>
      </p:sp>
    </p:spTree>
    <p:extLst>
      <p:ext uri="{BB962C8B-B14F-4D97-AF65-F5344CB8AC3E}">
        <p14:creationId xmlns:p14="http://schemas.microsoft.com/office/powerpoint/2010/main" val="3818479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DCF5C2-A88D-47FD-9BBA-CD8A693CD014}" type="slidenum">
              <a:rPr lang="en-US" smtClean="0"/>
              <a:t>19</a:t>
            </a:fld>
            <a:endParaRPr lang="en-US" dirty="0"/>
          </a:p>
        </p:txBody>
      </p:sp>
    </p:spTree>
    <p:extLst>
      <p:ext uri="{BB962C8B-B14F-4D97-AF65-F5344CB8AC3E}">
        <p14:creationId xmlns:p14="http://schemas.microsoft.com/office/powerpoint/2010/main" val="1831001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DCF5C2-A88D-47FD-9BBA-CD8A693CD014}" type="slidenum">
              <a:rPr lang="en-US" smtClean="0"/>
              <a:t>5</a:t>
            </a:fld>
            <a:endParaRPr lang="en-US" dirty="0"/>
          </a:p>
        </p:txBody>
      </p:sp>
    </p:spTree>
    <p:extLst>
      <p:ext uri="{BB962C8B-B14F-4D97-AF65-F5344CB8AC3E}">
        <p14:creationId xmlns:p14="http://schemas.microsoft.com/office/powerpoint/2010/main" val="217214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D66A81-A51D-4D29-A7CD-0A3102253FC4}" type="slidenum">
              <a:rPr lang="en-AU" smtClean="0"/>
              <a:pPr/>
              <a:t>7</a:t>
            </a:fld>
            <a:endParaRPr lang="en-AU" dirty="0"/>
          </a:p>
        </p:txBody>
      </p:sp>
    </p:spTree>
    <p:extLst>
      <p:ext uri="{BB962C8B-B14F-4D97-AF65-F5344CB8AC3E}">
        <p14:creationId xmlns:p14="http://schemas.microsoft.com/office/powerpoint/2010/main" val="187602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D66A81-A51D-4D29-A7CD-0A3102253FC4}" type="slidenum">
              <a:rPr lang="en-AU" smtClean="0"/>
              <a:pPr/>
              <a:t>8</a:t>
            </a:fld>
            <a:endParaRPr lang="en-AU" dirty="0"/>
          </a:p>
        </p:txBody>
      </p:sp>
    </p:spTree>
    <p:extLst>
      <p:ext uri="{BB962C8B-B14F-4D97-AF65-F5344CB8AC3E}">
        <p14:creationId xmlns:p14="http://schemas.microsoft.com/office/powerpoint/2010/main" val="1936695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D66A81-A51D-4D29-A7CD-0A3102253FC4}" type="slidenum">
              <a:rPr lang="en-AU" smtClean="0"/>
              <a:pPr/>
              <a:t>9</a:t>
            </a:fld>
            <a:endParaRPr lang="en-AU" dirty="0"/>
          </a:p>
        </p:txBody>
      </p:sp>
    </p:spTree>
    <p:extLst>
      <p:ext uri="{BB962C8B-B14F-4D97-AF65-F5344CB8AC3E}">
        <p14:creationId xmlns:p14="http://schemas.microsoft.com/office/powerpoint/2010/main" val="1987853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DCF5C2-A88D-47FD-9BBA-CD8A693CD014}" type="slidenum">
              <a:rPr lang="en-US" smtClean="0"/>
              <a:t>10</a:t>
            </a:fld>
            <a:endParaRPr lang="en-US" dirty="0"/>
          </a:p>
        </p:txBody>
      </p:sp>
    </p:spTree>
    <p:extLst>
      <p:ext uri="{BB962C8B-B14F-4D97-AF65-F5344CB8AC3E}">
        <p14:creationId xmlns:p14="http://schemas.microsoft.com/office/powerpoint/2010/main" val="2921869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DCF5C2-A88D-47FD-9BBA-CD8A693CD014}" type="slidenum">
              <a:rPr lang="en-US" smtClean="0"/>
              <a:t>13</a:t>
            </a:fld>
            <a:endParaRPr lang="en-US" dirty="0"/>
          </a:p>
        </p:txBody>
      </p:sp>
    </p:spTree>
    <p:extLst>
      <p:ext uri="{BB962C8B-B14F-4D97-AF65-F5344CB8AC3E}">
        <p14:creationId xmlns:p14="http://schemas.microsoft.com/office/powerpoint/2010/main" val="4013307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DCF5C2-A88D-47FD-9BBA-CD8A693CD014}" type="slidenum">
              <a:rPr lang="en-US" smtClean="0"/>
              <a:t>14</a:t>
            </a:fld>
            <a:endParaRPr lang="en-US" dirty="0"/>
          </a:p>
        </p:txBody>
      </p:sp>
    </p:spTree>
    <p:extLst>
      <p:ext uri="{BB962C8B-B14F-4D97-AF65-F5344CB8AC3E}">
        <p14:creationId xmlns:p14="http://schemas.microsoft.com/office/powerpoint/2010/main" val="1932261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DCF5C2-A88D-47FD-9BBA-CD8A693CD014}" type="slidenum">
              <a:rPr lang="en-US" smtClean="0"/>
              <a:t>17</a:t>
            </a:fld>
            <a:endParaRPr lang="en-US" dirty="0"/>
          </a:p>
        </p:txBody>
      </p:sp>
    </p:spTree>
    <p:extLst>
      <p:ext uri="{BB962C8B-B14F-4D97-AF65-F5344CB8AC3E}">
        <p14:creationId xmlns:p14="http://schemas.microsoft.com/office/powerpoint/2010/main" val="163517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163FC2-0BCF-4DDA-8906-DF521C56DEC6}"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4275610-8396-419B-94F1-103F2FDE4600}" type="slidenum">
              <a:rPr lang="en-US" smtClean="0"/>
              <a:t>‹#›</a:t>
            </a:fld>
            <a:endParaRPr lang="en-US"/>
          </a:p>
        </p:txBody>
      </p:sp>
    </p:spTree>
    <p:extLst>
      <p:ext uri="{BB962C8B-B14F-4D97-AF65-F5344CB8AC3E}">
        <p14:creationId xmlns:p14="http://schemas.microsoft.com/office/powerpoint/2010/main" val="3433448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163FC2-0BCF-4DDA-8906-DF521C56DEC6}"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275610-8396-419B-94F1-103F2FDE4600}" type="slidenum">
              <a:rPr lang="en-US" smtClean="0"/>
              <a:t>‹#›</a:t>
            </a:fld>
            <a:endParaRPr lang="en-US"/>
          </a:p>
        </p:txBody>
      </p:sp>
    </p:spTree>
    <p:extLst>
      <p:ext uri="{BB962C8B-B14F-4D97-AF65-F5344CB8AC3E}">
        <p14:creationId xmlns:p14="http://schemas.microsoft.com/office/powerpoint/2010/main" val="47885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163FC2-0BCF-4DDA-8906-DF521C56DEC6}"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275610-8396-419B-94F1-103F2FDE460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3527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6163FC2-0BCF-4DDA-8906-DF521C56DEC6}"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275610-8396-419B-94F1-103F2FDE4600}" type="slidenum">
              <a:rPr lang="en-US" smtClean="0"/>
              <a:t>‹#›</a:t>
            </a:fld>
            <a:endParaRPr lang="en-US"/>
          </a:p>
        </p:txBody>
      </p:sp>
    </p:spTree>
    <p:extLst>
      <p:ext uri="{BB962C8B-B14F-4D97-AF65-F5344CB8AC3E}">
        <p14:creationId xmlns:p14="http://schemas.microsoft.com/office/powerpoint/2010/main" val="524625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6163FC2-0BCF-4DDA-8906-DF521C56DEC6}"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275610-8396-419B-94F1-103F2FDE460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04803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6163FC2-0BCF-4DDA-8906-DF521C56DEC6}"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275610-8396-419B-94F1-103F2FDE4600}" type="slidenum">
              <a:rPr lang="en-US" smtClean="0"/>
              <a:t>‹#›</a:t>
            </a:fld>
            <a:endParaRPr lang="en-US"/>
          </a:p>
        </p:txBody>
      </p:sp>
    </p:spTree>
    <p:extLst>
      <p:ext uri="{BB962C8B-B14F-4D97-AF65-F5344CB8AC3E}">
        <p14:creationId xmlns:p14="http://schemas.microsoft.com/office/powerpoint/2010/main" val="272862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163FC2-0BCF-4DDA-8906-DF521C56DEC6}"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275610-8396-419B-94F1-103F2FDE4600}" type="slidenum">
              <a:rPr lang="en-US" smtClean="0"/>
              <a:t>‹#›</a:t>
            </a:fld>
            <a:endParaRPr lang="en-US"/>
          </a:p>
        </p:txBody>
      </p:sp>
    </p:spTree>
    <p:extLst>
      <p:ext uri="{BB962C8B-B14F-4D97-AF65-F5344CB8AC3E}">
        <p14:creationId xmlns:p14="http://schemas.microsoft.com/office/powerpoint/2010/main" val="3253025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163FC2-0BCF-4DDA-8906-DF521C56DEC6}"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275610-8396-419B-94F1-103F2FDE4600}" type="slidenum">
              <a:rPr lang="en-US" smtClean="0"/>
              <a:t>‹#›</a:t>
            </a:fld>
            <a:endParaRPr lang="en-US"/>
          </a:p>
        </p:txBody>
      </p:sp>
    </p:spTree>
    <p:extLst>
      <p:ext uri="{BB962C8B-B14F-4D97-AF65-F5344CB8AC3E}">
        <p14:creationId xmlns:p14="http://schemas.microsoft.com/office/powerpoint/2010/main" val="701955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_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lnSpc>
                <a:spcPct val="90000"/>
              </a:lnSpc>
              <a:defRPr>
                <a:latin typeface="+mj-lt"/>
              </a:defRPr>
            </a:lvl1pPr>
          </a:lstStyle>
          <a:p>
            <a:r>
              <a:rPr lang="en-US"/>
              <a:t>Click to edit Master title style</a:t>
            </a:r>
            <a:endParaRPr lang="en-US" dirty="0"/>
          </a:p>
        </p:txBody>
      </p:sp>
      <p:sp>
        <p:nvSpPr>
          <p:cNvPr id="4" name="Text Placeholder 4"/>
          <p:cNvSpPr>
            <a:spLocks noGrp="1"/>
          </p:cNvSpPr>
          <p:nvPr>
            <p:ph type="body" sz="quarter" idx="10"/>
          </p:nvPr>
        </p:nvSpPr>
        <p:spPr>
          <a:xfrm>
            <a:off x="410633" y="1408176"/>
            <a:ext cx="11375136" cy="4873752"/>
          </a:xfrm>
        </p:spPr>
        <p:txBody>
          <a:bodyPr/>
          <a:lstStyle>
            <a:lvl1pPr>
              <a:defRPr>
                <a:latin typeface="+mj-lt"/>
              </a:defRPr>
            </a:lvl1pPr>
            <a:lvl2pPr>
              <a:defRPr>
                <a:latin typeface="+mj-lt"/>
              </a:defRPr>
            </a:lvl2pPr>
            <a:lvl3pPr>
              <a:defRPr>
                <a:latin typeface="+mj-lt"/>
              </a:defRPr>
            </a:lvl3pPr>
            <a:lvl4pPr>
              <a:defRPr>
                <a:latin typeface="+mj-lt"/>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3844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163FC2-0BCF-4DDA-8906-DF521C56DEC6}"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275610-8396-419B-94F1-103F2FDE4600}" type="slidenum">
              <a:rPr lang="en-US" smtClean="0"/>
              <a:t>‹#›</a:t>
            </a:fld>
            <a:endParaRPr lang="en-US"/>
          </a:p>
        </p:txBody>
      </p:sp>
    </p:spTree>
    <p:extLst>
      <p:ext uri="{BB962C8B-B14F-4D97-AF65-F5344CB8AC3E}">
        <p14:creationId xmlns:p14="http://schemas.microsoft.com/office/powerpoint/2010/main" val="361672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163FC2-0BCF-4DDA-8906-DF521C56DEC6}"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275610-8396-419B-94F1-103F2FDE4600}" type="slidenum">
              <a:rPr lang="en-US" smtClean="0"/>
              <a:t>‹#›</a:t>
            </a:fld>
            <a:endParaRPr lang="en-US"/>
          </a:p>
        </p:txBody>
      </p:sp>
    </p:spTree>
    <p:extLst>
      <p:ext uri="{BB962C8B-B14F-4D97-AF65-F5344CB8AC3E}">
        <p14:creationId xmlns:p14="http://schemas.microsoft.com/office/powerpoint/2010/main" val="200232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163FC2-0BCF-4DDA-8906-DF521C56DEC6}"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4275610-8396-419B-94F1-103F2FDE4600}" type="slidenum">
              <a:rPr lang="en-US" smtClean="0"/>
              <a:t>‹#›</a:t>
            </a:fld>
            <a:endParaRPr lang="en-US"/>
          </a:p>
        </p:txBody>
      </p:sp>
    </p:spTree>
    <p:extLst>
      <p:ext uri="{BB962C8B-B14F-4D97-AF65-F5344CB8AC3E}">
        <p14:creationId xmlns:p14="http://schemas.microsoft.com/office/powerpoint/2010/main" val="1433906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163FC2-0BCF-4DDA-8906-DF521C56DEC6}" type="datetimeFigureOut">
              <a:rPr lang="en-US" smtClean="0"/>
              <a:t>3/10/2019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4275610-8396-419B-94F1-103F2FDE4600}" type="slidenum">
              <a:rPr lang="en-US" smtClean="0"/>
              <a:t>‹#›</a:t>
            </a:fld>
            <a:endParaRPr lang="en-US"/>
          </a:p>
        </p:txBody>
      </p:sp>
    </p:spTree>
    <p:extLst>
      <p:ext uri="{BB962C8B-B14F-4D97-AF65-F5344CB8AC3E}">
        <p14:creationId xmlns:p14="http://schemas.microsoft.com/office/powerpoint/2010/main" val="1328826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163FC2-0BCF-4DDA-8906-DF521C56DEC6}" type="datetimeFigureOut">
              <a:rPr lang="en-US" smtClean="0"/>
              <a:t>3/10/2019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4275610-8396-419B-94F1-103F2FDE4600}" type="slidenum">
              <a:rPr lang="en-US" smtClean="0"/>
              <a:t>‹#›</a:t>
            </a:fld>
            <a:endParaRPr lang="en-US"/>
          </a:p>
        </p:txBody>
      </p:sp>
    </p:spTree>
    <p:extLst>
      <p:ext uri="{BB962C8B-B14F-4D97-AF65-F5344CB8AC3E}">
        <p14:creationId xmlns:p14="http://schemas.microsoft.com/office/powerpoint/2010/main" val="395303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63FC2-0BCF-4DDA-8906-DF521C56DEC6}" type="datetimeFigureOut">
              <a:rPr lang="en-US" smtClean="0"/>
              <a:t>3/10/2019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4275610-8396-419B-94F1-103F2FDE4600}" type="slidenum">
              <a:rPr lang="en-US" smtClean="0"/>
              <a:t>‹#›</a:t>
            </a:fld>
            <a:endParaRPr lang="en-US"/>
          </a:p>
        </p:txBody>
      </p:sp>
    </p:spTree>
    <p:extLst>
      <p:ext uri="{BB962C8B-B14F-4D97-AF65-F5344CB8AC3E}">
        <p14:creationId xmlns:p14="http://schemas.microsoft.com/office/powerpoint/2010/main" val="123614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163FC2-0BCF-4DDA-8906-DF521C56DEC6}"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4275610-8396-419B-94F1-103F2FDE4600}" type="slidenum">
              <a:rPr lang="en-US" smtClean="0"/>
              <a:t>‹#›</a:t>
            </a:fld>
            <a:endParaRPr lang="en-US"/>
          </a:p>
        </p:txBody>
      </p:sp>
    </p:spTree>
    <p:extLst>
      <p:ext uri="{BB962C8B-B14F-4D97-AF65-F5344CB8AC3E}">
        <p14:creationId xmlns:p14="http://schemas.microsoft.com/office/powerpoint/2010/main" val="441337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163FC2-0BCF-4DDA-8906-DF521C56DEC6}"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275610-8396-419B-94F1-103F2FDE4600}" type="slidenum">
              <a:rPr lang="en-US" smtClean="0"/>
              <a:t>‹#›</a:t>
            </a:fld>
            <a:endParaRPr lang="en-US"/>
          </a:p>
        </p:txBody>
      </p:sp>
    </p:spTree>
    <p:extLst>
      <p:ext uri="{BB962C8B-B14F-4D97-AF65-F5344CB8AC3E}">
        <p14:creationId xmlns:p14="http://schemas.microsoft.com/office/powerpoint/2010/main" val="192248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6163FC2-0BCF-4DDA-8906-DF521C56DEC6}" type="datetimeFigureOut">
              <a:rPr lang="en-US" smtClean="0"/>
              <a:t>3/10/2019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4275610-8396-419B-94F1-103F2FDE4600}" type="slidenum">
              <a:rPr lang="en-US" smtClean="0"/>
              <a:t>‹#›</a:t>
            </a:fld>
            <a:endParaRPr lang="en-US"/>
          </a:p>
        </p:txBody>
      </p:sp>
    </p:spTree>
    <p:extLst>
      <p:ext uri="{BB962C8B-B14F-4D97-AF65-F5344CB8AC3E}">
        <p14:creationId xmlns:p14="http://schemas.microsoft.com/office/powerpoint/2010/main" val="254481230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docker.com/docker-for-windows/instal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7D4E-7D18-46C4-9BF6-96969F9C62D0}"/>
              </a:ext>
            </a:extLst>
          </p:cNvPr>
          <p:cNvSpPr>
            <a:spLocks noGrp="1"/>
          </p:cNvSpPr>
          <p:nvPr>
            <p:ph type="ctrTitle"/>
          </p:nvPr>
        </p:nvSpPr>
        <p:spPr/>
        <p:txBody>
          <a:bodyPr/>
          <a:lstStyle/>
          <a:p>
            <a:r>
              <a:rPr lang="en-US" dirty="0"/>
              <a:t>Introduction to Docker</a:t>
            </a:r>
          </a:p>
        </p:txBody>
      </p:sp>
      <p:sp>
        <p:nvSpPr>
          <p:cNvPr id="3" name="Subtitle 2">
            <a:extLst>
              <a:ext uri="{FF2B5EF4-FFF2-40B4-BE49-F238E27FC236}">
                <a16:creationId xmlns:a16="http://schemas.microsoft.com/office/drawing/2014/main" id="{1679E450-01F2-46D2-B55F-BFB6DFB1A6D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6045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problem Docker solves </a:t>
            </a:r>
            <a:br>
              <a:rPr lang="en-US" dirty="0"/>
            </a:br>
            <a:endParaRPr lang="en-US" dirty="0"/>
          </a:p>
        </p:txBody>
      </p:sp>
      <p:sp>
        <p:nvSpPr>
          <p:cNvPr id="3" name="Content Placeholder 2"/>
          <p:cNvSpPr>
            <a:spLocks noGrp="1"/>
          </p:cNvSpPr>
          <p:nvPr>
            <p:ph idx="1"/>
          </p:nvPr>
        </p:nvSpPr>
        <p:spPr/>
        <p:txBody>
          <a:bodyPr>
            <a:normAutofit/>
          </a:bodyPr>
          <a:lstStyle/>
          <a:p>
            <a:r>
              <a:rPr lang="en-US" dirty="0"/>
              <a:t>It solves the friction between the development , QA and production environments.</a:t>
            </a:r>
          </a:p>
          <a:p>
            <a:r>
              <a:rPr lang="en-US" dirty="0"/>
              <a:t>Ability of the Docker container to run on any platform.</a:t>
            </a:r>
          </a:p>
          <a:p>
            <a:r>
              <a:rPr lang="en-US" dirty="0"/>
              <a:t>Easy to migrate to different platforms.</a:t>
            </a:r>
          </a:p>
          <a:p>
            <a:r>
              <a:rPr lang="en-US" dirty="0"/>
              <a:t>Can utilize all available servers to run workloads.</a:t>
            </a:r>
          </a:p>
          <a:p>
            <a:r>
              <a:rPr lang="en-US" dirty="0"/>
              <a:t>Overcomes the hypervisors license cost and installation overhead.</a:t>
            </a:r>
          </a:p>
          <a:p>
            <a:r>
              <a:rPr lang="en-US" dirty="0"/>
              <a:t>Ability to run an application with different sets of software on the same host.</a:t>
            </a:r>
          </a:p>
          <a:p>
            <a:r>
              <a:rPr lang="en-US" dirty="0"/>
              <a:t>Better utilization, more portable, shared operating system</a:t>
            </a:r>
          </a:p>
        </p:txBody>
      </p:sp>
    </p:spTree>
    <p:extLst>
      <p:ext uri="{BB962C8B-B14F-4D97-AF65-F5344CB8AC3E}">
        <p14:creationId xmlns:p14="http://schemas.microsoft.com/office/powerpoint/2010/main" val="233093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Docker for Windows</a:t>
            </a:r>
          </a:p>
        </p:txBody>
      </p:sp>
      <p:sp>
        <p:nvSpPr>
          <p:cNvPr id="2" name="Content Placeholder 1"/>
          <p:cNvSpPr>
            <a:spLocks noGrp="1"/>
          </p:cNvSpPr>
          <p:nvPr>
            <p:ph idx="1"/>
          </p:nvPr>
        </p:nvSpPr>
        <p:spPr>
          <a:xfrm>
            <a:off x="1834896" y="1405923"/>
            <a:ext cx="8527870" cy="5065997"/>
          </a:xfrm>
        </p:spPr>
        <p:txBody>
          <a:bodyPr>
            <a:normAutofit lnSpcReduction="10000"/>
          </a:bodyPr>
          <a:lstStyle/>
          <a:p>
            <a:pPr marL="0" indent="0">
              <a:buNone/>
            </a:pPr>
            <a:r>
              <a:rPr lang="en-US" dirty="0"/>
              <a:t>Docker is a full development platform for creating containerized apps, and Docker for Windows is the best way to get started with Docker </a:t>
            </a:r>
            <a:r>
              <a:rPr lang="en-US" i="1" dirty="0"/>
              <a:t>on Windows</a:t>
            </a:r>
            <a:r>
              <a:rPr lang="en-US" dirty="0"/>
              <a:t>. Download and install Docker for Windows from </a:t>
            </a:r>
            <a:r>
              <a:rPr lang="en-US" dirty="0">
                <a:hlinkClick r:id="rId2"/>
              </a:rPr>
              <a:t>here</a:t>
            </a:r>
            <a:r>
              <a:rPr lang="en-US" dirty="0"/>
              <a:t>. </a:t>
            </a:r>
          </a:p>
          <a:p>
            <a:pPr marL="0" indent="0">
              <a:buNone/>
            </a:pPr>
            <a:endParaRPr lang="en-US" dirty="0"/>
          </a:p>
          <a:p>
            <a:pPr marL="0" indent="0">
              <a:buNone/>
            </a:pPr>
            <a:r>
              <a:rPr lang="en-US" dirty="0"/>
              <a:t>Test your installation</a:t>
            </a:r>
          </a:p>
          <a:p>
            <a:r>
              <a:rPr lang="en-US" dirty="0"/>
              <a:t>Open a terminal window (Command Prompt or PowerShell, but not PowerShell ISE).</a:t>
            </a:r>
          </a:p>
          <a:p>
            <a:r>
              <a:rPr lang="en-US" dirty="0"/>
              <a:t>Run </a:t>
            </a:r>
            <a:r>
              <a:rPr lang="en-US" dirty="0" err="1"/>
              <a:t>docker</a:t>
            </a:r>
            <a:r>
              <a:rPr lang="en-US" dirty="0"/>
              <a:t> --version to ensure that you have a supported version of Docker:</a:t>
            </a:r>
          </a:p>
          <a:p>
            <a:pPr lvl="1"/>
            <a:r>
              <a:rPr lang="en-US" dirty="0"/>
              <a:t>&gt; </a:t>
            </a:r>
            <a:r>
              <a:rPr lang="en-US" dirty="0" err="1"/>
              <a:t>docker</a:t>
            </a:r>
            <a:r>
              <a:rPr lang="en-US" dirty="0"/>
              <a:t> --version</a:t>
            </a:r>
          </a:p>
          <a:p>
            <a:r>
              <a:rPr lang="en-US" dirty="0"/>
              <a:t>Explore the Docker help pages by running some help commands</a:t>
            </a:r>
          </a:p>
          <a:p>
            <a:pPr lvl="1"/>
            <a:r>
              <a:rPr lang="en-US" dirty="0"/>
              <a:t>&gt; </a:t>
            </a:r>
            <a:r>
              <a:rPr lang="en-US" dirty="0" err="1"/>
              <a:t>docker</a:t>
            </a:r>
            <a:r>
              <a:rPr lang="en-US" dirty="0"/>
              <a:t> --help</a:t>
            </a:r>
          </a:p>
          <a:p>
            <a:pPr lvl="1"/>
            <a:r>
              <a:rPr lang="en-US" dirty="0"/>
              <a:t>&gt; </a:t>
            </a:r>
            <a:r>
              <a:rPr lang="en-US" dirty="0" err="1"/>
              <a:t>docker</a:t>
            </a:r>
            <a:r>
              <a:rPr lang="en-US" dirty="0"/>
              <a:t> container --help</a:t>
            </a:r>
          </a:p>
          <a:p>
            <a:pPr lvl="1"/>
            <a:r>
              <a:rPr lang="en-US" dirty="0"/>
              <a:t>&gt; </a:t>
            </a:r>
            <a:r>
              <a:rPr lang="en-US" dirty="0" err="1"/>
              <a:t>docker</a:t>
            </a:r>
            <a:r>
              <a:rPr lang="en-US" dirty="0"/>
              <a:t> container ls --help</a:t>
            </a:r>
          </a:p>
          <a:p>
            <a:pPr lvl="1"/>
            <a:r>
              <a:rPr lang="en-US" dirty="0"/>
              <a:t>&gt; </a:t>
            </a:r>
            <a:r>
              <a:rPr lang="en-US" dirty="0" err="1"/>
              <a:t>docker</a:t>
            </a:r>
            <a:r>
              <a:rPr lang="en-US" dirty="0"/>
              <a:t> run --help</a:t>
            </a:r>
          </a:p>
        </p:txBody>
      </p:sp>
    </p:spTree>
    <p:extLst>
      <p:ext uri="{BB962C8B-B14F-4D97-AF65-F5344CB8AC3E}">
        <p14:creationId xmlns:p14="http://schemas.microsoft.com/office/powerpoint/2010/main" val="1224385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Docker Hub</a:t>
            </a:r>
          </a:p>
        </p:txBody>
      </p:sp>
      <p:sp>
        <p:nvSpPr>
          <p:cNvPr id="2" name="Content Placeholder 1"/>
          <p:cNvSpPr>
            <a:spLocks noGrp="1"/>
          </p:cNvSpPr>
          <p:nvPr>
            <p:ph idx="1"/>
          </p:nvPr>
        </p:nvSpPr>
        <p:spPr/>
        <p:txBody>
          <a:bodyPr>
            <a:normAutofit/>
          </a:bodyPr>
          <a:lstStyle/>
          <a:p>
            <a:pPr marL="0" indent="0">
              <a:buNone/>
            </a:pPr>
            <a:r>
              <a:rPr lang="en-US" dirty="0"/>
              <a:t>Docker Hub (hub.docker.com) is a cloud registry service for sharing application and automating workflow.</a:t>
            </a:r>
          </a:p>
          <a:p>
            <a:r>
              <a:rPr lang="en-US" dirty="0"/>
              <a:t>Major features: </a:t>
            </a:r>
          </a:p>
          <a:p>
            <a:pPr lvl="1"/>
            <a:r>
              <a:rPr lang="en-US" dirty="0"/>
              <a:t>Public and private Docker repositories</a:t>
            </a:r>
          </a:p>
          <a:p>
            <a:pPr lvl="1"/>
            <a:r>
              <a:rPr lang="en-US" dirty="0"/>
              <a:t>official Repositories</a:t>
            </a:r>
          </a:p>
          <a:p>
            <a:pPr lvl="1"/>
            <a:r>
              <a:rPr lang="en-US" dirty="0"/>
              <a:t>Collaborators, Organizations and Groups</a:t>
            </a:r>
          </a:p>
          <a:p>
            <a:pPr lvl="1"/>
            <a:r>
              <a:rPr lang="en-US" dirty="0"/>
              <a:t>Automated builds</a:t>
            </a:r>
          </a:p>
          <a:p>
            <a:pPr lvl="1"/>
            <a:endParaRPr lang="en-US" dirty="0"/>
          </a:p>
          <a:p>
            <a:r>
              <a:rPr lang="en-US" dirty="0"/>
              <a:t>you can push and pull container images to/from the Docker registry, which is something like a “GitHub” for Docker container images.</a:t>
            </a:r>
          </a:p>
          <a:p>
            <a:pPr lvl="1"/>
            <a:endParaRPr lang="en-US" dirty="0"/>
          </a:p>
        </p:txBody>
      </p:sp>
    </p:spTree>
    <p:extLst>
      <p:ext uri="{BB962C8B-B14F-4D97-AF65-F5344CB8AC3E}">
        <p14:creationId xmlns:p14="http://schemas.microsoft.com/office/powerpoint/2010/main" val="110490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management</a:t>
            </a:r>
          </a:p>
        </p:txBody>
      </p:sp>
      <p:sp>
        <p:nvSpPr>
          <p:cNvPr id="4" name="Rectangle 3"/>
          <p:cNvSpPr>
            <a:spLocks noGrp="1" noChangeArrowheads="1"/>
          </p:cNvSpPr>
          <p:nvPr/>
        </p:nvSpPr>
        <p:spPr bwMode="auto">
          <a:xfrm>
            <a:off x="1205345" y="2648283"/>
            <a:ext cx="6507943" cy="4609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Docker provides a means to package and application with all its </a:t>
            </a:r>
            <a:r>
              <a:rPr lang="en-US" b="1" dirty="0"/>
              <a:t>dependencies </a:t>
            </a:r>
            <a:r>
              <a:rPr lang="en-US" dirty="0"/>
              <a:t>into standardized unit for software Development It provides </a:t>
            </a:r>
            <a:r>
              <a:rPr lang="en-US" b="1" dirty="0"/>
              <a:t>isolation</a:t>
            </a:r>
            <a:r>
              <a:rPr lang="en-US" dirty="0"/>
              <a:t>, so applications on the same host and stack can avoid dependency conflict It is </a:t>
            </a:r>
            <a:r>
              <a:rPr lang="en-US" b="1" dirty="0"/>
              <a:t>portable</a:t>
            </a:r>
            <a:r>
              <a:rPr lang="en-US" dirty="0"/>
              <a:t>, so you can be sure to have exactly the same dependencies at runtime during development, testing and in production</a:t>
            </a:r>
            <a:endParaRPr lang="en-IN" altLang="en-US" sz="1800" dirty="0">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8266" y="1974246"/>
            <a:ext cx="2539102" cy="305051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774777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lifecycle </a:t>
            </a:r>
          </a:p>
        </p:txBody>
      </p:sp>
      <p:sp>
        <p:nvSpPr>
          <p:cNvPr id="3" name="Content Placeholder 2"/>
          <p:cNvSpPr>
            <a:spLocks noGrp="1"/>
          </p:cNvSpPr>
          <p:nvPr>
            <p:ph idx="1"/>
          </p:nvPr>
        </p:nvSpPr>
        <p:spPr>
          <a:xfrm>
            <a:off x="1981200" y="1336308"/>
            <a:ext cx="7886700" cy="4169143"/>
          </a:xfrm>
        </p:spPr>
        <p:txBody>
          <a:bodyPr>
            <a:normAutofit fontScale="25000" lnSpcReduction="20000"/>
          </a:bodyPr>
          <a:lstStyle/>
          <a:p>
            <a:r>
              <a:rPr lang="en-IN" altLang="en-US" sz="7200" dirty="0">
                <a:latin typeface="+mj-lt"/>
              </a:rPr>
              <a:t>Conception</a:t>
            </a:r>
          </a:p>
          <a:p>
            <a:pPr lvl="1"/>
            <a:r>
              <a:rPr lang="en-IN" altLang="en-US" sz="4300" dirty="0">
                <a:latin typeface="+mj-lt"/>
              </a:rPr>
              <a:t>BUILD an Image from a Dockerfile  </a:t>
            </a:r>
          </a:p>
          <a:p>
            <a:r>
              <a:rPr lang="en-IN" altLang="en-US" sz="7200" dirty="0">
                <a:latin typeface="+mj-lt"/>
              </a:rPr>
              <a:t>Birth</a:t>
            </a:r>
          </a:p>
          <a:p>
            <a:pPr lvl="1"/>
            <a:r>
              <a:rPr lang="en-IN" altLang="en-US" sz="4300" dirty="0">
                <a:latin typeface="+mj-lt"/>
              </a:rPr>
              <a:t>RUN (create+start) a container  </a:t>
            </a:r>
          </a:p>
          <a:p>
            <a:r>
              <a:rPr lang="en-IN" altLang="en-US" sz="7200" dirty="0">
                <a:latin typeface="+mj-lt"/>
              </a:rPr>
              <a:t>Reproduction</a:t>
            </a:r>
          </a:p>
          <a:p>
            <a:pPr lvl="1"/>
            <a:r>
              <a:rPr lang="en-IN" altLang="en-US" sz="4300" dirty="0">
                <a:latin typeface="+mj-lt"/>
              </a:rPr>
              <a:t>COMMIT (persist) a container to a new image</a:t>
            </a:r>
          </a:p>
          <a:p>
            <a:pPr lvl="1"/>
            <a:r>
              <a:rPr lang="en-IN" altLang="en-US" sz="4500" dirty="0">
                <a:latin typeface="+mj-lt"/>
              </a:rPr>
              <a:t>RUN a new container from an image  </a:t>
            </a:r>
          </a:p>
          <a:p>
            <a:r>
              <a:rPr lang="en-IN" altLang="en-US" sz="7200" dirty="0">
                <a:latin typeface="+mj-lt"/>
              </a:rPr>
              <a:t>Sleep</a:t>
            </a:r>
          </a:p>
          <a:p>
            <a:pPr lvl="1"/>
            <a:r>
              <a:rPr lang="en-IN" altLang="en-US" sz="4300" dirty="0">
                <a:latin typeface="+mj-lt"/>
              </a:rPr>
              <a:t>KILL a running container  </a:t>
            </a:r>
          </a:p>
          <a:p>
            <a:r>
              <a:rPr lang="en-IN" altLang="en-US" sz="7200" dirty="0">
                <a:latin typeface="+mj-lt"/>
              </a:rPr>
              <a:t>Wake </a:t>
            </a:r>
          </a:p>
          <a:p>
            <a:pPr lvl="1"/>
            <a:r>
              <a:rPr lang="en-IN" altLang="en-US" sz="4300" dirty="0">
                <a:latin typeface="+mj-lt"/>
              </a:rPr>
              <a:t>START a stopped container  </a:t>
            </a:r>
          </a:p>
          <a:p>
            <a:r>
              <a:rPr lang="en-IN" altLang="en-US" sz="7200" dirty="0">
                <a:latin typeface="+mj-lt"/>
              </a:rPr>
              <a:t>Death  </a:t>
            </a:r>
          </a:p>
          <a:p>
            <a:pPr lvl="1"/>
            <a:r>
              <a:rPr lang="en-IN" altLang="en-US" sz="4300" dirty="0">
                <a:latin typeface="+mj-lt"/>
              </a:rPr>
              <a:t>RM (delete) a stopped container  </a:t>
            </a:r>
          </a:p>
          <a:p>
            <a:r>
              <a:rPr lang="en-IN" altLang="en-US" sz="7200" dirty="0">
                <a:latin typeface="+mj-lt"/>
              </a:rPr>
              <a:t>Extinction </a:t>
            </a:r>
          </a:p>
          <a:p>
            <a:pPr lvl="1"/>
            <a:r>
              <a:rPr lang="en-IN" altLang="en-US" sz="4300" dirty="0">
                <a:latin typeface="+mj-lt"/>
              </a:rPr>
              <a:t>RMI a container image (delete image)</a:t>
            </a:r>
            <a:endParaRPr lang="en-US" altLang="en-US" sz="4300" dirty="0">
              <a:latin typeface="+mj-lt"/>
            </a:endParaRPr>
          </a:p>
          <a:p>
            <a:pPr marL="0" indent="0">
              <a:buNone/>
            </a:pPr>
            <a:endParaRPr lang="en-US" dirty="0"/>
          </a:p>
        </p:txBody>
      </p:sp>
    </p:spTree>
    <p:extLst>
      <p:ext uri="{BB962C8B-B14F-4D97-AF65-F5344CB8AC3E}">
        <p14:creationId xmlns:p14="http://schemas.microsoft.com/office/powerpoint/2010/main" val="3220470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7263-B8FD-49F6-8014-5F6E9DF878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E65D10-11FE-4E2E-98BC-C575A5CEC67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897B01A-EF9E-4A92-AD1B-858403D391D2}"/>
              </a:ext>
            </a:extLst>
          </p:cNvPr>
          <p:cNvPicPr>
            <a:picLocks noChangeAspect="1"/>
          </p:cNvPicPr>
          <p:nvPr/>
        </p:nvPicPr>
        <p:blipFill>
          <a:blip r:embed="rId2"/>
          <a:stretch>
            <a:fillRect/>
          </a:stretch>
        </p:blipFill>
        <p:spPr>
          <a:xfrm>
            <a:off x="0" y="0"/>
            <a:ext cx="12517471" cy="6858000"/>
          </a:xfrm>
          <a:prstGeom prst="rect">
            <a:avLst/>
          </a:prstGeom>
        </p:spPr>
      </p:pic>
    </p:spTree>
    <p:extLst>
      <p:ext uri="{BB962C8B-B14F-4D97-AF65-F5344CB8AC3E}">
        <p14:creationId xmlns:p14="http://schemas.microsoft.com/office/powerpoint/2010/main" val="2160190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Docker supported in many Cloud platforms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400" y="1793240"/>
            <a:ext cx="8583482"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8239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File</a:t>
            </a:r>
          </a:p>
        </p:txBody>
      </p:sp>
      <p:sp>
        <p:nvSpPr>
          <p:cNvPr id="3" name="Content Placeholder 2"/>
          <p:cNvSpPr>
            <a:spLocks noGrp="1"/>
          </p:cNvSpPr>
          <p:nvPr>
            <p:ph idx="1"/>
          </p:nvPr>
        </p:nvSpPr>
        <p:spPr>
          <a:xfrm>
            <a:off x="1981200" y="1336308"/>
            <a:ext cx="7886700" cy="2189213"/>
          </a:xfrm>
        </p:spPr>
        <p:txBody>
          <a:bodyPr>
            <a:normAutofit fontScale="25000" lnSpcReduction="20000"/>
          </a:bodyPr>
          <a:lstStyle/>
          <a:p>
            <a:r>
              <a:rPr lang="en-US" altLang="en-US" sz="7200" dirty="0">
                <a:latin typeface="+mj-lt"/>
              </a:rPr>
              <a:t>Extends from a Base Image  </a:t>
            </a:r>
          </a:p>
          <a:p>
            <a:r>
              <a:rPr lang="en-US" altLang="en-US" sz="7200" dirty="0">
                <a:latin typeface="+mj-lt"/>
              </a:rPr>
              <a:t>Results in a new Docker Image  </a:t>
            </a:r>
          </a:p>
          <a:p>
            <a:r>
              <a:rPr lang="en-US" altLang="en-US" sz="7200" dirty="0">
                <a:latin typeface="+mj-lt"/>
              </a:rPr>
              <a:t>Docker file lists the steps needed to build an images</a:t>
            </a:r>
          </a:p>
          <a:p>
            <a:r>
              <a:rPr lang="en-US" altLang="en-US" sz="7200" dirty="0">
                <a:latin typeface="+mj-lt"/>
              </a:rPr>
              <a:t>Docker build is used to run a Docker file</a:t>
            </a:r>
          </a:p>
          <a:p>
            <a:r>
              <a:rPr lang="en-US" altLang="en-US" sz="7200" dirty="0">
                <a:latin typeface="+mj-lt"/>
              </a:rPr>
              <a:t>Can define default command for Docker run, ports to expose, </a:t>
            </a:r>
            <a:r>
              <a:rPr lang="en-US" altLang="en-US" sz="7200" dirty="0" err="1">
                <a:latin typeface="+mj-lt"/>
              </a:rPr>
              <a:t>etc</a:t>
            </a:r>
            <a:endParaRPr lang="en-US" altLang="en-US" sz="7200" dirty="0">
              <a:latin typeface="+mj-lt"/>
            </a:endParaRPr>
          </a:p>
        </p:txBody>
      </p:sp>
      <p:pic>
        <p:nvPicPr>
          <p:cNvPr id="5" name="Picture 4"/>
          <p:cNvPicPr>
            <a:picLocks noChangeAspect="1"/>
          </p:cNvPicPr>
          <p:nvPr/>
        </p:nvPicPr>
        <p:blipFill>
          <a:blip r:embed="rId3"/>
          <a:stretch>
            <a:fillRect/>
          </a:stretch>
        </p:blipFill>
        <p:spPr>
          <a:xfrm>
            <a:off x="1981200" y="3125164"/>
            <a:ext cx="8385048" cy="3019184"/>
          </a:xfrm>
          <a:prstGeom prst="rect">
            <a:avLst/>
          </a:prstGeom>
        </p:spPr>
      </p:pic>
    </p:spTree>
    <p:extLst>
      <p:ext uri="{BB962C8B-B14F-4D97-AF65-F5344CB8AC3E}">
        <p14:creationId xmlns:p14="http://schemas.microsoft.com/office/powerpoint/2010/main" val="3285260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security</a:t>
            </a:r>
          </a:p>
        </p:txBody>
      </p:sp>
      <p:sp>
        <p:nvSpPr>
          <p:cNvPr id="3" name="Content Placeholder 2"/>
          <p:cNvSpPr>
            <a:spLocks noGrp="1"/>
          </p:cNvSpPr>
          <p:nvPr>
            <p:ph idx="1"/>
          </p:nvPr>
        </p:nvSpPr>
        <p:spPr/>
        <p:txBody>
          <a:bodyPr/>
          <a:lstStyle/>
          <a:p>
            <a:r>
              <a:rPr lang="en-US" dirty="0"/>
              <a:t>"Containers managed by Docker are effective in resource isolation. They are almost on par with the Linux OS and hypervisors in secure operations management and configuration governance."</a:t>
            </a:r>
          </a:p>
          <a:p>
            <a:pPr marL="0" indent="0">
              <a:buNone/>
            </a:pPr>
            <a:endParaRPr lang="en-US" dirty="0"/>
          </a:p>
          <a:p>
            <a:r>
              <a:rPr lang="en-US" dirty="0"/>
              <a:t>Another way of saying that is the server memory allocated to one container won't end up inadvertently being used by another container, and the same goes for other resources. That is, if the container formatting system sets logical limits and boundaries, they will be enforced by the Docker system.</a:t>
            </a:r>
          </a:p>
          <a:p>
            <a:endParaRPr lang="en-US" dirty="0"/>
          </a:p>
        </p:txBody>
      </p:sp>
    </p:spTree>
    <p:extLst>
      <p:ext uri="{BB962C8B-B14F-4D97-AF65-F5344CB8AC3E}">
        <p14:creationId xmlns:p14="http://schemas.microsoft.com/office/powerpoint/2010/main" val="1123538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defRPr/>
            </a:pPr>
            <a:r>
              <a:rPr lang="en-IN" dirty="0"/>
              <a:t> Easy to build, run &amp; share containers</a:t>
            </a:r>
          </a:p>
          <a:p>
            <a:pPr>
              <a:defRPr/>
            </a:pPr>
            <a:r>
              <a:rPr lang="en-IN" dirty="0"/>
              <a:t> Rapidly expanding ecosystem</a:t>
            </a:r>
          </a:p>
          <a:p>
            <a:pPr>
              <a:defRPr/>
            </a:pPr>
            <a:r>
              <a:rPr lang="en-IN" dirty="0"/>
              <a:t> Better performance vs. VMs</a:t>
            </a:r>
          </a:p>
          <a:p>
            <a:pPr>
              <a:defRPr/>
            </a:pPr>
            <a:r>
              <a:rPr lang="en-IN" dirty="0"/>
              <a:t> Layered file system gives us git-like control of images</a:t>
            </a:r>
          </a:p>
          <a:p>
            <a:pPr>
              <a:defRPr/>
            </a:pPr>
            <a:endParaRPr lang="en-IN" dirty="0"/>
          </a:p>
          <a:p>
            <a:pPr marL="0" indent="0">
              <a:buNone/>
              <a:defRPr/>
            </a:pPr>
            <a:r>
              <a:rPr lang="en-IN" dirty="0"/>
              <a:t>Interesting facts</a:t>
            </a:r>
          </a:p>
          <a:p>
            <a:pPr>
              <a:defRPr/>
            </a:pPr>
            <a:r>
              <a:rPr lang="en-IN" dirty="0"/>
              <a:t> Google is offering container optimised VM.</a:t>
            </a:r>
          </a:p>
          <a:p>
            <a:pPr>
              <a:defRPr/>
            </a:pPr>
            <a:r>
              <a:rPr lang="en-IN" dirty="0"/>
              <a:t> Google spins 2 billion containers every week for executing their workloads.  </a:t>
            </a:r>
          </a:p>
          <a:p>
            <a:pPr>
              <a:defRPr/>
            </a:pPr>
            <a:endParaRPr lang="en-IN" dirty="0"/>
          </a:p>
          <a:p>
            <a:endParaRPr lang="en-US" dirty="0"/>
          </a:p>
        </p:txBody>
      </p:sp>
    </p:spTree>
    <p:extLst>
      <p:ext uri="{BB962C8B-B14F-4D97-AF65-F5344CB8AC3E}">
        <p14:creationId xmlns:p14="http://schemas.microsoft.com/office/powerpoint/2010/main" val="364215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CDD-4B00-4483-9A7A-F854FEEBB44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6070452-89CF-41A9-BBBA-5A6757CAD386}"/>
              </a:ext>
            </a:extLst>
          </p:cNvPr>
          <p:cNvSpPr>
            <a:spLocks noGrp="1"/>
          </p:cNvSpPr>
          <p:nvPr>
            <p:ph idx="1"/>
          </p:nvPr>
        </p:nvSpPr>
        <p:spPr/>
        <p:txBody>
          <a:bodyPr>
            <a:normAutofit fontScale="92500" lnSpcReduction="20000"/>
          </a:bodyPr>
          <a:lstStyle/>
          <a:p>
            <a:r>
              <a:rPr lang="de-CH" dirty="0"/>
              <a:t>What is Docker?</a:t>
            </a:r>
          </a:p>
          <a:p>
            <a:pPr lvl="1"/>
            <a:r>
              <a:rPr lang="en-US" dirty="0"/>
              <a:t>Container story</a:t>
            </a:r>
          </a:p>
          <a:p>
            <a:pPr lvl="1"/>
            <a:r>
              <a:rPr lang="en-US" dirty="0"/>
              <a:t>VMs vs. containers</a:t>
            </a:r>
            <a:endParaRPr lang="de-CH" dirty="0"/>
          </a:p>
          <a:p>
            <a:pPr lvl="1"/>
            <a:r>
              <a:rPr lang="en-US" dirty="0"/>
              <a:t>What problem Docker solves</a:t>
            </a:r>
          </a:p>
          <a:p>
            <a:r>
              <a:rPr lang="en-US" dirty="0"/>
              <a:t>Docker for Windows </a:t>
            </a:r>
          </a:p>
          <a:p>
            <a:r>
              <a:rPr lang="en-US" dirty="0"/>
              <a:t>Docker Hub</a:t>
            </a:r>
            <a:endParaRPr lang="de-CH" dirty="0"/>
          </a:p>
          <a:p>
            <a:r>
              <a:rPr lang="en-US" dirty="0"/>
              <a:t>Dependency management</a:t>
            </a:r>
          </a:p>
          <a:p>
            <a:r>
              <a:rPr lang="en-US" dirty="0"/>
              <a:t>Docker lifecycle </a:t>
            </a:r>
          </a:p>
          <a:p>
            <a:r>
              <a:rPr lang="en-US" dirty="0"/>
              <a:t>Docker File</a:t>
            </a:r>
          </a:p>
          <a:p>
            <a:r>
              <a:rPr lang="en-US" dirty="0"/>
              <a:t>Docker security</a:t>
            </a:r>
          </a:p>
          <a:p>
            <a:r>
              <a:rPr lang="en-US" dirty="0"/>
              <a:t>Summary</a:t>
            </a:r>
            <a:endParaRPr lang="de-CH" dirty="0"/>
          </a:p>
          <a:p>
            <a:endParaRPr lang="en-US" dirty="0"/>
          </a:p>
        </p:txBody>
      </p:sp>
    </p:spTree>
    <p:extLst>
      <p:ext uri="{BB962C8B-B14F-4D97-AF65-F5344CB8AC3E}">
        <p14:creationId xmlns:p14="http://schemas.microsoft.com/office/powerpoint/2010/main" val="385975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4F94661-0659-46C2-97F9-775AF4A88DC9}"/>
              </a:ext>
            </a:extLst>
          </p:cNvPr>
          <p:cNvSpPr>
            <a:spLocks noGrp="1"/>
          </p:cNvSpPr>
          <p:nvPr>
            <p:ph type="title"/>
          </p:nvPr>
        </p:nvSpPr>
        <p:spPr/>
        <p:txBody>
          <a:bodyPr/>
          <a:lstStyle/>
          <a:p>
            <a:r>
              <a:rPr lang="en-US" dirty="0"/>
              <a:t>The challenge in IT world</a:t>
            </a:r>
          </a:p>
        </p:txBody>
      </p:sp>
      <p:pic>
        <p:nvPicPr>
          <p:cNvPr id="4" name="Content Placeholder 3">
            <a:extLst>
              <a:ext uri="{FF2B5EF4-FFF2-40B4-BE49-F238E27FC236}">
                <a16:creationId xmlns:a16="http://schemas.microsoft.com/office/drawing/2014/main" id="{8BDE7958-C6A8-4F9D-BE8A-4FF3CCA579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934333" y="2133600"/>
            <a:ext cx="8225159"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830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Story</a:t>
            </a:r>
          </a:p>
        </p:txBody>
      </p:sp>
      <p:pic>
        <p:nvPicPr>
          <p:cNvPr id="4" name="Content Placeholder 3"/>
          <p:cNvPicPr>
            <a:picLocks noGrp="1" noChangeAspect="1"/>
          </p:cNvPicPr>
          <p:nvPr>
            <p:ph idx="1"/>
          </p:nvPr>
        </p:nvPicPr>
        <p:blipFill>
          <a:blip r:embed="rId3"/>
          <a:stretch>
            <a:fillRect/>
          </a:stretch>
        </p:blipFill>
        <p:spPr>
          <a:xfrm>
            <a:off x="1834897" y="1683755"/>
            <a:ext cx="4165411" cy="3898338"/>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24855" y="1683755"/>
            <a:ext cx="4083140" cy="389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ight Arrow 2"/>
          <p:cNvSpPr/>
          <p:nvPr/>
        </p:nvSpPr>
        <p:spPr>
          <a:xfrm>
            <a:off x="6000307" y="3327992"/>
            <a:ext cx="542260" cy="52099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56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Invention: shipping container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2948418" y="2133600"/>
            <a:ext cx="8196990"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797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is container system for code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2328148"/>
            <a:ext cx="8004810" cy="3223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082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 vs. containers</a:t>
            </a:r>
          </a:p>
        </p:txBody>
      </p:sp>
      <p:pic>
        <p:nvPicPr>
          <p:cNvPr id="8" name="Picture 7"/>
          <p:cNvPicPr>
            <a:picLocks noChangeAspect="1"/>
          </p:cNvPicPr>
          <p:nvPr/>
        </p:nvPicPr>
        <p:blipFill>
          <a:blip r:embed="rId3"/>
          <a:stretch>
            <a:fillRect/>
          </a:stretch>
        </p:blipFill>
        <p:spPr>
          <a:xfrm>
            <a:off x="1524000" y="1316673"/>
            <a:ext cx="9144000" cy="5057775"/>
          </a:xfrm>
          <a:prstGeom prst="rect">
            <a:avLst/>
          </a:prstGeom>
        </p:spPr>
      </p:pic>
    </p:spTree>
    <p:extLst>
      <p:ext uri="{BB962C8B-B14F-4D97-AF65-F5344CB8AC3E}">
        <p14:creationId xmlns:p14="http://schemas.microsoft.com/office/powerpoint/2010/main" val="2794841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 vs. containers cont.…</a:t>
            </a:r>
          </a:p>
        </p:txBody>
      </p:sp>
      <p:graphicFrame>
        <p:nvGraphicFramePr>
          <p:cNvPr id="4" name="Table 3"/>
          <p:cNvGraphicFramePr>
            <a:graphicFrameLocks noGrp="1"/>
          </p:cNvGraphicFramePr>
          <p:nvPr>
            <p:extLst/>
          </p:nvPr>
        </p:nvGraphicFramePr>
        <p:xfrm>
          <a:off x="2234691" y="1686560"/>
          <a:ext cx="7731762" cy="3704358"/>
        </p:xfrm>
        <a:graphic>
          <a:graphicData uri="http://schemas.openxmlformats.org/drawingml/2006/table">
            <a:tbl>
              <a:tblPr/>
              <a:tblGrid>
                <a:gridCol w="3865881">
                  <a:extLst>
                    <a:ext uri="{9D8B030D-6E8A-4147-A177-3AD203B41FA5}">
                      <a16:colId xmlns:a16="http://schemas.microsoft.com/office/drawing/2014/main" val="2791505017"/>
                    </a:ext>
                  </a:extLst>
                </a:gridCol>
                <a:gridCol w="3865881">
                  <a:extLst>
                    <a:ext uri="{9D8B030D-6E8A-4147-A177-3AD203B41FA5}">
                      <a16:colId xmlns:a16="http://schemas.microsoft.com/office/drawing/2014/main" val="3497874111"/>
                    </a:ext>
                  </a:extLst>
                </a:gridCol>
              </a:tblGrid>
              <a:tr h="461241">
                <a:tc>
                  <a:txBody>
                    <a:bodyPr/>
                    <a:lstStyle/>
                    <a:p>
                      <a:pPr marL="0" indent="0" algn="ctr" defTabSz="685783" rtl="0" eaLnBrk="1" latinLnBrk="0" hangingPunct="1">
                        <a:spcBef>
                          <a:spcPts val="750"/>
                        </a:spcBef>
                        <a:spcAft>
                          <a:spcPts val="150"/>
                        </a:spcAft>
                        <a:buClr>
                          <a:schemeClr val="accent1"/>
                        </a:buClr>
                        <a:buSzPct val="120000"/>
                        <a:buFont typeface="Arial" charset="0"/>
                        <a:buNone/>
                        <a:tabLst/>
                      </a:pPr>
                      <a:r>
                        <a:rPr lang="en-US" sz="1800" b="1" kern="1200" dirty="0">
                          <a:solidFill>
                            <a:schemeClr val="tx1"/>
                          </a:solidFill>
                          <a:latin typeface="+mn-lt"/>
                          <a:ea typeface="+mn-ea"/>
                          <a:cs typeface="+mn-cs"/>
                        </a:rPr>
                        <a:t>VMs</a:t>
                      </a:r>
                    </a:p>
                  </a:txBody>
                  <a:tcPr marL="12700" marR="12700" marT="12700" marB="12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lgn="ctr" defTabSz="685783" rtl="0" eaLnBrk="1" latinLnBrk="0" hangingPunct="1">
                        <a:spcBef>
                          <a:spcPts val="750"/>
                        </a:spcBef>
                        <a:spcAft>
                          <a:spcPts val="150"/>
                        </a:spcAft>
                        <a:buClr>
                          <a:schemeClr val="accent1"/>
                        </a:buClr>
                        <a:buSzPct val="120000"/>
                        <a:buFont typeface="Arial" charset="0"/>
                        <a:buNone/>
                        <a:tabLst/>
                      </a:pPr>
                      <a:r>
                        <a:rPr lang="en-US" sz="1800" b="1" kern="1200" dirty="0">
                          <a:solidFill>
                            <a:schemeClr val="tx1"/>
                          </a:solidFill>
                          <a:latin typeface="+mn-lt"/>
                          <a:ea typeface="+mn-ea"/>
                          <a:cs typeface="+mn-cs"/>
                        </a:rPr>
                        <a:t>Containers</a:t>
                      </a:r>
                    </a:p>
                  </a:txBody>
                  <a:tcPr marL="12700" marR="12700" marT="12700" marB="12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01827171"/>
                  </a:ext>
                </a:extLst>
              </a:tr>
              <a:tr h="461241">
                <a:tc>
                  <a:txBody>
                    <a:bodyPr/>
                    <a:lstStyle/>
                    <a:p>
                      <a:pPr marL="0" indent="0" algn="l" defTabSz="685783" rtl="0" eaLnBrk="1" latinLnBrk="0" hangingPunct="1">
                        <a:spcBef>
                          <a:spcPts val="750"/>
                        </a:spcBef>
                        <a:spcAft>
                          <a:spcPts val="150"/>
                        </a:spcAft>
                        <a:buClr>
                          <a:schemeClr val="accent1"/>
                        </a:buClr>
                        <a:buSzPct val="120000"/>
                        <a:buFont typeface="Arial" charset="0"/>
                        <a:buNone/>
                        <a:tabLst/>
                      </a:pPr>
                      <a:r>
                        <a:rPr lang="en-US" sz="1800" kern="1200" dirty="0">
                          <a:solidFill>
                            <a:schemeClr val="tx1"/>
                          </a:solidFill>
                          <a:latin typeface="+mn-lt"/>
                          <a:ea typeface="+mn-ea"/>
                          <a:cs typeface="+mn-cs"/>
                        </a:rPr>
                        <a:t>Heavyweight</a:t>
                      </a:r>
                    </a:p>
                  </a:txBody>
                  <a:tcPr marL="12700" marR="12700" marT="12700" marB="12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defTabSz="685783" rtl="0" eaLnBrk="1" latinLnBrk="0" hangingPunct="1">
                        <a:spcBef>
                          <a:spcPts val="750"/>
                        </a:spcBef>
                        <a:spcAft>
                          <a:spcPts val="150"/>
                        </a:spcAft>
                        <a:buClr>
                          <a:schemeClr val="accent1"/>
                        </a:buClr>
                        <a:buSzPct val="120000"/>
                        <a:buFont typeface="Arial" charset="0"/>
                        <a:buNone/>
                        <a:tabLst/>
                      </a:pPr>
                      <a:r>
                        <a:rPr lang="en-US" sz="1800" kern="1200">
                          <a:solidFill>
                            <a:schemeClr val="tx1"/>
                          </a:solidFill>
                          <a:latin typeface="+mn-lt"/>
                          <a:ea typeface="+mn-ea"/>
                          <a:cs typeface="+mn-cs"/>
                        </a:rPr>
                        <a:t>Lightweight</a:t>
                      </a:r>
                    </a:p>
                  </a:txBody>
                  <a:tcPr marL="12700" marR="12700" marT="12700" marB="12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805480"/>
                  </a:ext>
                </a:extLst>
              </a:tr>
              <a:tr h="526357">
                <a:tc>
                  <a:txBody>
                    <a:bodyPr/>
                    <a:lstStyle/>
                    <a:p>
                      <a:pPr marL="0" indent="0" algn="l" defTabSz="685783" rtl="0" eaLnBrk="1" latinLnBrk="0" hangingPunct="1">
                        <a:spcBef>
                          <a:spcPts val="750"/>
                        </a:spcBef>
                        <a:spcAft>
                          <a:spcPts val="150"/>
                        </a:spcAft>
                        <a:buClr>
                          <a:schemeClr val="accent1"/>
                        </a:buClr>
                        <a:buSzPct val="120000"/>
                        <a:buFont typeface="Arial" charset="0"/>
                        <a:buNone/>
                        <a:tabLst/>
                      </a:pPr>
                      <a:r>
                        <a:rPr lang="en-US" sz="1800" kern="1200" dirty="0">
                          <a:solidFill>
                            <a:schemeClr val="tx1"/>
                          </a:solidFill>
                          <a:latin typeface="+mn-lt"/>
                          <a:ea typeface="+mn-ea"/>
                          <a:cs typeface="+mn-cs"/>
                        </a:rPr>
                        <a:t>Each VM runs in its own OS</a:t>
                      </a:r>
                    </a:p>
                  </a:txBody>
                  <a:tcPr marL="12700" marR="12700" marT="12700" marB="12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defTabSz="685783" rtl="0" eaLnBrk="1" latinLnBrk="0" hangingPunct="1">
                        <a:spcBef>
                          <a:spcPts val="750"/>
                        </a:spcBef>
                        <a:spcAft>
                          <a:spcPts val="150"/>
                        </a:spcAft>
                        <a:buClr>
                          <a:schemeClr val="accent1"/>
                        </a:buClr>
                        <a:buSzPct val="120000"/>
                        <a:buFont typeface="Arial" charset="0"/>
                        <a:buNone/>
                        <a:tabLst/>
                      </a:pPr>
                      <a:r>
                        <a:rPr lang="en-US" sz="1800" kern="1200" dirty="0">
                          <a:solidFill>
                            <a:schemeClr val="tx1"/>
                          </a:solidFill>
                          <a:latin typeface="+mn-lt"/>
                          <a:ea typeface="+mn-ea"/>
                          <a:cs typeface="+mn-cs"/>
                        </a:rPr>
                        <a:t>Containers share the host OS</a:t>
                      </a:r>
                    </a:p>
                  </a:txBody>
                  <a:tcPr marL="12700" marR="12700" marT="12700" marB="12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887683"/>
                  </a:ext>
                </a:extLst>
              </a:tr>
              <a:tr h="461241">
                <a:tc>
                  <a:txBody>
                    <a:bodyPr/>
                    <a:lstStyle/>
                    <a:p>
                      <a:pPr marL="0" indent="0" algn="l" defTabSz="685783" rtl="0" eaLnBrk="1" latinLnBrk="0" hangingPunct="1">
                        <a:spcBef>
                          <a:spcPts val="750"/>
                        </a:spcBef>
                        <a:spcAft>
                          <a:spcPts val="150"/>
                        </a:spcAft>
                        <a:buClr>
                          <a:schemeClr val="accent1"/>
                        </a:buClr>
                        <a:buSzPct val="120000"/>
                        <a:buFont typeface="Arial" charset="0"/>
                        <a:buNone/>
                        <a:tabLst/>
                      </a:pPr>
                      <a:r>
                        <a:rPr lang="en-US" sz="1800" kern="1200" dirty="0">
                          <a:solidFill>
                            <a:schemeClr val="tx1"/>
                          </a:solidFill>
                          <a:latin typeface="+mn-lt"/>
                          <a:ea typeface="+mn-ea"/>
                          <a:cs typeface="+mn-cs"/>
                        </a:rPr>
                        <a:t>Hardware-level virtualization</a:t>
                      </a:r>
                    </a:p>
                  </a:txBody>
                  <a:tcPr marL="12700" marR="12700" marT="12700" marB="12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marL="0" indent="0" algn="l" defTabSz="685783" rtl="0" eaLnBrk="1" latinLnBrk="0" hangingPunct="1">
                        <a:spcBef>
                          <a:spcPts val="750"/>
                        </a:spcBef>
                        <a:spcAft>
                          <a:spcPts val="150"/>
                        </a:spcAft>
                        <a:buClr>
                          <a:schemeClr val="accent1"/>
                        </a:buClr>
                        <a:buSzPct val="120000"/>
                        <a:buFont typeface="Arial" charset="0"/>
                        <a:buNone/>
                        <a:tabLst/>
                      </a:pPr>
                      <a:r>
                        <a:rPr lang="en-US" sz="1800" kern="1200" dirty="0">
                          <a:solidFill>
                            <a:schemeClr val="tx1"/>
                          </a:solidFill>
                          <a:latin typeface="+mn-lt"/>
                          <a:ea typeface="+mn-ea"/>
                          <a:cs typeface="+mn-cs"/>
                        </a:rPr>
                        <a:t>OS-level virtualization</a:t>
                      </a:r>
                    </a:p>
                  </a:txBody>
                  <a:tcPr marL="12700" marR="12700" marT="12700" marB="12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extLst>
                  <a:ext uri="{0D108BD9-81ED-4DB2-BD59-A6C34878D82A}">
                    <a16:rowId xmlns:a16="http://schemas.microsoft.com/office/drawing/2014/main" val="3680321132"/>
                  </a:ext>
                </a:extLst>
              </a:tr>
              <a:tr h="461241">
                <a:tc>
                  <a:txBody>
                    <a:bodyPr/>
                    <a:lstStyle/>
                    <a:p>
                      <a:pPr marL="0" indent="0" algn="l" defTabSz="685783" rtl="0" eaLnBrk="1" latinLnBrk="0" hangingPunct="1">
                        <a:spcBef>
                          <a:spcPts val="750"/>
                        </a:spcBef>
                        <a:spcAft>
                          <a:spcPts val="150"/>
                        </a:spcAft>
                        <a:buClr>
                          <a:schemeClr val="accent1"/>
                        </a:buClr>
                        <a:buSzPct val="120000"/>
                        <a:buFont typeface="Arial" charset="0"/>
                        <a:buNone/>
                        <a:tabLst/>
                      </a:pPr>
                      <a:r>
                        <a:rPr lang="en-US" sz="1800" kern="1200" dirty="0">
                          <a:solidFill>
                            <a:schemeClr val="tx1"/>
                          </a:solidFill>
                          <a:latin typeface="+mn-lt"/>
                          <a:ea typeface="+mn-ea"/>
                          <a:cs typeface="+mn-cs"/>
                        </a:rPr>
                        <a:t>Startup time in minutes</a:t>
                      </a:r>
                    </a:p>
                  </a:txBody>
                  <a:tcPr marL="12700" marR="12700" marT="12700" marB="12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defTabSz="685783" rtl="0" eaLnBrk="1" latinLnBrk="0" hangingPunct="1">
                        <a:spcBef>
                          <a:spcPts val="750"/>
                        </a:spcBef>
                        <a:spcAft>
                          <a:spcPts val="150"/>
                        </a:spcAft>
                        <a:buClr>
                          <a:schemeClr val="accent1"/>
                        </a:buClr>
                        <a:buSzPct val="120000"/>
                        <a:buFont typeface="Arial" charset="0"/>
                        <a:buNone/>
                        <a:tabLst/>
                      </a:pPr>
                      <a:r>
                        <a:rPr lang="en-US" sz="1800" kern="1200" dirty="0">
                          <a:solidFill>
                            <a:schemeClr val="tx1"/>
                          </a:solidFill>
                          <a:latin typeface="+mn-lt"/>
                          <a:ea typeface="+mn-ea"/>
                          <a:cs typeface="+mn-cs"/>
                        </a:rPr>
                        <a:t>Startup time in milliseconds</a:t>
                      </a:r>
                    </a:p>
                  </a:txBody>
                  <a:tcPr marL="12700" marR="12700" marT="12700" marB="12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4938962"/>
                  </a:ext>
                </a:extLst>
              </a:tr>
              <a:tr h="461241">
                <a:tc>
                  <a:txBody>
                    <a:bodyPr/>
                    <a:lstStyle/>
                    <a:p>
                      <a:pPr marL="0" indent="0" algn="l" defTabSz="685783" rtl="0" eaLnBrk="1" latinLnBrk="0" hangingPunct="1">
                        <a:spcBef>
                          <a:spcPts val="750"/>
                        </a:spcBef>
                        <a:spcAft>
                          <a:spcPts val="150"/>
                        </a:spcAft>
                        <a:buClr>
                          <a:schemeClr val="accent1"/>
                        </a:buClr>
                        <a:buSzPct val="120000"/>
                        <a:buFont typeface="Arial" charset="0"/>
                        <a:buNone/>
                        <a:tabLst/>
                      </a:pPr>
                      <a:r>
                        <a:rPr lang="en-US" sz="1800" kern="1200">
                          <a:solidFill>
                            <a:schemeClr val="tx1"/>
                          </a:solidFill>
                          <a:latin typeface="+mn-lt"/>
                          <a:ea typeface="+mn-ea"/>
                          <a:cs typeface="+mn-cs"/>
                        </a:rPr>
                        <a:t>Allocates required memory</a:t>
                      </a:r>
                    </a:p>
                  </a:txBody>
                  <a:tcPr marL="12700" marR="12700" marT="12700" marB="12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tc>
                  <a:txBody>
                    <a:bodyPr/>
                    <a:lstStyle/>
                    <a:p>
                      <a:pPr marL="0" indent="0" algn="l" defTabSz="685783" rtl="0" eaLnBrk="1" latinLnBrk="0" hangingPunct="1">
                        <a:spcBef>
                          <a:spcPts val="750"/>
                        </a:spcBef>
                        <a:spcAft>
                          <a:spcPts val="150"/>
                        </a:spcAft>
                        <a:buClr>
                          <a:schemeClr val="accent1"/>
                        </a:buClr>
                        <a:buSzPct val="120000"/>
                        <a:buFont typeface="Arial" charset="0"/>
                        <a:buNone/>
                        <a:tabLst/>
                      </a:pPr>
                      <a:r>
                        <a:rPr lang="en-US" sz="1800" kern="1200" dirty="0">
                          <a:solidFill>
                            <a:schemeClr val="tx1"/>
                          </a:solidFill>
                          <a:latin typeface="+mn-lt"/>
                          <a:ea typeface="+mn-ea"/>
                          <a:cs typeface="+mn-cs"/>
                        </a:rPr>
                        <a:t>Requires less memory space</a:t>
                      </a:r>
                    </a:p>
                  </a:txBody>
                  <a:tcPr marL="12700" marR="12700" marT="12700" marB="12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8F8"/>
                    </a:solidFill>
                  </a:tcPr>
                </a:tc>
                <a:extLst>
                  <a:ext uri="{0D108BD9-81ED-4DB2-BD59-A6C34878D82A}">
                    <a16:rowId xmlns:a16="http://schemas.microsoft.com/office/drawing/2014/main" val="851419880"/>
                  </a:ext>
                </a:extLst>
              </a:tr>
              <a:tr h="871796">
                <a:tc>
                  <a:txBody>
                    <a:bodyPr/>
                    <a:lstStyle/>
                    <a:p>
                      <a:pPr marL="0" indent="0" algn="l" defTabSz="685783" rtl="0" eaLnBrk="1" latinLnBrk="0" hangingPunct="1">
                        <a:spcBef>
                          <a:spcPts val="750"/>
                        </a:spcBef>
                        <a:spcAft>
                          <a:spcPts val="150"/>
                        </a:spcAft>
                        <a:buClr>
                          <a:schemeClr val="accent1"/>
                        </a:buClr>
                        <a:buSzPct val="120000"/>
                        <a:buFont typeface="Arial" charset="0"/>
                        <a:buNone/>
                        <a:tabLst/>
                      </a:pPr>
                      <a:r>
                        <a:rPr lang="en-US" sz="1800" kern="1200">
                          <a:solidFill>
                            <a:schemeClr val="tx1"/>
                          </a:solidFill>
                          <a:latin typeface="+mn-lt"/>
                          <a:ea typeface="+mn-ea"/>
                          <a:cs typeface="+mn-cs"/>
                        </a:rPr>
                        <a:t>Fully isolated and hence more secure</a:t>
                      </a:r>
                    </a:p>
                  </a:txBody>
                  <a:tcPr marL="12700" marR="12700" marT="12700" marB="12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defTabSz="685783" rtl="0" eaLnBrk="1" latinLnBrk="0" hangingPunct="1">
                        <a:spcBef>
                          <a:spcPts val="750"/>
                        </a:spcBef>
                        <a:spcAft>
                          <a:spcPts val="150"/>
                        </a:spcAft>
                        <a:buClr>
                          <a:schemeClr val="accent1"/>
                        </a:buClr>
                        <a:buSzPct val="120000"/>
                        <a:buFont typeface="Arial" charset="0"/>
                        <a:buNone/>
                        <a:tabLst/>
                      </a:pPr>
                      <a:r>
                        <a:rPr lang="en-US" sz="1800" kern="1200" dirty="0">
                          <a:solidFill>
                            <a:schemeClr val="tx1"/>
                          </a:solidFill>
                          <a:latin typeface="+mn-lt"/>
                          <a:ea typeface="+mn-ea"/>
                          <a:cs typeface="+mn-cs"/>
                        </a:rPr>
                        <a:t>Process-level isolation, possibly less secure</a:t>
                      </a:r>
                    </a:p>
                  </a:txBody>
                  <a:tcPr marL="12700" marR="12700" marT="12700" marB="12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6421067"/>
                  </a:ext>
                </a:extLst>
              </a:tr>
            </a:tbl>
          </a:graphicData>
        </a:graphic>
      </p:graphicFrame>
    </p:spTree>
    <p:extLst>
      <p:ext uri="{BB962C8B-B14F-4D97-AF65-F5344CB8AC3E}">
        <p14:creationId xmlns:p14="http://schemas.microsoft.com/office/powerpoint/2010/main" val="167831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Docker?</a:t>
            </a:r>
          </a:p>
        </p:txBody>
      </p:sp>
      <p:sp>
        <p:nvSpPr>
          <p:cNvPr id="5" name="Text Placeholder 4"/>
          <p:cNvSpPr>
            <a:spLocks noGrp="1"/>
          </p:cNvSpPr>
          <p:nvPr>
            <p:ph type="body" sz="quarter" idx="10"/>
          </p:nvPr>
        </p:nvSpPr>
        <p:spPr/>
        <p:txBody>
          <a:bodyPr/>
          <a:lstStyle/>
          <a:p>
            <a:r>
              <a:rPr lang="en-US" dirty="0"/>
              <a:t>Docker is an open platform for developers and system admins to build, ship, and run distributed applications.</a:t>
            </a:r>
          </a:p>
          <a:p>
            <a:r>
              <a:rPr lang="en-US" dirty="0"/>
              <a:t>It consists of:</a:t>
            </a:r>
          </a:p>
          <a:p>
            <a:pPr marL="373054" lvl="2" indent="-200020">
              <a:spcBef>
                <a:spcPts val="750"/>
              </a:spcBef>
              <a:spcAft>
                <a:spcPts val="150"/>
              </a:spcAft>
            </a:pPr>
            <a:r>
              <a:rPr lang="en-US" sz="1600" b="1" dirty="0"/>
              <a:t>Docker Engine </a:t>
            </a:r>
            <a:r>
              <a:rPr lang="en-US" sz="1600" dirty="0"/>
              <a:t>:lightweight and powerful open source containerization technology combined with a work flow for building and containerizing your applications.</a:t>
            </a:r>
          </a:p>
          <a:p>
            <a:pPr marL="373054" lvl="2" indent="-200020">
              <a:spcBef>
                <a:spcPts val="750"/>
              </a:spcBef>
              <a:spcAft>
                <a:spcPts val="150"/>
              </a:spcAft>
            </a:pPr>
            <a:r>
              <a:rPr lang="en-US" sz="1600" b="1" dirty="0"/>
              <a:t>Docker Hub: </a:t>
            </a:r>
            <a:r>
              <a:rPr lang="en-US" sz="1600" dirty="0"/>
              <a:t>SaaS for sharing and managing your application stacks.</a:t>
            </a:r>
          </a:p>
          <a:p>
            <a:pPr marL="373054" lvl="2" indent="-200020">
              <a:spcBef>
                <a:spcPts val="750"/>
              </a:spcBef>
              <a:spcAft>
                <a:spcPts val="150"/>
              </a:spcAft>
            </a:pPr>
            <a:endParaRPr lang="en-US" sz="1600" dirty="0"/>
          </a:p>
          <a:p>
            <a:pPr fontAlgn="ctr"/>
            <a:r>
              <a:rPr lang="en-US" dirty="0"/>
              <a:t>Docker gives developers the ability to package an application with all of its dependencies included and in a single image that can run on any supported operating system.</a:t>
            </a:r>
          </a:p>
          <a:p>
            <a:pPr lvl="1"/>
            <a:endParaRPr lang="en-US" dirty="0"/>
          </a:p>
          <a:p>
            <a:pPr lvl="1"/>
            <a:endParaRPr lang="de-DE" dirty="0"/>
          </a:p>
        </p:txBody>
      </p:sp>
      <p:pic>
        <p:nvPicPr>
          <p:cNvPr id="6" name="Picture 5"/>
          <p:cNvPicPr>
            <a:picLocks noChangeAspect="1"/>
          </p:cNvPicPr>
          <p:nvPr/>
        </p:nvPicPr>
        <p:blipFill>
          <a:blip r:embed="rId3"/>
          <a:stretch>
            <a:fillRect/>
          </a:stretch>
        </p:blipFill>
        <p:spPr>
          <a:xfrm>
            <a:off x="3703320" y="4816190"/>
            <a:ext cx="3676650" cy="1247775"/>
          </a:xfrm>
          <a:prstGeom prst="rect">
            <a:avLst/>
          </a:prstGeom>
        </p:spPr>
      </p:pic>
    </p:spTree>
    <p:extLst>
      <p:ext uri="{BB962C8B-B14F-4D97-AF65-F5344CB8AC3E}">
        <p14:creationId xmlns:p14="http://schemas.microsoft.com/office/powerpoint/2010/main" val="337491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TotalTime>
  <Words>682</Words>
  <Application>Microsoft Office PowerPoint</Application>
  <PresentationFormat>Widescreen</PresentationFormat>
  <Paragraphs>119</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Wisp</vt:lpstr>
      <vt:lpstr>Introduction to Docker</vt:lpstr>
      <vt:lpstr>Agenda</vt:lpstr>
      <vt:lpstr>The challenge in IT world</vt:lpstr>
      <vt:lpstr>Container Story</vt:lpstr>
      <vt:lpstr>Invention: shipping container</vt:lpstr>
      <vt:lpstr>Docker is container system for code</vt:lpstr>
      <vt:lpstr>VMs vs. containers</vt:lpstr>
      <vt:lpstr>VMs vs. containers cont.…</vt:lpstr>
      <vt:lpstr>What is Docker?</vt:lpstr>
      <vt:lpstr>What problem Docker solves  </vt:lpstr>
      <vt:lpstr>Docker for Windows</vt:lpstr>
      <vt:lpstr>Docker Hub</vt:lpstr>
      <vt:lpstr>Dependency management</vt:lpstr>
      <vt:lpstr>Docker lifecycle </vt:lpstr>
      <vt:lpstr>PowerPoint Presentation</vt:lpstr>
      <vt:lpstr>Docker supported in many Cloud platforms</vt:lpstr>
      <vt:lpstr>Docker File</vt:lpstr>
      <vt:lpstr>Docker security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Docker</dc:title>
  <dc:creator>Vijay Verdia</dc:creator>
  <cp:lastModifiedBy>Vijay V</cp:lastModifiedBy>
  <cp:revision>4</cp:revision>
  <dcterms:created xsi:type="dcterms:W3CDTF">2018-10-24T01:51:36Z</dcterms:created>
  <dcterms:modified xsi:type="dcterms:W3CDTF">2019-03-10T02:50:34Z</dcterms:modified>
</cp:coreProperties>
</file>