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325" r:id="rId5"/>
    <p:sldId id="32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0B529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k object 17"/>
          <p:cNvSpPr/>
          <p:nvPr/>
        </p:nvSpPr>
        <p:spPr>
          <a:xfrm>
            <a:off x="0" y="508002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1C448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k object 18"/>
          <p:cNvSpPr/>
          <p:nvPr/>
        </p:nvSpPr>
        <p:spPr>
          <a:xfrm>
            <a:off x="305399" y="784648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07366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k object 19"/>
          <p:cNvSpPr/>
          <p:nvPr/>
        </p:nvSpPr>
        <p:spPr>
          <a:xfrm>
            <a:off x="4997357" y="1"/>
            <a:ext cx="6857985" cy="6857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27356" y="859910"/>
            <a:ext cx="853728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909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0B529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k object 17"/>
          <p:cNvSpPr/>
          <p:nvPr/>
        </p:nvSpPr>
        <p:spPr>
          <a:xfrm>
            <a:off x="0" y="508002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1C448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k object 18"/>
          <p:cNvSpPr/>
          <p:nvPr/>
        </p:nvSpPr>
        <p:spPr>
          <a:xfrm>
            <a:off x="305399" y="784648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07366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k object 19"/>
          <p:cNvSpPr/>
          <p:nvPr/>
        </p:nvSpPr>
        <p:spPr>
          <a:xfrm>
            <a:off x="4997357" y="1"/>
            <a:ext cx="6857985" cy="6857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3206" y="2379208"/>
            <a:ext cx="10425588" cy="738664"/>
          </a:xfrm>
        </p:spPr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330" y="2133409"/>
            <a:ext cx="9769340" cy="266676"/>
          </a:xfrm>
        </p:spPr>
        <p:txBody>
          <a:bodyPr lIns="0" tIns="0" rIns="0" bIns="0"/>
          <a:lstStyle>
            <a:lvl1pPr>
              <a:defRPr sz="1733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9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0B529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k object 17"/>
          <p:cNvSpPr/>
          <p:nvPr/>
        </p:nvSpPr>
        <p:spPr>
          <a:xfrm>
            <a:off x="0" y="508002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1C448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k object 18"/>
          <p:cNvSpPr/>
          <p:nvPr/>
        </p:nvSpPr>
        <p:spPr>
          <a:xfrm>
            <a:off x="305399" y="784648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07366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k object 19"/>
          <p:cNvSpPr/>
          <p:nvPr/>
        </p:nvSpPr>
        <p:spPr>
          <a:xfrm>
            <a:off x="4997357" y="1"/>
            <a:ext cx="6857985" cy="6857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3206" y="2379208"/>
            <a:ext cx="10425588" cy="738664"/>
          </a:xfrm>
        </p:spPr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886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3206" y="2379208"/>
            <a:ext cx="10425588" cy="738664"/>
          </a:xfrm>
        </p:spPr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67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728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0B529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3206" y="2379208"/>
            <a:ext cx="1042558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330" y="2133409"/>
            <a:ext cx="976934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68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/kubernetes/blob/master/cmd/kube-controller-manager/app/controllermanager.go#L33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mesos.apache.org/" TargetMode="External"/><Relationship Id="rId3" Type="http://schemas.openxmlformats.org/officeDocument/2006/relationships/hyperlink" Target="https://www.docker.com/" TargetMode="External"/><Relationship Id="rId7" Type="http://schemas.openxmlformats.org/officeDocument/2006/relationships/hyperlink" Target="https://github.com/mesosphere/marathon" TargetMode="External"/><Relationship Id="rId2" Type="http://schemas.openxmlformats.org/officeDocument/2006/relationships/hyperlink" Target="https://docs.docker.com/engine/swa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f.io/" TargetMode="External"/><Relationship Id="rId11" Type="http://schemas.openxmlformats.org/officeDocument/2006/relationships/hyperlink" Target="https://www.hashicorp.com/" TargetMode="External"/><Relationship Id="rId5" Type="http://schemas.openxmlformats.org/officeDocument/2006/relationships/hyperlink" Target="https://kubernetes.io/" TargetMode="External"/><Relationship Id="rId10" Type="http://schemas.openxmlformats.org/officeDocument/2006/relationships/hyperlink" Target="https://www.nomadproject.io/" TargetMode="External"/><Relationship Id="rId4" Type="http://schemas.openxmlformats.org/officeDocument/2006/relationships/hyperlink" Target="https://docs.docker.com/engine/" TargetMode="External"/><Relationship Id="rId9" Type="http://schemas.openxmlformats.org/officeDocument/2006/relationships/hyperlink" Target="https://aws.amazon.com/ec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0379" y="672"/>
            <a:ext cx="2192019" cy="2192019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6" y="1643696"/>
                </a:moveTo>
                <a:lnTo>
                  <a:pt x="0" y="0"/>
                </a:lnTo>
                <a:lnTo>
                  <a:pt x="1643696" y="0"/>
                </a:lnTo>
                <a:lnTo>
                  <a:pt x="1643696" y="1643696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" y="852"/>
            <a:ext cx="6872393" cy="6846147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684" y="5134250"/>
                </a:moveTo>
                <a:lnTo>
                  <a:pt x="2576839" y="5134250"/>
                </a:lnTo>
                <a:lnTo>
                  <a:pt x="0" y="2567130"/>
                </a:lnTo>
                <a:lnTo>
                  <a:pt x="0" y="0"/>
                </a:lnTo>
                <a:lnTo>
                  <a:pt x="5153684" y="513425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1523016"/>
            <a:ext cx="5329767" cy="5310293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2" y="3982202"/>
                </a:moveTo>
                <a:lnTo>
                  <a:pt x="2349132" y="3982202"/>
                </a:lnTo>
                <a:lnTo>
                  <a:pt x="0" y="1641706"/>
                </a:lnTo>
                <a:lnTo>
                  <a:pt x="0" y="0"/>
                </a:lnTo>
                <a:lnTo>
                  <a:pt x="3996892" y="398220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6" y="654"/>
            <a:ext cx="3067473" cy="3055620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4" y="2291515"/>
                </a:moveTo>
                <a:lnTo>
                  <a:pt x="1150046" y="2291515"/>
                </a:lnTo>
                <a:lnTo>
                  <a:pt x="0" y="1145757"/>
                </a:lnTo>
                <a:lnTo>
                  <a:pt x="0" y="0"/>
                </a:lnTo>
                <a:lnTo>
                  <a:pt x="2300094" y="2291515"/>
                </a:lnTo>
                <a:close/>
              </a:path>
            </a:pathLst>
          </a:custGeom>
          <a:solidFill>
            <a:srgbClr val="1C4487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0425" y="784431"/>
            <a:ext cx="3067473" cy="3055620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100" y="2291520"/>
                </a:moveTo>
                <a:lnTo>
                  <a:pt x="0" y="0"/>
                </a:lnTo>
                <a:lnTo>
                  <a:pt x="1150047" y="0"/>
                </a:lnTo>
                <a:lnTo>
                  <a:pt x="2300100" y="1145760"/>
                </a:lnTo>
                <a:lnTo>
                  <a:pt x="2300100" y="2291520"/>
                </a:lnTo>
                <a:close/>
              </a:path>
            </a:pathLst>
          </a:custGeom>
          <a:solidFill>
            <a:srgbClr val="073662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97357" y="1"/>
            <a:ext cx="6857985" cy="6857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14046" y="2238772"/>
            <a:ext cx="4787053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spc="87" dirty="0"/>
              <a:t>Kubernetes</a:t>
            </a:r>
            <a:endParaRPr sz="6400"/>
          </a:p>
        </p:txBody>
      </p:sp>
      <p:sp>
        <p:nvSpPr>
          <p:cNvPr id="9" name="object 9"/>
          <p:cNvSpPr txBox="1"/>
          <p:nvPr/>
        </p:nvSpPr>
        <p:spPr>
          <a:xfrm>
            <a:off x="6740022" y="3075905"/>
            <a:ext cx="501819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3200" spc="-1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88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13" dirty="0">
                <a:solidFill>
                  <a:srgbClr val="FFFFFF"/>
                </a:solidFill>
                <a:latin typeface="Verdana"/>
                <a:cs typeface="Verdana"/>
              </a:rPr>
              <a:t>Comprehensive </a:t>
            </a:r>
            <a:r>
              <a:rPr sz="3200" spc="-160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2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95495" y="6457362"/>
            <a:ext cx="14994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600" spc="-93" dirty="0">
                <a:solidFill>
                  <a:srgbClr val="FFFFFF"/>
                </a:solidFill>
                <a:latin typeface="Verdana"/>
                <a:cs typeface="Verdana"/>
              </a:rPr>
              <a:t>Kubernetes</a:t>
            </a:r>
            <a:r>
              <a:rPr sz="1600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v1.8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8002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1C4487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399" y="784648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073662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7357" y="1"/>
            <a:ext cx="6857985" cy="6857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608" y="288141"/>
            <a:ext cx="1949873" cy="73120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505447" marR="6773" indent="-489361">
              <a:lnSpc>
                <a:spcPct val="100699"/>
              </a:lnSpc>
              <a:spcBef>
                <a:spcPts val="113"/>
              </a:spcBef>
            </a:pPr>
            <a:r>
              <a:rPr sz="2400" spc="33" dirty="0"/>
              <a:t>Architecture  </a:t>
            </a:r>
            <a:r>
              <a:rPr sz="2400" spc="-7" dirty="0"/>
              <a:t>Overview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724393" y="203199"/>
            <a:ext cx="9173715" cy="6451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5189" y="0"/>
            <a:ext cx="6316980" cy="6312747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0" y="4733990"/>
                </a:moveTo>
                <a:lnTo>
                  <a:pt x="0" y="0"/>
                </a:lnTo>
                <a:lnTo>
                  <a:pt x="2393945" y="0"/>
                </a:lnTo>
                <a:lnTo>
                  <a:pt x="4737590" y="2341857"/>
                </a:lnTo>
                <a:lnTo>
                  <a:pt x="4737590" y="4733990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62421" y="1"/>
            <a:ext cx="5715847" cy="5731087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1" y="4298091"/>
                </a:moveTo>
                <a:lnTo>
                  <a:pt x="0" y="0"/>
                </a:lnTo>
                <a:lnTo>
                  <a:pt x="4286691" y="0"/>
                </a:lnTo>
                <a:lnTo>
                  <a:pt x="4286691" y="4298091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91184" y="1648620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9784" y="1925270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82751" y="3292614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808"/>
                </a:moveTo>
                <a:lnTo>
                  <a:pt x="404399" y="808808"/>
                </a:lnTo>
                <a:lnTo>
                  <a:pt x="0" y="404409"/>
                </a:lnTo>
                <a:lnTo>
                  <a:pt x="0" y="0"/>
                </a:lnTo>
                <a:lnTo>
                  <a:pt x="808798" y="80880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96150" y="3569259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00448" y="2482684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805"/>
                </a:moveTo>
                <a:lnTo>
                  <a:pt x="404399" y="808805"/>
                </a:lnTo>
                <a:lnTo>
                  <a:pt x="0" y="404399"/>
                </a:lnTo>
                <a:lnTo>
                  <a:pt x="0" y="0"/>
                </a:lnTo>
                <a:lnTo>
                  <a:pt x="808798" y="808805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10782" y="2759334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3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3"/>
                </a:lnTo>
                <a:close/>
              </a:path>
            </a:pathLst>
          </a:custGeom>
          <a:solidFill>
            <a:srgbClr val="073662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8182" y="3303740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88"/>
                </a:moveTo>
                <a:lnTo>
                  <a:pt x="404399" y="808788"/>
                </a:lnTo>
                <a:lnTo>
                  <a:pt x="0" y="404389"/>
                </a:lnTo>
                <a:lnTo>
                  <a:pt x="0" y="0"/>
                </a:lnTo>
                <a:lnTo>
                  <a:pt x="808798" y="80878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20346" y="3590626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60078" y="4411658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96782" y="4126691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02180" y="4403324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36547" y="4947723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1C4487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949914" y="5224390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803311" y="4957956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112678" y="5234590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051044" y="5779022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6466" y="0"/>
            <a:ext cx="6857985" cy="6857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6795" y="2895729"/>
            <a:ext cx="3657600" cy="11660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3733" spc="33" dirty="0">
                <a:solidFill>
                  <a:srgbClr val="FFFFFF"/>
                </a:solidFill>
                <a:latin typeface="Verdana"/>
                <a:cs typeface="Verdana"/>
              </a:rPr>
              <a:t>Master</a:t>
            </a:r>
            <a:endParaRPr sz="3733">
              <a:solidFill>
                <a:prstClr val="black"/>
              </a:solidFill>
              <a:latin typeface="Verdana"/>
              <a:cs typeface="Verdana"/>
            </a:endParaRPr>
          </a:p>
          <a:p>
            <a:pPr marL="527460" defTabSz="1219170">
              <a:spcBef>
                <a:spcPts val="20"/>
              </a:spcBef>
            </a:pPr>
            <a:r>
              <a:rPr sz="3733" spc="100" dirty="0">
                <a:solidFill>
                  <a:srgbClr val="FFFFFF"/>
                </a:solidFill>
                <a:latin typeface="Verdana"/>
                <a:cs typeface="Verdana"/>
              </a:rPr>
              <a:t>Components</a:t>
            </a:r>
            <a:endParaRPr sz="3733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357" y="859910"/>
            <a:ext cx="420878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33" dirty="0"/>
              <a:t>Master</a:t>
            </a:r>
            <a:r>
              <a:rPr sz="3200" spc="-373" dirty="0"/>
              <a:t> </a:t>
            </a:r>
            <a:r>
              <a:rPr sz="3200" spc="87" dirty="0"/>
              <a:t>Components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166861" y="2137982"/>
            <a:ext cx="3000587" cy="1545402"/>
          </a:xfrm>
          <a:prstGeom prst="rect">
            <a:avLst/>
          </a:prstGeom>
        </p:spPr>
        <p:txBody>
          <a:bodyPr vert="horz" wrap="square" lIns="0" tIns="57573" rIns="0" bIns="0" rtlCol="0">
            <a:spAutoFit/>
          </a:bodyPr>
          <a:lstStyle/>
          <a:p>
            <a:pPr marL="454649" indent="-437716" defTabSz="1219170">
              <a:spcBef>
                <a:spcPts val="453"/>
              </a:spcBef>
              <a:buFont typeface="Arial"/>
              <a:buChar char="●"/>
              <a:tabLst>
                <a:tab pos="453802" algn="l"/>
                <a:tab pos="454649" algn="l"/>
              </a:tabLst>
            </a:pPr>
            <a:r>
              <a:rPr sz="1733" spc="-113" dirty="0">
                <a:solidFill>
                  <a:srgbClr val="FFFFFF"/>
                </a:solidFill>
                <a:latin typeface="Verdana"/>
                <a:cs typeface="Verdana"/>
              </a:rPr>
              <a:t>Kube-apiserver</a:t>
            </a:r>
            <a:endParaRPr sz="1733">
              <a:solidFill>
                <a:prstClr val="black"/>
              </a:solidFill>
              <a:latin typeface="Verdana"/>
              <a:cs typeface="Verdana"/>
            </a:endParaRPr>
          </a:p>
          <a:p>
            <a:pPr marL="454649" indent="-437716" defTabSz="1219170">
              <a:spcBef>
                <a:spcPts val="320"/>
              </a:spcBef>
              <a:buFont typeface="Arial"/>
              <a:buChar char="●"/>
              <a:tabLst>
                <a:tab pos="453802" algn="l"/>
                <a:tab pos="454649" algn="l"/>
              </a:tabLst>
            </a:pPr>
            <a:r>
              <a:rPr sz="1733" spc="-87" dirty="0">
                <a:solidFill>
                  <a:srgbClr val="FFFFFF"/>
                </a:solidFill>
                <a:latin typeface="Verdana"/>
                <a:cs typeface="Verdana"/>
              </a:rPr>
              <a:t>Etcd</a:t>
            </a:r>
            <a:endParaRPr sz="1733">
              <a:solidFill>
                <a:prstClr val="black"/>
              </a:solidFill>
              <a:latin typeface="Verdana"/>
              <a:cs typeface="Verdana"/>
            </a:endParaRPr>
          </a:p>
          <a:p>
            <a:pPr marL="454649" indent="-437716" defTabSz="1219170">
              <a:spcBef>
                <a:spcPts val="320"/>
              </a:spcBef>
              <a:buFont typeface="Arial"/>
              <a:buChar char="●"/>
              <a:tabLst>
                <a:tab pos="453802" algn="l"/>
                <a:tab pos="454649" algn="l"/>
              </a:tabLst>
            </a:pPr>
            <a:r>
              <a:rPr sz="1733" spc="-113" dirty="0">
                <a:solidFill>
                  <a:srgbClr val="FFFFFF"/>
                </a:solidFill>
                <a:latin typeface="Verdana"/>
                <a:cs typeface="Verdana"/>
              </a:rPr>
              <a:t>Kube-controller-manager</a:t>
            </a:r>
            <a:endParaRPr sz="1733">
              <a:solidFill>
                <a:prstClr val="black"/>
              </a:solidFill>
              <a:latin typeface="Verdana"/>
              <a:cs typeface="Verdana"/>
            </a:endParaRPr>
          </a:p>
          <a:p>
            <a:pPr marL="454649" indent="-437716" defTabSz="1219170">
              <a:spcBef>
                <a:spcPts val="320"/>
              </a:spcBef>
              <a:buFont typeface="Arial"/>
              <a:buChar char="●"/>
              <a:tabLst>
                <a:tab pos="453802" algn="l"/>
                <a:tab pos="454649" algn="l"/>
              </a:tabLst>
            </a:pPr>
            <a:r>
              <a:rPr sz="1733" spc="-107" dirty="0">
                <a:solidFill>
                  <a:srgbClr val="FFFFFF"/>
                </a:solidFill>
                <a:latin typeface="Verdana"/>
                <a:cs typeface="Verdana"/>
              </a:rPr>
              <a:t>Cloud-controller-manager</a:t>
            </a:r>
            <a:endParaRPr sz="1733">
              <a:solidFill>
                <a:prstClr val="black"/>
              </a:solidFill>
              <a:latin typeface="Verdana"/>
              <a:cs typeface="Verdana"/>
            </a:endParaRPr>
          </a:p>
          <a:p>
            <a:pPr marL="454649" indent="-437716" defTabSz="1219170">
              <a:spcBef>
                <a:spcPts val="320"/>
              </a:spcBef>
              <a:buFont typeface="Arial"/>
              <a:buChar char="●"/>
              <a:tabLst>
                <a:tab pos="453802" algn="l"/>
                <a:tab pos="454649" algn="l"/>
              </a:tabLst>
            </a:pPr>
            <a:r>
              <a:rPr sz="1733" spc="-113" dirty="0">
                <a:solidFill>
                  <a:srgbClr val="FFFFFF"/>
                </a:solidFill>
                <a:latin typeface="Verdana"/>
                <a:cs typeface="Verdana"/>
              </a:rPr>
              <a:t>Kube-scheduler</a:t>
            </a:r>
            <a:endParaRPr sz="1733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9996" y="2090062"/>
            <a:ext cx="2914853" cy="3992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356" y="859910"/>
            <a:ext cx="308864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13" dirty="0"/>
              <a:t>kube-apiserver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15107" y="2844545"/>
            <a:ext cx="13025787" cy="24884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32444" marR="187109">
              <a:lnSpc>
                <a:spcPct val="113300"/>
              </a:lnSpc>
              <a:spcBef>
                <a:spcPts val="133"/>
              </a:spcBef>
            </a:pPr>
            <a:r>
              <a:rPr sz="2133" spc="-127" dirty="0"/>
              <a:t>The</a:t>
            </a:r>
            <a:r>
              <a:rPr sz="2133" spc="-333" dirty="0"/>
              <a:t> </a:t>
            </a:r>
            <a:r>
              <a:rPr sz="2133" spc="-133" dirty="0"/>
              <a:t>apiserver</a:t>
            </a:r>
            <a:r>
              <a:rPr sz="2133" spc="-333" dirty="0"/>
              <a:t> </a:t>
            </a:r>
            <a:r>
              <a:rPr sz="2133" spc="-127" dirty="0"/>
              <a:t>provides</a:t>
            </a:r>
            <a:r>
              <a:rPr sz="2133" spc="-333" dirty="0"/>
              <a:t> </a:t>
            </a:r>
            <a:r>
              <a:rPr sz="2133" spc="-200" dirty="0"/>
              <a:t>a</a:t>
            </a:r>
            <a:r>
              <a:rPr sz="2133" spc="-333" dirty="0"/>
              <a:t> </a:t>
            </a:r>
            <a:r>
              <a:rPr sz="2133" spc="-100" dirty="0"/>
              <a:t>forward</a:t>
            </a:r>
            <a:r>
              <a:rPr sz="2133" spc="-333" dirty="0"/>
              <a:t> </a:t>
            </a:r>
            <a:r>
              <a:rPr sz="2133" spc="-133" dirty="0"/>
              <a:t>facing</a:t>
            </a:r>
            <a:r>
              <a:rPr sz="2133" spc="-333" dirty="0"/>
              <a:t> </a:t>
            </a:r>
            <a:r>
              <a:rPr sz="2133" spc="-152" dirty="0"/>
              <a:t>REST</a:t>
            </a:r>
            <a:r>
              <a:rPr sz="2133" spc="-333" dirty="0"/>
              <a:t> </a:t>
            </a:r>
            <a:r>
              <a:rPr sz="2133" spc="-107" dirty="0"/>
              <a:t>interface</a:t>
            </a:r>
            <a:r>
              <a:rPr sz="2133" spc="-333" dirty="0"/>
              <a:t> </a:t>
            </a:r>
            <a:r>
              <a:rPr sz="2133" spc="-93" dirty="0"/>
              <a:t>into</a:t>
            </a:r>
            <a:r>
              <a:rPr sz="2133" spc="-333" dirty="0"/>
              <a:t> </a:t>
            </a:r>
            <a:r>
              <a:rPr sz="2133" spc="-127" dirty="0"/>
              <a:t>the</a:t>
            </a:r>
            <a:r>
              <a:rPr sz="2133" spc="-333" dirty="0"/>
              <a:t> </a:t>
            </a:r>
            <a:r>
              <a:rPr sz="2133" spc="-140" dirty="0"/>
              <a:t>kubernetes  </a:t>
            </a:r>
            <a:r>
              <a:rPr sz="2133" spc="-93" dirty="0"/>
              <a:t>control </a:t>
            </a:r>
            <a:r>
              <a:rPr sz="2133" spc="-147" dirty="0"/>
              <a:t>plane </a:t>
            </a:r>
            <a:r>
              <a:rPr sz="2133" spc="-167" dirty="0"/>
              <a:t>and </a:t>
            </a:r>
            <a:r>
              <a:rPr sz="2133" spc="-147" dirty="0"/>
              <a:t>datastore. </a:t>
            </a:r>
            <a:r>
              <a:rPr sz="2133" spc="-33" dirty="0"/>
              <a:t>All </a:t>
            </a:r>
            <a:r>
              <a:rPr sz="2133" spc="-133" dirty="0"/>
              <a:t>clients, </a:t>
            </a:r>
            <a:r>
              <a:rPr sz="2133" spc="-127" dirty="0"/>
              <a:t>including </a:t>
            </a:r>
            <a:r>
              <a:rPr sz="2133" spc="-180" dirty="0"/>
              <a:t>nodes, </a:t>
            </a:r>
            <a:r>
              <a:rPr sz="2133" spc="-152" dirty="0"/>
              <a:t>users </a:t>
            </a:r>
            <a:r>
              <a:rPr sz="2133" spc="-167" dirty="0"/>
              <a:t>and </a:t>
            </a:r>
            <a:r>
              <a:rPr sz="2133" spc="-107" dirty="0"/>
              <a:t>other  </a:t>
            </a:r>
            <a:r>
              <a:rPr sz="2133" spc="-120" dirty="0"/>
              <a:t>applications</a:t>
            </a:r>
            <a:r>
              <a:rPr sz="2133" spc="-339" dirty="0"/>
              <a:t> </a:t>
            </a:r>
            <a:r>
              <a:rPr sz="2133" spc="-107" dirty="0"/>
              <a:t>interact</a:t>
            </a:r>
            <a:r>
              <a:rPr sz="2133" spc="-333" dirty="0"/>
              <a:t> </a:t>
            </a:r>
            <a:r>
              <a:rPr sz="2133" spc="-93" dirty="0"/>
              <a:t>with</a:t>
            </a:r>
            <a:r>
              <a:rPr sz="2133" spc="-333" dirty="0"/>
              <a:t> </a:t>
            </a:r>
            <a:r>
              <a:rPr sz="2133" spc="-140" dirty="0"/>
              <a:t>kubernetes</a:t>
            </a:r>
            <a:r>
              <a:rPr sz="2133" spc="-347" dirty="0"/>
              <a:t> </a:t>
            </a:r>
            <a:r>
              <a:rPr sz="2133" b="1" spc="-33" dirty="0">
                <a:latin typeface="Arial"/>
                <a:cs typeface="Arial"/>
              </a:rPr>
              <a:t>strictly</a:t>
            </a:r>
            <a:r>
              <a:rPr sz="2133" b="1" spc="-187" dirty="0">
                <a:latin typeface="Arial"/>
                <a:cs typeface="Arial"/>
              </a:rPr>
              <a:t> </a:t>
            </a:r>
            <a:r>
              <a:rPr sz="2133" spc="-140" dirty="0"/>
              <a:t>through</a:t>
            </a:r>
            <a:r>
              <a:rPr sz="2133" spc="-333" dirty="0"/>
              <a:t> </a:t>
            </a:r>
            <a:r>
              <a:rPr sz="2133" spc="-127" dirty="0"/>
              <a:t>the</a:t>
            </a:r>
            <a:r>
              <a:rPr sz="2133" spc="-333" dirty="0"/>
              <a:t> </a:t>
            </a:r>
            <a:r>
              <a:rPr sz="2133" spc="-80" dirty="0"/>
              <a:t>API</a:t>
            </a:r>
            <a:r>
              <a:rPr sz="2133" spc="-333" dirty="0"/>
              <a:t> </a:t>
            </a:r>
            <a:r>
              <a:rPr sz="2133" spc="-180" dirty="0"/>
              <a:t>Server.</a:t>
            </a:r>
            <a:endParaRPr sz="2133">
              <a:latin typeface="Arial"/>
              <a:cs typeface="Arial"/>
            </a:endParaRPr>
          </a:p>
          <a:p>
            <a:pPr marL="632444" marR="6773">
              <a:lnSpc>
                <a:spcPct val="113300"/>
              </a:lnSpc>
              <a:spcBef>
                <a:spcPts val="2200"/>
              </a:spcBef>
            </a:pPr>
            <a:r>
              <a:rPr sz="2133" spc="-147" dirty="0"/>
              <a:t>It </a:t>
            </a:r>
            <a:r>
              <a:rPr sz="2133" spc="-113" dirty="0"/>
              <a:t>is </a:t>
            </a:r>
            <a:r>
              <a:rPr sz="2133" spc="-127" dirty="0"/>
              <a:t>the </a:t>
            </a:r>
            <a:r>
              <a:rPr sz="2133" spc="-107" dirty="0"/>
              <a:t>true </a:t>
            </a:r>
            <a:r>
              <a:rPr sz="2133" spc="-113" dirty="0"/>
              <a:t>core </a:t>
            </a:r>
            <a:r>
              <a:rPr sz="2133" spc="-73" dirty="0"/>
              <a:t>of </a:t>
            </a:r>
            <a:r>
              <a:rPr sz="2133" spc="-127" dirty="0"/>
              <a:t>Kubernetes </a:t>
            </a:r>
            <a:r>
              <a:rPr sz="2133" spc="-140" dirty="0"/>
              <a:t>acting </a:t>
            </a:r>
            <a:r>
              <a:rPr sz="2133" spc="-193" dirty="0"/>
              <a:t>as </a:t>
            </a:r>
            <a:r>
              <a:rPr sz="2133" spc="-127" dirty="0"/>
              <a:t>the </a:t>
            </a:r>
            <a:r>
              <a:rPr sz="2133" spc="-147" dirty="0"/>
              <a:t>gatekeeper </a:t>
            </a:r>
            <a:r>
              <a:rPr sz="2133" spc="-80" dirty="0"/>
              <a:t>to </a:t>
            </a:r>
            <a:r>
              <a:rPr sz="2133" spc="-127" dirty="0"/>
              <a:t>the </a:t>
            </a:r>
            <a:r>
              <a:rPr sz="2133" spc="-113" dirty="0"/>
              <a:t>cluster </a:t>
            </a:r>
            <a:r>
              <a:rPr sz="2133" spc="-160" dirty="0"/>
              <a:t>by  </a:t>
            </a:r>
            <a:r>
              <a:rPr sz="2133" spc="-147" dirty="0"/>
              <a:t>handling</a:t>
            </a:r>
            <a:r>
              <a:rPr sz="2133" spc="-333" dirty="0"/>
              <a:t> </a:t>
            </a:r>
            <a:r>
              <a:rPr sz="2133" spc="-120" dirty="0"/>
              <a:t>authentication</a:t>
            </a:r>
            <a:r>
              <a:rPr sz="2133" spc="-333" dirty="0"/>
              <a:t> </a:t>
            </a:r>
            <a:r>
              <a:rPr sz="2133" spc="-167" dirty="0"/>
              <a:t>and</a:t>
            </a:r>
            <a:r>
              <a:rPr sz="2133" spc="-327" dirty="0"/>
              <a:t> </a:t>
            </a:r>
            <a:r>
              <a:rPr sz="2133" spc="-133" dirty="0"/>
              <a:t>authorization,</a:t>
            </a:r>
            <a:r>
              <a:rPr sz="2133" spc="-333" dirty="0"/>
              <a:t> </a:t>
            </a:r>
            <a:r>
              <a:rPr sz="2133" spc="-133" dirty="0"/>
              <a:t>request</a:t>
            </a:r>
            <a:r>
              <a:rPr sz="2133" spc="-327" dirty="0"/>
              <a:t> </a:t>
            </a:r>
            <a:r>
              <a:rPr sz="2133" spc="-133" dirty="0"/>
              <a:t>validation,</a:t>
            </a:r>
            <a:r>
              <a:rPr sz="2133" spc="-333" dirty="0"/>
              <a:t> </a:t>
            </a:r>
            <a:r>
              <a:rPr sz="2133" spc="-160" dirty="0"/>
              <a:t>mutation,</a:t>
            </a:r>
            <a:r>
              <a:rPr sz="2133" spc="-327" dirty="0"/>
              <a:t> </a:t>
            </a:r>
            <a:r>
              <a:rPr sz="2133" spc="-167" dirty="0"/>
              <a:t>and  </a:t>
            </a:r>
            <a:r>
              <a:rPr sz="2133" spc="-160" dirty="0"/>
              <a:t>admission</a:t>
            </a:r>
            <a:r>
              <a:rPr sz="2133" spc="-327" dirty="0"/>
              <a:t> </a:t>
            </a:r>
            <a:r>
              <a:rPr sz="2133" spc="-93" dirty="0"/>
              <a:t>control</a:t>
            </a:r>
            <a:r>
              <a:rPr sz="2133" spc="-327" dirty="0"/>
              <a:t> </a:t>
            </a:r>
            <a:r>
              <a:rPr sz="2133" spc="-107" dirty="0"/>
              <a:t>in</a:t>
            </a:r>
            <a:r>
              <a:rPr sz="2133" spc="-327" dirty="0"/>
              <a:t> </a:t>
            </a:r>
            <a:r>
              <a:rPr sz="2133" spc="-113" dirty="0"/>
              <a:t>addition</a:t>
            </a:r>
            <a:r>
              <a:rPr sz="2133" spc="-327" dirty="0"/>
              <a:t> </a:t>
            </a:r>
            <a:r>
              <a:rPr sz="2133" spc="-80" dirty="0"/>
              <a:t>to</a:t>
            </a:r>
            <a:r>
              <a:rPr sz="2133" spc="-327" dirty="0"/>
              <a:t> </a:t>
            </a:r>
            <a:r>
              <a:rPr sz="2133" spc="-147" dirty="0"/>
              <a:t>being</a:t>
            </a:r>
            <a:r>
              <a:rPr sz="2133" spc="-327" dirty="0"/>
              <a:t> </a:t>
            </a:r>
            <a:r>
              <a:rPr sz="2133" spc="-127" dirty="0"/>
              <a:t>the</a:t>
            </a:r>
            <a:r>
              <a:rPr sz="2133" spc="-320" dirty="0"/>
              <a:t> </a:t>
            </a:r>
            <a:r>
              <a:rPr sz="2133" spc="-127" dirty="0"/>
              <a:t>front-end</a:t>
            </a:r>
            <a:r>
              <a:rPr sz="2133" spc="-327" dirty="0"/>
              <a:t> </a:t>
            </a:r>
            <a:r>
              <a:rPr sz="2133" spc="-80" dirty="0"/>
              <a:t>to</a:t>
            </a:r>
            <a:r>
              <a:rPr sz="2133" spc="-327" dirty="0"/>
              <a:t> </a:t>
            </a:r>
            <a:r>
              <a:rPr sz="2133" spc="-127" dirty="0"/>
              <a:t>the</a:t>
            </a:r>
            <a:r>
              <a:rPr sz="2133" spc="-327" dirty="0"/>
              <a:t> </a:t>
            </a:r>
            <a:r>
              <a:rPr sz="2133" spc="-152" dirty="0"/>
              <a:t>backing</a:t>
            </a:r>
            <a:r>
              <a:rPr sz="2133" spc="-327" dirty="0"/>
              <a:t> </a:t>
            </a:r>
            <a:r>
              <a:rPr sz="2133" spc="-147" dirty="0"/>
              <a:t>datastore.</a:t>
            </a:r>
            <a:endParaRPr sz="2133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7357" y="859910"/>
            <a:ext cx="94911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3200" spc="93" dirty="0">
                <a:solidFill>
                  <a:srgbClr val="FFFFFF"/>
                </a:solidFill>
                <a:latin typeface="Verdana"/>
                <a:cs typeface="Verdana"/>
              </a:rPr>
              <a:t>etcd</a:t>
            </a:r>
            <a:endParaRPr sz="32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7357" y="2133409"/>
            <a:ext cx="8782473" cy="72286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defTabSz="1219170">
              <a:lnSpc>
                <a:spcPct val="113300"/>
              </a:lnSpc>
              <a:spcBef>
                <a:spcPts val="133"/>
              </a:spcBef>
            </a:pPr>
            <a:r>
              <a:rPr sz="2133" spc="-107" dirty="0">
                <a:solidFill>
                  <a:srgbClr val="FFFFFF"/>
                </a:solidFill>
                <a:latin typeface="Verdana"/>
                <a:cs typeface="Verdana"/>
              </a:rPr>
              <a:t>Etcd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acts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93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cluster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0" dirty="0">
                <a:solidFill>
                  <a:srgbClr val="FFFFFF"/>
                </a:solidFill>
                <a:latin typeface="Verdana"/>
                <a:cs typeface="Verdana"/>
              </a:rPr>
              <a:t>datastore;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providing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0" dirty="0">
                <a:solidFill>
                  <a:srgbClr val="FFFFFF"/>
                </a:solidFill>
                <a:latin typeface="Verdana"/>
                <a:cs typeface="Verdana"/>
              </a:rPr>
              <a:t>strong,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consistent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highly 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0" dirty="0">
                <a:solidFill>
                  <a:srgbClr val="FFFFFF"/>
                </a:solidFill>
                <a:latin typeface="Verdana"/>
                <a:cs typeface="Verdana"/>
              </a:rPr>
              <a:t>key-value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67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persisting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cluster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0" dirty="0">
                <a:solidFill>
                  <a:srgbClr val="FFFFFF"/>
                </a:solidFill>
                <a:latin typeface="Verdana"/>
                <a:cs typeface="Verdana"/>
              </a:rPr>
              <a:t>state.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356" y="859910"/>
            <a:ext cx="52256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27" dirty="0"/>
              <a:t>kube-controller-manager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27356" y="2133408"/>
            <a:ext cx="8865445" cy="10937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defTabSz="1219170">
              <a:lnSpc>
                <a:spcPct val="113300"/>
              </a:lnSpc>
              <a:spcBef>
                <a:spcPts val="133"/>
              </a:spcBef>
            </a:pP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controller-manager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33" spc="-147" dirty="0">
                <a:solidFill>
                  <a:srgbClr val="FFFFFF"/>
                </a:solidFill>
                <a:latin typeface="Verdana"/>
                <a:cs typeface="Verdana"/>
              </a:rPr>
              <a:t>primary </a:t>
            </a:r>
            <a:r>
              <a:rPr sz="2133" spc="-187" dirty="0">
                <a:solidFill>
                  <a:srgbClr val="FFFFFF"/>
                </a:solidFill>
                <a:latin typeface="Verdana"/>
                <a:cs typeface="Verdana"/>
              </a:rPr>
              <a:t>daemon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133" spc="-213" dirty="0">
                <a:solidFill>
                  <a:srgbClr val="FFFFFF"/>
                </a:solidFill>
                <a:latin typeface="Verdana"/>
                <a:cs typeface="Verdana"/>
              </a:rPr>
              <a:t>manages </a:t>
            </a:r>
            <a:r>
              <a:rPr sz="2133" spc="-93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core 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93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loops.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7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monitors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cluster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state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via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apiserver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steers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cluster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towards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desired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0" dirty="0">
                <a:solidFill>
                  <a:srgbClr val="FFFFFF"/>
                </a:solidFill>
                <a:latin typeface="Verdana"/>
                <a:cs typeface="Verdana"/>
              </a:rPr>
              <a:t>state.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7356" y="4132994"/>
            <a:ext cx="8986520" cy="677835"/>
          </a:xfrm>
          <a:prstGeom prst="rect">
            <a:avLst/>
          </a:prstGeom>
        </p:spPr>
        <p:txBody>
          <a:bodyPr vert="horz" wrap="square" lIns="0" tIns="92287" rIns="0" bIns="0" rtlCol="0">
            <a:spAutoFit/>
          </a:bodyPr>
          <a:lstStyle/>
          <a:p>
            <a:pPr marL="16933" defTabSz="1219170">
              <a:spcBef>
                <a:spcPts val="727"/>
              </a:spcBef>
            </a:pPr>
            <a:r>
              <a:rPr sz="2133" spc="-93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2133" spc="-34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73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core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controllers: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  <a:p>
            <a:pPr marL="16933" defTabSz="1219170">
              <a:spcBef>
                <a:spcPts val="373"/>
              </a:spcBef>
            </a:pPr>
            <a:r>
              <a:rPr sz="1333" u="sng" spc="-100" dirty="0">
                <a:solidFill>
                  <a:srgbClr val="7790CD"/>
                </a:solidFill>
                <a:uFill>
                  <a:solidFill>
                    <a:srgbClr val="7790CD"/>
                  </a:solidFill>
                </a:uFill>
                <a:latin typeface="Verdana"/>
                <a:cs typeface="Verdana"/>
                <a:hlinkClick r:id="rId2"/>
              </a:rPr>
              <a:t>https://github.com/kubernetes/kubernetes/blob/master/cmd/kube-controller-manager/app/controllermanager.go#L332</a:t>
            </a:r>
            <a:endParaRPr sz="1333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356" y="859910"/>
            <a:ext cx="5328072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27" dirty="0"/>
              <a:t>cloud-controller-manager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15107" y="2844545"/>
            <a:ext cx="13025787" cy="10937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32444" marR="6773">
              <a:lnSpc>
                <a:spcPct val="113300"/>
              </a:lnSpc>
              <a:spcBef>
                <a:spcPts val="133"/>
              </a:spcBef>
            </a:pPr>
            <a:r>
              <a:rPr sz="2133" spc="-127" dirty="0"/>
              <a:t>The </a:t>
            </a:r>
            <a:r>
              <a:rPr sz="2133" spc="-140" dirty="0"/>
              <a:t>cloud-controller-manager </a:t>
            </a:r>
            <a:r>
              <a:rPr sz="2133" spc="-113" dirty="0"/>
              <a:t>is </a:t>
            </a:r>
            <a:r>
              <a:rPr sz="2133" spc="-200" dirty="0"/>
              <a:t>a </a:t>
            </a:r>
            <a:r>
              <a:rPr sz="2133" spc="-187" dirty="0"/>
              <a:t>daemon </a:t>
            </a:r>
            <a:r>
              <a:rPr sz="2133" spc="-113" dirty="0"/>
              <a:t>that </a:t>
            </a:r>
            <a:r>
              <a:rPr sz="2133" spc="-127" dirty="0"/>
              <a:t>provides </a:t>
            </a:r>
            <a:r>
              <a:rPr sz="2133" spc="-120" dirty="0"/>
              <a:t>cloud-provider  </a:t>
            </a:r>
            <a:r>
              <a:rPr sz="2133" spc="-107" dirty="0"/>
              <a:t>specific</a:t>
            </a:r>
            <a:r>
              <a:rPr sz="2133" spc="-333" dirty="0"/>
              <a:t> </a:t>
            </a:r>
            <a:r>
              <a:rPr sz="2133" spc="-140" dirty="0"/>
              <a:t>knowledge</a:t>
            </a:r>
            <a:r>
              <a:rPr sz="2133" spc="-333" dirty="0"/>
              <a:t> </a:t>
            </a:r>
            <a:r>
              <a:rPr sz="2133" spc="-167" dirty="0"/>
              <a:t>and</a:t>
            </a:r>
            <a:r>
              <a:rPr sz="2133" spc="-333" dirty="0"/>
              <a:t> </a:t>
            </a:r>
            <a:r>
              <a:rPr sz="2133" spc="-113" dirty="0"/>
              <a:t>integration</a:t>
            </a:r>
            <a:r>
              <a:rPr sz="2133" spc="-333" dirty="0"/>
              <a:t> </a:t>
            </a:r>
            <a:r>
              <a:rPr sz="2133" spc="-120" dirty="0"/>
              <a:t>capability</a:t>
            </a:r>
            <a:r>
              <a:rPr sz="2133" spc="-333" dirty="0"/>
              <a:t> </a:t>
            </a:r>
            <a:r>
              <a:rPr sz="2133" spc="-93" dirty="0"/>
              <a:t>into</a:t>
            </a:r>
            <a:r>
              <a:rPr sz="2133" spc="-333" dirty="0"/>
              <a:t> </a:t>
            </a:r>
            <a:r>
              <a:rPr sz="2133" spc="-127" dirty="0"/>
              <a:t>the</a:t>
            </a:r>
            <a:r>
              <a:rPr sz="2133" spc="-333" dirty="0"/>
              <a:t> </a:t>
            </a:r>
            <a:r>
              <a:rPr sz="2133" spc="-113" dirty="0"/>
              <a:t>core</a:t>
            </a:r>
            <a:r>
              <a:rPr sz="2133" spc="-333" dirty="0"/>
              <a:t> </a:t>
            </a:r>
            <a:r>
              <a:rPr sz="2133" spc="-93" dirty="0"/>
              <a:t>control</a:t>
            </a:r>
            <a:r>
              <a:rPr sz="2133" spc="-333" dirty="0"/>
              <a:t> </a:t>
            </a:r>
            <a:r>
              <a:rPr sz="2133" spc="-107" dirty="0"/>
              <a:t>loop</a:t>
            </a:r>
            <a:r>
              <a:rPr sz="2133" spc="-333" dirty="0"/>
              <a:t> </a:t>
            </a:r>
            <a:r>
              <a:rPr sz="2133" spc="-73" dirty="0"/>
              <a:t>of  </a:t>
            </a:r>
            <a:r>
              <a:rPr sz="2133" spc="-147" dirty="0"/>
              <a:t>Kubernetes. </a:t>
            </a:r>
            <a:r>
              <a:rPr sz="2133" spc="-127" dirty="0"/>
              <a:t>The </a:t>
            </a:r>
            <a:r>
              <a:rPr sz="2133" spc="-100" dirty="0"/>
              <a:t>controllers </a:t>
            </a:r>
            <a:r>
              <a:rPr sz="2133" spc="-120" dirty="0"/>
              <a:t>include </a:t>
            </a:r>
            <a:r>
              <a:rPr sz="2133" spc="-147" dirty="0"/>
              <a:t>Node, </a:t>
            </a:r>
            <a:r>
              <a:rPr sz="2133" spc="-152" dirty="0"/>
              <a:t>Route, </a:t>
            </a:r>
            <a:r>
              <a:rPr sz="2133" spc="-167" dirty="0"/>
              <a:t>Service, and </a:t>
            </a:r>
            <a:r>
              <a:rPr sz="2133" spc="-160" dirty="0"/>
              <a:t>add </a:t>
            </a:r>
            <a:r>
              <a:rPr sz="2133" spc="-187" dirty="0"/>
              <a:t>an  </a:t>
            </a:r>
            <a:r>
              <a:rPr sz="2133" spc="-113" dirty="0"/>
              <a:t>additional</a:t>
            </a:r>
            <a:r>
              <a:rPr sz="2133" spc="-339" dirty="0"/>
              <a:t> </a:t>
            </a:r>
            <a:r>
              <a:rPr sz="2133" spc="-93" dirty="0"/>
              <a:t>controller</a:t>
            </a:r>
            <a:r>
              <a:rPr sz="2133" spc="-339" dirty="0"/>
              <a:t> </a:t>
            </a:r>
            <a:r>
              <a:rPr sz="2133" spc="-80" dirty="0"/>
              <a:t>to</a:t>
            </a:r>
            <a:r>
              <a:rPr sz="2133" spc="-339" dirty="0"/>
              <a:t> </a:t>
            </a:r>
            <a:r>
              <a:rPr sz="2133" spc="-147" dirty="0"/>
              <a:t>handle</a:t>
            </a:r>
            <a:r>
              <a:rPr sz="2133" spc="-339" dirty="0"/>
              <a:t> </a:t>
            </a:r>
            <a:r>
              <a:rPr sz="2133" spc="-120" dirty="0"/>
              <a:t>PersistentVolumeLabels</a:t>
            </a:r>
            <a:r>
              <a:rPr sz="2133" spc="-339" dirty="0"/>
              <a:t> </a:t>
            </a:r>
            <a:r>
              <a:rPr sz="2133" spc="-327" dirty="0"/>
              <a:t>.</a:t>
            </a:r>
            <a:endParaRPr sz="2133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357" y="859910"/>
            <a:ext cx="324358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40" dirty="0"/>
              <a:t>kube-scheduler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27356" y="2133408"/>
            <a:ext cx="8432800" cy="14646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defTabSz="1219170">
              <a:lnSpc>
                <a:spcPct val="113300"/>
              </a:lnSpc>
              <a:spcBef>
                <a:spcPts val="133"/>
              </a:spcBef>
            </a:pP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Kube-scheduler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verbose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policy-rich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engine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7" dirty="0">
                <a:solidFill>
                  <a:srgbClr val="FFFFFF"/>
                </a:solidFill>
                <a:latin typeface="Verdana"/>
                <a:cs typeface="Verdana"/>
              </a:rPr>
              <a:t>evaluates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workload 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requirements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133" spc="-147" dirty="0">
                <a:solidFill>
                  <a:srgbClr val="FFFFFF"/>
                </a:solidFill>
                <a:latin typeface="Verdana"/>
                <a:cs typeface="Verdana"/>
              </a:rPr>
              <a:t>attempts </a:t>
            </a:r>
            <a:r>
              <a:rPr sz="2133" spc="-8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place </a:t>
            </a:r>
            <a:r>
              <a:rPr sz="2133" spc="-47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133" spc="-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matching </a:t>
            </a:r>
            <a:r>
              <a:rPr sz="2133" spc="-147" dirty="0">
                <a:solidFill>
                  <a:srgbClr val="FFFFFF"/>
                </a:solidFill>
                <a:latin typeface="Verdana"/>
                <a:cs typeface="Verdana"/>
              </a:rPr>
              <a:t>resource. These 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requirements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include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things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93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7" dirty="0">
                <a:solidFill>
                  <a:srgbClr val="FFFFFF"/>
                </a:solidFill>
                <a:latin typeface="Verdana"/>
                <a:cs typeface="Verdana"/>
              </a:rPr>
              <a:t>general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73" dirty="0">
                <a:solidFill>
                  <a:srgbClr val="FFFFFF"/>
                </a:solidFill>
                <a:latin typeface="Verdana"/>
                <a:cs typeface="Verdana"/>
              </a:rPr>
              <a:t>reqs,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affinity, 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anti-affinity,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07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0" dirty="0">
                <a:solidFill>
                  <a:srgbClr val="FFFFFF"/>
                </a:solidFill>
                <a:latin typeface="Verdana"/>
                <a:cs typeface="Verdana"/>
              </a:rPr>
              <a:t>custom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resource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requirements.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5189" y="0"/>
            <a:ext cx="6316980" cy="6312747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0" y="4733990"/>
                </a:moveTo>
                <a:lnTo>
                  <a:pt x="0" y="0"/>
                </a:lnTo>
                <a:lnTo>
                  <a:pt x="2393945" y="0"/>
                </a:lnTo>
                <a:lnTo>
                  <a:pt x="4737590" y="2341857"/>
                </a:lnTo>
                <a:lnTo>
                  <a:pt x="4737590" y="4733990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62421" y="1"/>
            <a:ext cx="5715847" cy="5731087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1" y="4298091"/>
                </a:moveTo>
                <a:lnTo>
                  <a:pt x="0" y="0"/>
                </a:lnTo>
                <a:lnTo>
                  <a:pt x="4286691" y="0"/>
                </a:lnTo>
                <a:lnTo>
                  <a:pt x="4286691" y="4298091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91184" y="1648620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9784" y="1925270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82751" y="3292614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808"/>
                </a:moveTo>
                <a:lnTo>
                  <a:pt x="404399" y="808808"/>
                </a:lnTo>
                <a:lnTo>
                  <a:pt x="0" y="404409"/>
                </a:lnTo>
                <a:lnTo>
                  <a:pt x="0" y="0"/>
                </a:lnTo>
                <a:lnTo>
                  <a:pt x="808798" y="80880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96150" y="3569259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00448" y="2482684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805"/>
                </a:moveTo>
                <a:lnTo>
                  <a:pt x="404399" y="808805"/>
                </a:lnTo>
                <a:lnTo>
                  <a:pt x="0" y="404399"/>
                </a:lnTo>
                <a:lnTo>
                  <a:pt x="0" y="0"/>
                </a:lnTo>
                <a:lnTo>
                  <a:pt x="808798" y="808805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10782" y="2759334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3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3"/>
                </a:lnTo>
                <a:close/>
              </a:path>
            </a:pathLst>
          </a:custGeom>
          <a:solidFill>
            <a:srgbClr val="073662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8182" y="3303740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88"/>
                </a:moveTo>
                <a:lnTo>
                  <a:pt x="404399" y="808788"/>
                </a:lnTo>
                <a:lnTo>
                  <a:pt x="0" y="404389"/>
                </a:lnTo>
                <a:lnTo>
                  <a:pt x="0" y="0"/>
                </a:lnTo>
                <a:lnTo>
                  <a:pt x="808798" y="80878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20346" y="3590626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60078" y="4411658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96782" y="4126691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02180" y="4403324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36547" y="4947723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1C4487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949914" y="5224390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803311" y="4957956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112678" y="5234590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051044" y="5779022"/>
            <a:ext cx="1078653" cy="1078653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6466" y="0"/>
            <a:ext cx="6857985" cy="6857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08432" y="2895729"/>
            <a:ext cx="3698240" cy="11660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3733" spc="133" dirty="0">
                <a:solidFill>
                  <a:srgbClr val="FFFFFF"/>
                </a:solidFill>
                <a:latin typeface="Verdana"/>
                <a:cs typeface="Verdana"/>
              </a:rPr>
              <a:t>Node</a:t>
            </a:r>
            <a:endParaRPr sz="3733">
              <a:solidFill>
                <a:prstClr val="black"/>
              </a:solidFill>
              <a:latin typeface="Verdana"/>
              <a:cs typeface="Verdana"/>
            </a:endParaRPr>
          </a:p>
          <a:p>
            <a:pPr marL="568098" defTabSz="1219170">
              <a:spcBef>
                <a:spcPts val="20"/>
              </a:spcBef>
            </a:pPr>
            <a:r>
              <a:rPr sz="3733" spc="100" dirty="0">
                <a:solidFill>
                  <a:srgbClr val="FFFFFF"/>
                </a:solidFill>
                <a:latin typeface="Verdana"/>
                <a:cs typeface="Verdana"/>
              </a:rPr>
              <a:t>Components</a:t>
            </a:r>
            <a:endParaRPr sz="3733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356" y="859910"/>
            <a:ext cx="391498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113" dirty="0"/>
              <a:t>Node</a:t>
            </a:r>
            <a:r>
              <a:rPr sz="3200" spc="-360" dirty="0"/>
              <a:t> </a:t>
            </a:r>
            <a:r>
              <a:rPr sz="3200" spc="87" dirty="0"/>
              <a:t>Components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227961" y="2137982"/>
            <a:ext cx="2941320" cy="935107"/>
          </a:xfrm>
          <a:prstGeom prst="rect">
            <a:avLst/>
          </a:prstGeom>
        </p:spPr>
        <p:txBody>
          <a:bodyPr vert="horz" wrap="square" lIns="0" tIns="57573" rIns="0" bIns="0" rtlCol="0">
            <a:spAutoFit/>
          </a:bodyPr>
          <a:lstStyle/>
          <a:p>
            <a:pPr marL="454649" indent="-437716" defTabSz="1219170">
              <a:spcBef>
                <a:spcPts val="453"/>
              </a:spcBef>
              <a:buFont typeface="Arial"/>
              <a:buChar char="●"/>
              <a:tabLst>
                <a:tab pos="453802" algn="l"/>
                <a:tab pos="454649" algn="l"/>
              </a:tabLst>
            </a:pPr>
            <a:r>
              <a:rPr sz="1733" spc="-87" dirty="0">
                <a:solidFill>
                  <a:srgbClr val="FFFFFF"/>
                </a:solidFill>
                <a:latin typeface="Verdana"/>
                <a:cs typeface="Verdana"/>
              </a:rPr>
              <a:t>Kubelet</a:t>
            </a:r>
            <a:endParaRPr sz="1733">
              <a:solidFill>
                <a:prstClr val="black"/>
              </a:solidFill>
              <a:latin typeface="Verdana"/>
              <a:cs typeface="Verdana"/>
            </a:endParaRPr>
          </a:p>
          <a:p>
            <a:pPr marL="454649" indent="-437716" defTabSz="1219170">
              <a:spcBef>
                <a:spcPts val="320"/>
              </a:spcBef>
              <a:buFont typeface="Arial"/>
              <a:buChar char="●"/>
              <a:tabLst>
                <a:tab pos="453802" algn="l"/>
                <a:tab pos="454649" algn="l"/>
              </a:tabLst>
            </a:pPr>
            <a:r>
              <a:rPr sz="1733" spc="-113" dirty="0">
                <a:solidFill>
                  <a:srgbClr val="FFFFFF"/>
                </a:solidFill>
                <a:latin typeface="Verdana"/>
                <a:cs typeface="Verdana"/>
              </a:rPr>
              <a:t>Kube-proxy</a:t>
            </a:r>
            <a:endParaRPr sz="1733">
              <a:solidFill>
                <a:prstClr val="black"/>
              </a:solidFill>
              <a:latin typeface="Verdana"/>
              <a:cs typeface="Verdana"/>
            </a:endParaRPr>
          </a:p>
          <a:p>
            <a:pPr marL="454649" indent="-437716" defTabSz="1219170">
              <a:spcBef>
                <a:spcPts val="320"/>
              </a:spcBef>
              <a:buFont typeface="Arial"/>
              <a:buChar char="●"/>
              <a:tabLst>
                <a:tab pos="453802" algn="l"/>
                <a:tab pos="454649" algn="l"/>
              </a:tabLst>
            </a:pPr>
            <a:r>
              <a:rPr sz="1733" spc="-87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1733" spc="-51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13" dirty="0">
                <a:solidFill>
                  <a:srgbClr val="FFFFFF"/>
                </a:solidFill>
                <a:latin typeface="Verdana"/>
                <a:cs typeface="Verdana"/>
              </a:rPr>
              <a:t>runtime </a:t>
            </a:r>
            <a:r>
              <a:rPr sz="1733" spc="-127" dirty="0">
                <a:solidFill>
                  <a:srgbClr val="FFFFFF"/>
                </a:solidFill>
                <a:latin typeface="Verdana"/>
                <a:cs typeface="Verdana"/>
              </a:rPr>
              <a:t>engine</a:t>
            </a:r>
            <a:endParaRPr sz="1733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9996" y="2090061"/>
            <a:ext cx="3228723" cy="3881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357" y="859910"/>
            <a:ext cx="163999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100" dirty="0"/>
              <a:t>Agenda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999236" y="2128992"/>
            <a:ext cx="3270673" cy="2146998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54649" indent="-437716" defTabSz="1219170">
              <a:spcBef>
                <a:spcPts val="520"/>
              </a:spcBef>
              <a:buFont typeface="Arial"/>
              <a:buChar char="●"/>
              <a:tabLst>
                <a:tab pos="453802" algn="l"/>
                <a:tab pos="454649" algn="l"/>
              </a:tabLst>
            </a:pPr>
            <a:r>
              <a:rPr sz="1733" spc="-100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1733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1064233" lvl="1" indent="-417396" defTabSz="1219170">
              <a:spcBef>
                <a:spcPts val="240"/>
              </a:spcBef>
              <a:buFont typeface="Arial"/>
              <a:buChar char="○"/>
              <a:tabLst>
                <a:tab pos="1063387" algn="l"/>
                <a:tab pos="1064233" algn="l"/>
              </a:tabLst>
            </a:pPr>
            <a:r>
              <a:rPr sz="1467" spc="-60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1467" spc="-8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467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67" spc="-100" dirty="0">
                <a:solidFill>
                  <a:srgbClr val="FFFFFF"/>
                </a:solidFill>
                <a:latin typeface="Verdana"/>
                <a:cs typeface="Verdana"/>
              </a:rPr>
              <a:t>Kubernetes?</a:t>
            </a:r>
            <a:endParaRPr sz="1467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1064233" lvl="1" indent="-417396" defTabSz="1219170">
              <a:spcBef>
                <a:spcPts val="240"/>
              </a:spcBef>
              <a:buFont typeface="Arial"/>
              <a:buChar char="○"/>
              <a:tabLst>
                <a:tab pos="1063387" algn="l"/>
                <a:tab pos="1064233" algn="l"/>
              </a:tabLst>
            </a:pPr>
            <a:r>
              <a:rPr sz="1467" spc="-60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1467" spc="-25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67" spc="-107" dirty="0">
                <a:solidFill>
                  <a:srgbClr val="FFFFFF"/>
                </a:solidFill>
                <a:latin typeface="Verdana"/>
                <a:cs typeface="Verdana"/>
              </a:rPr>
              <a:t>does</a:t>
            </a:r>
            <a:r>
              <a:rPr sz="1467" spc="-25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67" spc="-87" dirty="0">
                <a:solidFill>
                  <a:srgbClr val="FFFFFF"/>
                </a:solidFill>
                <a:latin typeface="Verdana"/>
                <a:cs typeface="Verdana"/>
              </a:rPr>
              <a:t>Kubernetes</a:t>
            </a:r>
            <a:r>
              <a:rPr sz="1467" spc="-25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67" spc="-133" dirty="0">
                <a:solidFill>
                  <a:srgbClr val="FFFFFF"/>
                </a:solidFill>
                <a:latin typeface="Verdana"/>
                <a:cs typeface="Verdana"/>
              </a:rPr>
              <a:t>do?</a:t>
            </a:r>
            <a:endParaRPr sz="1467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454649" indent="-437716" defTabSz="1219170">
              <a:spcBef>
                <a:spcPts val="227"/>
              </a:spcBef>
              <a:buFont typeface="Arial"/>
              <a:buChar char="●"/>
              <a:tabLst>
                <a:tab pos="453802" algn="l"/>
                <a:tab pos="454649" algn="l"/>
              </a:tabLst>
            </a:pPr>
            <a:r>
              <a:rPr sz="1733" spc="-8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endParaRPr sz="1733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1064233" lvl="1" indent="-417396" defTabSz="1219170">
              <a:spcBef>
                <a:spcPts val="333"/>
              </a:spcBef>
              <a:buFont typeface="Arial"/>
              <a:buChar char="○"/>
              <a:tabLst>
                <a:tab pos="1063387" algn="l"/>
                <a:tab pos="1064233" algn="l"/>
              </a:tabLst>
            </a:pPr>
            <a:r>
              <a:rPr sz="1467" spc="-60" dirty="0">
                <a:solidFill>
                  <a:srgbClr val="FFFFFF"/>
                </a:solidFill>
                <a:latin typeface="Verdana"/>
                <a:cs typeface="Verdana"/>
              </a:rPr>
              <a:t>Master</a:t>
            </a:r>
            <a:r>
              <a:rPr sz="1467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67" spc="-100" dirty="0">
                <a:solidFill>
                  <a:srgbClr val="FFFFFF"/>
                </a:solidFill>
                <a:latin typeface="Verdana"/>
                <a:cs typeface="Verdana"/>
              </a:rPr>
              <a:t>Components</a:t>
            </a:r>
            <a:endParaRPr sz="1467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1064233" lvl="1" indent="-417396" defTabSz="1219170">
              <a:spcBef>
                <a:spcPts val="240"/>
              </a:spcBef>
              <a:buFont typeface="Arial"/>
              <a:buChar char="○"/>
              <a:tabLst>
                <a:tab pos="1063387" algn="l"/>
                <a:tab pos="1064233" algn="l"/>
              </a:tabLst>
            </a:pPr>
            <a:r>
              <a:rPr sz="1467" spc="-67" dirty="0">
                <a:solidFill>
                  <a:srgbClr val="FFFFFF"/>
                </a:solidFill>
                <a:latin typeface="Verdana"/>
                <a:cs typeface="Verdana"/>
              </a:rPr>
              <a:t>Node</a:t>
            </a:r>
            <a:r>
              <a:rPr sz="1467" spc="-34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67" spc="-100" dirty="0">
                <a:solidFill>
                  <a:srgbClr val="FFFFFF"/>
                </a:solidFill>
                <a:latin typeface="Verdana"/>
                <a:cs typeface="Verdana"/>
              </a:rPr>
              <a:t>Components</a:t>
            </a:r>
            <a:endParaRPr sz="1467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1064233" lvl="1" indent="-417396" defTabSz="1219170">
              <a:spcBef>
                <a:spcPts val="240"/>
              </a:spcBef>
              <a:buFont typeface="Arial"/>
              <a:buChar char="○"/>
              <a:tabLst>
                <a:tab pos="1063387" algn="l"/>
                <a:tab pos="1064233" algn="l"/>
              </a:tabLst>
            </a:pPr>
            <a:r>
              <a:rPr sz="1467" spc="-67" dirty="0">
                <a:solidFill>
                  <a:srgbClr val="FFFFFF"/>
                </a:solidFill>
                <a:latin typeface="Verdana"/>
                <a:cs typeface="Verdana"/>
              </a:rPr>
              <a:t>Additional</a:t>
            </a:r>
            <a:r>
              <a:rPr sz="1467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67" spc="-107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1467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1064233" lvl="1" indent="-417396" defTabSz="1219170">
              <a:spcBef>
                <a:spcPts val="240"/>
              </a:spcBef>
              <a:buFont typeface="Arial"/>
              <a:buChar char="○"/>
              <a:tabLst>
                <a:tab pos="1063387" algn="l"/>
                <a:tab pos="1064233" algn="l"/>
              </a:tabLst>
            </a:pPr>
            <a:r>
              <a:rPr sz="1467" spc="-73" dirty="0">
                <a:solidFill>
                  <a:srgbClr val="FFFFFF"/>
                </a:solidFill>
                <a:latin typeface="Verdana"/>
                <a:cs typeface="Verdana"/>
              </a:rPr>
              <a:t>Networking</a:t>
            </a:r>
            <a:endParaRPr sz="1467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6853" y="2128993"/>
            <a:ext cx="3934460" cy="2411238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54649" indent="-437716" defTabSz="1219170">
              <a:spcBef>
                <a:spcPts val="520"/>
              </a:spcBef>
              <a:buFont typeface="Arial"/>
              <a:buChar char="●"/>
              <a:tabLst>
                <a:tab pos="453802" algn="l"/>
                <a:tab pos="454649" algn="l"/>
              </a:tabLst>
            </a:pPr>
            <a:r>
              <a:rPr sz="1733" spc="-100" dirty="0">
                <a:solidFill>
                  <a:srgbClr val="FFFFFF"/>
                </a:solidFill>
                <a:latin typeface="Verdana"/>
                <a:cs typeface="Verdana"/>
              </a:rPr>
              <a:t>Concepts</a:t>
            </a:r>
            <a:endParaRPr sz="1733">
              <a:solidFill>
                <a:prstClr val="black"/>
              </a:solidFill>
              <a:latin typeface="Verdana"/>
              <a:cs typeface="Verdana"/>
            </a:endParaRPr>
          </a:p>
          <a:p>
            <a:pPr marL="1064233" lvl="1" indent="-417396" defTabSz="1219170">
              <a:spcBef>
                <a:spcPts val="333"/>
              </a:spcBef>
              <a:buFont typeface="Arial"/>
              <a:buChar char="○"/>
              <a:tabLst>
                <a:tab pos="1063387" algn="l"/>
                <a:tab pos="1064233" algn="l"/>
              </a:tabLst>
            </a:pPr>
            <a:r>
              <a:rPr sz="1467" spc="-60" dirty="0">
                <a:solidFill>
                  <a:srgbClr val="FFFFFF"/>
                </a:solidFill>
                <a:latin typeface="Verdana"/>
                <a:cs typeface="Verdana"/>
              </a:rPr>
              <a:t>Core</a:t>
            </a:r>
            <a:endParaRPr sz="1467">
              <a:solidFill>
                <a:prstClr val="black"/>
              </a:solidFill>
              <a:latin typeface="Verdana"/>
              <a:cs typeface="Verdana"/>
            </a:endParaRPr>
          </a:p>
          <a:p>
            <a:pPr marL="1064233" lvl="1" indent="-417396" defTabSz="1219170">
              <a:spcBef>
                <a:spcPts val="240"/>
              </a:spcBef>
              <a:buFont typeface="Arial"/>
              <a:buChar char="○"/>
              <a:tabLst>
                <a:tab pos="1063387" algn="l"/>
                <a:tab pos="1064233" algn="l"/>
              </a:tabLst>
            </a:pPr>
            <a:r>
              <a:rPr sz="1467" spc="-73" dirty="0">
                <a:solidFill>
                  <a:srgbClr val="FFFFFF"/>
                </a:solidFill>
                <a:latin typeface="Verdana"/>
                <a:cs typeface="Verdana"/>
              </a:rPr>
              <a:t>Workloads</a:t>
            </a:r>
            <a:endParaRPr sz="1467">
              <a:solidFill>
                <a:prstClr val="black"/>
              </a:solidFill>
              <a:latin typeface="Verdana"/>
              <a:cs typeface="Verdana"/>
            </a:endParaRPr>
          </a:p>
          <a:p>
            <a:pPr marL="1064233" lvl="1" indent="-417396" defTabSz="1219170">
              <a:spcBef>
                <a:spcPts val="240"/>
              </a:spcBef>
              <a:buFont typeface="Arial"/>
              <a:buChar char="○"/>
              <a:tabLst>
                <a:tab pos="1063387" algn="l"/>
                <a:tab pos="1064233" algn="l"/>
              </a:tabLst>
            </a:pPr>
            <a:r>
              <a:rPr sz="1467" spc="-6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endParaRPr sz="1467">
              <a:solidFill>
                <a:prstClr val="black"/>
              </a:solidFill>
              <a:latin typeface="Verdana"/>
              <a:cs typeface="Verdana"/>
            </a:endParaRPr>
          </a:p>
          <a:p>
            <a:pPr marL="1064233" lvl="1" indent="-417396" defTabSz="1219170">
              <a:spcBef>
                <a:spcPts val="240"/>
              </a:spcBef>
              <a:buFont typeface="Arial"/>
              <a:buChar char="○"/>
              <a:tabLst>
                <a:tab pos="1063387" algn="l"/>
                <a:tab pos="1064233" algn="l"/>
              </a:tabLst>
            </a:pPr>
            <a:r>
              <a:rPr sz="1467" spc="-113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endParaRPr sz="1467">
              <a:solidFill>
                <a:prstClr val="black"/>
              </a:solidFill>
              <a:latin typeface="Verdana"/>
              <a:cs typeface="Verdana"/>
            </a:endParaRPr>
          </a:p>
          <a:p>
            <a:pPr marL="1064233" lvl="1" indent="-417396" defTabSz="1219170">
              <a:spcBef>
                <a:spcPts val="240"/>
              </a:spcBef>
              <a:buFont typeface="Arial"/>
              <a:buChar char="○"/>
              <a:tabLst>
                <a:tab pos="1063387" algn="l"/>
                <a:tab pos="1064233" algn="l"/>
              </a:tabLst>
            </a:pPr>
            <a:r>
              <a:rPr sz="1467" spc="-73" dirty="0">
                <a:solidFill>
                  <a:srgbClr val="FFFFFF"/>
                </a:solidFill>
                <a:latin typeface="Verdana"/>
                <a:cs typeface="Verdana"/>
              </a:rPr>
              <a:t>Configuration</a:t>
            </a:r>
            <a:endParaRPr sz="1467">
              <a:solidFill>
                <a:prstClr val="black"/>
              </a:solidFill>
              <a:latin typeface="Verdana"/>
              <a:cs typeface="Verdana"/>
            </a:endParaRPr>
          </a:p>
          <a:p>
            <a:pPr marL="1064233" lvl="1" indent="-417396" defTabSz="1219170">
              <a:spcBef>
                <a:spcPts val="240"/>
              </a:spcBef>
              <a:buFont typeface="Arial"/>
              <a:buChar char="○"/>
              <a:tabLst>
                <a:tab pos="1063387" algn="l"/>
                <a:tab pos="1064233" algn="l"/>
              </a:tabLst>
            </a:pPr>
            <a:r>
              <a:rPr sz="1467" spc="-67" dirty="0">
                <a:solidFill>
                  <a:srgbClr val="FFFFFF"/>
                </a:solidFill>
                <a:latin typeface="Verdana"/>
                <a:cs typeface="Verdana"/>
              </a:rPr>
              <a:t>Auth </a:t>
            </a:r>
            <a:r>
              <a:rPr sz="1467" spc="-12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67" spc="-40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67" spc="-87" dirty="0">
                <a:solidFill>
                  <a:srgbClr val="FFFFFF"/>
                </a:solidFill>
                <a:latin typeface="Verdana"/>
                <a:cs typeface="Verdana"/>
              </a:rPr>
              <a:t>Identity</a:t>
            </a:r>
            <a:endParaRPr sz="1467">
              <a:solidFill>
                <a:prstClr val="black"/>
              </a:solidFill>
              <a:latin typeface="Verdana"/>
              <a:cs typeface="Verdana"/>
            </a:endParaRPr>
          </a:p>
          <a:p>
            <a:pPr marL="454649" indent="-437716" defTabSz="1219170">
              <a:spcBef>
                <a:spcPts val="227"/>
              </a:spcBef>
              <a:buFont typeface="Arial"/>
              <a:buChar char="●"/>
              <a:tabLst>
                <a:tab pos="453802" algn="l"/>
                <a:tab pos="454649" algn="l"/>
              </a:tabLst>
            </a:pPr>
            <a:r>
              <a:rPr sz="1733" spc="-100" dirty="0">
                <a:solidFill>
                  <a:srgbClr val="FFFFFF"/>
                </a:solidFill>
                <a:latin typeface="Verdana"/>
                <a:cs typeface="Verdana"/>
              </a:rPr>
              <a:t>Behind the</a:t>
            </a:r>
            <a:r>
              <a:rPr sz="1733" spc="-46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52" dirty="0">
                <a:solidFill>
                  <a:srgbClr val="FFFFFF"/>
                </a:solidFill>
                <a:latin typeface="Verdana"/>
                <a:cs typeface="Verdana"/>
              </a:rPr>
              <a:t>Scenes</a:t>
            </a:r>
            <a:endParaRPr sz="1733">
              <a:solidFill>
                <a:prstClr val="black"/>
              </a:solidFill>
              <a:latin typeface="Verdana"/>
              <a:cs typeface="Verdana"/>
            </a:endParaRPr>
          </a:p>
          <a:p>
            <a:pPr marL="1064233" lvl="1" indent="-417396" defTabSz="1219170">
              <a:spcBef>
                <a:spcPts val="333"/>
              </a:spcBef>
              <a:buFont typeface="Arial"/>
              <a:buChar char="○"/>
              <a:tabLst>
                <a:tab pos="1063387" algn="l"/>
                <a:tab pos="1064233" algn="l"/>
              </a:tabLst>
            </a:pPr>
            <a:r>
              <a:rPr sz="1467" spc="-93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67" spc="-25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67" spc="-93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67" spc="-24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67" spc="-100" dirty="0">
                <a:solidFill>
                  <a:srgbClr val="FFFFFF"/>
                </a:solidFill>
                <a:latin typeface="Verdana"/>
                <a:cs typeface="Verdana"/>
              </a:rPr>
              <a:t>Beginning</a:t>
            </a:r>
            <a:r>
              <a:rPr sz="1467" spc="-24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67" spc="-53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67" spc="-25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67" spc="-10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67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357" y="859910"/>
            <a:ext cx="159258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53" dirty="0"/>
              <a:t>kubelet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27356" y="2133408"/>
            <a:ext cx="9052560" cy="28966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defTabSz="1219170">
              <a:lnSpc>
                <a:spcPct val="113300"/>
              </a:lnSpc>
              <a:spcBef>
                <a:spcPts val="133"/>
              </a:spcBef>
            </a:pPr>
            <a:r>
              <a:rPr sz="2133" spc="-93" dirty="0">
                <a:solidFill>
                  <a:srgbClr val="FFFFFF"/>
                </a:solidFill>
                <a:latin typeface="Verdana"/>
                <a:cs typeface="Verdana"/>
              </a:rPr>
              <a:t>Acts </a:t>
            </a:r>
            <a:r>
              <a:rPr sz="2133" spc="-193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33" spc="-147" dirty="0">
                <a:solidFill>
                  <a:srgbClr val="FFFFFF"/>
                </a:solidFill>
                <a:latin typeface="Verdana"/>
                <a:cs typeface="Verdana"/>
              </a:rPr>
              <a:t>node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agent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responsible </a:t>
            </a:r>
            <a:r>
              <a:rPr sz="2133" spc="-67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133" spc="-200" dirty="0">
                <a:solidFill>
                  <a:srgbClr val="FFFFFF"/>
                </a:solidFill>
                <a:latin typeface="Verdana"/>
                <a:cs typeface="Verdana"/>
              </a:rPr>
              <a:t>managing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pod </a:t>
            </a:r>
            <a:r>
              <a:rPr sz="2133" spc="-100" dirty="0">
                <a:solidFill>
                  <a:srgbClr val="FFFFFF"/>
                </a:solidFill>
                <a:latin typeface="Verdana"/>
                <a:cs typeface="Verdana"/>
              </a:rPr>
              <a:t>lifecycle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133" spc="-93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host.  </a:t>
            </a:r>
            <a:r>
              <a:rPr sz="2133" spc="-107" dirty="0">
                <a:solidFill>
                  <a:srgbClr val="FFFFFF"/>
                </a:solidFill>
                <a:latin typeface="Verdana"/>
                <a:cs typeface="Verdana"/>
              </a:rPr>
              <a:t>Kubelet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7" dirty="0">
                <a:solidFill>
                  <a:srgbClr val="FFFFFF"/>
                </a:solidFill>
                <a:latin typeface="Verdana"/>
                <a:cs typeface="Verdana"/>
              </a:rPr>
              <a:t>understands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20" dirty="0">
                <a:solidFill>
                  <a:srgbClr val="FFFFFF"/>
                </a:solidFill>
                <a:latin typeface="Verdana"/>
                <a:cs typeface="Verdana"/>
              </a:rPr>
              <a:t>YAML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manifests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47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several  </a:t>
            </a:r>
            <a:r>
              <a:rPr sz="2133" spc="-180" dirty="0">
                <a:solidFill>
                  <a:srgbClr val="FFFFFF"/>
                </a:solidFill>
                <a:latin typeface="Verdana"/>
                <a:cs typeface="Verdana"/>
              </a:rPr>
              <a:t>sources: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  <a:p>
            <a:pPr defTabSz="1219170">
              <a:spcBef>
                <a:spcPts val="7"/>
              </a:spcBef>
            </a:pP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26518" indent="-469042" defTabSz="1219170"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2133" spc="-67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2133" spc="-34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path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  <a:p>
            <a:pPr marL="626518" indent="-469042" defTabSz="1219170">
              <a:spcBef>
                <a:spcPts val="339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2133" spc="-27" dirty="0">
                <a:solidFill>
                  <a:srgbClr val="FFFFFF"/>
                </a:solidFill>
                <a:latin typeface="Verdana"/>
                <a:cs typeface="Verdana"/>
              </a:rPr>
              <a:t>HTTP</a:t>
            </a:r>
            <a:r>
              <a:rPr sz="2133" spc="-34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Endpoint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  <a:p>
            <a:pPr marL="626518" indent="-469042" defTabSz="1219170">
              <a:spcBef>
                <a:spcPts val="339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2133" spc="-107" dirty="0">
                <a:solidFill>
                  <a:srgbClr val="FFFFFF"/>
                </a:solidFill>
                <a:latin typeface="Verdana"/>
                <a:cs typeface="Verdana"/>
              </a:rPr>
              <a:t>Etcd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watch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acting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8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8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  <a:p>
            <a:pPr marL="626518" indent="-469042" defTabSz="1219170">
              <a:spcBef>
                <a:spcPts val="339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2133" spc="-27" dirty="0">
                <a:solidFill>
                  <a:srgbClr val="FFFFFF"/>
                </a:solidFill>
                <a:latin typeface="Verdana"/>
                <a:cs typeface="Verdana"/>
              </a:rPr>
              <a:t>HTTP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87" dirty="0">
                <a:solidFill>
                  <a:srgbClr val="FFFFFF"/>
                </a:solidFill>
                <a:latin typeface="Verdana"/>
                <a:cs typeface="Verdana"/>
              </a:rPr>
              <a:t>mode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accepting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manifests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simple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API.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356" y="859910"/>
            <a:ext cx="235881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/>
              <a:t>kube-proxy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27356" y="2133408"/>
            <a:ext cx="7865533" cy="282581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defTabSz="1219170">
              <a:lnSpc>
                <a:spcPct val="113300"/>
              </a:lnSpc>
              <a:spcBef>
                <a:spcPts val="133"/>
              </a:spcBef>
            </a:pP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Manages</a:t>
            </a:r>
            <a:r>
              <a:rPr sz="2133" spc="-34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rules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2133" spc="-34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7" dirty="0">
                <a:solidFill>
                  <a:srgbClr val="FFFFFF"/>
                </a:solidFill>
                <a:latin typeface="Verdana"/>
                <a:cs typeface="Verdana"/>
              </a:rPr>
              <a:t>node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performs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connection 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forwarding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8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7" dirty="0">
                <a:solidFill>
                  <a:srgbClr val="FFFFFF"/>
                </a:solidFill>
                <a:latin typeface="Verdana"/>
                <a:cs typeface="Verdana"/>
              </a:rPr>
              <a:t>balancing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67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Kubernetes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cluster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services.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  <a:p>
            <a:pPr defTabSz="1219170">
              <a:spcBef>
                <a:spcPts val="7"/>
              </a:spcBef>
            </a:pP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defTabSz="1219170"/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2133" spc="-100" dirty="0">
                <a:solidFill>
                  <a:srgbClr val="FFFFFF"/>
                </a:solidFill>
                <a:latin typeface="Verdana"/>
                <a:cs typeface="Verdana"/>
              </a:rPr>
              <a:t>Proxy</a:t>
            </a:r>
            <a:r>
              <a:rPr sz="2133" spc="-57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7" dirty="0">
                <a:solidFill>
                  <a:srgbClr val="FFFFFF"/>
                </a:solidFill>
                <a:latin typeface="Verdana"/>
                <a:cs typeface="Verdana"/>
              </a:rPr>
              <a:t>Modes: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  <a:p>
            <a:pPr defTabSz="1219170">
              <a:spcBef>
                <a:spcPts val="7"/>
              </a:spcBef>
            </a:pP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26518" indent="-469042" defTabSz="1219170">
              <a:spcBef>
                <a:spcPts val="7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Userspace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  <a:p>
            <a:pPr marL="626518" indent="-469042" defTabSz="1219170">
              <a:spcBef>
                <a:spcPts val="339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iptables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  <a:p>
            <a:pPr marL="626518" indent="-469042" defTabSz="1219170">
              <a:spcBef>
                <a:spcPts val="339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ipvs</a:t>
            </a:r>
            <a:r>
              <a:rPr sz="2133" spc="-34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87" dirty="0">
                <a:solidFill>
                  <a:srgbClr val="FFFFFF"/>
                </a:solidFill>
                <a:latin typeface="Verdana"/>
                <a:cs typeface="Verdana"/>
              </a:rPr>
              <a:t>(alpha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07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227" dirty="0">
                <a:solidFill>
                  <a:srgbClr val="FFFFFF"/>
                </a:solidFill>
                <a:latin typeface="Verdana"/>
                <a:cs typeface="Verdana"/>
              </a:rPr>
              <a:t>1.8)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356" y="859910"/>
            <a:ext cx="39539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33" dirty="0"/>
              <a:t>Container</a:t>
            </a:r>
            <a:r>
              <a:rPr sz="3200" spc="-333" dirty="0"/>
              <a:t> </a:t>
            </a:r>
            <a:r>
              <a:rPr sz="3200" spc="93" dirty="0"/>
              <a:t>Runtime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27357" y="2137981"/>
            <a:ext cx="8403167" cy="243583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defTabSz="1219170">
              <a:lnSpc>
                <a:spcPct val="115399"/>
              </a:lnSpc>
              <a:spcBef>
                <a:spcPts val="133"/>
              </a:spcBef>
            </a:pPr>
            <a:r>
              <a:rPr sz="1733" spc="-4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733" spc="-26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00" dirty="0">
                <a:solidFill>
                  <a:srgbClr val="FFFFFF"/>
                </a:solidFill>
                <a:latin typeface="Verdana"/>
                <a:cs typeface="Verdana"/>
              </a:rPr>
              <a:t>respect</a:t>
            </a:r>
            <a:r>
              <a:rPr sz="1733" spc="-26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67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733" spc="-26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20" dirty="0">
                <a:solidFill>
                  <a:srgbClr val="FFFFFF"/>
                </a:solidFill>
                <a:latin typeface="Verdana"/>
                <a:cs typeface="Verdana"/>
              </a:rPr>
              <a:t>Kubernetes,</a:t>
            </a:r>
            <a:r>
              <a:rPr sz="1733" spc="-26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733" spc="-26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0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1733" spc="-26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13" dirty="0">
                <a:solidFill>
                  <a:srgbClr val="FFFFFF"/>
                </a:solidFill>
                <a:latin typeface="Verdana"/>
                <a:cs typeface="Verdana"/>
              </a:rPr>
              <a:t>runtime</a:t>
            </a:r>
            <a:r>
              <a:rPr sz="1733" spc="-26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93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733" spc="-26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6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733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07" dirty="0">
                <a:solidFill>
                  <a:srgbClr val="FFFFFF"/>
                </a:solidFill>
                <a:latin typeface="Verdana"/>
                <a:cs typeface="Verdana"/>
              </a:rPr>
              <a:t>CRI</a:t>
            </a:r>
            <a:r>
              <a:rPr sz="1733" spc="-26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07" dirty="0">
                <a:solidFill>
                  <a:srgbClr val="FFFFFF"/>
                </a:solidFill>
                <a:latin typeface="Verdana"/>
                <a:cs typeface="Verdana"/>
              </a:rPr>
              <a:t>(Container</a:t>
            </a:r>
            <a:r>
              <a:rPr sz="1733" spc="-26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20" dirty="0">
                <a:solidFill>
                  <a:srgbClr val="FFFFFF"/>
                </a:solidFill>
                <a:latin typeface="Verdana"/>
                <a:cs typeface="Verdana"/>
              </a:rPr>
              <a:t>Runtime</a:t>
            </a:r>
            <a:r>
              <a:rPr sz="1733" spc="-26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27" dirty="0">
                <a:solidFill>
                  <a:srgbClr val="FFFFFF"/>
                </a:solidFill>
                <a:latin typeface="Verdana"/>
                <a:cs typeface="Verdana"/>
              </a:rPr>
              <a:t>Interface)  </a:t>
            </a:r>
            <a:r>
              <a:rPr sz="1733" spc="-107" dirty="0">
                <a:solidFill>
                  <a:srgbClr val="FFFFFF"/>
                </a:solidFill>
                <a:latin typeface="Verdana"/>
                <a:cs typeface="Verdana"/>
              </a:rPr>
              <a:t>compatible</a:t>
            </a:r>
            <a:r>
              <a:rPr sz="1733" spc="5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93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r>
              <a:rPr sz="1733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93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733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20" dirty="0">
                <a:solidFill>
                  <a:srgbClr val="FFFFFF"/>
                </a:solidFill>
                <a:latin typeface="Verdana"/>
                <a:cs typeface="Verdana"/>
              </a:rPr>
              <a:t>executes</a:t>
            </a:r>
            <a:r>
              <a:rPr sz="1733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733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73" dirty="0">
                <a:solidFill>
                  <a:srgbClr val="FFFFFF"/>
                </a:solidFill>
                <a:latin typeface="Verdana"/>
                <a:cs typeface="Verdana"/>
              </a:rPr>
              <a:t>manages</a:t>
            </a:r>
            <a:r>
              <a:rPr sz="1733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20" dirty="0">
                <a:solidFill>
                  <a:srgbClr val="FFFFFF"/>
                </a:solidFill>
                <a:latin typeface="Verdana"/>
                <a:cs typeface="Verdana"/>
              </a:rPr>
              <a:t>containers.</a:t>
            </a:r>
            <a:endParaRPr sz="1733">
              <a:solidFill>
                <a:prstClr val="black"/>
              </a:solidFill>
              <a:latin typeface="Verdana"/>
              <a:cs typeface="Verdana"/>
            </a:endParaRPr>
          </a:p>
          <a:p>
            <a:pPr defTabSz="1219170">
              <a:spcBef>
                <a:spcPts val="40"/>
              </a:spcBef>
            </a:pPr>
            <a:endParaRPr sz="20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26518" indent="-437716" defTabSz="1219170"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1733" spc="-93" dirty="0">
                <a:solidFill>
                  <a:srgbClr val="FFFFFF"/>
                </a:solidFill>
                <a:latin typeface="Verdana"/>
                <a:cs typeface="Verdana"/>
              </a:rPr>
              <a:t>Containerd</a:t>
            </a:r>
            <a:r>
              <a:rPr sz="1733" spc="-28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40" dirty="0">
                <a:solidFill>
                  <a:srgbClr val="FFFFFF"/>
                </a:solidFill>
                <a:latin typeface="Verdana"/>
                <a:cs typeface="Verdana"/>
              </a:rPr>
              <a:t>(docker)</a:t>
            </a:r>
            <a:endParaRPr sz="1733">
              <a:solidFill>
                <a:prstClr val="black"/>
              </a:solidFill>
              <a:latin typeface="Verdana"/>
              <a:cs typeface="Verdana"/>
            </a:endParaRPr>
          </a:p>
          <a:p>
            <a:pPr marL="626518" indent="-437716" defTabSz="1219170">
              <a:spcBef>
                <a:spcPts val="320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1733" spc="-80" dirty="0">
                <a:solidFill>
                  <a:srgbClr val="FFFFFF"/>
                </a:solidFill>
                <a:latin typeface="Verdana"/>
                <a:cs typeface="Verdana"/>
              </a:rPr>
              <a:t>Cri-o</a:t>
            </a:r>
            <a:endParaRPr sz="1733">
              <a:solidFill>
                <a:prstClr val="black"/>
              </a:solidFill>
              <a:latin typeface="Verdana"/>
              <a:cs typeface="Verdana"/>
            </a:endParaRPr>
          </a:p>
          <a:p>
            <a:pPr marL="626518" indent="-437716" defTabSz="1219170">
              <a:spcBef>
                <a:spcPts val="320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1733" spc="-87" dirty="0">
                <a:solidFill>
                  <a:srgbClr val="FFFFFF"/>
                </a:solidFill>
                <a:latin typeface="Verdana"/>
                <a:cs typeface="Verdana"/>
              </a:rPr>
              <a:t>Rkt</a:t>
            </a:r>
            <a:endParaRPr sz="1733">
              <a:solidFill>
                <a:prstClr val="black"/>
              </a:solidFill>
              <a:latin typeface="Verdana"/>
              <a:cs typeface="Verdana"/>
            </a:endParaRPr>
          </a:p>
          <a:p>
            <a:pPr marL="626518" indent="-437716" defTabSz="1219170">
              <a:spcBef>
                <a:spcPts val="320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1733" spc="-100" dirty="0">
                <a:solidFill>
                  <a:srgbClr val="FFFFFF"/>
                </a:solidFill>
                <a:latin typeface="Verdana"/>
                <a:cs typeface="Verdana"/>
              </a:rPr>
              <a:t>Kata</a:t>
            </a:r>
            <a:r>
              <a:rPr sz="1733" spc="-28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13" dirty="0">
                <a:solidFill>
                  <a:srgbClr val="FFFFFF"/>
                </a:solidFill>
                <a:latin typeface="Verdana"/>
                <a:cs typeface="Verdana"/>
              </a:rPr>
              <a:t>(formerly</a:t>
            </a:r>
            <a:r>
              <a:rPr sz="1733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93" dirty="0">
                <a:solidFill>
                  <a:srgbClr val="FFFFFF"/>
                </a:solidFill>
                <a:latin typeface="Verdana"/>
                <a:cs typeface="Verdana"/>
              </a:rPr>
              <a:t>clear</a:t>
            </a:r>
            <a:r>
              <a:rPr sz="1733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733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40" dirty="0">
                <a:solidFill>
                  <a:srgbClr val="FFFFFF"/>
                </a:solidFill>
                <a:latin typeface="Verdana"/>
                <a:cs typeface="Verdana"/>
              </a:rPr>
              <a:t>hyper)</a:t>
            </a:r>
            <a:endParaRPr sz="1733">
              <a:solidFill>
                <a:prstClr val="black"/>
              </a:solidFill>
              <a:latin typeface="Verdana"/>
              <a:cs typeface="Verdana"/>
            </a:endParaRPr>
          </a:p>
          <a:p>
            <a:pPr marL="626518" indent="-437716" defTabSz="1219170">
              <a:spcBef>
                <a:spcPts val="320"/>
              </a:spcBef>
              <a:buFont typeface="Arial"/>
              <a:buChar char="●"/>
              <a:tabLst>
                <a:tab pos="625671" algn="l"/>
                <a:tab pos="626518" algn="l"/>
              </a:tabLst>
            </a:pPr>
            <a:r>
              <a:rPr sz="1733" spc="-47" dirty="0">
                <a:solidFill>
                  <a:srgbClr val="FFFFFF"/>
                </a:solidFill>
                <a:latin typeface="Verdana"/>
                <a:cs typeface="Verdana"/>
              </a:rPr>
              <a:t>Virtlet</a:t>
            </a:r>
            <a:r>
              <a:rPr sz="1733" spc="-28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47" dirty="0">
                <a:solidFill>
                  <a:srgbClr val="FFFFFF"/>
                </a:solidFill>
                <a:latin typeface="Verdana"/>
                <a:cs typeface="Verdana"/>
              </a:rPr>
              <a:t>(VM</a:t>
            </a:r>
            <a:r>
              <a:rPr sz="1733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07" dirty="0">
                <a:solidFill>
                  <a:srgbClr val="FFFFFF"/>
                </a:solidFill>
                <a:latin typeface="Verdana"/>
                <a:cs typeface="Verdana"/>
              </a:rPr>
              <a:t>CRI</a:t>
            </a:r>
            <a:r>
              <a:rPr sz="1733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07" dirty="0">
                <a:solidFill>
                  <a:srgbClr val="FFFFFF"/>
                </a:solidFill>
                <a:latin typeface="Verdana"/>
                <a:cs typeface="Verdana"/>
              </a:rPr>
              <a:t>compatible</a:t>
            </a:r>
            <a:r>
              <a:rPr sz="1733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33" spc="-133" dirty="0">
                <a:solidFill>
                  <a:srgbClr val="FFFFFF"/>
                </a:solidFill>
                <a:latin typeface="Verdana"/>
                <a:cs typeface="Verdana"/>
              </a:rPr>
              <a:t>runtime)</a:t>
            </a:r>
            <a:endParaRPr sz="1733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356" y="859910"/>
            <a:ext cx="390652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60" dirty="0"/>
              <a:t>Additional</a:t>
            </a:r>
            <a:r>
              <a:rPr sz="3200" spc="-360" dirty="0"/>
              <a:t> </a:t>
            </a:r>
            <a:r>
              <a:rPr sz="3200" spc="-53" dirty="0"/>
              <a:t>Services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27357" y="2133409"/>
            <a:ext cx="9072033" cy="2446290"/>
          </a:xfrm>
          <a:prstGeom prst="rect">
            <a:avLst/>
          </a:prstGeom>
        </p:spPr>
        <p:txBody>
          <a:bodyPr vert="horz" wrap="square" lIns="0" tIns="60113" rIns="0" bIns="0" rtlCol="0">
            <a:spAutoFit/>
          </a:bodyPr>
          <a:lstStyle/>
          <a:p>
            <a:pPr marL="16933" defTabSz="1219170">
              <a:spcBef>
                <a:spcPts val="473"/>
              </a:spcBef>
            </a:pPr>
            <a:r>
              <a:rPr sz="2133" b="1" spc="-87" dirty="0">
                <a:solidFill>
                  <a:srgbClr val="FFFFFF"/>
                </a:solidFill>
                <a:latin typeface="Arial"/>
                <a:cs typeface="Arial"/>
              </a:rPr>
              <a:t>Kube-dns</a:t>
            </a:r>
            <a:r>
              <a:rPr sz="2133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33" spc="-233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07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cluster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wide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DNS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73" dirty="0">
                <a:solidFill>
                  <a:srgbClr val="FFFFFF"/>
                </a:solidFill>
                <a:latin typeface="Verdana"/>
                <a:cs typeface="Verdana"/>
              </a:rPr>
              <a:t>Services.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resolvable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8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  <a:p>
            <a:pPr marL="16933" defTabSz="1219170">
              <a:spcBef>
                <a:spcPts val="339"/>
              </a:spcBef>
            </a:pPr>
            <a:r>
              <a:rPr sz="2133" i="1" spc="-120" dirty="0">
                <a:solidFill>
                  <a:srgbClr val="FFFFFF"/>
                </a:solidFill>
                <a:latin typeface="Arial"/>
                <a:cs typeface="Arial"/>
              </a:rPr>
              <a:t>&lt;service&gt;.&lt;namespace&gt;.svc.cluster.local</a:t>
            </a: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  <a:p>
            <a:pPr marL="16933" marR="6773" defTabSz="1219170">
              <a:lnSpc>
                <a:spcPct val="113300"/>
              </a:lnSpc>
              <a:spcBef>
                <a:spcPts val="2200"/>
              </a:spcBef>
            </a:pPr>
            <a:r>
              <a:rPr sz="2133" b="1" spc="-40" dirty="0">
                <a:solidFill>
                  <a:srgbClr val="FFFFFF"/>
                </a:solidFill>
                <a:latin typeface="Arial"/>
                <a:cs typeface="Arial"/>
              </a:rPr>
              <a:t>Heapster</a:t>
            </a:r>
            <a:r>
              <a:rPr sz="2133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33" b="1" spc="5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133" b="1" spc="2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33" spc="-67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80" dirty="0">
                <a:solidFill>
                  <a:srgbClr val="FFFFFF"/>
                </a:solidFill>
                <a:latin typeface="Verdana"/>
                <a:cs typeface="Verdana"/>
              </a:rPr>
              <a:t>Collector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67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kubernetes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cluster,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93" dirty="0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resources  </a:t>
            </a:r>
            <a:r>
              <a:rPr sz="2133" spc="-16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93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93" dirty="0">
                <a:solidFill>
                  <a:srgbClr val="FFFFFF"/>
                </a:solidFill>
                <a:latin typeface="Verdana"/>
                <a:cs typeface="Verdana"/>
              </a:rPr>
              <a:t>Horizontal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80" dirty="0">
                <a:solidFill>
                  <a:srgbClr val="FFFFFF"/>
                </a:solidFill>
                <a:latin typeface="Verdana"/>
                <a:cs typeface="Verdana"/>
              </a:rPr>
              <a:t>Pod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Autoscaler.</a:t>
            </a:r>
            <a:r>
              <a:rPr sz="2133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(required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67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kubedashboard</a:t>
            </a:r>
            <a:r>
              <a:rPr sz="2133" spc="-3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0" dirty="0">
                <a:solidFill>
                  <a:srgbClr val="FFFFFF"/>
                </a:solidFill>
                <a:latin typeface="Verdana"/>
                <a:cs typeface="Verdana"/>
              </a:rPr>
              <a:t>metrics)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  <a:p>
            <a:pPr defTabSz="1219170">
              <a:spcBef>
                <a:spcPts val="7"/>
              </a:spcBef>
            </a:pP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defTabSz="1219170"/>
            <a:r>
              <a:rPr sz="2133" b="1" spc="-73" dirty="0">
                <a:solidFill>
                  <a:srgbClr val="FFFFFF"/>
                </a:solidFill>
                <a:latin typeface="Arial"/>
                <a:cs typeface="Arial"/>
              </a:rPr>
              <a:t>Kube-dashboard</a:t>
            </a:r>
            <a:r>
              <a:rPr sz="2133" b="1" spc="-18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33" spc="-233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7" dirty="0">
                <a:solidFill>
                  <a:srgbClr val="FFFFFF"/>
                </a:solidFill>
                <a:latin typeface="Verdana"/>
                <a:cs typeface="Verdana"/>
              </a:rPr>
              <a:t>general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purpose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UI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67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kubernetes.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0379" y="672"/>
            <a:ext cx="2192019" cy="2192019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6" y="1643696"/>
                </a:moveTo>
                <a:lnTo>
                  <a:pt x="0" y="0"/>
                </a:lnTo>
                <a:lnTo>
                  <a:pt x="1643696" y="0"/>
                </a:lnTo>
                <a:lnTo>
                  <a:pt x="1643696" y="1643696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" y="852"/>
            <a:ext cx="6872393" cy="6846147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684" y="5134250"/>
                </a:moveTo>
                <a:lnTo>
                  <a:pt x="2576839" y="5134250"/>
                </a:lnTo>
                <a:lnTo>
                  <a:pt x="0" y="2567130"/>
                </a:lnTo>
                <a:lnTo>
                  <a:pt x="0" y="0"/>
                </a:lnTo>
                <a:lnTo>
                  <a:pt x="5153684" y="513425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1523016"/>
            <a:ext cx="5329767" cy="5310293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2" y="3982202"/>
                </a:moveTo>
                <a:lnTo>
                  <a:pt x="2349132" y="3982202"/>
                </a:lnTo>
                <a:lnTo>
                  <a:pt x="0" y="1641706"/>
                </a:lnTo>
                <a:lnTo>
                  <a:pt x="0" y="0"/>
                </a:lnTo>
                <a:lnTo>
                  <a:pt x="3996892" y="398220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6" y="654"/>
            <a:ext cx="3067473" cy="3055620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4" y="2291515"/>
                </a:moveTo>
                <a:lnTo>
                  <a:pt x="1150046" y="2291515"/>
                </a:lnTo>
                <a:lnTo>
                  <a:pt x="0" y="1145757"/>
                </a:lnTo>
                <a:lnTo>
                  <a:pt x="0" y="0"/>
                </a:lnTo>
                <a:lnTo>
                  <a:pt x="2300094" y="2291515"/>
                </a:lnTo>
                <a:close/>
              </a:path>
            </a:pathLst>
          </a:custGeom>
          <a:solidFill>
            <a:srgbClr val="1C4487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0425" y="784431"/>
            <a:ext cx="3067473" cy="3055620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100" y="2291520"/>
                </a:moveTo>
                <a:lnTo>
                  <a:pt x="0" y="0"/>
                </a:lnTo>
                <a:lnTo>
                  <a:pt x="1150047" y="0"/>
                </a:lnTo>
                <a:lnTo>
                  <a:pt x="2300100" y="1145760"/>
                </a:lnTo>
                <a:lnTo>
                  <a:pt x="2300100" y="2291520"/>
                </a:lnTo>
                <a:close/>
              </a:path>
            </a:pathLst>
          </a:custGeom>
          <a:solidFill>
            <a:srgbClr val="073662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97357" y="1"/>
            <a:ext cx="6857985" cy="6857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08830" y="2706700"/>
            <a:ext cx="4305300" cy="8377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333" spc="60" dirty="0"/>
              <a:t>Introduction</a:t>
            </a:r>
            <a:endParaRPr sz="5333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355" y="859910"/>
            <a:ext cx="8434244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47" dirty="0"/>
              <a:t>Intro </a:t>
            </a:r>
            <a:r>
              <a:rPr sz="3200" spc="-233" dirty="0"/>
              <a:t>- </a:t>
            </a:r>
            <a:r>
              <a:rPr sz="3200" spc="133" dirty="0"/>
              <a:t>What</a:t>
            </a:r>
            <a:r>
              <a:rPr sz="3200" spc="-853" dirty="0"/>
              <a:t> </a:t>
            </a:r>
            <a:r>
              <a:rPr sz="3200" spc="-60" dirty="0"/>
              <a:t>is </a:t>
            </a:r>
            <a:r>
              <a:rPr lang="en-US" sz="3200" spc="40" dirty="0"/>
              <a:t>Container Orchestration</a:t>
            </a:r>
            <a:r>
              <a:rPr sz="3200" spc="40" dirty="0"/>
              <a:t>?</a:t>
            </a:r>
            <a:endParaRPr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DCD6E-4CD4-412A-A1A5-D7F02FCC8858}"/>
              </a:ext>
            </a:extLst>
          </p:cNvPr>
          <p:cNvSpPr txBox="1"/>
          <p:nvPr/>
        </p:nvSpPr>
        <p:spPr>
          <a:xfrm>
            <a:off x="1422400" y="1803400"/>
            <a:ext cx="10769600" cy="472774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defRPr sz="2400" b="0" i="0" spc="-35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6933" defTabSz="1219170">
              <a:spcBef>
                <a:spcPts val="133"/>
              </a:spcBef>
            </a:pPr>
            <a:r>
              <a:rPr lang="en-US" sz="2133" spc="-47" dirty="0">
                <a:solidFill>
                  <a:prstClr val="white"/>
                </a:solidFill>
              </a:rPr>
              <a:t>In the quality assurance (QA) environments, we can get away with running containers on a single host to develop and test applications. However, when we go to production, we do not have the same liberty, as we need to ensure that our applications:</a:t>
            </a:r>
          </a:p>
          <a:p>
            <a:pPr marL="16933" defTabSz="1219170">
              <a:spcBef>
                <a:spcPts val="133"/>
              </a:spcBef>
            </a:pPr>
            <a:endParaRPr lang="en-US" sz="2133" spc="-47" dirty="0">
              <a:solidFill>
                <a:prstClr val="white"/>
              </a:solidFill>
            </a:endParaRPr>
          </a:p>
          <a:p>
            <a:pPr marL="16933" defTabSz="1219170">
              <a:spcBef>
                <a:spcPts val="133"/>
              </a:spcBef>
            </a:pPr>
            <a:r>
              <a:rPr lang="en-US" sz="2133" spc="-47" dirty="0">
                <a:solidFill>
                  <a:prstClr val="white"/>
                </a:solidFill>
              </a:rPr>
              <a:t>Are fault-tolerant</a:t>
            </a:r>
          </a:p>
          <a:p>
            <a:pPr marL="16933" defTabSz="1219170">
              <a:spcBef>
                <a:spcPts val="133"/>
              </a:spcBef>
            </a:pPr>
            <a:r>
              <a:rPr lang="en-US" sz="2133" spc="-47" dirty="0">
                <a:solidFill>
                  <a:prstClr val="white"/>
                </a:solidFill>
              </a:rPr>
              <a:t>Can scale, and do this on-demand</a:t>
            </a:r>
          </a:p>
          <a:p>
            <a:pPr marL="16933" defTabSz="1219170">
              <a:spcBef>
                <a:spcPts val="133"/>
              </a:spcBef>
            </a:pPr>
            <a:r>
              <a:rPr lang="en-US" sz="2133" spc="-47" dirty="0">
                <a:solidFill>
                  <a:prstClr val="white"/>
                </a:solidFill>
              </a:rPr>
              <a:t>Use resources optimally</a:t>
            </a:r>
          </a:p>
          <a:p>
            <a:pPr marL="16933" defTabSz="1219170">
              <a:spcBef>
                <a:spcPts val="133"/>
              </a:spcBef>
            </a:pPr>
            <a:r>
              <a:rPr lang="en-US" sz="2133" spc="-47" dirty="0">
                <a:solidFill>
                  <a:prstClr val="white"/>
                </a:solidFill>
              </a:rPr>
              <a:t>Can discover other applications automatically, and communicate with each other</a:t>
            </a:r>
          </a:p>
          <a:p>
            <a:pPr marL="16933" defTabSz="1219170">
              <a:spcBef>
                <a:spcPts val="133"/>
              </a:spcBef>
            </a:pPr>
            <a:r>
              <a:rPr lang="en-US" sz="2133" spc="-47" dirty="0">
                <a:solidFill>
                  <a:prstClr val="white"/>
                </a:solidFill>
              </a:rPr>
              <a:t>Are accessible from the external world </a:t>
            </a:r>
          </a:p>
          <a:p>
            <a:pPr marL="16933" defTabSz="1219170">
              <a:spcBef>
                <a:spcPts val="133"/>
              </a:spcBef>
            </a:pPr>
            <a:r>
              <a:rPr lang="en-US" sz="2133" spc="-47" dirty="0">
                <a:solidFill>
                  <a:prstClr val="white"/>
                </a:solidFill>
              </a:rPr>
              <a:t>Can update/rollback without any downtime. </a:t>
            </a:r>
          </a:p>
          <a:p>
            <a:pPr marL="16933" defTabSz="1219170">
              <a:spcBef>
                <a:spcPts val="133"/>
              </a:spcBef>
            </a:pPr>
            <a:endParaRPr lang="en-US" sz="2133" spc="-47" dirty="0">
              <a:solidFill>
                <a:prstClr val="white"/>
              </a:solidFill>
            </a:endParaRPr>
          </a:p>
          <a:p>
            <a:pPr marL="16933" defTabSz="1219170">
              <a:spcBef>
                <a:spcPts val="133"/>
              </a:spcBef>
            </a:pPr>
            <a:r>
              <a:rPr lang="en-US" sz="2133" b="1" spc="-47" dirty="0">
                <a:solidFill>
                  <a:prstClr val="white"/>
                </a:solidFill>
              </a:rPr>
              <a:t>Container orchestrators</a:t>
            </a:r>
            <a:r>
              <a:rPr lang="en-US" sz="2133" spc="-47" dirty="0">
                <a:solidFill>
                  <a:prstClr val="white"/>
                </a:solidFill>
              </a:rPr>
              <a:t> are the tools which group hosts together to form a cluster, and help us fulfill the requirements mentioned above.</a:t>
            </a:r>
          </a:p>
        </p:txBody>
      </p:sp>
    </p:spTree>
    <p:extLst>
      <p:ext uri="{BB962C8B-B14F-4D97-AF65-F5344CB8AC3E}">
        <p14:creationId xmlns:p14="http://schemas.microsoft.com/office/powerpoint/2010/main" val="173128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4458" y="381000"/>
            <a:ext cx="8434244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3200" spc="40" dirty="0"/>
              <a:t>Container Orchestrators</a:t>
            </a:r>
            <a:br>
              <a:rPr lang="en-US" sz="3200" spc="40" dirty="0"/>
            </a:br>
            <a:br>
              <a:rPr lang="en-US" sz="3200" spc="40" dirty="0"/>
            </a:br>
            <a:endParaRPr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54BF5-5037-4FB5-88FC-E0A8EEE13B75}"/>
              </a:ext>
            </a:extLst>
          </p:cNvPr>
          <p:cNvSpPr/>
          <p:nvPr/>
        </p:nvSpPr>
        <p:spPr>
          <a:xfrm>
            <a:off x="1294457" y="1295401"/>
            <a:ext cx="8940800" cy="4687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prstClr val="white"/>
                </a:solidFill>
                <a:latin typeface="Open Sans"/>
              </a:rPr>
              <a:t>Docker Swarm</a:t>
            </a:r>
            <a:br>
              <a:rPr lang="en-US" sz="2133" dirty="0">
                <a:solidFill>
                  <a:prstClr val="white"/>
                </a:solidFill>
                <a:latin typeface="Open Sans"/>
              </a:rPr>
            </a:br>
            <a:r>
              <a:rPr lang="en-US" sz="2133" dirty="0">
                <a:solidFill>
                  <a:prstClr val="white"/>
                </a:solidFill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 Swarm</a:t>
            </a:r>
            <a:r>
              <a:rPr lang="en-US" sz="2133" dirty="0">
                <a:solidFill>
                  <a:prstClr val="white"/>
                </a:solidFill>
                <a:latin typeface="Open Sans"/>
              </a:rPr>
              <a:t> is a container orchestrator provided by </a:t>
            </a:r>
            <a:r>
              <a:rPr lang="en-US" sz="2133" dirty="0">
                <a:solidFill>
                  <a:prstClr val="white"/>
                </a:solidFill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Docker, Inc</a:t>
            </a:r>
            <a:r>
              <a:rPr lang="en-US" sz="2133" dirty="0">
                <a:solidFill>
                  <a:prstClr val="white"/>
                </a:solidFill>
                <a:latin typeface="Open Sans"/>
              </a:rPr>
              <a:t>. It is part of </a:t>
            </a:r>
            <a:r>
              <a:rPr lang="en-US" sz="2133" dirty="0">
                <a:solidFill>
                  <a:prstClr val="white"/>
                </a:solidFill>
                <a:latin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 Engine</a:t>
            </a:r>
            <a:r>
              <a:rPr lang="en-US" sz="2133" dirty="0">
                <a:solidFill>
                  <a:prstClr val="white"/>
                </a:solidFill>
                <a:latin typeface="Open Sans"/>
              </a:rPr>
              <a:t>.</a:t>
            </a:r>
          </a:p>
          <a:p>
            <a:pPr defTabSz="1219170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prstClr val="white"/>
                </a:solidFill>
                <a:latin typeface="Open Sans"/>
              </a:rPr>
              <a:t>Kubernetes</a:t>
            </a:r>
            <a:br>
              <a:rPr lang="en-US" sz="2133" dirty="0">
                <a:solidFill>
                  <a:prstClr val="white"/>
                </a:solidFill>
                <a:latin typeface="Open Sans"/>
              </a:rPr>
            </a:br>
            <a:r>
              <a:rPr lang="en-US" sz="2133" dirty="0" err="1">
                <a:solidFill>
                  <a:prstClr val="white"/>
                </a:solidFill>
                <a:latin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</a:t>
            </a:r>
            <a:r>
              <a:rPr lang="en-US" sz="2133" dirty="0">
                <a:solidFill>
                  <a:prstClr val="white"/>
                </a:solidFill>
                <a:latin typeface="Open Sans"/>
              </a:rPr>
              <a:t> was started by Google, but now, it is a part of the </a:t>
            </a:r>
            <a:r>
              <a:rPr lang="en-US" sz="2133" dirty="0">
                <a:solidFill>
                  <a:prstClr val="white"/>
                </a:solidFill>
                <a:latin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 Native Computing Foundation</a:t>
            </a:r>
            <a:r>
              <a:rPr lang="en-US" sz="2133" dirty="0">
                <a:solidFill>
                  <a:prstClr val="white"/>
                </a:solidFill>
                <a:latin typeface="Open Sans"/>
              </a:rPr>
              <a:t> project.</a:t>
            </a:r>
          </a:p>
          <a:p>
            <a:pPr defTabSz="1219170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prstClr val="white"/>
                </a:solidFill>
                <a:latin typeface="Open Sans"/>
              </a:rPr>
              <a:t>Mesos Marathon</a:t>
            </a:r>
            <a:br>
              <a:rPr lang="en-US" sz="2133" dirty="0">
                <a:solidFill>
                  <a:prstClr val="white"/>
                </a:solidFill>
                <a:latin typeface="Open Sans"/>
              </a:rPr>
            </a:br>
            <a:r>
              <a:rPr lang="en-US" sz="2133" dirty="0" err="1">
                <a:solidFill>
                  <a:prstClr val="white"/>
                </a:solidFill>
                <a:latin typeface="Open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Marathon</a:t>
            </a:r>
            <a:r>
              <a:rPr lang="en-US" sz="2133" dirty="0">
                <a:solidFill>
                  <a:prstClr val="white"/>
                </a:solidFill>
                <a:latin typeface="Open Sans"/>
              </a:rPr>
              <a:t> is one of the frameworks to run containers at scale on </a:t>
            </a:r>
            <a:r>
              <a:rPr lang="en-US" sz="2133" dirty="0">
                <a:solidFill>
                  <a:prstClr val="white"/>
                </a:solidFill>
                <a:latin typeface="Open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Mesos</a:t>
            </a:r>
            <a:r>
              <a:rPr lang="en-US" sz="2133" dirty="0">
                <a:solidFill>
                  <a:prstClr val="white"/>
                </a:solidFill>
                <a:latin typeface="Open Sans"/>
              </a:rPr>
              <a:t>.</a:t>
            </a:r>
          </a:p>
          <a:p>
            <a:pPr defTabSz="1219170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prstClr val="white"/>
                </a:solidFill>
                <a:latin typeface="Open Sans"/>
              </a:rPr>
              <a:t>Amazon ECS</a:t>
            </a:r>
            <a:br>
              <a:rPr lang="en-US" sz="2133" dirty="0">
                <a:solidFill>
                  <a:prstClr val="white"/>
                </a:solidFill>
                <a:latin typeface="Open Sans"/>
              </a:rPr>
            </a:br>
            <a:r>
              <a:rPr lang="en-US" sz="2133" dirty="0">
                <a:solidFill>
                  <a:prstClr val="white"/>
                </a:solidFill>
                <a:latin typeface="Open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EC2 Container Service</a:t>
            </a:r>
            <a:r>
              <a:rPr lang="en-US" sz="2133" dirty="0">
                <a:solidFill>
                  <a:prstClr val="white"/>
                </a:solidFill>
                <a:latin typeface="Open Sans"/>
              </a:rPr>
              <a:t> (ECS) is a hosted service provided by AWS to run Docker containers at scale on its </a:t>
            </a:r>
            <a:r>
              <a:rPr lang="en-US" sz="2133" dirty="0" err="1">
                <a:solidFill>
                  <a:prstClr val="white"/>
                </a:solidFill>
                <a:latin typeface="Open Sans"/>
              </a:rPr>
              <a:t>infrastructrue</a:t>
            </a:r>
            <a:r>
              <a:rPr lang="en-US" sz="2133" dirty="0">
                <a:solidFill>
                  <a:prstClr val="white"/>
                </a:solidFill>
                <a:latin typeface="Open Sans"/>
              </a:rPr>
              <a:t>.</a:t>
            </a:r>
          </a:p>
          <a:p>
            <a:pPr defTabSz="1219170">
              <a:buFont typeface="Arial" panose="020B0604020202020204" pitchFamily="34" charset="0"/>
              <a:buChar char="•"/>
            </a:pPr>
            <a:r>
              <a:rPr lang="en-US" sz="2133" b="1" dirty="0" err="1">
                <a:solidFill>
                  <a:prstClr val="white"/>
                </a:solidFill>
                <a:latin typeface="Open Sans"/>
              </a:rPr>
              <a:t>Hashicorp</a:t>
            </a:r>
            <a:r>
              <a:rPr lang="en-US" sz="2133" b="1" dirty="0">
                <a:solidFill>
                  <a:prstClr val="white"/>
                </a:solidFill>
                <a:latin typeface="Open Sans"/>
              </a:rPr>
              <a:t> Nomad</a:t>
            </a:r>
            <a:br>
              <a:rPr lang="en-US" sz="2133" dirty="0">
                <a:solidFill>
                  <a:prstClr val="white"/>
                </a:solidFill>
                <a:latin typeface="Open Sans"/>
              </a:rPr>
            </a:br>
            <a:r>
              <a:rPr lang="en-US" sz="2133" dirty="0" err="1">
                <a:solidFill>
                  <a:prstClr val="white"/>
                </a:solidFill>
                <a:latin typeface="Open San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Nomad</a:t>
            </a:r>
            <a:r>
              <a:rPr lang="en-US" sz="2133" dirty="0">
                <a:solidFill>
                  <a:prstClr val="white"/>
                </a:solidFill>
                <a:latin typeface="Open Sans"/>
              </a:rPr>
              <a:t> is the container orchestrator provided by </a:t>
            </a:r>
            <a:r>
              <a:rPr lang="en-US" sz="2133" dirty="0" err="1">
                <a:solidFill>
                  <a:prstClr val="white"/>
                </a:solidFill>
                <a:latin typeface="Open San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HashiCorp</a:t>
            </a:r>
            <a:r>
              <a:rPr lang="en-US" sz="2133" dirty="0">
                <a:solidFill>
                  <a:prstClr val="white"/>
                </a:solidFill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366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356" y="859910"/>
            <a:ext cx="564218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47" dirty="0"/>
              <a:t>Intro </a:t>
            </a:r>
            <a:r>
              <a:rPr sz="3200" spc="-233" dirty="0"/>
              <a:t>- </a:t>
            </a:r>
            <a:r>
              <a:rPr sz="3200" spc="133" dirty="0"/>
              <a:t>What</a:t>
            </a:r>
            <a:r>
              <a:rPr sz="3200" spc="-853" dirty="0"/>
              <a:t> </a:t>
            </a:r>
            <a:r>
              <a:rPr sz="3200" spc="-60" dirty="0"/>
              <a:t>is </a:t>
            </a:r>
            <a:r>
              <a:rPr sz="3200" spc="40" dirty="0"/>
              <a:t>Kubernetes?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27357" y="2176590"/>
            <a:ext cx="9041553" cy="2262970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16933" marR="845799" indent="51645" algn="just" defTabSz="1219170">
              <a:lnSpc>
                <a:spcPct val="101600"/>
              </a:lnSpc>
              <a:spcBef>
                <a:spcPts val="93"/>
              </a:spcBef>
            </a:pPr>
            <a:r>
              <a:rPr sz="2133" b="1" spc="-60" dirty="0">
                <a:solidFill>
                  <a:srgbClr val="FFFFFF"/>
                </a:solidFill>
                <a:latin typeface="Arial"/>
                <a:cs typeface="Arial"/>
              </a:rPr>
              <a:t>Kubernetes</a:t>
            </a:r>
            <a:r>
              <a:rPr sz="2133" b="1" spc="-18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33" spc="-8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b="1" spc="-87" dirty="0">
                <a:solidFill>
                  <a:srgbClr val="FFFFFF"/>
                </a:solidFill>
                <a:latin typeface="Arial"/>
                <a:cs typeface="Arial"/>
              </a:rPr>
              <a:t>K8s</a:t>
            </a:r>
            <a:r>
              <a:rPr sz="2133" b="1" spc="-18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spun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07" dirty="0">
                <a:solidFill>
                  <a:srgbClr val="FFFFFF"/>
                </a:solidFill>
                <a:latin typeface="Verdana"/>
                <a:cs typeface="Verdana"/>
              </a:rPr>
              <a:t>out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73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93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7" dirty="0">
                <a:solidFill>
                  <a:srgbClr val="FFFFFF"/>
                </a:solidFill>
                <a:latin typeface="Verdana"/>
                <a:cs typeface="Verdana"/>
              </a:rPr>
              <a:t>open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source 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next-gen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scheduler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93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7" dirty="0">
                <a:solidFill>
                  <a:srgbClr val="FFFFFF"/>
                </a:solidFill>
                <a:latin typeface="Verdana"/>
                <a:cs typeface="Verdana"/>
              </a:rPr>
              <a:t>lessons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learned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from 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developing</a:t>
            </a:r>
            <a:r>
              <a:rPr sz="2133" spc="-34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200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Borg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207" dirty="0">
                <a:solidFill>
                  <a:srgbClr val="FFFFFF"/>
                </a:solidFill>
                <a:latin typeface="Verdana"/>
                <a:cs typeface="Verdana"/>
              </a:rPr>
              <a:t>Omega.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  <a:p>
            <a:pPr marL="16933" marR="6773" defTabSz="1219170">
              <a:lnSpc>
                <a:spcPct val="101600"/>
              </a:lnSpc>
              <a:spcBef>
                <a:spcPts val="2093"/>
              </a:spcBef>
            </a:pPr>
            <a:r>
              <a:rPr sz="2133" b="1" spc="-60" dirty="0">
                <a:solidFill>
                  <a:srgbClr val="FFFFFF"/>
                </a:solidFill>
                <a:latin typeface="Arial"/>
                <a:cs typeface="Arial"/>
              </a:rPr>
              <a:t>Kubernetes</a:t>
            </a:r>
            <a:r>
              <a:rPr sz="2133" b="1" spc="-18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0" dirty="0">
                <a:solidFill>
                  <a:srgbClr val="FFFFFF"/>
                </a:solidFill>
                <a:latin typeface="Verdana"/>
                <a:cs typeface="Verdana"/>
              </a:rPr>
              <a:t>ground-up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93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loosely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coupled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93" dirty="0">
                <a:solidFill>
                  <a:srgbClr val="FFFFFF"/>
                </a:solidFill>
                <a:latin typeface="Verdana"/>
                <a:cs typeface="Verdana"/>
              </a:rPr>
              <a:t>collection  </a:t>
            </a:r>
            <a:r>
              <a:rPr sz="2133" spc="-73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components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centered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around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deploying,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maintaining, and </a:t>
            </a:r>
            <a:r>
              <a:rPr sz="2133" spc="-147" dirty="0">
                <a:solidFill>
                  <a:srgbClr val="FFFFFF"/>
                </a:solidFill>
                <a:latin typeface="Verdana"/>
                <a:cs typeface="Verdana"/>
              </a:rPr>
              <a:t>scaling  </a:t>
            </a:r>
            <a:r>
              <a:rPr sz="2133" spc="-14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356" y="859910"/>
            <a:ext cx="700532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47" dirty="0"/>
              <a:t>Intro</a:t>
            </a:r>
            <a:r>
              <a:rPr sz="3200" spc="-300" dirty="0"/>
              <a:t> </a:t>
            </a:r>
            <a:r>
              <a:rPr sz="3200" spc="-233" dirty="0"/>
              <a:t>-</a:t>
            </a:r>
            <a:r>
              <a:rPr sz="3200" spc="-300" dirty="0"/>
              <a:t> </a:t>
            </a:r>
            <a:r>
              <a:rPr sz="3200" spc="133" dirty="0"/>
              <a:t>What</a:t>
            </a:r>
            <a:r>
              <a:rPr sz="3200" spc="-300" dirty="0"/>
              <a:t> </a:t>
            </a:r>
            <a:r>
              <a:rPr sz="3200" spc="40" dirty="0"/>
              <a:t>Does</a:t>
            </a:r>
            <a:r>
              <a:rPr sz="3200" spc="-300" dirty="0"/>
              <a:t> </a:t>
            </a:r>
            <a:r>
              <a:rPr sz="3200" spc="40" dirty="0"/>
              <a:t>Kubernetes</a:t>
            </a:r>
            <a:r>
              <a:rPr sz="3200" spc="-293" dirty="0"/>
              <a:t> </a:t>
            </a:r>
            <a:r>
              <a:rPr sz="3200" spc="100" dirty="0"/>
              <a:t>do?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27356" y="2176589"/>
            <a:ext cx="8437880" cy="159201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8578" defTabSz="1219170">
              <a:spcBef>
                <a:spcPts val="133"/>
              </a:spcBef>
            </a:pPr>
            <a:r>
              <a:rPr sz="2133" b="1" spc="-60" dirty="0">
                <a:solidFill>
                  <a:srgbClr val="FFFFFF"/>
                </a:solidFill>
                <a:latin typeface="Arial"/>
                <a:cs typeface="Arial"/>
              </a:rPr>
              <a:t>Kubernetes</a:t>
            </a:r>
            <a:r>
              <a:rPr sz="2133" b="1" spc="-18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33" spc="-113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linux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kernel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73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07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200" dirty="0">
                <a:solidFill>
                  <a:srgbClr val="FFFFFF"/>
                </a:solidFill>
                <a:latin typeface="Verdana"/>
                <a:cs typeface="Verdana"/>
              </a:rPr>
              <a:t>systems.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  <a:p>
            <a:pPr marL="16933" marR="6773" defTabSz="1219170">
              <a:lnSpc>
                <a:spcPct val="101600"/>
              </a:lnSpc>
              <a:spcBef>
                <a:spcPts val="2100"/>
              </a:spcBef>
            </a:pPr>
            <a:r>
              <a:rPr sz="2133" spc="-147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abstracts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73" dirty="0">
                <a:solidFill>
                  <a:srgbClr val="FFFFFF"/>
                </a:solidFill>
                <a:latin typeface="Verdana"/>
                <a:cs typeface="Verdana"/>
              </a:rPr>
              <a:t>away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underlying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2133" spc="-3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73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nodes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20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uniform</a:t>
            </a:r>
            <a:r>
              <a:rPr sz="2133" spc="-34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07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r>
              <a:rPr sz="2133" spc="-34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67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2133" spc="-34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8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47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133" spc="-34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0" dirty="0">
                <a:solidFill>
                  <a:srgbClr val="FFFFFF"/>
                </a:solidFill>
                <a:latin typeface="Verdana"/>
                <a:cs typeface="Verdana"/>
              </a:rPr>
              <a:t>both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33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2133" spc="-34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67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73" dirty="0">
                <a:solidFill>
                  <a:srgbClr val="FFFFFF"/>
                </a:solidFill>
                <a:latin typeface="Verdana"/>
                <a:cs typeface="Verdana"/>
              </a:rPr>
              <a:t>consume</a:t>
            </a:r>
            <a:r>
              <a:rPr sz="2133" spc="-34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27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shared</a:t>
            </a:r>
            <a:r>
              <a:rPr sz="2133" spc="-34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07" dirty="0">
                <a:solidFill>
                  <a:srgbClr val="FFFFFF"/>
                </a:solidFill>
                <a:latin typeface="Verdana"/>
                <a:cs typeface="Verdana"/>
              </a:rPr>
              <a:t>pool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73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33" spc="-33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3" spc="-152" dirty="0">
                <a:solidFill>
                  <a:srgbClr val="FFFFFF"/>
                </a:solidFill>
                <a:latin typeface="Verdana"/>
                <a:cs typeface="Verdana"/>
              </a:rPr>
              <a:t>resources.</a:t>
            </a:r>
            <a:endParaRPr sz="2133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0379" y="672"/>
            <a:ext cx="2192019" cy="2192019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6" y="1643696"/>
                </a:moveTo>
                <a:lnTo>
                  <a:pt x="0" y="0"/>
                </a:lnTo>
                <a:lnTo>
                  <a:pt x="1643696" y="0"/>
                </a:lnTo>
                <a:lnTo>
                  <a:pt x="1643696" y="1643696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" y="852"/>
            <a:ext cx="6872393" cy="6846147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684" y="5134250"/>
                </a:moveTo>
                <a:lnTo>
                  <a:pt x="2576839" y="5134250"/>
                </a:lnTo>
                <a:lnTo>
                  <a:pt x="0" y="2567130"/>
                </a:lnTo>
                <a:lnTo>
                  <a:pt x="0" y="0"/>
                </a:lnTo>
                <a:lnTo>
                  <a:pt x="5153684" y="513425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1523016"/>
            <a:ext cx="5329767" cy="5310293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2" y="3982202"/>
                </a:moveTo>
                <a:lnTo>
                  <a:pt x="2349132" y="3982202"/>
                </a:lnTo>
                <a:lnTo>
                  <a:pt x="0" y="1641706"/>
                </a:lnTo>
                <a:lnTo>
                  <a:pt x="0" y="0"/>
                </a:lnTo>
                <a:lnTo>
                  <a:pt x="3996892" y="398220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6" y="654"/>
            <a:ext cx="3067473" cy="3055620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4" y="2291515"/>
                </a:moveTo>
                <a:lnTo>
                  <a:pt x="1150046" y="2291515"/>
                </a:lnTo>
                <a:lnTo>
                  <a:pt x="0" y="1145757"/>
                </a:lnTo>
                <a:lnTo>
                  <a:pt x="0" y="0"/>
                </a:lnTo>
                <a:lnTo>
                  <a:pt x="2300094" y="2291515"/>
                </a:lnTo>
                <a:close/>
              </a:path>
            </a:pathLst>
          </a:custGeom>
          <a:solidFill>
            <a:srgbClr val="1C4487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0425" y="784431"/>
            <a:ext cx="3067473" cy="3055620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100" y="2291520"/>
                </a:moveTo>
                <a:lnTo>
                  <a:pt x="0" y="0"/>
                </a:lnTo>
                <a:lnTo>
                  <a:pt x="1150047" y="0"/>
                </a:lnTo>
                <a:lnTo>
                  <a:pt x="2300100" y="1145760"/>
                </a:lnTo>
                <a:lnTo>
                  <a:pt x="2300100" y="2291520"/>
                </a:lnTo>
                <a:close/>
              </a:path>
            </a:pathLst>
          </a:custGeom>
          <a:solidFill>
            <a:srgbClr val="073662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97357" y="1"/>
            <a:ext cx="6857985" cy="6857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13553" y="2379208"/>
            <a:ext cx="518075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60" dirty="0"/>
              <a:t>Kubernetes</a:t>
            </a:r>
          </a:p>
          <a:p>
            <a:pPr marL="1331773">
              <a:spcBef>
                <a:spcPts val="40"/>
              </a:spcBef>
            </a:pPr>
            <a:r>
              <a:rPr spc="73" dirty="0"/>
              <a:t>Architecture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357" y="859910"/>
            <a:ext cx="459655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47" dirty="0"/>
              <a:t>Architecture</a:t>
            </a:r>
            <a:r>
              <a:rPr sz="3200" spc="-333" dirty="0"/>
              <a:t> </a:t>
            </a:r>
            <a:r>
              <a:rPr sz="3200" spc="-7" dirty="0"/>
              <a:t>Overview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15107" y="2844546"/>
            <a:ext cx="13025787" cy="212209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32444" marR="6773">
              <a:lnSpc>
                <a:spcPct val="113300"/>
              </a:lnSpc>
              <a:spcBef>
                <a:spcPts val="133"/>
              </a:spcBef>
            </a:pPr>
            <a:r>
              <a:rPr sz="2133" b="1" spc="-40" dirty="0">
                <a:latin typeface="Arial"/>
                <a:cs typeface="Arial"/>
              </a:rPr>
              <a:t>Masters </a:t>
            </a:r>
            <a:r>
              <a:rPr sz="2133" spc="-233" dirty="0"/>
              <a:t>- </a:t>
            </a:r>
            <a:r>
              <a:rPr sz="2133" spc="-93" dirty="0"/>
              <a:t>Acts </a:t>
            </a:r>
            <a:r>
              <a:rPr sz="2133" spc="-193" dirty="0"/>
              <a:t>as </a:t>
            </a:r>
            <a:r>
              <a:rPr sz="2133" spc="-127" dirty="0"/>
              <a:t>the </a:t>
            </a:r>
            <a:r>
              <a:rPr sz="2133" spc="-147" dirty="0"/>
              <a:t>primary </a:t>
            </a:r>
            <a:r>
              <a:rPr sz="2133" spc="-93" dirty="0"/>
              <a:t>control </a:t>
            </a:r>
            <a:r>
              <a:rPr sz="2133" spc="-147" dirty="0"/>
              <a:t>plane </a:t>
            </a:r>
            <a:r>
              <a:rPr sz="2133" spc="-67" dirty="0"/>
              <a:t>for </a:t>
            </a:r>
            <a:r>
              <a:rPr sz="2133" spc="-147" dirty="0"/>
              <a:t>Kubernetes. </a:t>
            </a:r>
            <a:r>
              <a:rPr sz="2133" spc="-100" dirty="0"/>
              <a:t>Masters </a:t>
            </a:r>
            <a:r>
              <a:rPr sz="2133" spc="-140" dirty="0"/>
              <a:t>are  </a:t>
            </a:r>
            <a:r>
              <a:rPr sz="2133" spc="-127" dirty="0"/>
              <a:t>responsible</a:t>
            </a:r>
            <a:r>
              <a:rPr sz="2133" spc="-333" dirty="0"/>
              <a:t> </a:t>
            </a:r>
            <a:r>
              <a:rPr sz="2133" spc="-127" dirty="0"/>
              <a:t>at</a:t>
            </a:r>
            <a:r>
              <a:rPr sz="2133" spc="-333" dirty="0"/>
              <a:t> </a:t>
            </a:r>
            <a:r>
              <a:rPr sz="2133" spc="-200" dirty="0"/>
              <a:t>a</a:t>
            </a:r>
            <a:r>
              <a:rPr sz="2133" spc="-327" dirty="0"/>
              <a:t> </a:t>
            </a:r>
            <a:r>
              <a:rPr sz="2133" spc="-200" dirty="0"/>
              <a:t>minimum</a:t>
            </a:r>
            <a:r>
              <a:rPr sz="2133" spc="-333" dirty="0"/>
              <a:t> </a:t>
            </a:r>
            <a:r>
              <a:rPr sz="2133" spc="-67" dirty="0"/>
              <a:t>for</a:t>
            </a:r>
            <a:r>
              <a:rPr sz="2133" spc="-333" dirty="0"/>
              <a:t> </a:t>
            </a:r>
            <a:r>
              <a:rPr sz="2133" spc="-147" dirty="0"/>
              <a:t>running</a:t>
            </a:r>
            <a:r>
              <a:rPr sz="2133" spc="-327" dirty="0"/>
              <a:t> </a:t>
            </a:r>
            <a:r>
              <a:rPr sz="2133" spc="-127" dirty="0"/>
              <a:t>the</a:t>
            </a:r>
            <a:r>
              <a:rPr sz="2133" spc="-333" dirty="0"/>
              <a:t> </a:t>
            </a:r>
            <a:r>
              <a:rPr sz="2133" spc="-80" dirty="0"/>
              <a:t>API</a:t>
            </a:r>
            <a:r>
              <a:rPr sz="2133" spc="-327" dirty="0"/>
              <a:t> </a:t>
            </a:r>
            <a:r>
              <a:rPr sz="2133" spc="-180" dirty="0"/>
              <a:t>Server,</a:t>
            </a:r>
            <a:r>
              <a:rPr sz="2133" spc="87" dirty="0"/>
              <a:t> </a:t>
            </a:r>
            <a:r>
              <a:rPr sz="2133" spc="-152" dirty="0"/>
              <a:t>scheduler,</a:t>
            </a:r>
            <a:r>
              <a:rPr sz="2133" spc="-327" dirty="0"/>
              <a:t> </a:t>
            </a:r>
            <a:r>
              <a:rPr sz="2133" spc="-167" dirty="0"/>
              <a:t>and</a:t>
            </a:r>
            <a:r>
              <a:rPr sz="2133" spc="-333" dirty="0"/>
              <a:t> </a:t>
            </a:r>
            <a:r>
              <a:rPr sz="2133" spc="-113" dirty="0"/>
              <a:t>cluster  controller.</a:t>
            </a:r>
            <a:r>
              <a:rPr sz="2133" spc="-339" dirty="0"/>
              <a:t> </a:t>
            </a:r>
            <a:r>
              <a:rPr sz="2133" spc="-140" dirty="0"/>
              <a:t>They</a:t>
            </a:r>
            <a:r>
              <a:rPr sz="2133" spc="-333" dirty="0"/>
              <a:t> </a:t>
            </a:r>
            <a:r>
              <a:rPr sz="2133" spc="-173" dirty="0"/>
              <a:t>commonly</a:t>
            </a:r>
            <a:r>
              <a:rPr sz="2133" spc="-333" dirty="0"/>
              <a:t> </a:t>
            </a:r>
            <a:r>
              <a:rPr sz="2133" spc="-133" dirty="0"/>
              <a:t>also</a:t>
            </a:r>
            <a:r>
              <a:rPr sz="2133" spc="-333" dirty="0"/>
              <a:t> </a:t>
            </a:r>
            <a:r>
              <a:rPr sz="2133" spc="-213" dirty="0"/>
              <a:t>manage</a:t>
            </a:r>
            <a:r>
              <a:rPr sz="2133" spc="-333" dirty="0"/>
              <a:t> </a:t>
            </a:r>
            <a:r>
              <a:rPr sz="2133" spc="-120" dirty="0"/>
              <a:t>storing</a:t>
            </a:r>
            <a:r>
              <a:rPr sz="2133" spc="-333" dirty="0"/>
              <a:t> </a:t>
            </a:r>
            <a:r>
              <a:rPr sz="2133" spc="-113" dirty="0"/>
              <a:t>cluster</a:t>
            </a:r>
            <a:r>
              <a:rPr sz="2133" spc="-333" dirty="0"/>
              <a:t> </a:t>
            </a:r>
            <a:r>
              <a:rPr sz="2133" spc="-160" dirty="0"/>
              <a:t>state,</a:t>
            </a:r>
            <a:r>
              <a:rPr sz="2133" spc="-333" dirty="0"/>
              <a:t> </a:t>
            </a:r>
            <a:r>
              <a:rPr sz="2133" spc="-120" dirty="0"/>
              <a:t>cloud-provider  </a:t>
            </a:r>
            <a:r>
              <a:rPr sz="2133" spc="-107" dirty="0"/>
              <a:t>specific</a:t>
            </a:r>
            <a:r>
              <a:rPr sz="2133" spc="-339" dirty="0"/>
              <a:t> </a:t>
            </a:r>
            <a:r>
              <a:rPr sz="2133" spc="-152" dirty="0"/>
              <a:t>components</a:t>
            </a:r>
            <a:r>
              <a:rPr sz="2133" spc="-347" dirty="0"/>
              <a:t> </a:t>
            </a:r>
            <a:r>
              <a:rPr sz="2133" spc="-167" dirty="0"/>
              <a:t>and</a:t>
            </a:r>
            <a:r>
              <a:rPr sz="2133" spc="-339" dirty="0"/>
              <a:t> </a:t>
            </a:r>
            <a:r>
              <a:rPr sz="2133" spc="-107" dirty="0"/>
              <a:t>other</a:t>
            </a:r>
            <a:r>
              <a:rPr sz="2133" spc="-339" dirty="0"/>
              <a:t> </a:t>
            </a:r>
            <a:r>
              <a:rPr sz="2133" spc="-113" dirty="0"/>
              <a:t>cluster</a:t>
            </a:r>
            <a:r>
              <a:rPr sz="2133" spc="-339" dirty="0"/>
              <a:t> </a:t>
            </a:r>
            <a:r>
              <a:rPr sz="2133" spc="-133" dirty="0"/>
              <a:t>essential</a:t>
            </a:r>
            <a:r>
              <a:rPr sz="2133" spc="-339" dirty="0"/>
              <a:t> </a:t>
            </a:r>
            <a:r>
              <a:rPr sz="2133" spc="-152" dirty="0"/>
              <a:t>services.</a:t>
            </a:r>
            <a:endParaRPr sz="2133">
              <a:latin typeface="Arial"/>
              <a:cs typeface="Arial"/>
            </a:endParaRPr>
          </a:p>
          <a:p>
            <a:pPr marL="632444" marR="93131">
              <a:lnSpc>
                <a:spcPct val="113300"/>
              </a:lnSpc>
              <a:spcBef>
                <a:spcPts val="2200"/>
              </a:spcBef>
            </a:pPr>
            <a:r>
              <a:rPr sz="2133" b="1" spc="-87" dirty="0">
                <a:latin typeface="Arial"/>
                <a:cs typeface="Arial"/>
              </a:rPr>
              <a:t>Nodes</a:t>
            </a:r>
            <a:r>
              <a:rPr sz="2133" b="1" spc="-180" dirty="0">
                <a:latin typeface="Arial"/>
                <a:cs typeface="Arial"/>
              </a:rPr>
              <a:t> </a:t>
            </a:r>
            <a:r>
              <a:rPr sz="2133" spc="-233" dirty="0"/>
              <a:t>-</a:t>
            </a:r>
            <a:r>
              <a:rPr sz="2133" spc="-327" dirty="0"/>
              <a:t> </a:t>
            </a:r>
            <a:r>
              <a:rPr sz="2133" spc="-73" dirty="0"/>
              <a:t>Are</a:t>
            </a:r>
            <a:r>
              <a:rPr sz="2133" spc="-333" dirty="0"/>
              <a:t> </a:t>
            </a:r>
            <a:r>
              <a:rPr sz="2133" spc="-127" dirty="0"/>
              <a:t>the</a:t>
            </a:r>
            <a:r>
              <a:rPr sz="2133" spc="-327" dirty="0"/>
              <a:t> </a:t>
            </a:r>
            <a:r>
              <a:rPr sz="2133" spc="-120" dirty="0"/>
              <a:t>‘workers’</a:t>
            </a:r>
            <a:r>
              <a:rPr sz="2133" spc="-333" dirty="0"/>
              <a:t> </a:t>
            </a:r>
            <a:r>
              <a:rPr sz="2133" spc="-73" dirty="0"/>
              <a:t>of</a:t>
            </a:r>
            <a:r>
              <a:rPr sz="2133" spc="-327" dirty="0"/>
              <a:t> </a:t>
            </a:r>
            <a:r>
              <a:rPr sz="2133" spc="-200" dirty="0"/>
              <a:t>a</a:t>
            </a:r>
            <a:r>
              <a:rPr sz="2133" spc="-327" dirty="0"/>
              <a:t> </a:t>
            </a:r>
            <a:r>
              <a:rPr sz="2133" spc="-127" dirty="0"/>
              <a:t>Kubernetes</a:t>
            </a:r>
            <a:r>
              <a:rPr sz="2133" spc="-333" dirty="0"/>
              <a:t> </a:t>
            </a:r>
            <a:r>
              <a:rPr sz="2133" spc="-140" dirty="0"/>
              <a:t>cluster.</a:t>
            </a:r>
            <a:r>
              <a:rPr sz="2133" spc="-327" dirty="0"/>
              <a:t> </a:t>
            </a:r>
            <a:r>
              <a:rPr sz="2133" spc="-140" dirty="0"/>
              <a:t>They</a:t>
            </a:r>
            <a:r>
              <a:rPr sz="2133" spc="-333" dirty="0"/>
              <a:t> </a:t>
            </a:r>
            <a:r>
              <a:rPr sz="2133" spc="-127" dirty="0"/>
              <a:t>run</a:t>
            </a:r>
            <a:r>
              <a:rPr sz="2133" spc="-327" dirty="0"/>
              <a:t> </a:t>
            </a:r>
            <a:r>
              <a:rPr sz="2133" spc="-200" dirty="0"/>
              <a:t>a</a:t>
            </a:r>
            <a:r>
              <a:rPr sz="2133" spc="-333" dirty="0"/>
              <a:t> </a:t>
            </a:r>
            <a:r>
              <a:rPr sz="2133" spc="-167" dirty="0"/>
              <a:t>minimal</a:t>
            </a:r>
            <a:r>
              <a:rPr sz="2133" spc="-327" dirty="0"/>
              <a:t> </a:t>
            </a:r>
            <a:r>
              <a:rPr sz="2133" spc="-167" dirty="0"/>
              <a:t>agent  </a:t>
            </a:r>
            <a:r>
              <a:rPr sz="2133" spc="-113" dirty="0"/>
              <a:t>that </a:t>
            </a:r>
            <a:r>
              <a:rPr sz="2133" spc="-213" dirty="0"/>
              <a:t>manages </a:t>
            </a:r>
            <a:r>
              <a:rPr sz="2133" spc="-127" dirty="0"/>
              <a:t>the </a:t>
            </a:r>
            <a:r>
              <a:rPr sz="2133" spc="-147" dirty="0"/>
              <a:t>node </a:t>
            </a:r>
            <a:r>
              <a:rPr sz="2133" spc="-120" dirty="0"/>
              <a:t>itself, </a:t>
            </a:r>
            <a:r>
              <a:rPr sz="2133" spc="-167" dirty="0"/>
              <a:t>and </a:t>
            </a:r>
            <a:r>
              <a:rPr sz="2133" spc="-140" dirty="0"/>
              <a:t>are </a:t>
            </a:r>
            <a:r>
              <a:rPr sz="2133" spc="-147" dirty="0"/>
              <a:t>tasked </a:t>
            </a:r>
            <a:r>
              <a:rPr sz="2133" spc="-93" dirty="0"/>
              <a:t>with </a:t>
            </a:r>
            <a:r>
              <a:rPr sz="2133" spc="-140" dirty="0"/>
              <a:t>executing </a:t>
            </a:r>
            <a:r>
              <a:rPr sz="2133" spc="-127" dirty="0"/>
              <a:t>workloads </a:t>
            </a:r>
            <a:r>
              <a:rPr sz="2133" spc="-193" dirty="0"/>
              <a:t>as  </a:t>
            </a:r>
            <a:r>
              <a:rPr sz="2133" spc="-147" dirty="0"/>
              <a:t>designated</a:t>
            </a:r>
            <a:r>
              <a:rPr sz="2133" spc="-347" dirty="0"/>
              <a:t> </a:t>
            </a:r>
            <a:r>
              <a:rPr sz="2133" spc="-160" dirty="0"/>
              <a:t>by</a:t>
            </a:r>
            <a:r>
              <a:rPr sz="2133" spc="-339" dirty="0"/>
              <a:t> </a:t>
            </a:r>
            <a:r>
              <a:rPr sz="2133" spc="-127" dirty="0"/>
              <a:t>the</a:t>
            </a:r>
            <a:r>
              <a:rPr sz="2133" spc="-339" dirty="0"/>
              <a:t> </a:t>
            </a:r>
            <a:r>
              <a:rPr sz="2133" spc="-187" dirty="0"/>
              <a:t>master.</a:t>
            </a:r>
            <a:endParaRPr sz="21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Microsoft Office PowerPoint</Application>
  <PresentationFormat>Widescreen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Open Sans</vt:lpstr>
      <vt:lpstr>Times New Roman</vt:lpstr>
      <vt:lpstr>Verdana</vt:lpstr>
      <vt:lpstr>1_Office Theme</vt:lpstr>
      <vt:lpstr>Kubernetes</vt:lpstr>
      <vt:lpstr>Agenda</vt:lpstr>
      <vt:lpstr>Introduction</vt:lpstr>
      <vt:lpstr>Intro - What is Container Orchestration?</vt:lpstr>
      <vt:lpstr>Container Orchestrators  </vt:lpstr>
      <vt:lpstr>Intro - What is Kubernetes?</vt:lpstr>
      <vt:lpstr>Intro - What Does Kubernetes do?</vt:lpstr>
      <vt:lpstr>Kubernetes Architecture</vt:lpstr>
      <vt:lpstr>Architecture Overview</vt:lpstr>
      <vt:lpstr>Architecture  Overview</vt:lpstr>
      <vt:lpstr>PowerPoint Presentation</vt:lpstr>
      <vt:lpstr>Master Components</vt:lpstr>
      <vt:lpstr>kube-apiserver</vt:lpstr>
      <vt:lpstr>PowerPoint Presentation</vt:lpstr>
      <vt:lpstr>kube-controller-manager</vt:lpstr>
      <vt:lpstr>cloud-controller-manager</vt:lpstr>
      <vt:lpstr>kube-scheduler</vt:lpstr>
      <vt:lpstr>PowerPoint Presentation</vt:lpstr>
      <vt:lpstr>Node Components</vt:lpstr>
      <vt:lpstr>kubelet</vt:lpstr>
      <vt:lpstr>kube-proxy</vt:lpstr>
      <vt:lpstr>Container Runtime</vt:lpstr>
      <vt:lpstr>Additional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Vijay V</dc:creator>
  <cp:lastModifiedBy>Vijay V</cp:lastModifiedBy>
  <cp:revision>1</cp:revision>
  <dcterms:created xsi:type="dcterms:W3CDTF">2019-03-11T14:31:44Z</dcterms:created>
  <dcterms:modified xsi:type="dcterms:W3CDTF">2019-03-11T14:32:33Z</dcterms:modified>
</cp:coreProperties>
</file>