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1.jpg" ContentType="image/jpeg"/>
  <Override PartName="/ppt/media/image3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327" r:id="rId6"/>
    <p:sldId id="328" r:id="rId7"/>
    <p:sldId id="329" r:id="rId8"/>
    <p:sldId id="330" r:id="rId9"/>
    <p:sldId id="331" r:id="rId10"/>
    <p:sldId id="282" r:id="rId11"/>
    <p:sldId id="283" r:id="rId12"/>
    <p:sldId id="284" r:id="rId13"/>
    <p:sldId id="287" r:id="rId14"/>
    <p:sldId id="332" r:id="rId15"/>
    <p:sldId id="339" r:id="rId16"/>
    <p:sldId id="333" r:id="rId17"/>
    <p:sldId id="285" r:id="rId18"/>
    <p:sldId id="286" r:id="rId19"/>
    <p:sldId id="334" r:id="rId20"/>
    <p:sldId id="340" r:id="rId21"/>
    <p:sldId id="341" r:id="rId22"/>
    <p:sldId id="336" r:id="rId23"/>
    <p:sldId id="337" r:id="rId24"/>
    <p:sldId id="288" r:id="rId25"/>
    <p:sldId id="338" r:id="rId26"/>
    <p:sldId id="342" r:id="rId27"/>
    <p:sldId id="343" r:id="rId28"/>
    <p:sldId id="344" r:id="rId29"/>
    <p:sldId id="345" r:id="rId30"/>
    <p:sldId id="346" r:id="rId31"/>
    <p:sldId id="349" r:id="rId32"/>
    <p:sldId id="298" r:id="rId33"/>
    <p:sldId id="299" r:id="rId34"/>
    <p:sldId id="300" r:id="rId35"/>
    <p:sldId id="301" r:id="rId36"/>
    <p:sldId id="302" r:id="rId37"/>
    <p:sldId id="303" r:id="rId38"/>
    <p:sldId id="304" r:id="rId39"/>
    <p:sldId id="354" r:id="rId40"/>
    <p:sldId id="353" r:id="rId41"/>
    <p:sldId id="351" r:id="rId42"/>
    <p:sldId id="352" r:id="rId43"/>
    <p:sldId id="305" r:id="rId44"/>
    <p:sldId id="306" r:id="rId45"/>
    <p:sldId id="3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B5293"/>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sz="2400"/>
          </a:p>
        </p:txBody>
      </p:sp>
      <p:sp>
        <p:nvSpPr>
          <p:cNvPr id="18" name="bk object 18"/>
          <p:cNvSpPr/>
          <p:nvPr/>
        </p:nvSpPr>
        <p:spPr>
          <a:xfrm>
            <a:off x="305399" y="784648"/>
            <a:ext cx="1078653" cy="1078653"/>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sz="2400"/>
          </a:p>
        </p:txBody>
      </p:sp>
      <p:sp>
        <p:nvSpPr>
          <p:cNvPr id="19" name="bk object 19"/>
          <p:cNvSpPr/>
          <p:nvPr/>
        </p:nvSpPr>
        <p:spPr>
          <a:xfrm>
            <a:off x="4997357" y="1"/>
            <a:ext cx="6857985" cy="6857985"/>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1827356" y="859910"/>
            <a:ext cx="8537285" cy="5539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3366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B5293"/>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sz="2400"/>
          </a:p>
        </p:txBody>
      </p:sp>
      <p:sp>
        <p:nvSpPr>
          <p:cNvPr id="18" name="bk object 18"/>
          <p:cNvSpPr/>
          <p:nvPr/>
        </p:nvSpPr>
        <p:spPr>
          <a:xfrm>
            <a:off x="305399" y="784648"/>
            <a:ext cx="1078653" cy="1078653"/>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sz="2400"/>
          </a:p>
        </p:txBody>
      </p:sp>
      <p:sp>
        <p:nvSpPr>
          <p:cNvPr id="19" name="bk object 19"/>
          <p:cNvSpPr/>
          <p:nvPr/>
        </p:nvSpPr>
        <p:spPr>
          <a:xfrm>
            <a:off x="4997357" y="1"/>
            <a:ext cx="6857985" cy="6857985"/>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883206" y="2379208"/>
            <a:ext cx="10425588"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type="body" idx="1"/>
          </p:nvPr>
        </p:nvSpPr>
        <p:spPr>
          <a:xfrm>
            <a:off x="1211330" y="2133409"/>
            <a:ext cx="9769340" cy="266676"/>
          </a:xfrm>
        </p:spPr>
        <p:txBody>
          <a:bodyPr lIns="0" tIns="0" rIns="0" bIns="0"/>
          <a:lstStyle>
            <a:lvl1pPr>
              <a:defRPr sz="1733"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7232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B5293"/>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sz="2400"/>
          </a:p>
        </p:txBody>
      </p:sp>
      <p:sp>
        <p:nvSpPr>
          <p:cNvPr id="18" name="bk object 18"/>
          <p:cNvSpPr/>
          <p:nvPr/>
        </p:nvSpPr>
        <p:spPr>
          <a:xfrm>
            <a:off x="305399" y="784648"/>
            <a:ext cx="1078653" cy="1078653"/>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sz="2400"/>
          </a:p>
        </p:txBody>
      </p:sp>
      <p:sp>
        <p:nvSpPr>
          <p:cNvPr id="19" name="bk object 19"/>
          <p:cNvSpPr/>
          <p:nvPr/>
        </p:nvSpPr>
        <p:spPr>
          <a:xfrm>
            <a:off x="4997357" y="1"/>
            <a:ext cx="6857985" cy="6857985"/>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883206" y="2379208"/>
            <a:ext cx="10425588"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0005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1629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83206" y="2379208"/>
            <a:ext cx="10425588"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8989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3004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B5293"/>
          </a:solidFill>
        </p:spPr>
        <p:txBody>
          <a:bodyPr wrap="square" lIns="0" tIns="0" rIns="0" bIns="0" rtlCol="0"/>
          <a:lstStyle/>
          <a:p>
            <a:endParaRPr sz="2400"/>
          </a:p>
        </p:txBody>
      </p:sp>
      <p:sp>
        <p:nvSpPr>
          <p:cNvPr id="2" name="Holder 2"/>
          <p:cNvSpPr>
            <a:spLocks noGrp="1"/>
          </p:cNvSpPr>
          <p:nvPr>
            <p:ph type="title"/>
          </p:nvPr>
        </p:nvSpPr>
        <p:spPr>
          <a:xfrm>
            <a:off x="883206" y="2379208"/>
            <a:ext cx="10425588" cy="553998"/>
          </a:xfrm>
          <a:prstGeom prst="rect">
            <a:avLst/>
          </a:prstGeom>
        </p:spPr>
        <p:txBody>
          <a:bodyPr wrap="square" lIns="0" tIns="0" rIns="0" bIns="0">
            <a:spAutoFit/>
          </a:bodyPr>
          <a:lstStyle>
            <a:lvl1pPr>
              <a:defRPr sz="3600" b="0" i="0">
                <a:solidFill>
                  <a:schemeClr val="bg1"/>
                </a:solidFill>
                <a:latin typeface="Verdana"/>
                <a:cs typeface="Verdana"/>
              </a:defRPr>
            </a:lvl1pPr>
          </a:lstStyle>
          <a:p>
            <a:endParaRPr/>
          </a:p>
        </p:txBody>
      </p:sp>
      <p:sp>
        <p:nvSpPr>
          <p:cNvPr id="3" name="Holder 3"/>
          <p:cNvSpPr>
            <a:spLocks noGrp="1"/>
          </p:cNvSpPr>
          <p:nvPr>
            <p:ph type="body" idx="1"/>
          </p:nvPr>
        </p:nvSpPr>
        <p:spPr>
          <a:xfrm>
            <a:off x="1211330" y="2133409"/>
            <a:ext cx="9769340" cy="200055"/>
          </a:xfrm>
          <a:prstGeom prst="rect">
            <a:avLst/>
          </a:prstGeom>
        </p:spPr>
        <p:txBody>
          <a:bodyPr wrap="square" lIns="0" tIns="0" rIns="0" bIns="0">
            <a:spAutoFit/>
          </a:bodyPr>
          <a:lstStyle>
            <a:lvl1pPr>
              <a:defRPr sz="13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169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ubernetes.io/docs/concepts/overview/working-with-objects/labels/#syntax-and-character-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ubernetes.io/docs/setup/pick-right-so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getting-started-guides/ubuntu/local/" TargetMode="External"/><Relationship Id="rId2" Type="http://schemas.openxmlformats.org/officeDocument/2006/relationships/hyperlink" Target="https://kubernetes.io/docs/getting-started-guides/minik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75189" y="0"/>
            <a:ext cx="6316980" cy="6312747"/>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462421" y="1"/>
            <a:ext cx="5715847" cy="5731087"/>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7491184" y="1648620"/>
            <a:ext cx="1078653" cy="1078653"/>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7799784" y="1925270"/>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7982751" y="3292614"/>
            <a:ext cx="1078653" cy="1078653"/>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8296150" y="3569259"/>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8900448" y="2482684"/>
            <a:ext cx="1078653" cy="1078653"/>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9210782" y="2759334"/>
            <a:ext cx="1078653" cy="1078653"/>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9148182" y="3303740"/>
            <a:ext cx="1078653" cy="1078653"/>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10620346" y="3590626"/>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10860078" y="4411658"/>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9396782" y="4126691"/>
            <a:ext cx="1078653" cy="1078653"/>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9702180" y="4403324"/>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9636547" y="4947723"/>
            <a:ext cx="1078653" cy="1078653"/>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9949914" y="5224390"/>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10803311" y="4957956"/>
            <a:ext cx="1078653" cy="1078653"/>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11112678" y="5234590"/>
            <a:ext cx="1078653" cy="1078653"/>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11051044" y="5779022"/>
            <a:ext cx="1078653" cy="1078653"/>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356466" y="0"/>
            <a:ext cx="6857985" cy="685768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1" name="object 21"/>
          <p:cNvSpPr txBox="1"/>
          <p:nvPr/>
        </p:nvSpPr>
        <p:spPr>
          <a:xfrm>
            <a:off x="2322002" y="3093508"/>
            <a:ext cx="3669453" cy="755762"/>
          </a:xfrm>
          <a:prstGeom prst="rect">
            <a:avLst/>
          </a:prstGeom>
        </p:spPr>
        <p:txBody>
          <a:bodyPr vert="horz" wrap="square" lIns="0" tIns="16933" rIns="0" bIns="0" rtlCol="0">
            <a:spAutoFit/>
          </a:bodyPr>
          <a:lstStyle/>
          <a:p>
            <a:pPr marL="16933" defTabSz="1219170">
              <a:spcBef>
                <a:spcPts val="133"/>
              </a:spcBef>
            </a:pPr>
            <a:r>
              <a:rPr sz="4800" spc="120" dirty="0">
                <a:solidFill>
                  <a:srgbClr val="FFFFFF"/>
                </a:solidFill>
                <a:latin typeface="Verdana"/>
                <a:cs typeface="Verdana"/>
              </a:rPr>
              <a:t>Networking</a:t>
            </a:r>
            <a:endParaRPr sz="4800">
              <a:solidFill>
                <a:prstClr val="black"/>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00379" y="672"/>
            <a:ext cx="2192019" cy="2192019"/>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 y="852"/>
            <a:ext cx="6872393" cy="6846147"/>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1" y="1523016"/>
            <a:ext cx="5329767" cy="5310293"/>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1996" y="654"/>
            <a:ext cx="3067473" cy="3055620"/>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870425" y="784431"/>
            <a:ext cx="3067473" cy="3055620"/>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997357" y="1"/>
            <a:ext cx="6857985" cy="685798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txBox="1">
            <a:spLocks noGrp="1"/>
          </p:cNvSpPr>
          <p:nvPr>
            <p:ph type="title"/>
          </p:nvPr>
        </p:nvSpPr>
        <p:spPr>
          <a:xfrm>
            <a:off x="4813553" y="2379207"/>
            <a:ext cx="4716780" cy="1494426"/>
          </a:xfrm>
          <a:prstGeom prst="rect">
            <a:avLst/>
          </a:prstGeom>
        </p:spPr>
        <p:txBody>
          <a:bodyPr vert="horz" wrap="square" lIns="0" tIns="16933" rIns="0" bIns="0" rtlCol="0">
            <a:spAutoFit/>
          </a:bodyPr>
          <a:lstStyle/>
          <a:p>
            <a:pPr marL="16933">
              <a:spcBef>
                <a:spcPts val="133"/>
              </a:spcBef>
            </a:pPr>
            <a:r>
              <a:rPr spc="60" dirty="0"/>
              <a:t>Kubernetes</a:t>
            </a:r>
          </a:p>
          <a:p>
            <a:pPr marL="1795735">
              <a:spcBef>
                <a:spcPts val="40"/>
              </a:spcBef>
            </a:pPr>
            <a:r>
              <a:rPr spc="100" dirty="0"/>
              <a:t>Concepts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5775960" cy="509541"/>
          </a:xfrm>
          <a:prstGeom prst="rect">
            <a:avLst/>
          </a:prstGeom>
        </p:spPr>
        <p:txBody>
          <a:bodyPr vert="horz" wrap="square" lIns="0" tIns="16933" rIns="0" bIns="0" rtlCol="0">
            <a:spAutoFit/>
          </a:bodyPr>
          <a:lstStyle/>
          <a:p>
            <a:pPr marL="16933">
              <a:spcBef>
                <a:spcPts val="133"/>
              </a:spcBef>
            </a:pPr>
            <a:r>
              <a:rPr sz="3200" spc="40" dirty="0"/>
              <a:t>Kubernetes </a:t>
            </a:r>
            <a:r>
              <a:rPr sz="3200" spc="67" dirty="0"/>
              <a:t>Concepts</a:t>
            </a:r>
            <a:r>
              <a:rPr sz="3200" spc="-727" dirty="0"/>
              <a:t> </a:t>
            </a:r>
            <a:r>
              <a:rPr sz="3200" spc="-233" dirty="0"/>
              <a:t>- </a:t>
            </a:r>
            <a:r>
              <a:rPr sz="3200" spc="13" dirty="0"/>
              <a:t>Core</a:t>
            </a:r>
            <a:endParaRPr sz="3200"/>
          </a:p>
        </p:txBody>
      </p:sp>
      <p:sp>
        <p:nvSpPr>
          <p:cNvPr id="3" name="object 3"/>
          <p:cNvSpPr txBox="1"/>
          <p:nvPr/>
        </p:nvSpPr>
        <p:spPr>
          <a:xfrm>
            <a:off x="1827356" y="2176589"/>
            <a:ext cx="9177867" cy="3797108"/>
          </a:xfrm>
          <a:prstGeom prst="rect">
            <a:avLst/>
          </a:prstGeom>
        </p:spPr>
        <p:txBody>
          <a:bodyPr vert="horz" wrap="square" lIns="0" tIns="9313" rIns="0" bIns="0" rtlCol="0">
            <a:spAutoFit/>
          </a:bodyPr>
          <a:lstStyle/>
          <a:p>
            <a:pPr marL="16933" marR="25399" defTabSz="1219170">
              <a:lnSpc>
                <a:spcPct val="102200"/>
              </a:lnSpc>
              <a:spcBef>
                <a:spcPts val="73"/>
              </a:spcBef>
            </a:pPr>
            <a:r>
              <a:rPr sz="2133" b="1" spc="-60" dirty="0">
                <a:solidFill>
                  <a:srgbClr val="FFFFFF"/>
                </a:solidFill>
                <a:latin typeface="Arial"/>
                <a:cs typeface="Arial"/>
              </a:rPr>
              <a:t>Cluster</a:t>
            </a:r>
            <a:r>
              <a:rPr sz="2133" b="1" spc="-260"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7" dirty="0">
                <a:solidFill>
                  <a:srgbClr val="FFFFFF"/>
                </a:solidFill>
                <a:latin typeface="Verdana"/>
                <a:cs typeface="Verdana"/>
              </a:rPr>
              <a:t>A</a:t>
            </a:r>
            <a:r>
              <a:rPr sz="1733" spc="-272" dirty="0">
                <a:solidFill>
                  <a:srgbClr val="FFFFFF"/>
                </a:solidFill>
                <a:latin typeface="Verdana"/>
                <a:cs typeface="Verdana"/>
              </a:rPr>
              <a:t> </a:t>
            </a:r>
            <a:r>
              <a:rPr sz="1733" spc="-80" dirty="0">
                <a:solidFill>
                  <a:srgbClr val="FFFFFF"/>
                </a:solidFill>
                <a:latin typeface="Verdana"/>
                <a:cs typeface="Verdana"/>
              </a:rPr>
              <a:t>collection</a:t>
            </a:r>
            <a:r>
              <a:rPr sz="1733" spc="-272"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13" dirty="0">
                <a:solidFill>
                  <a:srgbClr val="FFFFFF"/>
                </a:solidFill>
                <a:latin typeface="Verdana"/>
                <a:cs typeface="Verdana"/>
              </a:rPr>
              <a:t>hosts</a:t>
            </a:r>
            <a:r>
              <a:rPr sz="1733" spc="-272"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40" dirty="0">
                <a:solidFill>
                  <a:srgbClr val="FFFFFF"/>
                </a:solidFill>
                <a:latin typeface="Verdana"/>
                <a:cs typeface="Verdana"/>
              </a:rPr>
              <a:t>aggregate</a:t>
            </a:r>
            <a:r>
              <a:rPr sz="1733" spc="-272" dirty="0">
                <a:solidFill>
                  <a:srgbClr val="FFFFFF"/>
                </a:solidFill>
                <a:latin typeface="Verdana"/>
                <a:cs typeface="Verdana"/>
              </a:rPr>
              <a:t> </a:t>
            </a:r>
            <a:r>
              <a:rPr sz="1733" spc="-80" dirty="0">
                <a:solidFill>
                  <a:srgbClr val="FFFFFF"/>
                </a:solidFill>
                <a:latin typeface="Verdana"/>
                <a:cs typeface="Verdana"/>
              </a:rPr>
              <a:t>their</a:t>
            </a:r>
            <a:r>
              <a:rPr sz="1733" spc="-280" dirty="0">
                <a:solidFill>
                  <a:srgbClr val="FFFFFF"/>
                </a:solidFill>
                <a:latin typeface="Verdana"/>
                <a:cs typeface="Verdana"/>
              </a:rPr>
              <a:t> </a:t>
            </a:r>
            <a:r>
              <a:rPr sz="1733" spc="-107" dirty="0">
                <a:solidFill>
                  <a:srgbClr val="FFFFFF"/>
                </a:solidFill>
                <a:latin typeface="Verdana"/>
                <a:cs typeface="Verdana"/>
              </a:rPr>
              <a:t>available</a:t>
            </a:r>
            <a:r>
              <a:rPr sz="1733" spc="-272" dirty="0">
                <a:solidFill>
                  <a:srgbClr val="FFFFFF"/>
                </a:solidFill>
                <a:latin typeface="Verdana"/>
                <a:cs typeface="Verdana"/>
              </a:rPr>
              <a:t> </a:t>
            </a:r>
            <a:r>
              <a:rPr sz="1733" spc="-107" dirty="0">
                <a:solidFill>
                  <a:srgbClr val="FFFFFF"/>
                </a:solidFill>
                <a:latin typeface="Verdana"/>
                <a:cs typeface="Verdana"/>
              </a:rPr>
              <a:t>resources</a:t>
            </a:r>
            <a:r>
              <a:rPr sz="1733" spc="-272" dirty="0">
                <a:solidFill>
                  <a:srgbClr val="FFFFFF"/>
                </a:solidFill>
                <a:latin typeface="Verdana"/>
                <a:cs typeface="Verdana"/>
              </a:rPr>
              <a:t> </a:t>
            </a:r>
            <a:r>
              <a:rPr sz="1733" spc="-100" dirty="0">
                <a:solidFill>
                  <a:srgbClr val="FFFFFF"/>
                </a:solidFill>
                <a:latin typeface="Verdana"/>
                <a:cs typeface="Verdana"/>
              </a:rPr>
              <a:t>including</a:t>
            </a:r>
            <a:r>
              <a:rPr sz="1733" spc="-272" dirty="0">
                <a:solidFill>
                  <a:srgbClr val="FFFFFF"/>
                </a:solidFill>
                <a:latin typeface="Verdana"/>
                <a:cs typeface="Verdana"/>
              </a:rPr>
              <a:t> </a:t>
            </a:r>
            <a:r>
              <a:rPr sz="1733" spc="-152" dirty="0">
                <a:solidFill>
                  <a:srgbClr val="FFFFFF"/>
                </a:solidFill>
                <a:latin typeface="Verdana"/>
                <a:cs typeface="Verdana"/>
              </a:rPr>
              <a:t>cpu,</a:t>
            </a:r>
            <a:r>
              <a:rPr sz="1733" spc="-272" dirty="0">
                <a:solidFill>
                  <a:srgbClr val="FFFFFF"/>
                </a:solidFill>
                <a:latin typeface="Verdana"/>
                <a:cs typeface="Verdana"/>
              </a:rPr>
              <a:t> </a:t>
            </a:r>
            <a:r>
              <a:rPr sz="1733" spc="-187" dirty="0">
                <a:solidFill>
                  <a:srgbClr val="FFFFFF"/>
                </a:solidFill>
                <a:latin typeface="Verdana"/>
                <a:cs typeface="Verdana"/>
              </a:rPr>
              <a:t>ram,</a:t>
            </a:r>
            <a:r>
              <a:rPr sz="1733" spc="-272" dirty="0">
                <a:solidFill>
                  <a:srgbClr val="FFFFFF"/>
                </a:solidFill>
                <a:latin typeface="Verdana"/>
                <a:cs typeface="Verdana"/>
              </a:rPr>
              <a:t> </a:t>
            </a:r>
            <a:r>
              <a:rPr sz="1733" spc="-140" dirty="0">
                <a:solidFill>
                  <a:srgbClr val="FFFFFF"/>
                </a:solidFill>
                <a:latin typeface="Verdana"/>
                <a:cs typeface="Verdana"/>
              </a:rPr>
              <a:t>disk,  and</a:t>
            </a:r>
            <a:r>
              <a:rPr sz="1733" spc="-287" dirty="0">
                <a:solidFill>
                  <a:srgbClr val="FFFFFF"/>
                </a:solidFill>
                <a:latin typeface="Verdana"/>
                <a:cs typeface="Verdana"/>
              </a:rPr>
              <a:t> </a:t>
            </a:r>
            <a:r>
              <a:rPr sz="1733" spc="-80" dirty="0">
                <a:solidFill>
                  <a:srgbClr val="FFFFFF"/>
                </a:solidFill>
                <a:latin typeface="Verdana"/>
                <a:cs typeface="Verdana"/>
              </a:rPr>
              <a:t>their</a:t>
            </a:r>
            <a:r>
              <a:rPr sz="1733" spc="-280" dirty="0">
                <a:solidFill>
                  <a:srgbClr val="FFFFFF"/>
                </a:solidFill>
                <a:latin typeface="Verdana"/>
                <a:cs typeface="Verdana"/>
              </a:rPr>
              <a:t> </a:t>
            </a:r>
            <a:r>
              <a:rPr sz="1733" spc="-113" dirty="0">
                <a:solidFill>
                  <a:srgbClr val="FFFFFF"/>
                </a:solidFill>
                <a:latin typeface="Verdana"/>
                <a:cs typeface="Verdana"/>
              </a:rPr>
              <a:t>devices</a:t>
            </a:r>
            <a:r>
              <a:rPr sz="1733" spc="-280" dirty="0">
                <a:solidFill>
                  <a:srgbClr val="FFFFFF"/>
                </a:solidFill>
                <a:latin typeface="Verdana"/>
                <a:cs typeface="Verdana"/>
              </a:rPr>
              <a:t> </a:t>
            </a:r>
            <a:r>
              <a:rPr sz="1733" spc="-73" dirty="0">
                <a:solidFill>
                  <a:srgbClr val="FFFFFF"/>
                </a:solidFill>
                <a:latin typeface="Verdana"/>
                <a:cs typeface="Verdana"/>
              </a:rPr>
              <a:t>into</a:t>
            </a:r>
            <a:r>
              <a:rPr sz="1733" spc="-280" dirty="0">
                <a:solidFill>
                  <a:srgbClr val="FFFFFF"/>
                </a:solidFill>
                <a:latin typeface="Verdana"/>
                <a:cs typeface="Verdana"/>
              </a:rPr>
              <a:t> </a:t>
            </a:r>
            <a:r>
              <a:rPr sz="1733" spc="-167" dirty="0">
                <a:solidFill>
                  <a:srgbClr val="FFFFFF"/>
                </a:solidFill>
                <a:latin typeface="Verdana"/>
                <a:cs typeface="Verdana"/>
              </a:rPr>
              <a:t>a</a:t>
            </a:r>
            <a:r>
              <a:rPr sz="1733" spc="-280" dirty="0">
                <a:solidFill>
                  <a:srgbClr val="FFFFFF"/>
                </a:solidFill>
                <a:latin typeface="Verdana"/>
                <a:cs typeface="Verdana"/>
              </a:rPr>
              <a:t> </a:t>
            </a:r>
            <a:r>
              <a:rPr sz="1733" spc="-120" dirty="0">
                <a:solidFill>
                  <a:srgbClr val="FFFFFF"/>
                </a:solidFill>
                <a:latin typeface="Verdana"/>
                <a:cs typeface="Verdana"/>
              </a:rPr>
              <a:t>usable</a:t>
            </a:r>
            <a:r>
              <a:rPr sz="1733" spc="-280" dirty="0">
                <a:solidFill>
                  <a:srgbClr val="FFFFFF"/>
                </a:solidFill>
                <a:latin typeface="Verdana"/>
                <a:cs typeface="Verdana"/>
              </a:rPr>
              <a:t> </a:t>
            </a:r>
            <a:r>
              <a:rPr sz="1733" spc="-120" dirty="0">
                <a:solidFill>
                  <a:srgbClr val="FFFFFF"/>
                </a:solidFill>
                <a:latin typeface="Verdana"/>
                <a:cs typeface="Verdana"/>
              </a:rPr>
              <a:t>pool.</a:t>
            </a:r>
            <a:endParaRPr sz="1733">
              <a:solidFill>
                <a:prstClr val="black"/>
              </a:solidFill>
              <a:latin typeface="Verdana"/>
              <a:cs typeface="Verdana"/>
            </a:endParaRPr>
          </a:p>
          <a:p>
            <a:pPr defTabSz="1219170">
              <a:spcBef>
                <a:spcPts val="73"/>
              </a:spcBef>
            </a:pPr>
            <a:endParaRPr sz="1733">
              <a:solidFill>
                <a:prstClr val="black"/>
              </a:solidFill>
              <a:latin typeface="Times New Roman"/>
              <a:cs typeface="Times New Roman"/>
            </a:endParaRPr>
          </a:p>
          <a:p>
            <a:pPr marL="16933" marR="6773" defTabSz="1219170">
              <a:lnSpc>
                <a:spcPct val="101600"/>
              </a:lnSpc>
            </a:pPr>
            <a:r>
              <a:rPr sz="2133" b="1" spc="-7" dirty="0">
                <a:solidFill>
                  <a:srgbClr val="FFFFFF"/>
                </a:solidFill>
                <a:latin typeface="Arial"/>
                <a:cs typeface="Arial"/>
              </a:rPr>
              <a:t>Master</a:t>
            </a:r>
            <a:r>
              <a:rPr sz="2133" b="1" spc="-253"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107" dirty="0">
                <a:solidFill>
                  <a:srgbClr val="FFFFFF"/>
                </a:solidFill>
                <a:latin typeface="Verdana"/>
                <a:cs typeface="Verdana"/>
              </a:rPr>
              <a:t>The</a:t>
            </a:r>
            <a:r>
              <a:rPr sz="1733" spc="-272" dirty="0">
                <a:solidFill>
                  <a:srgbClr val="FFFFFF"/>
                </a:solidFill>
                <a:latin typeface="Verdana"/>
                <a:cs typeface="Verdana"/>
              </a:rPr>
              <a:t> </a:t>
            </a:r>
            <a:r>
              <a:rPr sz="1733" spc="-167" dirty="0">
                <a:solidFill>
                  <a:srgbClr val="FFFFFF"/>
                </a:solidFill>
                <a:latin typeface="Verdana"/>
                <a:cs typeface="Verdana"/>
              </a:rPr>
              <a:t>master(s)</a:t>
            </a:r>
            <a:r>
              <a:rPr sz="1733" spc="-272" dirty="0">
                <a:solidFill>
                  <a:srgbClr val="FFFFFF"/>
                </a:solidFill>
                <a:latin typeface="Verdana"/>
                <a:cs typeface="Verdana"/>
              </a:rPr>
              <a:t> </a:t>
            </a:r>
            <a:r>
              <a:rPr sz="1733" spc="-100" dirty="0">
                <a:solidFill>
                  <a:srgbClr val="FFFFFF"/>
                </a:solidFill>
                <a:latin typeface="Verdana"/>
                <a:cs typeface="Verdana"/>
              </a:rPr>
              <a:t>represent</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80" dirty="0">
                <a:solidFill>
                  <a:srgbClr val="FFFFFF"/>
                </a:solidFill>
                <a:latin typeface="Verdana"/>
                <a:cs typeface="Verdana"/>
              </a:rPr>
              <a:t>collection</a:t>
            </a:r>
            <a:r>
              <a:rPr sz="1733" spc="-272"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27" dirty="0">
                <a:solidFill>
                  <a:srgbClr val="FFFFFF"/>
                </a:solidFill>
                <a:latin typeface="Verdana"/>
                <a:cs typeface="Verdana"/>
              </a:rPr>
              <a:t>components</a:t>
            </a:r>
            <a:r>
              <a:rPr sz="1733" spc="-272"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67" dirty="0">
                <a:solidFill>
                  <a:srgbClr val="FFFFFF"/>
                </a:solidFill>
                <a:latin typeface="Verdana"/>
                <a:cs typeface="Verdana"/>
              </a:rPr>
              <a:t>make</a:t>
            </a:r>
            <a:r>
              <a:rPr sz="1733" spc="-272" dirty="0">
                <a:solidFill>
                  <a:srgbClr val="FFFFFF"/>
                </a:solidFill>
                <a:latin typeface="Verdana"/>
                <a:cs typeface="Verdana"/>
              </a:rPr>
              <a:t> </a:t>
            </a:r>
            <a:r>
              <a:rPr sz="1733" spc="-133" dirty="0">
                <a:solidFill>
                  <a:srgbClr val="FFFFFF"/>
                </a:solidFill>
                <a:latin typeface="Verdana"/>
                <a:cs typeface="Verdana"/>
              </a:rPr>
              <a:t>up</a:t>
            </a:r>
            <a:r>
              <a:rPr sz="1733" spc="-272"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73" dirty="0">
                <a:solidFill>
                  <a:srgbClr val="FFFFFF"/>
                </a:solidFill>
                <a:latin typeface="Verdana"/>
                <a:cs typeface="Verdana"/>
              </a:rPr>
              <a:t>control</a:t>
            </a:r>
            <a:r>
              <a:rPr sz="1733" spc="-272" dirty="0">
                <a:solidFill>
                  <a:srgbClr val="FFFFFF"/>
                </a:solidFill>
                <a:latin typeface="Verdana"/>
                <a:cs typeface="Verdana"/>
              </a:rPr>
              <a:t> </a:t>
            </a:r>
            <a:r>
              <a:rPr sz="1733" spc="-120" dirty="0">
                <a:solidFill>
                  <a:srgbClr val="FFFFFF"/>
                </a:solidFill>
                <a:latin typeface="Verdana"/>
                <a:cs typeface="Verdana"/>
              </a:rPr>
              <a:t>plane</a:t>
            </a:r>
            <a:r>
              <a:rPr sz="1733" spc="-272" dirty="0">
                <a:solidFill>
                  <a:srgbClr val="FFFFFF"/>
                </a:solidFill>
                <a:latin typeface="Verdana"/>
                <a:cs typeface="Verdana"/>
              </a:rPr>
              <a:t> </a:t>
            </a:r>
            <a:r>
              <a:rPr sz="1733" spc="-60" dirty="0">
                <a:solidFill>
                  <a:srgbClr val="FFFFFF"/>
                </a:solidFill>
                <a:latin typeface="Verdana"/>
                <a:cs typeface="Verdana"/>
              </a:rPr>
              <a:t>of  </a:t>
            </a:r>
            <a:r>
              <a:rPr sz="1733" spc="-120" dirty="0">
                <a:solidFill>
                  <a:srgbClr val="FFFFFF"/>
                </a:solidFill>
                <a:latin typeface="Verdana"/>
                <a:cs typeface="Verdana"/>
              </a:rPr>
              <a:t>Kubernetes. These </a:t>
            </a:r>
            <a:r>
              <a:rPr sz="1733" spc="-127" dirty="0">
                <a:solidFill>
                  <a:srgbClr val="FFFFFF"/>
                </a:solidFill>
                <a:latin typeface="Verdana"/>
                <a:cs typeface="Verdana"/>
              </a:rPr>
              <a:t>components </a:t>
            </a:r>
            <a:r>
              <a:rPr sz="1733" spc="-113" dirty="0">
                <a:solidFill>
                  <a:srgbClr val="FFFFFF"/>
                </a:solidFill>
                <a:latin typeface="Verdana"/>
                <a:cs typeface="Verdana"/>
              </a:rPr>
              <a:t>are </a:t>
            </a:r>
            <a:r>
              <a:rPr sz="1733" spc="-107" dirty="0">
                <a:solidFill>
                  <a:srgbClr val="FFFFFF"/>
                </a:solidFill>
                <a:latin typeface="Verdana"/>
                <a:cs typeface="Verdana"/>
              </a:rPr>
              <a:t>responsible </a:t>
            </a:r>
            <a:r>
              <a:rPr sz="1733" spc="-53" dirty="0">
                <a:solidFill>
                  <a:srgbClr val="FFFFFF"/>
                </a:solidFill>
                <a:latin typeface="Verdana"/>
                <a:cs typeface="Verdana"/>
              </a:rPr>
              <a:t>for </a:t>
            </a:r>
            <a:r>
              <a:rPr sz="1733" spc="-80" dirty="0">
                <a:solidFill>
                  <a:srgbClr val="FFFFFF"/>
                </a:solidFill>
                <a:latin typeface="Verdana"/>
                <a:cs typeface="Verdana"/>
              </a:rPr>
              <a:t>all </a:t>
            </a:r>
            <a:r>
              <a:rPr sz="1733" spc="-93" dirty="0">
                <a:solidFill>
                  <a:srgbClr val="FFFFFF"/>
                </a:solidFill>
                <a:latin typeface="Verdana"/>
                <a:cs typeface="Verdana"/>
              </a:rPr>
              <a:t>cluster </a:t>
            </a:r>
            <a:r>
              <a:rPr sz="1733" spc="-107" dirty="0">
                <a:solidFill>
                  <a:srgbClr val="FFFFFF"/>
                </a:solidFill>
                <a:latin typeface="Verdana"/>
                <a:cs typeface="Verdana"/>
              </a:rPr>
              <a:t>decisions </a:t>
            </a:r>
            <a:r>
              <a:rPr sz="1733" spc="-100" dirty="0">
                <a:solidFill>
                  <a:srgbClr val="FFFFFF"/>
                </a:solidFill>
                <a:latin typeface="Verdana"/>
                <a:cs typeface="Verdana"/>
              </a:rPr>
              <a:t>including </a:t>
            </a:r>
            <a:r>
              <a:rPr sz="1733" spc="-93" dirty="0">
                <a:solidFill>
                  <a:srgbClr val="FFFFFF"/>
                </a:solidFill>
                <a:latin typeface="Verdana"/>
                <a:cs typeface="Verdana"/>
              </a:rPr>
              <a:t>both  </a:t>
            </a:r>
            <a:r>
              <a:rPr sz="1733" spc="-120" dirty="0">
                <a:solidFill>
                  <a:srgbClr val="FFFFFF"/>
                </a:solidFill>
                <a:latin typeface="Verdana"/>
                <a:cs typeface="Verdana"/>
              </a:rPr>
              <a:t>scheduling</a:t>
            </a:r>
            <a:r>
              <a:rPr sz="1733" spc="-280" dirty="0">
                <a:solidFill>
                  <a:srgbClr val="FFFFFF"/>
                </a:solidFill>
                <a:latin typeface="Verdana"/>
                <a:cs typeface="Verdana"/>
              </a:rPr>
              <a:t> </a:t>
            </a:r>
            <a:r>
              <a:rPr sz="1733" spc="-140" dirty="0">
                <a:solidFill>
                  <a:srgbClr val="FFFFFF"/>
                </a:solidFill>
                <a:latin typeface="Verdana"/>
                <a:cs typeface="Verdana"/>
              </a:rPr>
              <a:t>and</a:t>
            </a:r>
            <a:r>
              <a:rPr sz="1733" spc="-280" dirty="0">
                <a:solidFill>
                  <a:srgbClr val="FFFFFF"/>
                </a:solidFill>
                <a:latin typeface="Verdana"/>
                <a:cs typeface="Verdana"/>
              </a:rPr>
              <a:t> </a:t>
            </a:r>
            <a:r>
              <a:rPr sz="1733" spc="-113" dirty="0">
                <a:solidFill>
                  <a:srgbClr val="FFFFFF"/>
                </a:solidFill>
                <a:latin typeface="Verdana"/>
                <a:cs typeface="Verdana"/>
              </a:rPr>
              <a:t>responding</a:t>
            </a:r>
            <a:r>
              <a:rPr sz="1733" spc="-280"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spc="-93" dirty="0">
                <a:solidFill>
                  <a:srgbClr val="FFFFFF"/>
                </a:solidFill>
                <a:latin typeface="Verdana"/>
                <a:cs typeface="Verdana"/>
              </a:rPr>
              <a:t>cluster</a:t>
            </a:r>
            <a:r>
              <a:rPr sz="1733" spc="-280" dirty="0">
                <a:solidFill>
                  <a:srgbClr val="FFFFFF"/>
                </a:solidFill>
                <a:latin typeface="Verdana"/>
                <a:cs typeface="Verdana"/>
              </a:rPr>
              <a:t> </a:t>
            </a:r>
            <a:r>
              <a:rPr sz="1733" spc="-140" dirty="0">
                <a:solidFill>
                  <a:srgbClr val="FFFFFF"/>
                </a:solidFill>
                <a:latin typeface="Verdana"/>
                <a:cs typeface="Verdana"/>
              </a:rPr>
              <a:t>events.</a:t>
            </a:r>
            <a:endParaRPr sz="1733">
              <a:solidFill>
                <a:prstClr val="black"/>
              </a:solidFill>
              <a:latin typeface="Verdana"/>
              <a:cs typeface="Verdana"/>
            </a:endParaRPr>
          </a:p>
          <a:p>
            <a:pPr defTabSz="1219170">
              <a:spcBef>
                <a:spcPts val="67"/>
              </a:spcBef>
            </a:pPr>
            <a:endParaRPr sz="1733">
              <a:solidFill>
                <a:prstClr val="black"/>
              </a:solidFill>
              <a:latin typeface="Times New Roman"/>
              <a:cs typeface="Times New Roman"/>
            </a:endParaRPr>
          </a:p>
          <a:p>
            <a:pPr marL="16933" marR="480895" algn="just" defTabSz="1219170">
              <a:lnSpc>
                <a:spcPct val="101600"/>
              </a:lnSpc>
            </a:pPr>
            <a:r>
              <a:rPr sz="2133" b="1" spc="-40" dirty="0">
                <a:solidFill>
                  <a:srgbClr val="FFFFFF"/>
                </a:solidFill>
                <a:latin typeface="Arial"/>
                <a:cs typeface="Arial"/>
              </a:rPr>
              <a:t>Node</a:t>
            </a:r>
            <a:r>
              <a:rPr sz="2133" b="1" spc="-253"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7" dirty="0">
                <a:solidFill>
                  <a:srgbClr val="FFFFFF"/>
                </a:solidFill>
                <a:latin typeface="Verdana"/>
                <a:cs typeface="Verdana"/>
              </a:rPr>
              <a:t>A</a:t>
            </a:r>
            <a:r>
              <a:rPr sz="1733" spc="-267" dirty="0">
                <a:solidFill>
                  <a:srgbClr val="FFFFFF"/>
                </a:solidFill>
                <a:latin typeface="Verdana"/>
                <a:cs typeface="Verdana"/>
              </a:rPr>
              <a:t> </a:t>
            </a:r>
            <a:r>
              <a:rPr sz="1733" spc="-113" dirty="0">
                <a:solidFill>
                  <a:srgbClr val="FFFFFF"/>
                </a:solidFill>
                <a:latin typeface="Verdana"/>
                <a:cs typeface="Verdana"/>
              </a:rPr>
              <a:t>single</a:t>
            </a:r>
            <a:r>
              <a:rPr sz="1733" spc="-272" dirty="0">
                <a:solidFill>
                  <a:srgbClr val="FFFFFF"/>
                </a:solidFill>
                <a:latin typeface="Verdana"/>
                <a:cs typeface="Verdana"/>
              </a:rPr>
              <a:t> </a:t>
            </a:r>
            <a:r>
              <a:rPr sz="1733" spc="-140" dirty="0">
                <a:solidFill>
                  <a:srgbClr val="FFFFFF"/>
                </a:solidFill>
                <a:latin typeface="Verdana"/>
                <a:cs typeface="Verdana"/>
              </a:rPr>
              <a:t>host,</a:t>
            </a:r>
            <a:r>
              <a:rPr sz="1733" spc="-267" dirty="0">
                <a:solidFill>
                  <a:srgbClr val="FFFFFF"/>
                </a:solidFill>
                <a:latin typeface="Verdana"/>
                <a:cs typeface="Verdana"/>
              </a:rPr>
              <a:t> </a:t>
            </a:r>
            <a:r>
              <a:rPr sz="1733" spc="-113" dirty="0">
                <a:solidFill>
                  <a:srgbClr val="FFFFFF"/>
                </a:solidFill>
                <a:latin typeface="Verdana"/>
                <a:cs typeface="Verdana"/>
              </a:rPr>
              <a:t>physical</a:t>
            </a:r>
            <a:r>
              <a:rPr sz="1733" spc="-272" dirty="0">
                <a:solidFill>
                  <a:srgbClr val="FFFFFF"/>
                </a:solidFill>
                <a:latin typeface="Verdana"/>
                <a:cs typeface="Verdana"/>
              </a:rPr>
              <a:t> </a:t>
            </a:r>
            <a:r>
              <a:rPr sz="1733" spc="-67" dirty="0">
                <a:solidFill>
                  <a:srgbClr val="FFFFFF"/>
                </a:solidFill>
                <a:latin typeface="Verdana"/>
                <a:cs typeface="Verdana"/>
              </a:rPr>
              <a:t>or</a:t>
            </a:r>
            <a:r>
              <a:rPr sz="1733" spc="-272" dirty="0">
                <a:solidFill>
                  <a:srgbClr val="FFFFFF"/>
                </a:solidFill>
                <a:latin typeface="Verdana"/>
                <a:cs typeface="Verdana"/>
              </a:rPr>
              <a:t> </a:t>
            </a:r>
            <a:r>
              <a:rPr sz="1733" spc="-87" dirty="0">
                <a:solidFill>
                  <a:srgbClr val="FFFFFF"/>
                </a:solidFill>
                <a:latin typeface="Verdana"/>
                <a:cs typeface="Verdana"/>
              </a:rPr>
              <a:t>virtual</a:t>
            </a:r>
            <a:r>
              <a:rPr sz="1733" spc="-267" dirty="0">
                <a:solidFill>
                  <a:srgbClr val="FFFFFF"/>
                </a:solidFill>
                <a:latin typeface="Verdana"/>
                <a:cs typeface="Verdana"/>
              </a:rPr>
              <a:t> </a:t>
            </a:r>
            <a:r>
              <a:rPr sz="1733" spc="-120" dirty="0">
                <a:solidFill>
                  <a:srgbClr val="FFFFFF"/>
                </a:solidFill>
                <a:latin typeface="Verdana"/>
                <a:cs typeface="Verdana"/>
              </a:rPr>
              <a:t>capable</a:t>
            </a:r>
            <a:r>
              <a:rPr sz="1733" spc="-272"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20" dirty="0">
                <a:solidFill>
                  <a:srgbClr val="FFFFFF"/>
                </a:solidFill>
                <a:latin typeface="Verdana"/>
                <a:cs typeface="Verdana"/>
              </a:rPr>
              <a:t>running</a:t>
            </a:r>
            <a:r>
              <a:rPr sz="1733" spc="-272" dirty="0">
                <a:solidFill>
                  <a:srgbClr val="FFFFFF"/>
                </a:solidFill>
                <a:latin typeface="Verdana"/>
                <a:cs typeface="Verdana"/>
              </a:rPr>
              <a:t> </a:t>
            </a:r>
            <a:r>
              <a:rPr sz="1733" spc="-152" dirty="0">
                <a:solidFill>
                  <a:srgbClr val="FFFFFF"/>
                </a:solidFill>
                <a:latin typeface="Verdana"/>
                <a:cs typeface="Verdana"/>
              </a:rPr>
              <a:t>pods.</a:t>
            </a:r>
            <a:r>
              <a:rPr sz="1733" spc="-272" dirty="0">
                <a:solidFill>
                  <a:srgbClr val="FFFFFF"/>
                </a:solidFill>
                <a:latin typeface="Verdana"/>
                <a:cs typeface="Verdana"/>
              </a:rPr>
              <a:t> </a:t>
            </a:r>
            <a:r>
              <a:rPr sz="1733" spc="-7" dirty="0">
                <a:solidFill>
                  <a:srgbClr val="FFFFFF"/>
                </a:solidFill>
                <a:latin typeface="Verdana"/>
                <a:cs typeface="Verdana"/>
              </a:rPr>
              <a:t>A</a:t>
            </a:r>
            <a:r>
              <a:rPr sz="1733" spc="-267" dirty="0">
                <a:solidFill>
                  <a:srgbClr val="FFFFFF"/>
                </a:solidFill>
                <a:latin typeface="Verdana"/>
                <a:cs typeface="Verdana"/>
              </a:rPr>
              <a:t> </a:t>
            </a:r>
            <a:r>
              <a:rPr sz="1733" spc="-120" dirty="0">
                <a:solidFill>
                  <a:srgbClr val="FFFFFF"/>
                </a:solidFill>
                <a:latin typeface="Verdana"/>
                <a:cs typeface="Verdana"/>
              </a:rPr>
              <a:t>node</a:t>
            </a:r>
            <a:r>
              <a:rPr sz="1733" spc="-272" dirty="0">
                <a:solidFill>
                  <a:srgbClr val="FFFFFF"/>
                </a:solidFill>
                <a:latin typeface="Verdana"/>
                <a:cs typeface="Verdana"/>
              </a:rPr>
              <a:t> </a:t>
            </a:r>
            <a:r>
              <a:rPr sz="1733" spc="-93" dirty="0">
                <a:solidFill>
                  <a:srgbClr val="FFFFFF"/>
                </a:solidFill>
                <a:latin typeface="Verdana"/>
                <a:cs typeface="Verdana"/>
              </a:rPr>
              <a:t>is</a:t>
            </a:r>
            <a:r>
              <a:rPr sz="1733" spc="-267" dirty="0">
                <a:solidFill>
                  <a:srgbClr val="FFFFFF"/>
                </a:solidFill>
                <a:latin typeface="Verdana"/>
                <a:cs typeface="Verdana"/>
              </a:rPr>
              <a:t> </a:t>
            </a:r>
            <a:r>
              <a:rPr sz="1733" spc="-167" dirty="0">
                <a:solidFill>
                  <a:srgbClr val="FFFFFF"/>
                </a:solidFill>
                <a:latin typeface="Verdana"/>
                <a:cs typeface="Verdana"/>
              </a:rPr>
              <a:t>managed</a:t>
            </a:r>
            <a:r>
              <a:rPr sz="1733" spc="-272" dirty="0">
                <a:solidFill>
                  <a:srgbClr val="FFFFFF"/>
                </a:solidFill>
                <a:latin typeface="Verdana"/>
                <a:cs typeface="Verdana"/>
              </a:rPr>
              <a:t> </a:t>
            </a:r>
            <a:r>
              <a:rPr sz="1733" spc="-127" dirty="0">
                <a:solidFill>
                  <a:srgbClr val="FFFFFF"/>
                </a:solidFill>
                <a:latin typeface="Verdana"/>
                <a:cs typeface="Verdana"/>
              </a:rPr>
              <a:t>by</a:t>
            </a:r>
            <a:r>
              <a:rPr sz="1733" spc="-267" dirty="0">
                <a:solidFill>
                  <a:srgbClr val="FFFFFF"/>
                </a:solidFill>
                <a:latin typeface="Verdana"/>
                <a:cs typeface="Verdana"/>
              </a:rPr>
              <a:t> </a:t>
            </a:r>
            <a:r>
              <a:rPr sz="1733" spc="-100" dirty="0">
                <a:solidFill>
                  <a:srgbClr val="FFFFFF"/>
                </a:solidFill>
                <a:latin typeface="Verdana"/>
                <a:cs typeface="Verdana"/>
              </a:rPr>
              <a:t>the  </a:t>
            </a:r>
            <a:r>
              <a:rPr sz="1733" spc="-173" dirty="0">
                <a:solidFill>
                  <a:srgbClr val="FFFFFF"/>
                </a:solidFill>
                <a:latin typeface="Verdana"/>
                <a:cs typeface="Verdana"/>
              </a:rPr>
              <a:t>master(s),</a:t>
            </a:r>
            <a:r>
              <a:rPr sz="1733" spc="-280"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00" dirty="0">
                <a:solidFill>
                  <a:srgbClr val="FFFFFF"/>
                </a:solidFill>
                <a:latin typeface="Verdana"/>
                <a:cs typeface="Verdana"/>
              </a:rPr>
              <a:t>at</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160" dirty="0">
                <a:solidFill>
                  <a:srgbClr val="FFFFFF"/>
                </a:solidFill>
                <a:latin typeface="Verdana"/>
                <a:cs typeface="Verdana"/>
              </a:rPr>
              <a:t>minimum</a:t>
            </a:r>
            <a:r>
              <a:rPr sz="1733" spc="-272" dirty="0">
                <a:solidFill>
                  <a:srgbClr val="FFFFFF"/>
                </a:solidFill>
                <a:latin typeface="Verdana"/>
                <a:cs typeface="Verdana"/>
              </a:rPr>
              <a:t> </a:t>
            </a:r>
            <a:r>
              <a:rPr sz="1733" spc="-120" dirty="0">
                <a:solidFill>
                  <a:srgbClr val="FFFFFF"/>
                </a:solidFill>
                <a:latin typeface="Verdana"/>
                <a:cs typeface="Verdana"/>
              </a:rPr>
              <a:t>runs</a:t>
            </a:r>
            <a:r>
              <a:rPr sz="1733" spc="-272" dirty="0">
                <a:solidFill>
                  <a:srgbClr val="FFFFFF"/>
                </a:solidFill>
                <a:latin typeface="Verdana"/>
                <a:cs typeface="Verdana"/>
              </a:rPr>
              <a:t> </a:t>
            </a:r>
            <a:r>
              <a:rPr sz="1733" spc="-93" dirty="0">
                <a:solidFill>
                  <a:srgbClr val="FFFFFF"/>
                </a:solidFill>
                <a:latin typeface="Verdana"/>
                <a:cs typeface="Verdana"/>
              </a:rPr>
              <a:t>both</a:t>
            </a:r>
            <a:r>
              <a:rPr sz="1733" spc="-272" dirty="0">
                <a:solidFill>
                  <a:srgbClr val="FFFFFF"/>
                </a:solidFill>
                <a:latin typeface="Verdana"/>
                <a:cs typeface="Verdana"/>
              </a:rPr>
              <a:t> </a:t>
            </a:r>
            <a:r>
              <a:rPr sz="1733" spc="-100" dirty="0">
                <a:solidFill>
                  <a:srgbClr val="FFFFFF"/>
                </a:solidFill>
                <a:latin typeface="Verdana"/>
                <a:cs typeface="Verdana"/>
              </a:rPr>
              <a:t>kubelet</a:t>
            </a:r>
            <a:r>
              <a:rPr sz="1733" spc="-272"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27" dirty="0">
                <a:solidFill>
                  <a:srgbClr val="FFFFFF"/>
                </a:solidFill>
                <a:latin typeface="Verdana"/>
                <a:cs typeface="Verdana"/>
              </a:rPr>
              <a:t>kube-proxy</a:t>
            </a:r>
            <a:r>
              <a:rPr sz="1733" spc="-272" dirty="0">
                <a:solidFill>
                  <a:srgbClr val="FFFFFF"/>
                </a:solidFill>
                <a:latin typeface="Verdana"/>
                <a:cs typeface="Verdana"/>
              </a:rPr>
              <a:t> </a:t>
            </a:r>
            <a:r>
              <a:rPr sz="1733" spc="-67" dirty="0">
                <a:solidFill>
                  <a:srgbClr val="FFFFFF"/>
                </a:solidFill>
                <a:latin typeface="Verdana"/>
                <a:cs typeface="Verdana"/>
              </a:rPr>
              <a:t>to</a:t>
            </a:r>
            <a:r>
              <a:rPr sz="1733" spc="-272" dirty="0">
                <a:solidFill>
                  <a:srgbClr val="FFFFFF"/>
                </a:solidFill>
                <a:latin typeface="Verdana"/>
                <a:cs typeface="Verdana"/>
              </a:rPr>
              <a:t> </a:t>
            </a:r>
            <a:r>
              <a:rPr sz="1733" spc="-120" dirty="0">
                <a:solidFill>
                  <a:srgbClr val="FFFFFF"/>
                </a:solidFill>
                <a:latin typeface="Verdana"/>
                <a:cs typeface="Verdana"/>
              </a:rPr>
              <a:t>be</a:t>
            </a:r>
            <a:r>
              <a:rPr sz="1733" spc="-272" dirty="0">
                <a:solidFill>
                  <a:srgbClr val="FFFFFF"/>
                </a:solidFill>
                <a:latin typeface="Verdana"/>
                <a:cs typeface="Verdana"/>
              </a:rPr>
              <a:t> </a:t>
            </a:r>
            <a:r>
              <a:rPr sz="1733" spc="-107" dirty="0">
                <a:solidFill>
                  <a:srgbClr val="FFFFFF"/>
                </a:solidFill>
                <a:latin typeface="Verdana"/>
                <a:cs typeface="Verdana"/>
              </a:rPr>
              <a:t>considered</a:t>
            </a:r>
            <a:r>
              <a:rPr sz="1733" spc="-272" dirty="0">
                <a:solidFill>
                  <a:srgbClr val="FFFFFF"/>
                </a:solidFill>
                <a:latin typeface="Verdana"/>
                <a:cs typeface="Verdana"/>
              </a:rPr>
              <a:t> </a:t>
            </a:r>
            <a:r>
              <a:rPr sz="1733" spc="-93" dirty="0">
                <a:solidFill>
                  <a:srgbClr val="FFFFFF"/>
                </a:solidFill>
                <a:latin typeface="Verdana"/>
                <a:cs typeface="Verdana"/>
              </a:rPr>
              <a:t>part</a:t>
            </a:r>
            <a:r>
              <a:rPr sz="1733" spc="-272"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00" dirty="0">
                <a:solidFill>
                  <a:srgbClr val="FFFFFF"/>
                </a:solidFill>
                <a:latin typeface="Verdana"/>
                <a:cs typeface="Verdana"/>
              </a:rPr>
              <a:t>the  </a:t>
            </a:r>
            <a:r>
              <a:rPr sz="1733" spc="-113" dirty="0">
                <a:solidFill>
                  <a:srgbClr val="FFFFFF"/>
                </a:solidFill>
                <a:latin typeface="Verdana"/>
                <a:cs typeface="Verdana"/>
              </a:rPr>
              <a:t>cluster.</a:t>
            </a:r>
            <a:endParaRPr sz="1733">
              <a:solidFill>
                <a:prstClr val="black"/>
              </a:solidFill>
              <a:latin typeface="Verdana"/>
              <a:cs typeface="Verdana"/>
            </a:endParaRPr>
          </a:p>
          <a:p>
            <a:pPr defTabSz="1219170">
              <a:spcBef>
                <a:spcPts val="53"/>
              </a:spcBef>
            </a:pPr>
            <a:endParaRPr sz="1733">
              <a:solidFill>
                <a:prstClr val="black"/>
              </a:solidFill>
              <a:latin typeface="Times New Roman"/>
              <a:cs typeface="Times New Roman"/>
            </a:endParaRPr>
          </a:p>
          <a:p>
            <a:pPr marL="16933" marR="717955" defTabSz="1219170">
              <a:lnSpc>
                <a:spcPct val="102200"/>
              </a:lnSpc>
            </a:pPr>
            <a:r>
              <a:rPr sz="2133" b="1" spc="-87" dirty="0">
                <a:solidFill>
                  <a:srgbClr val="FFFFFF"/>
                </a:solidFill>
                <a:latin typeface="Arial"/>
                <a:cs typeface="Arial"/>
              </a:rPr>
              <a:t>Namespace</a:t>
            </a:r>
            <a:r>
              <a:rPr sz="2133" b="1" spc="-267"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7" dirty="0">
                <a:solidFill>
                  <a:srgbClr val="FFFFFF"/>
                </a:solidFill>
                <a:latin typeface="Verdana"/>
                <a:cs typeface="Verdana"/>
              </a:rPr>
              <a:t>A</a:t>
            </a:r>
            <a:r>
              <a:rPr sz="1733" spc="-272" dirty="0">
                <a:solidFill>
                  <a:srgbClr val="FFFFFF"/>
                </a:solidFill>
                <a:latin typeface="Verdana"/>
                <a:cs typeface="Verdana"/>
              </a:rPr>
              <a:t> </a:t>
            </a:r>
            <a:r>
              <a:rPr sz="1733" spc="-93" dirty="0">
                <a:solidFill>
                  <a:srgbClr val="FFFFFF"/>
                </a:solidFill>
                <a:latin typeface="Verdana"/>
                <a:cs typeface="Verdana"/>
              </a:rPr>
              <a:t>logical</a:t>
            </a:r>
            <a:r>
              <a:rPr sz="1733" spc="-280" dirty="0">
                <a:solidFill>
                  <a:srgbClr val="FFFFFF"/>
                </a:solidFill>
                <a:latin typeface="Verdana"/>
                <a:cs typeface="Verdana"/>
              </a:rPr>
              <a:t> </a:t>
            </a:r>
            <a:r>
              <a:rPr sz="1733" spc="-93" dirty="0">
                <a:solidFill>
                  <a:srgbClr val="FFFFFF"/>
                </a:solidFill>
                <a:latin typeface="Verdana"/>
                <a:cs typeface="Verdana"/>
              </a:rPr>
              <a:t>cluster</a:t>
            </a:r>
            <a:r>
              <a:rPr sz="1733" spc="-272" dirty="0">
                <a:solidFill>
                  <a:srgbClr val="FFFFFF"/>
                </a:solidFill>
                <a:latin typeface="Verdana"/>
                <a:cs typeface="Verdana"/>
              </a:rPr>
              <a:t> </a:t>
            </a:r>
            <a:r>
              <a:rPr sz="1733" spc="-67" dirty="0">
                <a:solidFill>
                  <a:srgbClr val="FFFFFF"/>
                </a:solidFill>
                <a:latin typeface="Verdana"/>
                <a:cs typeface="Verdana"/>
              </a:rPr>
              <a:t>or</a:t>
            </a:r>
            <a:r>
              <a:rPr sz="1733" spc="-272" dirty="0">
                <a:solidFill>
                  <a:srgbClr val="FFFFFF"/>
                </a:solidFill>
                <a:latin typeface="Verdana"/>
                <a:cs typeface="Verdana"/>
              </a:rPr>
              <a:t> </a:t>
            </a:r>
            <a:r>
              <a:rPr sz="1733" spc="-127" dirty="0">
                <a:solidFill>
                  <a:srgbClr val="FFFFFF"/>
                </a:solidFill>
                <a:latin typeface="Verdana"/>
                <a:cs typeface="Verdana"/>
              </a:rPr>
              <a:t>environment.</a:t>
            </a:r>
            <a:r>
              <a:rPr sz="1733" spc="-280" dirty="0">
                <a:solidFill>
                  <a:srgbClr val="FFFFFF"/>
                </a:solidFill>
                <a:latin typeface="Verdana"/>
                <a:cs typeface="Verdana"/>
              </a:rPr>
              <a:t> </a:t>
            </a:r>
            <a:r>
              <a:rPr sz="1733" spc="-100" dirty="0">
                <a:solidFill>
                  <a:srgbClr val="FFFFFF"/>
                </a:solidFill>
                <a:latin typeface="Verdana"/>
                <a:cs typeface="Verdana"/>
              </a:rPr>
              <a:t>Primary</a:t>
            </a:r>
            <a:r>
              <a:rPr sz="1733" spc="-272" dirty="0">
                <a:solidFill>
                  <a:srgbClr val="FFFFFF"/>
                </a:solidFill>
                <a:latin typeface="Verdana"/>
                <a:cs typeface="Verdana"/>
              </a:rPr>
              <a:t> </a:t>
            </a:r>
            <a:r>
              <a:rPr sz="1733" spc="-127" dirty="0">
                <a:solidFill>
                  <a:srgbClr val="FFFFFF"/>
                </a:solidFill>
                <a:latin typeface="Verdana"/>
                <a:cs typeface="Verdana"/>
              </a:rPr>
              <a:t>method</a:t>
            </a:r>
            <a:r>
              <a:rPr sz="1733" spc="-272" dirty="0">
                <a:solidFill>
                  <a:srgbClr val="FFFFFF"/>
                </a:solidFill>
                <a:latin typeface="Verdana"/>
                <a:cs typeface="Verdana"/>
              </a:rPr>
              <a:t> </a:t>
            </a:r>
            <a:r>
              <a:rPr sz="1733" spc="-60" dirty="0">
                <a:solidFill>
                  <a:srgbClr val="FFFFFF"/>
                </a:solidFill>
                <a:latin typeface="Verdana"/>
                <a:cs typeface="Verdana"/>
              </a:rPr>
              <a:t>of</a:t>
            </a:r>
            <a:r>
              <a:rPr sz="1733" spc="-280" dirty="0">
                <a:solidFill>
                  <a:srgbClr val="FFFFFF"/>
                </a:solidFill>
                <a:latin typeface="Verdana"/>
                <a:cs typeface="Verdana"/>
              </a:rPr>
              <a:t> </a:t>
            </a:r>
            <a:r>
              <a:rPr sz="1733" spc="-100" dirty="0">
                <a:solidFill>
                  <a:srgbClr val="FFFFFF"/>
                </a:solidFill>
                <a:latin typeface="Verdana"/>
                <a:cs typeface="Verdana"/>
              </a:rPr>
              <a:t>dividing</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93" dirty="0">
                <a:solidFill>
                  <a:srgbClr val="FFFFFF"/>
                </a:solidFill>
                <a:latin typeface="Verdana"/>
                <a:cs typeface="Verdana"/>
              </a:rPr>
              <a:t>cluster</a:t>
            </a:r>
            <a:r>
              <a:rPr sz="1733" spc="-280" dirty="0">
                <a:solidFill>
                  <a:srgbClr val="FFFFFF"/>
                </a:solidFill>
                <a:latin typeface="Verdana"/>
                <a:cs typeface="Verdana"/>
              </a:rPr>
              <a:t> </a:t>
            </a:r>
            <a:r>
              <a:rPr sz="1733" spc="-67" dirty="0">
                <a:solidFill>
                  <a:srgbClr val="FFFFFF"/>
                </a:solidFill>
                <a:latin typeface="Verdana"/>
                <a:cs typeface="Verdana"/>
              </a:rPr>
              <a:t>or  </a:t>
            </a:r>
            <a:r>
              <a:rPr sz="1733" spc="-120" dirty="0">
                <a:solidFill>
                  <a:srgbClr val="FFFFFF"/>
                </a:solidFill>
                <a:latin typeface="Verdana"/>
                <a:cs typeface="Verdana"/>
              </a:rPr>
              <a:t>scoping</a:t>
            </a:r>
            <a:r>
              <a:rPr sz="1733" spc="-287" dirty="0">
                <a:solidFill>
                  <a:srgbClr val="FFFFFF"/>
                </a:solidFill>
                <a:latin typeface="Verdana"/>
                <a:cs typeface="Verdana"/>
              </a:rPr>
              <a:t> </a:t>
            </a:r>
            <a:r>
              <a:rPr sz="1733" spc="-152" dirty="0">
                <a:solidFill>
                  <a:srgbClr val="FFFFFF"/>
                </a:solidFill>
                <a:latin typeface="Verdana"/>
                <a:cs typeface="Verdana"/>
              </a:rPr>
              <a:t>access.</a:t>
            </a:r>
            <a:endParaRPr sz="1733">
              <a:solidFill>
                <a:prstClr val="black"/>
              </a:solidFill>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4676987" cy="509541"/>
          </a:xfrm>
          <a:prstGeom prst="rect">
            <a:avLst/>
          </a:prstGeom>
        </p:spPr>
        <p:txBody>
          <a:bodyPr vert="horz" wrap="square" lIns="0" tIns="16933" rIns="0" bIns="0" rtlCol="0">
            <a:spAutoFit/>
          </a:bodyPr>
          <a:lstStyle/>
          <a:p>
            <a:pPr marL="16933">
              <a:spcBef>
                <a:spcPts val="133"/>
              </a:spcBef>
            </a:pPr>
            <a:r>
              <a:rPr sz="3200" spc="67" dirty="0"/>
              <a:t>Concepts </a:t>
            </a:r>
            <a:r>
              <a:rPr sz="3200" spc="-233" dirty="0"/>
              <a:t>- </a:t>
            </a:r>
            <a:r>
              <a:rPr sz="3200" spc="13" dirty="0"/>
              <a:t>Core</a:t>
            </a:r>
            <a:r>
              <a:rPr sz="3200" spc="-767" dirty="0"/>
              <a:t> </a:t>
            </a:r>
            <a:r>
              <a:rPr sz="3200" spc="-133" dirty="0"/>
              <a:t>(cont.)</a:t>
            </a:r>
            <a:endParaRPr sz="3200"/>
          </a:p>
        </p:txBody>
      </p:sp>
      <p:sp>
        <p:nvSpPr>
          <p:cNvPr id="3" name="object 3"/>
          <p:cNvSpPr txBox="1"/>
          <p:nvPr/>
        </p:nvSpPr>
        <p:spPr>
          <a:xfrm>
            <a:off x="1827357" y="2176589"/>
            <a:ext cx="8912012" cy="2638842"/>
          </a:xfrm>
          <a:prstGeom prst="rect">
            <a:avLst/>
          </a:prstGeom>
        </p:spPr>
        <p:txBody>
          <a:bodyPr vert="horz" wrap="square" lIns="0" tIns="9313" rIns="0" bIns="0" rtlCol="0">
            <a:spAutoFit/>
          </a:bodyPr>
          <a:lstStyle/>
          <a:p>
            <a:pPr marL="16933" marR="6773" defTabSz="1219170">
              <a:lnSpc>
                <a:spcPct val="102200"/>
              </a:lnSpc>
              <a:spcBef>
                <a:spcPts val="73"/>
              </a:spcBef>
            </a:pPr>
            <a:r>
              <a:rPr sz="2133" b="1" spc="-87" dirty="0">
                <a:solidFill>
                  <a:srgbClr val="FFFFFF"/>
                </a:solidFill>
                <a:latin typeface="Arial"/>
                <a:cs typeface="Arial"/>
              </a:rPr>
              <a:t>Label</a:t>
            </a:r>
            <a:r>
              <a:rPr sz="2133" b="1" spc="-180"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120" dirty="0">
                <a:solidFill>
                  <a:srgbClr val="FFFFFF"/>
                </a:solidFill>
                <a:latin typeface="Verdana"/>
                <a:cs typeface="Verdana"/>
              </a:rPr>
              <a:t>Key-value</a:t>
            </a:r>
            <a:r>
              <a:rPr sz="1733" spc="-272" dirty="0">
                <a:solidFill>
                  <a:srgbClr val="FFFFFF"/>
                </a:solidFill>
                <a:latin typeface="Verdana"/>
                <a:cs typeface="Verdana"/>
              </a:rPr>
              <a:t> </a:t>
            </a:r>
            <a:r>
              <a:rPr sz="1733" spc="-107" dirty="0">
                <a:solidFill>
                  <a:srgbClr val="FFFFFF"/>
                </a:solidFill>
                <a:latin typeface="Verdana"/>
                <a:cs typeface="Verdana"/>
              </a:rPr>
              <a:t>pairs</a:t>
            </a:r>
            <a:r>
              <a:rPr sz="1733" spc="-272"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13" dirty="0">
                <a:solidFill>
                  <a:srgbClr val="FFFFFF"/>
                </a:solidFill>
                <a:latin typeface="Verdana"/>
                <a:cs typeface="Verdana"/>
              </a:rPr>
              <a:t>are</a:t>
            </a:r>
            <a:r>
              <a:rPr sz="1733" spc="-272" dirty="0">
                <a:solidFill>
                  <a:srgbClr val="FFFFFF"/>
                </a:solidFill>
                <a:latin typeface="Verdana"/>
                <a:cs typeface="Verdana"/>
              </a:rPr>
              <a:t> </a:t>
            </a:r>
            <a:r>
              <a:rPr sz="1733" spc="-133" dirty="0">
                <a:solidFill>
                  <a:srgbClr val="FFFFFF"/>
                </a:solidFill>
                <a:latin typeface="Verdana"/>
                <a:cs typeface="Verdana"/>
              </a:rPr>
              <a:t>used</a:t>
            </a:r>
            <a:r>
              <a:rPr sz="1733" spc="-267"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b="1" spc="-47" dirty="0">
                <a:solidFill>
                  <a:srgbClr val="FFFFFF"/>
                </a:solidFill>
                <a:latin typeface="Arial"/>
                <a:cs typeface="Arial"/>
              </a:rPr>
              <a:t>identify</a:t>
            </a:r>
            <a:r>
              <a:rPr sz="1733" spc="-47" dirty="0">
                <a:solidFill>
                  <a:srgbClr val="FFFFFF"/>
                </a:solidFill>
                <a:latin typeface="Verdana"/>
                <a:cs typeface="Verdana"/>
              </a:rPr>
              <a:t>,</a:t>
            </a:r>
            <a:r>
              <a:rPr sz="1733" spc="-272" dirty="0">
                <a:solidFill>
                  <a:srgbClr val="FFFFFF"/>
                </a:solidFill>
                <a:latin typeface="Verdana"/>
                <a:cs typeface="Verdana"/>
              </a:rPr>
              <a:t> </a:t>
            </a:r>
            <a:r>
              <a:rPr sz="1733" spc="-100" dirty="0">
                <a:solidFill>
                  <a:srgbClr val="FFFFFF"/>
                </a:solidFill>
                <a:latin typeface="Verdana"/>
                <a:cs typeface="Verdana"/>
              </a:rPr>
              <a:t>describe</a:t>
            </a:r>
            <a:r>
              <a:rPr sz="1733" spc="-272"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20" dirty="0">
                <a:solidFill>
                  <a:srgbClr val="FFFFFF"/>
                </a:solidFill>
                <a:latin typeface="Verdana"/>
                <a:cs typeface="Verdana"/>
              </a:rPr>
              <a:t>group</a:t>
            </a:r>
            <a:r>
              <a:rPr sz="1733" spc="-272" dirty="0">
                <a:solidFill>
                  <a:srgbClr val="FFFFFF"/>
                </a:solidFill>
                <a:latin typeface="Verdana"/>
                <a:cs typeface="Verdana"/>
              </a:rPr>
              <a:t> </a:t>
            </a:r>
            <a:r>
              <a:rPr sz="1733" spc="-100" dirty="0">
                <a:solidFill>
                  <a:srgbClr val="FFFFFF"/>
                </a:solidFill>
                <a:latin typeface="Verdana"/>
                <a:cs typeface="Verdana"/>
              </a:rPr>
              <a:t>together</a:t>
            </a:r>
            <a:r>
              <a:rPr sz="1733" spc="-272" dirty="0">
                <a:solidFill>
                  <a:srgbClr val="FFFFFF"/>
                </a:solidFill>
                <a:latin typeface="Verdana"/>
                <a:cs typeface="Verdana"/>
              </a:rPr>
              <a:t> </a:t>
            </a:r>
            <a:r>
              <a:rPr sz="1733" spc="-93" dirty="0">
                <a:solidFill>
                  <a:srgbClr val="FFFFFF"/>
                </a:solidFill>
                <a:latin typeface="Verdana"/>
                <a:cs typeface="Verdana"/>
              </a:rPr>
              <a:t>related</a:t>
            </a:r>
            <a:r>
              <a:rPr sz="1733" spc="-272" dirty="0">
                <a:solidFill>
                  <a:srgbClr val="FFFFFF"/>
                </a:solidFill>
                <a:latin typeface="Verdana"/>
                <a:cs typeface="Verdana"/>
              </a:rPr>
              <a:t> </a:t>
            </a:r>
            <a:r>
              <a:rPr sz="1733" spc="-120" dirty="0">
                <a:solidFill>
                  <a:srgbClr val="FFFFFF"/>
                </a:solidFill>
                <a:latin typeface="Verdana"/>
                <a:cs typeface="Verdana"/>
              </a:rPr>
              <a:t>sets</a:t>
            </a:r>
            <a:r>
              <a:rPr sz="1733" spc="-267" dirty="0">
                <a:solidFill>
                  <a:srgbClr val="FFFFFF"/>
                </a:solidFill>
                <a:latin typeface="Verdana"/>
                <a:cs typeface="Verdana"/>
              </a:rPr>
              <a:t> </a:t>
            </a:r>
            <a:r>
              <a:rPr sz="1733" spc="-60" dirty="0">
                <a:solidFill>
                  <a:srgbClr val="FFFFFF"/>
                </a:solidFill>
                <a:latin typeface="Verdana"/>
                <a:cs typeface="Verdana"/>
              </a:rPr>
              <a:t>of  </a:t>
            </a:r>
            <a:r>
              <a:rPr sz="1733" spc="-133" dirty="0">
                <a:solidFill>
                  <a:srgbClr val="FFFFFF"/>
                </a:solidFill>
                <a:latin typeface="Verdana"/>
                <a:cs typeface="Verdana"/>
              </a:rPr>
              <a:t>objects.</a:t>
            </a:r>
            <a:r>
              <a:rPr sz="1733" spc="-280" dirty="0">
                <a:solidFill>
                  <a:srgbClr val="FFFFFF"/>
                </a:solidFill>
                <a:latin typeface="Verdana"/>
                <a:cs typeface="Verdana"/>
              </a:rPr>
              <a:t> </a:t>
            </a:r>
            <a:r>
              <a:rPr sz="1733" spc="-113" dirty="0">
                <a:solidFill>
                  <a:srgbClr val="FFFFFF"/>
                </a:solidFill>
                <a:latin typeface="Verdana"/>
                <a:cs typeface="Verdana"/>
              </a:rPr>
              <a:t>Labels</a:t>
            </a:r>
            <a:r>
              <a:rPr sz="1733" spc="-280" dirty="0">
                <a:solidFill>
                  <a:srgbClr val="FFFFFF"/>
                </a:solidFill>
                <a:latin typeface="Verdana"/>
                <a:cs typeface="Verdana"/>
              </a:rPr>
              <a:t> </a:t>
            </a:r>
            <a:r>
              <a:rPr sz="1733" spc="-140" dirty="0">
                <a:solidFill>
                  <a:srgbClr val="FFFFFF"/>
                </a:solidFill>
                <a:latin typeface="Verdana"/>
                <a:cs typeface="Verdana"/>
              </a:rPr>
              <a:t>have</a:t>
            </a:r>
            <a:r>
              <a:rPr sz="1733" spc="-280" dirty="0">
                <a:solidFill>
                  <a:srgbClr val="FFFFFF"/>
                </a:solidFill>
                <a:latin typeface="Verdana"/>
                <a:cs typeface="Verdana"/>
              </a:rPr>
              <a:t> </a:t>
            </a:r>
            <a:r>
              <a:rPr sz="1733" spc="-167" dirty="0">
                <a:solidFill>
                  <a:srgbClr val="FFFFFF"/>
                </a:solidFill>
                <a:latin typeface="Verdana"/>
                <a:cs typeface="Verdana"/>
              </a:rPr>
              <a:t>a</a:t>
            </a:r>
            <a:r>
              <a:rPr sz="1733" spc="-280" dirty="0">
                <a:solidFill>
                  <a:srgbClr val="FFFFFF"/>
                </a:solidFill>
                <a:latin typeface="Verdana"/>
                <a:cs typeface="Verdana"/>
              </a:rPr>
              <a:t> </a:t>
            </a:r>
            <a:r>
              <a:rPr sz="1733" spc="-67" dirty="0">
                <a:solidFill>
                  <a:srgbClr val="FFFFFF"/>
                </a:solidFill>
                <a:latin typeface="Verdana"/>
                <a:cs typeface="Verdana"/>
              </a:rPr>
              <a:t>strict</a:t>
            </a:r>
            <a:r>
              <a:rPr sz="1733" spc="-280" dirty="0">
                <a:solidFill>
                  <a:srgbClr val="FFFFFF"/>
                </a:solidFill>
                <a:latin typeface="Verdana"/>
                <a:cs typeface="Verdana"/>
              </a:rPr>
              <a:t> </a:t>
            </a:r>
            <a:r>
              <a:rPr sz="1733" spc="-133" dirty="0">
                <a:solidFill>
                  <a:srgbClr val="FFFFFF"/>
                </a:solidFill>
                <a:latin typeface="Verdana"/>
                <a:cs typeface="Verdana"/>
              </a:rPr>
              <a:t>syntax</a:t>
            </a:r>
            <a:r>
              <a:rPr sz="1733" spc="-280" dirty="0">
                <a:solidFill>
                  <a:srgbClr val="FFFFFF"/>
                </a:solidFill>
                <a:latin typeface="Verdana"/>
                <a:cs typeface="Verdana"/>
              </a:rPr>
              <a:t> </a:t>
            </a:r>
            <a:r>
              <a:rPr sz="1733" spc="-140" dirty="0">
                <a:solidFill>
                  <a:srgbClr val="FFFFFF"/>
                </a:solidFill>
                <a:latin typeface="Verdana"/>
                <a:cs typeface="Verdana"/>
              </a:rPr>
              <a:t>and</a:t>
            </a:r>
            <a:r>
              <a:rPr sz="1733" spc="-280" dirty="0">
                <a:solidFill>
                  <a:srgbClr val="FFFFFF"/>
                </a:solidFill>
                <a:latin typeface="Verdana"/>
                <a:cs typeface="Verdana"/>
              </a:rPr>
              <a:t> </a:t>
            </a:r>
            <a:r>
              <a:rPr sz="1733" spc="-107" dirty="0">
                <a:solidFill>
                  <a:srgbClr val="FFFFFF"/>
                </a:solidFill>
                <a:latin typeface="Verdana"/>
                <a:cs typeface="Verdana"/>
              </a:rPr>
              <a:t>available</a:t>
            </a:r>
            <a:r>
              <a:rPr sz="1733" spc="-280" dirty="0">
                <a:solidFill>
                  <a:srgbClr val="FFFFFF"/>
                </a:solidFill>
                <a:latin typeface="Verdana"/>
                <a:cs typeface="Verdana"/>
              </a:rPr>
              <a:t> </a:t>
            </a:r>
            <a:r>
              <a:rPr sz="1733" spc="-100" dirty="0">
                <a:solidFill>
                  <a:srgbClr val="FFFFFF"/>
                </a:solidFill>
                <a:latin typeface="Verdana"/>
                <a:cs typeface="Verdana"/>
              </a:rPr>
              <a:t>character</a:t>
            </a:r>
            <a:r>
              <a:rPr sz="1733" spc="-280" dirty="0">
                <a:solidFill>
                  <a:srgbClr val="FFFFFF"/>
                </a:solidFill>
                <a:latin typeface="Verdana"/>
                <a:cs typeface="Verdana"/>
              </a:rPr>
              <a:t> </a:t>
            </a:r>
            <a:r>
              <a:rPr sz="1733" spc="-147" dirty="0">
                <a:solidFill>
                  <a:srgbClr val="FFFFFF"/>
                </a:solidFill>
                <a:latin typeface="Verdana"/>
                <a:cs typeface="Verdana"/>
              </a:rPr>
              <a:t>set.</a:t>
            </a:r>
            <a:r>
              <a:rPr sz="1733" spc="-293" dirty="0">
                <a:solidFill>
                  <a:srgbClr val="FFFFFF"/>
                </a:solidFill>
                <a:latin typeface="Verdana"/>
                <a:cs typeface="Verdana"/>
              </a:rPr>
              <a:t> </a:t>
            </a:r>
            <a:r>
              <a:rPr sz="1733" spc="-413" dirty="0">
                <a:solidFill>
                  <a:srgbClr val="FFFF00"/>
                </a:solidFill>
                <a:latin typeface="Verdana"/>
                <a:cs typeface="Verdana"/>
              </a:rPr>
              <a:t>*</a:t>
            </a:r>
            <a:endParaRPr sz="1733">
              <a:solidFill>
                <a:prstClr val="black"/>
              </a:solidFill>
              <a:latin typeface="Verdana"/>
              <a:cs typeface="Verdana"/>
            </a:endParaRPr>
          </a:p>
          <a:p>
            <a:pPr defTabSz="1219170">
              <a:spcBef>
                <a:spcPts val="73"/>
              </a:spcBef>
            </a:pPr>
            <a:endParaRPr sz="1733">
              <a:solidFill>
                <a:prstClr val="black"/>
              </a:solidFill>
              <a:latin typeface="Times New Roman"/>
              <a:cs typeface="Times New Roman"/>
            </a:endParaRPr>
          </a:p>
          <a:p>
            <a:pPr marL="16933" marR="354744" defTabSz="1219170">
              <a:lnSpc>
                <a:spcPct val="101600"/>
              </a:lnSpc>
            </a:pPr>
            <a:r>
              <a:rPr sz="2133" b="1" spc="-33" dirty="0">
                <a:solidFill>
                  <a:srgbClr val="FFFFFF"/>
                </a:solidFill>
                <a:latin typeface="Arial"/>
                <a:cs typeface="Arial"/>
              </a:rPr>
              <a:t>Annotation </a:t>
            </a:r>
            <a:r>
              <a:rPr sz="1733" b="1" spc="40" dirty="0">
                <a:solidFill>
                  <a:srgbClr val="FFFFFF"/>
                </a:solidFill>
                <a:latin typeface="Arial"/>
                <a:cs typeface="Arial"/>
              </a:rPr>
              <a:t>- </a:t>
            </a:r>
            <a:r>
              <a:rPr sz="1733" spc="-120" dirty="0">
                <a:solidFill>
                  <a:srgbClr val="FFFFFF"/>
                </a:solidFill>
                <a:latin typeface="Verdana"/>
                <a:cs typeface="Verdana"/>
              </a:rPr>
              <a:t>Key-value </a:t>
            </a:r>
            <a:r>
              <a:rPr sz="1733" spc="-107" dirty="0">
                <a:solidFill>
                  <a:srgbClr val="FFFFFF"/>
                </a:solidFill>
                <a:latin typeface="Verdana"/>
                <a:cs typeface="Verdana"/>
              </a:rPr>
              <a:t>pairs </a:t>
            </a:r>
            <a:r>
              <a:rPr sz="1733" spc="-93" dirty="0">
                <a:solidFill>
                  <a:srgbClr val="FFFFFF"/>
                </a:solidFill>
                <a:latin typeface="Verdana"/>
                <a:cs typeface="Verdana"/>
              </a:rPr>
              <a:t>that </a:t>
            </a:r>
            <a:r>
              <a:rPr sz="1733" spc="-100" dirty="0">
                <a:solidFill>
                  <a:srgbClr val="FFFFFF"/>
                </a:solidFill>
                <a:latin typeface="Verdana"/>
                <a:cs typeface="Verdana"/>
              </a:rPr>
              <a:t>contain </a:t>
            </a:r>
            <a:r>
              <a:rPr sz="1733" b="1" spc="-47" dirty="0">
                <a:solidFill>
                  <a:srgbClr val="FFFFFF"/>
                </a:solidFill>
                <a:latin typeface="Arial"/>
                <a:cs typeface="Arial"/>
              </a:rPr>
              <a:t>non-identifying </a:t>
            </a:r>
            <a:r>
              <a:rPr sz="1733" spc="-100" dirty="0">
                <a:solidFill>
                  <a:srgbClr val="FFFFFF"/>
                </a:solidFill>
                <a:latin typeface="Verdana"/>
                <a:cs typeface="Verdana"/>
              </a:rPr>
              <a:t>information </a:t>
            </a:r>
            <a:r>
              <a:rPr sz="1733" spc="-67" dirty="0">
                <a:solidFill>
                  <a:srgbClr val="FFFFFF"/>
                </a:solidFill>
                <a:latin typeface="Verdana"/>
                <a:cs typeface="Verdana"/>
              </a:rPr>
              <a:t>or </a:t>
            </a:r>
            <a:r>
              <a:rPr sz="1733" spc="-152" dirty="0">
                <a:solidFill>
                  <a:srgbClr val="FFFFFF"/>
                </a:solidFill>
                <a:latin typeface="Verdana"/>
                <a:cs typeface="Verdana"/>
              </a:rPr>
              <a:t>metadata.  </a:t>
            </a:r>
            <a:r>
              <a:rPr sz="1733" spc="-93" dirty="0">
                <a:solidFill>
                  <a:srgbClr val="FFFFFF"/>
                </a:solidFill>
                <a:latin typeface="Verdana"/>
                <a:cs typeface="Verdana"/>
              </a:rPr>
              <a:t>Annotations</a:t>
            </a:r>
            <a:r>
              <a:rPr sz="1733" spc="-280" dirty="0">
                <a:solidFill>
                  <a:srgbClr val="FFFFFF"/>
                </a:solidFill>
                <a:latin typeface="Verdana"/>
                <a:cs typeface="Verdana"/>
              </a:rPr>
              <a:t> </a:t>
            </a:r>
            <a:r>
              <a:rPr sz="1733" spc="-100" dirty="0">
                <a:solidFill>
                  <a:srgbClr val="FFFFFF"/>
                </a:solidFill>
                <a:latin typeface="Verdana"/>
                <a:cs typeface="Verdana"/>
              </a:rPr>
              <a:t>do</a:t>
            </a:r>
            <a:r>
              <a:rPr sz="1733" spc="-272" dirty="0">
                <a:solidFill>
                  <a:srgbClr val="FFFFFF"/>
                </a:solidFill>
                <a:latin typeface="Verdana"/>
                <a:cs typeface="Verdana"/>
              </a:rPr>
              <a:t> </a:t>
            </a:r>
            <a:r>
              <a:rPr sz="1733" spc="-87" dirty="0">
                <a:solidFill>
                  <a:srgbClr val="FFFFFF"/>
                </a:solidFill>
                <a:latin typeface="Verdana"/>
                <a:cs typeface="Verdana"/>
              </a:rPr>
              <a:t>not</a:t>
            </a:r>
            <a:r>
              <a:rPr sz="1733" spc="-272" dirty="0">
                <a:solidFill>
                  <a:srgbClr val="FFFFFF"/>
                </a:solidFill>
                <a:latin typeface="Verdana"/>
                <a:cs typeface="Verdana"/>
              </a:rPr>
              <a:t> </a:t>
            </a:r>
            <a:r>
              <a:rPr sz="1733" spc="-140" dirty="0">
                <a:solidFill>
                  <a:srgbClr val="FFFFFF"/>
                </a:solidFill>
                <a:latin typeface="Verdana"/>
                <a:cs typeface="Verdana"/>
              </a:rPr>
              <a:t>have</a:t>
            </a:r>
            <a:r>
              <a:rPr sz="1733" spc="-272"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133" dirty="0">
                <a:solidFill>
                  <a:srgbClr val="FFFFFF"/>
                </a:solidFill>
                <a:latin typeface="Verdana"/>
                <a:cs typeface="Verdana"/>
              </a:rPr>
              <a:t>syntax</a:t>
            </a:r>
            <a:r>
              <a:rPr sz="1733" spc="-272" dirty="0">
                <a:solidFill>
                  <a:srgbClr val="FFFFFF"/>
                </a:solidFill>
                <a:latin typeface="Verdana"/>
                <a:cs typeface="Verdana"/>
              </a:rPr>
              <a:t> </a:t>
            </a:r>
            <a:r>
              <a:rPr sz="1733" spc="-93" dirty="0">
                <a:solidFill>
                  <a:srgbClr val="FFFFFF"/>
                </a:solidFill>
                <a:latin typeface="Verdana"/>
                <a:cs typeface="Verdana"/>
              </a:rPr>
              <a:t>limitations</a:t>
            </a:r>
            <a:r>
              <a:rPr sz="1733" spc="-280" dirty="0">
                <a:solidFill>
                  <a:srgbClr val="FFFFFF"/>
                </a:solidFill>
                <a:latin typeface="Verdana"/>
                <a:cs typeface="Verdana"/>
              </a:rPr>
              <a:t> </a:t>
            </a:r>
            <a:r>
              <a:rPr sz="1733" spc="-160" dirty="0">
                <a:solidFill>
                  <a:srgbClr val="FFFFFF"/>
                </a:solidFill>
                <a:latin typeface="Verdana"/>
                <a:cs typeface="Verdana"/>
              </a:rPr>
              <a:t>as</a:t>
            </a:r>
            <a:r>
              <a:rPr sz="1733" spc="-272" dirty="0">
                <a:solidFill>
                  <a:srgbClr val="FFFFFF"/>
                </a:solidFill>
                <a:latin typeface="Verdana"/>
                <a:cs typeface="Verdana"/>
              </a:rPr>
              <a:t> </a:t>
            </a:r>
            <a:r>
              <a:rPr sz="1733" spc="-107" dirty="0">
                <a:solidFill>
                  <a:srgbClr val="FFFFFF"/>
                </a:solidFill>
                <a:latin typeface="Verdana"/>
                <a:cs typeface="Verdana"/>
              </a:rPr>
              <a:t>labels</a:t>
            </a:r>
            <a:r>
              <a:rPr sz="1733" spc="-272"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33" dirty="0">
                <a:solidFill>
                  <a:srgbClr val="FFFFFF"/>
                </a:solidFill>
                <a:latin typeface="Verdana"/>
                <a:cs typeface="Verdana"/>
              </a:rPr>
              <a:t>can</a:t>
            </a:r>
            <a:r>
              <a:rPr sz="1733" spc="-272" dirty="0">
                <a:solidFill>
                  <a:srgbClr val="FFFFFF"/>
                </a:solidFill>
                <a:latin typeface="Verdana"/>
                <a:cs typeface="Verdana"/>
              </a:rPr>
              <a:t> </a:t>
            </a:r>
            <a:r>
              <a:rPr sz="1733" spc="-100" dirty="0">
                <a:solidFill>
                  <a:srgbClr val="FFFFFF"/>
                </a:solidFill>
                <a:latin typeface="Verdana"/>
                <a:cs typeface="Verdana"/>
              </a:rPr>
              <a:t>contain</a:t>
            </a:r>
            <a:r>
              <a:rPr sz="1733" spc="-272" dirty="0">
                <a:solidFill>
                  <a:srgbClr val="FFFFFF"/>
                </a:solidFill>
                <a:latin typeface="Verdana"/>
                <a:cs typeface="Verdana"/>
              </a:rPr>
              <a:t> </a:t>
            </a:r>
            <a:r>
              <a:rPr sz="1733" spc="-93" dirty="0">
                <a:solidFill>
                  <a:srgbClr val="FFFFFF"/>
                </a:solidFill>
                <a:latin typeface="Verdana"/>
                <a:cs typeface="Verdana"/>
              </a:rPr>
              <a:t>structured</a:t>
            </a:r>
            <a:r>
              <a:rPr sz="1733" spc="-272" dirty="0">
                <a:solidFill>
                  <a:srgbClr val="FFFFFF"/>
                </a:solidFill>
                <a:latin typeface="Verdana"/>
                <a:cs typeface="Verdana"/>
              </a:rPr>
              <a:t> </a:t>
            </a:r>
            <a:r>
              <a:rPr sz="1733" spc="-67" dirty="0">
                <a:solidFill>
                  <a:srgbClr val="FFFFFF"/>
                </a:solidFill>
                <a:latin typeface="Verdana"/>
                <a:cs typeface="Verdana"/>
              </a:rPr>
              <a:t>or  </a:t>
            </a:r>
            <a:r>
              <a:rPr sz="1733" spc="-100" dirty="0">
                <a:solidFill>
                  <a:srgbClr val="FFFFFF"/>
                </a:solidFill>
                <a:latin typeface="Verdana"/>
                <a:cs typeface="Verdana"/>
              </a:rPr>
              <a:t>unstructured</a:t>
            </a:r>
            <a:r>
              <a:rPr sz="1733" spc="-287" dirty="0">
                <a:solidFill>
                  <a:srgbClr val="FFFFFF"/>
                </a:solidFill>
                <a:latin typeface="Verdana"/>
                <a:cs typeface="Verdana"/>
              </a:rPr>
              <a:t> </a:t>
            </a:r>
            <a:r>
              <a:rPr sz="1733" spc="-152" dirty="0">
                <a:solidFill>
                  <a:srgbClr val="FFFFFF"/>
                </a:solidFill>
                <a:latin typeface="Verdana"/>
                <a:cs typeface="Verdana"/>
              </a:rPr>
              <a:t>data.</a:t>
            </a:r>
            <a:endParaRPr sz="1733">
              <a:solidFill>
                <a:prstClr val="black"/>
              </a:solidFill>
              <a:latin typeface="Verdana"/>
              <a:cs typeface="Verdana"/>
            </a:endParaRPr>
          </a:p>
          <a:p>
            <a:pPr defTabSz="1219170">
              <a:spcBef>
                <a:spcPts val="53"/>
              </a:spcBef>
            </a:pPr>
            <a:endParaRPr sz="1733">
              <a:solidFill>
                <a:prstClr val="black"/>
              </a:solidFill>
              <a:latin typeface="Times New Roman"/>
              <a:cs typeface="Times New Roman"/>
            </a:endParaRPr>
          </a:p>
          <a:p>
            <a:pPr marL="16933" marR="204888" defTabSz="1219170">
              <a:lnSpc>
                <a:spcPct val="102200"/>
              </a:lnSpc>
            </a:pPr>
            <a:r>
              <a:rPr sz="2133" b="1" spc="-73" dirty="0">
                <a:solidFill>
                  <a:srgbClr val="FFFFFF"/>
                </a:solidFill>
                <a:latin typeface="Arial"/>
                <a:cs typeface="Arial"/>
              </a:rPr>
              <a:t>Selector</a:t>
            </a:r>
            <a:r>
              <a:rPr sz="2133" b="1" spc="-160" dirty="0">
                <a:solidFill>
                  <a:srgbClr val="FFFFFF"/>
                </a:solidFill>
                <a:latin typeface="Arial"/>
                <a:cs typeface="Arial"/>
              </a:rPr>
              <a:t> </a:t>
            </a:r>
            <a:r>
              <a:rPr sz="1733" b="1" spc="40" dirty="0">
                <a:solidFill>
                  <a:srgbClr val="FFFFFF"/>
                </a:solidFill>
                <a:latin typeface="Arial"/>
                <a:cs typeface="Arial"/>
              </a:rPr>
              <a:t>-</a:t>
            </a:r>
            <a:r>
              <a:rPr sz="1733" b="1" spc="-140" dirty="0">
                <a:solidFill>
                  <a:srgbClr val="FFFFFF"/>
                </a:solidFill>
                <a:latin typeface="Arial"/>
                <a:cs typeface="Arial"/>
              </a:rPr>
              <a:t> </a:t>
            </a:r>
            <a:r>
              <a:rPr sz="1733" spc="-107" dirty="0">
                <a:solidFill>
                  <a:srgbClr val="FFFFFF"/>
                </a:solidFill>
                <a:latin typeface="Verdana"/>
                <a:cs typeface="Verdana"/>
              </a:rPr>
              <a:t>Selectors</a:t>
            </a:r>
            <a:r>
              <a:rPr sz="1733" spc="-267" dirty="0">
                <a:solidFill>
                  <a:srgbClr val="FFFFFF"/>
                </a:solidFill>
                <a:latin typeface="Verdana"/>
                <a:cs typeface="Verdana"/>
              </a:rPr>
              <a:t> </a:t>
            </a:r>
            <a:r>
              <a:rPr sz="1733" spc="-140" dirty="0">
                <a:solidFill>
                  <a:srgbClr val="FFFFFF"/>
                </a:solidFill>
                <a:latin typeface="Verdana"/>
                <a:cs typeface="Verdana"/>
              </a:rPr>
              <a:t>use</a:t>
            </a:r>
            <a:r>
              <a:rPr sz="1733" spc="-267" dirty="0">
                <a:solidFill>
                  <a:srgbClr val="FFFFFF"/>
                </a:solidFill>
                <a:latin typeface="Verdana"/>
                <a:cs typeface="Verdana"/>
              </a:rPr>
              <a:t> </a:t>
            </a:r>
            <a:r>
              <a:rPr sz="1733" spc="-107" dirty="0">
                <a:solidFill>
                  <a:srgbClr val="FFFFFF"/>
                </a:solidFill>
                <a:latin typeface="Verdana"/>
                <a:cs typeface="Verdana"/>
              </a:rPr>
              <a:t>labels</a:t>
            </a:r>
            <a:r>
              <a:rPr sz="1733" spc="-267" dirty="0">
                <a:solidFill>
                  <a:srgbClr val="FFFFFF"/>
                </a:solidFill>
                <a:latin typeface="Verdana"/>
                <a:cs typeface="Verdana"/>
              </a:rPr>
              <a:t> </a:t>
            </a:r>
            <a:r>
              <a:rPr sz="1733" spc="-67" dirty="0">
                <a:solidFill>
                  <a:srgbClr val="FFFFFF"/>
                </a:solidFill>
                <a:latin typeface="Verdana"/>
                <a:cs typeface="Verdana"/>
              </a:rPr>
              <a:t>to</a:t>
            </a:r>
            <a:r>
              <a:rPr sz="1733" spc="-267" dirty="0">
                <a:solidFill>
                  <a:srgbClr val="FFFFFF"/>
                </a:solidFill>
                <a:latin typeface="Verdana"/>
                <a:cs typeface="Verdana"/>
              </a:rPr>
              <a:t> </a:t>
            </a:r>
            <a:r>
              <a:rPr sz="1733" spc="-53" dirty="0">
                <a:solidFill>
                  <a:srgbClr val="FFFFFF"/>
                </a:solidFill>
                <a:latin typeface="Verdana"/>
                <a:cs typeface="Verdana"/>
              </a:rPr>
              <a:t>filter</a:t>
            </a:r>
            <a:r>
              <a:rPr sz="1733" spc="-267" dirty="0">
                <a:solidFill>
                  <a:srgbClr val="FFFFFF"/>
                </a:solidFill>
                <a:latin typeface="Verdana"/>
                <a:cs typeface="Verdana"/>
              </a:rPr>
              <a:t> </a:t>
            </a:r>
            <a:r>
              <a:rPr sz="1733" spc="-67" dirty="0">
                <a:solidFill>
                  <a:srgbClr val="FFFFFF"/>
                </a:solidFill>
                <a:latin typeface="Verdana"/>
                <a:cs typeface="Verdana"/>
              </a:rPr>
              <a:t>or</a:t>
            </a:r>
            <a:r>
              <a:rPr sz="1733" spc="-267" dirty="0">
                <a:solidFill>
                  <a:srgbClr val="FFFFFF"/>
                </a:solidFill>
                <a:latin typeface="Verdana"/>
                <a:cs typeface="Verdana"/>
              </a:rPr>
              <a:t> </a:t>
            </a:r>
            <a:r>
              <a:rPr sz="1733" spc="-100" dirty="0">
                <a:solidFill>
                  <a:srgbClr val="FFFFFF"/>
                </a:solidFill>
                <a:latin typeface="Verdana"/>
                <a:cs typeface="Verdana"/>
              </a:rPr>
              <a:t>select</a:t>
            </a:r>
            <a:r>
              <a:rPr sz="1733" spc="-267" dirty="0">
                <a:solidFill>
                  <a:srgbClr val="FFFFFF"/>
                </a:solidFill>
                <a:latin typeface="Verdana"/>
                <a:cs typeface="Verdana"/>
              </a:rPr>
              <a:t> </a:t>
            </a:r>
            <a:r>
              <a:rPr sz="1733" spc="-133" dirty="0">
                <a:solidFill>
                  <a:srgbClr val="FFFFFF"/>
                </a:solidFill>
                <a:latin typeface="Verdana"/>
                <a:cs typeface="Verdana"/>
              </a:rPr>
              <a:t>objects.</a:t>
            </a:r>
            <a:r>
              <a:rPr sz="1733" spc="80" dirty="0">
                <a:solidFill>
                  <a:srgbClr val="FFFFFF"/>
                </a:solidFill>
                <a:latin typeface="Verdana"/>
                <a:cs typeface="Verdana"/>
              </a:rPr>
              <a:t> </a:t>
            </a:r>
            <a:r>
              <a:rPr sz="1733" spc="-87" dirty="0">
                <a:solidFill>
                  <a:srgbClr val="FFFFFF"/>
                </a:solidFill>
                <a:latin typeface="Verdana"/>
                <a:cs typeface="Verdana"/>
              </a:rPr>
              <a:t>Both</a:t>
            </a:r>
            <a:r>
              <a:rPr sz="1733" spc="-267" dirty="0">
                <a:solidFill>
                  <a:srgbClr val="FFFFFF"/>
                </a:solidFill>
                <a:latin typeface="Verdana"/>
                <a:cs typeface="Verdana"/>
              </a:rPr>
              <a:t> </a:t>
            </a:r>
            <a:r>
              <a:rPr sz="1733" spc="-120" dirty="0">
                <a:solidFill>
                  <a:srgbClr val="FFFFFF"/>
                </a:solidFill>
                <a:latin typeface="Verdana"/>
                <a:cs typeface="Verdana"/>
              </a:rPr>
              <a:t>equality-based</a:t>
            </a:r>
            <a:r>
              <a:rPr sz="1733" spc="-267" dirty="0">
                <a:solidFill>
                  <a:srgbClr val="FFFFFF"/>
                </a:solidFill>
                <a:latin typeface="Verdana"/>
                <a:cs typeface="Verdana"/>
              </a:rPr>
              <a:t> </a:t>
            </a:r>
            <a:r>
              <a:rPr sz="1733" spc="-320" dirty="0">
                <a:solidFill>
                  <a:srgbClr val="FFFFFF"/>
                </a:solidFill>
                <a:latin typeface="Verdana"/>
                <a:cs typeface="Verdana"/>
              </a:rPr>
              <a:t>(=,</a:t>
            </a:r>
            <a:r>
              <a:rPr sz="1733" spc="-267" dirty="0">
                <a:solidFill>
                  <a:srgbClr val="FFFFFF"/>
                </a:solidFill>
                <a:latin typeface="Verdana"/>
                <a:cs typeface="Verdana"/>
              </a:rPr>
              <a:t> </a:t>
            </a:r>
            <a:r>
              <a:rPr sz="1733" spc="-367" dirty="0">
                <a:solidFill>
                  <a:srgbClr val="FFFFFF"/>
                </a:solidFill>
                <a:latin typeface="Verdana"/>
                <a:cs typeface="Verdana"/>
              </a:rPr>
              <a:t>==,</a:t>
            </a:r>
            <a:r>
              <a:rPr sz="1733" spc="-267" dirty="0">
                <a:solidFill>
                  <a:srgbClr val="FFFFFF"/>
                </a:solidFill>
                <a:latin typeface="Verdana"/>
                <a:cs typeface="Verdana"/>
              </a:rPr>
              <a:t> </a:t>
            </a:r>
            <a:r>
              <a:rPr sz="1733" spc="-260" dirty="0">
                <a:solidFill>
                  <a:srgbClr val="FFFFFF"/>
                </a:solidFill>
                <a:latin typeface="Verdana"/>
                <a:cs typeface="Verdana"/>
              </a:rPr>
              <a:t>!=)</a:t>
            </a:r>
            <a:r>
              <a:rPr sz="1733" spc="-267" dirty="0">
                <a:solidFill>
                  <a:srgbClr val="FFFFFF"/>
                </a:solidFill>
                <a:latin typeface="Verdana"/>
                <a:cs typeface="Verdana"/>
              </a:rPr>
              <a:t> </a:t>
            </a:r>
            <a:r>
              <a:rPr sz="1733" spc="-67" dirty="0">
                <a:solidFill>
                  <a:srgbClr val="FFFFFF"/>
                </a:solidFill>
                <a:latin typeface="Verdana"/>
                <a:cs typeface="Verdana"/>
              </a:rPr>
              <a:t>or  </a:t>
            </a:r>
            <a:r>
              <a:rPr sz="1733" spc="-127" dirty="0">
                <a:solidFill>
                  <a:srgbClr val="FFFFFF"/>
                </a:solidFill>
                <a:latin typeface="Verdana"/>
                <a:cs typeface="Verdana"/>
              </a:rPr>
              <a:t>simple</a:t>
            </a:r>
            <a:r>
              <a:rPr sz="1733" spc="-280" dirty="0">
                <a:solidFill>
                  <a:srgbClr val="FFFFFF"/>
                </a:solidFill>
                <a:latin typeface="Verdana"/>
                <a:cs typeface="Verdana"/>
              </a:rPr>
              <a:t> </a:t>
            </a:r>
            <a:r>
              <a:rPr sz="1733" spc="-133" dirty="0">
                <a:solidFill>
                  <a:srgbClr val="FFFFFF"/>
                </a:solidFill>
                <a:latin typeface="Verdana"/>
                <a:cs typeface="Verdana"/>
              </a:rPr>
              <a:t>key-value</a:t>
            </a:r>
            <a:r>
              <a:rPr sz="1733" spc="-280" dirty="0">
                <a:solidFill>
                  <a:srgbClr val="FFFFFF"/>
                </a:solidFill>
                <a:latin typeface="Verdana"/>
                <a:cs typeface="Verdana"/>
              </a:rPr>
              <a:t> </a:t>
            </a:r>
            <a:r>
              <a:rPr sz="1733" spc="-133" dirty="0">
                <a:solidFill>
                  <a:srgbClr val="FFFFFF"/>
                </a:solidFill>
                <a:latin typeface="Verdana"/>
                <a:cs typeface="Verdana"/>
              </a:rPr>
              <a:t>matching</a:t>
            </a:r>
            <a:r>
              <a:rPr sz="1733" spc="-280" dirty="0">
                <a:solidFill>
                  <a:srgbClr val="FFFFFF"/>
                </a:solidFill>
                <a:latin typeface="Verdana"/>
                <a:cs typeface="Verdana"/>
              </a:rPr>
              <a:t> </a:t>
            </a:r>
            <a:r>
              <a:rPr sz="1733" spc="-100" dirty="0">
                <a:solidFill>
                  <a:srgbClr val="FFFFFF"/>
                </a:solidFill>
                <a:latin typeface="Verdana"/>
                <a:cs typeface="Verdana"/>
              </a:rPr>
              <a:t>selectors</a:t>
            </a:r>
            <a:r>
              <a:rPr sz="1733" spc="-280" dirty="0">
                <a:solidFill>
                  <a:srgbClr val="FFFFFF"/>
                </a:solidFill>
                <a:latin typeface="Verdana"/>
                <a:cs typeface="Verdana"/>
              </a:rPr>
              <a:t> </a:t>
            </a:r>
            <a:r>
              <a:rPr sz="1733" spc="-113" dirty="0">
                <a:solidFill>
                  <a:srgbClr val="FFFFFF"/>
                </a:solidFill>
                <a:latin typeface="Verdana"/>
                <a:cs typeface="Verdana"/>
              </a:rPr>
              <a:t>are</a:t>
            </a:r>
            <a:r>
              <a:rPr sz="1733" spc="-280" dirty="0">
                <a:solidFill>
                  <a:srgbClr val="FFFFFF"/>
                </a:solidFill>
                <a:latin typeface="Verdana"/>
                <a:cs typeface="Verdana"/>
              </a:rPr>
              <a:t> </a:t>
            </a:r>
            <a:r>
              <a:rPr sz="1733" spc="-120" dirty="0">
                <a:solidFill>
                  <a:srgbClr val="FFFFFF"/>
                </a:solidFill>
                <a:latin typeface="Verdana"/>
                <a:cs typeface="Verdana"/>
              </a:rPr>
              <a:t>supported.</a:t>
            </a:r>
            <a:endParaRPr sz="1733">
              <a:solidFill>
                <a:prstClr val="black"/>
              </a:solidFill>
              <a:latin typeface="Verdana"/>
              <a:cs typeface="Verdana"/>
            </a:endParaRPr>
          </a:p>
        </p:txBody>
      </p:sp>
      <p:sp>
        <p:nvSpPr>
          <p:cNvPr id="4" name="object 4"/>
          <p:cNvSpPr txBox="1"/>
          <p:nvPr/>
        </p:nvSpPr>
        <p:spPr>
          <a:xfrm>
            <a:off x="1803100" y="6533092"/>
            <a:ext cx="9111827" cy="263320"/>
          </a:xfrm>
          <a:prstGeom prst="rect">
            <a:avLst/>
          </a:prstGeom>
        </p:spPr>
        <p:txBody>
          <a:bodyPr vert="horz" wrap="square" lIns="0" tIns="16933" rIns="0" bIns="0" rtlCol="0">
            <a:spAutoFit/>
          </a:bodyPr>
          <a:lstStyle/>
          <a:p>
            <a:pPr marL="16933" defTabSz="1219170">
              <a:spcBef>
                <a:spcPts val="133"/>
              </a:spcBef>
            </a:pPr>
            <a:r>
              <a:rPr sz="1600" dirty="0">
                <a:solidFill>
                  <a:srgbClr val="FFFF00"/>
                </a:solidFill>
                <a:latin typeface="Arial"/>
                <a:cs typeface="Arial"/>
              </a:rPr>
              <a:t>*</a:t>
            </a:r>
            <a:r>
              <a:rPr sz="1600" spc="-53" dirty="0">
                <a:solidFill>
                  <a:srgbClr val="7790CD"/>
                </a:solidFill>
                <a:latin typeface="Arial"/>
                <a:cs typeface="Arial"/>
              </a:rPr>
              <a:t> </a:t>
            </a:r>
            <a:r>
              <a:rPr sz="1600" u="heavy" spc="-7" dirty="0">
                <a:solidFill>
                  <a:srgbClr val="7790CD"/>
                </a:solidFill>
                <a:uFill>
                  <a:solidFill>
                    <a:srgbClr val="7790CD"/>
                  </a:solidFill>
                </a:uFill>
                <a:latin typeface="Arial"/>
                <a:cs typeface="Arial"/>
                <a:hlinkClick r:id="rId2"/>
              </a:rPr>
              <a:t>https://kubernetes.io/docs/concepts/overview/working-with-objects/labels/#syntax-and-character-set</a:t>
            </a:r>
            <a:endParaRPr sz="1600">
              <a:solidFill>
                <a:prstClr val="black"/>
              </a:solidFill>
              <a:latin typeface="Arial"/>
              <a:cs typeface="Arial"/>
            </a:endParaRPr>
          </a:p>
        </p:txBody>
      </p:sp>
    </p:spTree>
    <p:extLst>
      <p:ext uri="{BB962C8B-B14F-4D97-AF65-F5344CB8AC3E}">
        <p14:creationId xmlns:p14="http://schemas.microsoft.com/office/powerpoint/2010/main" val="418798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4636347" cy="509541"/>
          </a:xfrm>
          <a:prstGeom prst="rect">
            <a:avLst/>
          </a:prstGeom>
        </p:spPr>
        <p:txBody>
          <a:bodyPr vert="horz" wrap="square" lIns="0" tIns="16933" rIns="0" bIns="0" rtlCol="0">
            <a:spAutoFit/>
          </a:bodyPr>
          <a:lstStyle/>
          <a:p>
            <a:pPr marL="16933">
              <a:spcBef>
                <a:spcPts val="133"/>
              </a:spcBef>
            </a:pPr>
            <a:r>
              <a:rPr sz="3200" spc="67" dirty="0"/>
              <a:t>Concepts </a:t>
            </a:r>
            <a:r>
              <a:rPr sz="3200" spc="-233" dirty="0"/>
              <a:t>-</a:t>
            </a:r>
            <a:r>
              <a:rPr sz="3200" spc="87" dirty="0"/>
              <a:t> </a:t>
            </a:r>
            <a:r>
              <a:rPr sz="3200" spc="53" dirty="0"/>
              <a:t>Workloads</a:t>
            </a:r>
            <a:endParaRPr sz="3200"/>
          </a:p>
        </p:txBody>
      </p:sp>
      <p:sp>
        <p:nvSpPr>
          <p:cNvPr id="3" name="object 3"/>
          <p:cNvSpPr txBox="1"/>
          <p:nvPr/>
        </p:nvSpPr>
        <p:spPr>
          <a:xfrm>
            <a:off x="1827356" y="2120944"/>
            <a:ext cx="8913707" cy="3550117"/>
          </a:xfrm>
          <a:prstGeom prst="rect">
            <a:avLst/>
          </a:prstGeom>
        </p:spPr>
        <p:txBody>
          <a:bodyPr vert="horz" wrap="square" lIns="0" tIns="24553" rIns="0" bIns="0" rtlCol="0">
            <a:spAutoFit/>
          </a:bodyPr>
          <a:lstStyle/>
          <a:p>
            <a:pPr marL="16933" marR="360671" defTabSz="1219170">
              <a:lnSpc>
                <a:spcPct val="114599"/>
              </a:lnSpc>
              <a:spcBef>
                <a:spcPts val="193"/>
              </a:spcBef>
            </a:pPr>
            <a:r>
              <a:rPr sz="2133" b="1" spc="-93" dirty="0">
                <a:solidFill>
                  <a:srgbClr val="FFFFFF"/>
                </a:solidFill>
                <a:latin typeface="Arial"/>
                <a:cs typeface="Arial"/>
              </a:rPr>
              <a:t>Pod</a:t>
            </a:r>
            <a:r>
              <a:rPr sz="2133" b="1" spc="-187" dirty="0">
                <a:solidFill>
                  <a:srgbClr val="FFFFFF"/>
                </a:solidFill>
                <a:latin typeface="Arial"/>
                <a:cs typeface="Arial"/>
              </a:rPr>
              <a:t> </a:t>
            </a:r>
            <a:r>
              <a:rPr sz="2133" b="1" spc="53" dirty="0">
                <a:solidFill>
                  <a:srgbClr val="FFFFFF"/>
                </a:solidFill>
                <a:latin typeface="Arial"/>
                <a:cs typeface="Arial"/>
              </a:rPr>
              <a:t>-</a:t>
            </a:r>
            <a:r>
              <a:rPr sz="2133" b="1" spc="-260" dirty="0">
                <a:solidFill>
                  <a:srgbClr val="FFFFFF"/>
                </a:solidFill>
                <a:latin typeface="Arial"/>
                <a:cs typeface="Arial"/>
              </a:rPr>
              <a:t> </a:t>
            </a:r>
            <a:r>
              <a:rPr sz="1733" spc="-7" dirty="0">
                <a:solidFill>
                  <a:srgbClr val="FFFFFF"/>
                </a:solidFill>
                <a:latin typeface="Verdana"/>
                <a:cs typeface="Verdana"/>
              </a:rPr>
              <a:t>A</a:t>
            </a:r>
            <a:r>
              <a:rPr sz="1733" spc="-272" dirty="0">
                <a:solidFill>
                  <a:srgbClr val="FFFFFF"/>
                </a:solidFill>
                <a:latin typeface="Verdana"/>
                <a:cs typeface="Verdana"/>
              </a:rPr>
              <a:t> </a:t>
            </a:r>
            <a:r>
              <a:rPr sz="1733" spc="-113" dirty="0">
                <a:solidFill>
                  <a:srgbClr val="FFFFFF"/>
                </a:solidFill>
                <a:latin typeface="Verdana"/>
                <a:cs typeface="Verdana"/>
              </a:rPr>
              <a:t>pod</a:t>
            </a:r>
            <a:r>
              <a:rPr sz="1733" spc="-280" dirty="0">
                <a:solidFill>
                  <a:srgbClr val="FFFFFF"/>
                </a:solidFill>
                <a:latin typeface="Verdana"/>
                <a:cs typeface="Verdana"/>
              </a:rPr>
              <a:t> </a:t>
            </a:r>
            <a:r>
              <a:rPr sz="1733" spc="-93" dirty="0">
                <a:solidFill>
                  <a:srgbClr val="FFFFFF"/>
                </a:solidFill>
                <a:latin typeface="Verdana"/>
                <a:cs typeface="Verdana"/>
              </a:rPr>
              <a:t>is</a:t>
            </a:r>
            <a:r>
              <a:rPr sz="1733" spc="-272" dirty="0">
                <a:solidFill>
                  <a:srgbClr val="FFFFFF"/>
                </a:solidFill>
                <a:latin typeface="Verdana"/>
                <a:cs typeface="Verdana"/>
              </a:rPr>
              <a:t> </a:t>
            </a:r>
            <a:r>
              <a:rPr sz="1733" spc="-100" dirty="0">
                <a:solidFill>
                  <a:srgbClr val="FFFFFF"/>
                </a:solidFill>
                <a:latin typeface="Verdana"/>
                <a:cs typeface="Verdana"/>
              </a:rPr>
              <a:t>the</a:t>
            </a:r>
            <a:r>
              <a:rPr sz="1733" spc="-280" dirty="0">
                <a:solidFill>
                  <a:srgbClr val="FFFFFF"/>
                </a:solidFill>
                <a:latin typeface="Verdana"/>
                <a:cs typeface="Verdana"/>
              </a:rPr>
              <a:t> </a:t>
            </a:r>
            <a:r>
              <a:rPr sz="1733" spc="-120" dirty="0">
                <a:solidFill>
                  <a:srgbClr val="FFFFFF"/>
                </a:solidFill>
                <a:latin typeface="Verdana"/>
                <a:cs typeface="Verdana"/>
              </a:rPr>
              <a:t>smallest</a:t>
            </a:r>
            <a:r>
              <a:rPr sz="1733" spc="-272" dirty="0">
                <a:solidFill>
                  <a:srgbClr val="FFFFFF"/>
                </a:solidFill>
                <a:latin typeface="Verdana"/>
                <a:cs typeface="Verdana"/>
              </a:rPr>
              <a:t> </a:t>
            </a:r>
            <a:r>
              <a:rPr sz="1733" spc="-87" dirty="0">
                <a:solidFill>
                  <a:srgbClr val="FFFFFF"/>
                </a:solidFill>
                <a:latin typeface="Verdana"/>
                <a:cs typeface="Verdana"/>
              </a:rPr>
              <a:t>unit</a:t>
            </a:r>
            <a:r>
              <a:rPr sz="1733" spc="-280"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87" dirty="0">
                <a:solidFill>
                  <a:srgbClr val="FFFFFF"/>
                </a:solidFill>
                <a:latin typeface="Verdana"/>
                <a:cs typeface="Verdana"/>
              </a:rPr>
              <a:t>work</a:t>
            </a:r>
            <a:r>
              <a:rPr sz="1733" spc="-280" dirty="0">
                <a:solidFill>
                  <a:srgbClr val="FFFFFF"/>
                </a:solidFill>
                <a:latin typeface="Verdana"/>
                <a:cs typeface="Verdana"/>
              </a:rPr>
              <a:t> </a:t>
            </a:r>
            <a:r>
              <a:rPr sz="1733" spc="-67" dirty="0">
                <a:solidFill>
                  <a:srgbClr val="FFFFFF"/>
                </a:solidFill>
                <a:latin typeface="Verdana"/>
                <a:cs typeface="Verdana"/>
              </a:rPr>
              <a:t>or</a:t>
            </a:r>
            <a:r>
              <a:rPr sz="1733" spc="-280" dirty="0">
                <a:solidFill>
                  <a:srgbClr val="FFFFFF"/>
                </a:solidFill>
                <a:latin typeface="Verdana"/>
                <a:cs typeface="Verdana"/>
              </a:rPr>
              <a:t> </a:t>
            </a:r>
            <a:r>
              <a:rPr sz="1733" spc="-160" dirty="0">
                <a:solidFill>
                  <a:srgbClr val="FFFFFF"/>
                </a:solidFill>
                <a:latin typeface="Verdana"/>
                <a:cs typeface="Verdana"/>
              </a:rPr>
              <a:t>management</a:t>
            </a:r>
            <a:r>
              <a:rPr sz="1733" spc="-272" dirty="0">
                <a:solidFill>
                  <a:srgbClr val="FFFFFF"/>
                </a:solidFill>
                <a:latin typeface="Verdana"/>
                <a:cs typeface="Verdana"/>
              </a:rPr>
              <a:t> </a:t>
            </a:r>
            <a:r>
              <a:rPr sz="1733" spc="-100" dirty="0">
                <a:solidFill>
                  <a:srgbClr val="FFFFFF"/>
                </a:solidFill>
                <a:latin typeface="Verdana"/>
                <a:cs typeface="Verdana"/>
              </a:rPr>
              <a:t>resource</a:t>
            </a:r>
            <a:r>
              <a:rPr sz="1733" spc="-280" dirty="0">
                <a:solidFill>
                  <a:srgbClr val="FFFFFF"/>
                </a:solidFill>
                <a:latin typeface="Verdana"/>
                <a:cs typeface="Verdana"/>
              </a:rPr>
              <a:t> </a:t>
            </a:r>
            <a:r>
              <a:rPr sz="1733" spc="-80" dirty="0">
                <a:solidFill>
                  <a:srgbClr val="FFFFFF"/>
                </a:solidFill>
                <a:latin typeface="Verdana"/>
                <a:cs typeface="Verdana"/>
              </a:rPr>
              <a:t>within</a:t>
            </a:r>
            <a:r>
              <a:rPr sz="1733" spc="-272" dirty="0">
                <a:solidFill>
                  <a:srgbClr val="FFFFFF"/>
                </a:solidFill>
                <a:latin typeface="Verdana"/>
                <a:cs typeface="Verdana"/>
              </a:rPr>
              <a:t> </a:t>
            </a:r>
            <a:r>
              <a:rPr sz="1733" spc="-120" dirty="0">
                <a:solidFill>
                  <a:srgbClr val="FFFFFF"/>
                </a:solidFill>
                <a:latin typeface="Verdana"/>
                <a:cs typeface="Verdana"/>
              </a:rPr>
              <a:t>Kubernetes.</a:t>
            </a:r>
            <a:r>
              <a:rPr sz="1733" spc="-280" dirty="0">
                <a:solidFill>
                  <a:srgbClr val="FFFFFF"/>
                </a:solidFill>
                <a:latin typeface="Verdana"/>
                <a:cs typeface="Verdana"/>
              </a:rPr>
              <a:t> </a:t>
            </a:r>
            <a:r>
              <a:rPr sz="1733" spc="-120" dirty="0">
                <a:solidFill>
                  <a:srgbClr val="FFFFFF"/>
                </a:solidFill>
                <a:latin typeface="Verdana"/>
                <a:cs typeface="Verdana"/>
              </a:rPr>
              <a:t>It</a:t>
            </a:r>
            <a:r>
              <a:rPr sz="1733" spc="-272" dirty="0">
                <a:solidFill>
                  <a:srgbClr val="FFFFFF"/>
                </a:solidFill>
                <a:latin typeface="Verdana"/>
                <a:cs typeface="Verdana"/>
              </a:rPr>
              <a:t> </a:t>
            </a:r>
            <a:r>
              <a:rPr sz="1733" spc="-93" dirty="0">
                <a:solidFill>
                  <a:srgbClr val="FFFFFF"/>
                </a:solidFill>
                <a:latin typeface="Verdana"/>
                <a:cs typeface="Verdana"/>
              </a:rPr>
              <a:t>is  </a:t>
            </a:r>
            <a:r>
              <a:rPr sz="1733" spc="-120" dirty="0">
                <a:solidFill>
                  <a:srgbClr val="FFFFFF"/>
                </a:solidFill>
                <a:latin typeface="Verdana"/>
                <a:cs typeface="Verdana"/>
              </a:rPr>
              <a:t>comprised </a:t>
            </a:r>
            <a:r>
              <a:rPr sz="1733" spc="-60" dirty="0">
                <a:solidFill>
                  <a:srgbClr val="FFFFFF"/>
                </a:solidFill>
                <a:latin typeface="Verdana"/>
                <a:cs typeface="Verdana"/>
              </a:rPr>
              <a:t>of </a:t>
            </a:r>
            <a:r>
              <a:rPr sz="1733" spc="-120" dirty="0">
                <a:solidFill>
                  <a:srgbClr val="FFFFFF"/>
                </a:solidFill>
                <a:latin typeface="Verdana"/>
                <a:cs typeface="Verdana"/>
              </a:rPr>
              <a:t>one </a:t>
            </a:r>
            <a:r>
              <a:rPr sz="1733" spc="-67" dirty="0">
                <a:solidFill>
                  <a:srgbClr val="FFFFFF"/>
                </a:solidFill>
                <a:latin typeface="Verdana"/>
                <a:cs typeface="Verdana"/>
              </a:rPr>
              <a:t>or </a:t>
            </a:r>
            <a:r>
              <a:rPr sz="1733" spc="-133" dirty="0">
                <a:solidFill>
                  <a:srgbClr val="FFFFFF"/>
                </a:solidFill>
                <a:latin typeface="Verdana"/>
                <a:cs typeface="Verdana"/>
              </a:rPr>
              <a:t>more </a:t>
            </a:r>
            <a:r>
              <a:rPr sz="1733" spc="-100" dirty="0">
                <a:solidFill>
                  <a:srgbClr val="FFFFFF"/>
                </a:solidFill>
                <a:latin typeface="Verdana"/>
                <a:cs typeface="Verdana"/>
              </a:rPr>
              <a:t>containers </a:t>
            </a:r>
            <a:r>
              <a:rPr sz="1733" spc="-93" dirty="0">
                <a:solidFill>
                  <a:srgbClr val="FFFFFF"/>
                </a:solidFill>
                <a:latin typeface="Verdana"/>
                <a:cs typeface="Verdana"/>
              </a:rPr>
              <a:t>that </a:t>
            </a:r>
            <a:r>
              <a:rPr sz="1733" spc="-127" dirty="0">
                <a:solidFill>
                  <a:srgbClr val="FFFFFF"/>
                </a:solidFill>
                <a:latin typeface="Verdana"/>
                <a:cs typeface="Verdana"/>
              </a:rPr>
              <a:t>share </a:t>
            </a:r>
            <a:r>
              <a:rPr sz="1733" spc="-80" dirty="0">
                <a:solidFill>
                  <a:srgbClr val="FFFFFF"/>
                </a:solidFill>
                <a:latin typeface="Verdana"/>
                <a:cs typeface="Verdana"/>
              </a:rPr>
              <a:t>their </a:t>
            </a:r>
            <a:r>
              <a:rPr sz="1733" spc="-133" dirty="0">
                <a:solidFill>
                  <a:srgbClr val="FFFFFF"/>
                </a:solidFill>
                <a:latin typeface="Verdana"/>
                <a:cs typeface="Verdana"/>
              </a:rPr>
              <a:t>storage, </a:t>
            </a:r>
            <a:r>
              <a:rPr sz="1733" spc="-113" dirty="0">
                <a:solidFill>
                  <a:srgbClr val="FFFFFF"/>
                </a:solidFill>
                <a:latin typeface="Verdana"/>
                <a:cs typeface="Verdana"/>
              </a:rPr>
              <a:t>network, </a:t>
            </a:r>
            <a:r>
              <a:rPr sz="1733" spc="-140" dirty="0">
                <a:solidFill>
                  <a:srgbClr val="FFFFFF"/>
                </a:solidFill>
                <a:latin typeface="Verdana"/>
                <a:cs typeface="Verdana"/>
              </a:rPr>
              <a:t>and </a:t>
            </a:r>
            <a:r>
              <a:rPr sz="1733" spc="-100" dirty="0">
                <a:solidFill>
                  <a:srgbClr val="FFFFFF"/>
                </a:solidFill>
                <a:latin typeface="Verdana"/>
                <a:cs typeface="Verdana"/>
              </a:rPr>
              <a:t>context  </a:t>
            </a:r>
            <a:r>
              <a:rPr sz="1733" spc="-173" dirty="0">
                <a:solidFill>
                  <a:srgbClr val="FFFFFF"/>
                </a:solidFill>
                <a:latin typeface="Verdana"/>
                <a:cs typeface="Verdana"/>
              </a:rPr>
              <a:t>(namespace, </a:t>
            </a:r>
            <a:r>
              <a:rPr sz="1733" spc="-120" dirty="0">
                <a:solidFill>
                  <a:srgbClr val="FFFFFF"/>
                </a:solidFill>
                <a:latin typeface="Verdana"/>
                <a:cs typeface="Verdana"/>
              </a:rPr>
              <a:t>cgroups</a:t>
            </a:r>
            <a:r>
              <a:rPr sz="1733" spc="-393" dirty="0">
                <a:solidFill>
                  <a:srgbClr val="FFFFFF"/>
                </a:solidFill>
                <a:latin typeface="Verdana"/>
                <a:cs typeface="Verdana"/>
              </a:rPr>
              <a:t> </a:t>
            </a:r>
            <a:r>
              <a:rPr sz="1733" spc="-160" dirty="0">
                <a:solidFill>
                  <a:srgbClr val="FFFFFF"/>
                </a:solidFill>
                <a:latin typeface="Verdana"/>
                <a:cs typeface="Verdana"/>
              </a:rPr>
              <a:t>etc).</a:t>
            </a:r>
            <a:endParaRPr sz="1733">
              <a:solidFill>
                <a:prstClr val="black"/>
              </a:solidFill>
              <a:latin typeface="Verdana"/>
              <a:cs typeface="Verdana"/>
            </a:endParaRPr>
          </a:p>
          <a:p>
            <a:pPr defTabSz="1219170">
              <a:spcBef>
                <a:spcPts val="53"/>
              </a:spcBef>
            </a:pPr>
            <a:endParaRPr sz="1733">
              <a:solidFill>
                <a:prstClr val="black"/>
              </a:solidFill>
              <a:latin typeface="Times New Roman"/>
              <a:cs typeface="Times New Roman"/>
            </a:endParaRPr>
          </a:p>
          <a:p>
            <a:pPr marL="16933" marR="519840" defTabSz="1219170">
              <a:lnSpc>
                <a:spcPct val="113900"/>
              </a:lnSpc>
              <a:spcBef>
                <a:spcPts val="7"/>
              </a:spcBef>
            </a:pPr>
            <a:r>
              <a:rPr sz="2133" b="1" spc="-47" dirty="0">
                <a:solidFill>
                  <a:srgbClr val="FFFFFF"/>
                </a:solidFill>
                <a:latin typeface="Arial"/>
                <a:cs typeface="Arial"/>
              </a:rPr>
              <a:t>ReplicationController</a:t>
            </a:r>
            <a:r>
              <a:rPr sz="2133" b="1" spc="-173" dirty="0">
                <a:solidFill>
                  <a:srgbClr val="FFFFFF"/>
                </a:solidFill>
                <a:latin typeface="Arial"/>
                <a:cs typeface="Arial"/>
              </a:rPr>
              <a:t> </a:t>
            </a:r>
            <a:r>
              <a:rPr sz="2133" b="1" spc="53" dirty="0">
                <a:solidFill>
                  <a:srgbClr val="FFFFFF"/>
                </a:solidFill>
                <a:latin typeface="Arial"/>
                <a:cs typeface="Arial"/>
              </a:rPr>
              <a:t>-</a:t>
            </a:r>
            <a:r>
              <a:rPr sz="2133" b="1" spc="-173" dirty="0">
                <a:solidFill>
                  <a:srgbClr val="FFFFFF"/>
                </a:solidFill>
                <a:latin typeface="Arial"/>
                <a:cs typeface="Arial"/>
              </a:rPr>
              <a:t> </a:t>
            </a:r>
            <a:r>
              <a:rPr sz="1733" spc="-60" dirty="0">
                <a:solidFill>
                  <a:srgbClr val="FFFFFF"/>
                </a:solidFill>
                <a:latin typeface="Verdana"/>
                <a:cs typeface="Verdana"/>
              </a:rPr>
              <a:t>Method</a:t>
            </a:r>
            <a:r>
              <a:rPr sz="1733" spc="-267"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60" dirty="0">
                <a:solidFill>
                  <a:srgbClr val="FFFFFF"/>
                </a:solidFill>
                <a:latin typeface="Verdana"/>
                <a:cs typeface="Verdana"/>
              </a:rPr>
              <a:t>managing</a:t>
            </a:r>
            <a:r>
              <a:rPr sz="1733" spc="-267" dirty="0">
                <a:solidFill>
                  <a:srgbClr val="FFFFFF"/>
                </a:solidFill>
                <a:latin typeface="Verdana"/>
                <a:cs typeface="Verdana"/>
              </a:rPr>
              <a:t> </a:t>
            </a:r>
            <a:r>
              <a:rPr sz="1733" spc="-113" dirty="0">
                <a:solidFill>
                  <a:srgbClr val="FFFFFF"/>
                </a:solidFill>
                <a:latin typeface="Verdana"/>
                <a:cs typeface="Verdana"/>
              </a:rPr>
              <a:t>pod</a:t>
            </a:r>
            <a:r>
              <a:rPr sz="1733" spc="-267" dirty="0">
                <a:solidFill>
                  <a:srgbClr val="FFFFFF"/>
                </a:solidFill>
                <a:latin typeface="Verdana"/>
                <a:cs typeface="Verdana"/>
              </a:rPr>
              <a:t> </a:t>
            </a:r>
            <a:r>
              <a:rPr sz="1733" spc="-100" dirty="0">
                <a:solidFill>
                  <a:srgbClr val="FFFFFF"/>
                </a:solidFill>
                <a:latin typeface="Verdana"/>
                <a:cs typeface="Verdana"/>
              </a:rPr>
              <a:t>replicas</a:t>
            </a:r>
            <a:r>
              <a:rPr sz="1733" spc="-267" dirty="0">
                <a:solidFill>
                  <a:srgbClr val="FFFFFF"/>
                </a:solidFill>
                <a:latin typeface="Verdana"/>
                <a:cs typeface="Verdana"/>
              </a:rPr>
              <a:t> </a:t>
            </a:r>
            <a:r>
              <a:rPr sz="1733" spc="-140" dirty="0">
                <a:solidFill>
                  <a:srgbClr val="FFFFFF"/>
                </a:solidFill>
                <a:latin typeface="Verdana"/>
                <a:cs typeface="Verdana"/>
              </a:rPr>
              <a:t>and</a:t>
            </a:r>
            <a:r>
              <a:rPr sz="1733" spc="-267" dirty="0">
                <a:solidFill>
                  <a:srgbClr val="FFFFFF"/>
                </a:solidFill>
                <a:latin typeface="Verdana"/>
                <a:cs typeface="Verdana"/>
              </a:rPr>
              <a:t> </a:t>
            </a:r>
            <a:r>
              <a:rPr sz="1733" spc="-80" dirty="0">
                <a:solidFill>
                  <a:srgbClr val="FFFFFF"/>
                </a:solidFill>
                <a:latin typeface="Verdana"/>
                <a:cs typeface="Verdana"/>
              </a:rPr>
              <a:t>their</a:t>
            </a:r>
            <a:r>
              <a:rPr sz="1733" spc="-267" dirty="0">
                <a:solidFill>
                  <a:srgbClr val="FFFFFF"/>
                </a:solidFill>
                <a:latin typeface="Verdana"/>
                <a:cs typeface="Verdana"/>
              </a:rPr>
              <a:t> </a:t>
            </a:r>
            <a:r>
              <a:rPr sz="1733" spc="-100" dirty="0">
                <a:solidFill>
                  <a:srgbClr val="FFFFFF"/>
                </a:solidFill>
                <a:latin typeface="Verdana"/>
                <a:cs typeface="Verdana"/>
              </a:rPr>
              <a:t>lifecycle.</a:t>
            </a:r>
            <a:r>
              <a:rPr sz="1733" spc="-267" dirty="0">
                <a:solidFill>
                  <a:srgbClr val="FFFFFF"/>
                </a:solidFill>
                <a:latin typeface="Verdana"/>
                <a:cs typeface="Verdana"/>
              </a:rPr>
              <a:t> </a:t>
            </a:r>
            <a:r>
              <a:rPr sz="1733" spc="-80" dirty="0">
                <a:solidFill>
                  <a:srgbClr val="FFFFFF"/>
                </a:solidFill>
                <a:latin typeface="Verdana"/>
                <a:cs typeface="Verdana"/>
              </a:rPr>
              <a:t>Their  </a:t>
            </a:r>
            <a:r>
              <a:rPr sz="1733" spc="-133" dirty="0">
                <a:solidFill>
                  <a:srgbClr val="FFFFFF"/>
                </a:solidFill>
                <a:latin typeface="Verdana"/>
                <a:cs typeface="Verdana"/>
              </a:rPr>
              <a:t>scheduling,</a:t>
            </a:r>
            <a:r>
              <a:rPr sz="1733" spc="-287" dirty="0">
                <a:solidFill>
                  <a:srgbClr val="FFFFFF"/>
                </a:solidFill>
                <a:latin typeface="Verdana"/>
                <a:cs typeface="Verdana"/>
              </a:rPr>
              <a:t> </a:t>
            </a:r>
            <a:r>
              <a:rPr sz="1733" spc="-133" dirty="0">
                <a:solidFill>
                  <a:srgbClr val="FFFFFF"/>
                </a:solidFill>
                <a:latin typeface="Verdana"/>
                <a:cs typeface="Verdana"/>
              </a:rPr>
              <a:t>scaling,</a:t>
            </a:r>
            <a:r>
              <a:rPr sz="1733" spc="-280" dirty="0">
                <a:solidFill>
                  <a:srgbClr val="FFFFFF"/>
                </a:solidFill>
                <a:latin typeface="Verdana"/>
                <a:cs typeface="Verdana"/>
              </a:rPr>
              <a:t> </a:t>
            </a:r>
            <a:r>
              <a:rPr sz="1733" spc="-140" dirty="0">
                <a:solidFill>
                  <a:srgbClr val="FFFFFF"/>
                </a:solidFill>
                <a:latin typeface="Verdana"/>
                <a:cs typeface="Verdana"/>
              </a:rPr>
              <a:t>and</a:t>
            </a:r>
            <a:r>
              <a:rPr sz="1733" spc="-280" dirty="0">
                <a:solidFill>
                  <a:srgbClr val="FFFFFF"/>
                </a:solidFill>
                <a:latin typeface="Verdana"/>
                <a:cs typeface="Verdana"/>
              </a:rPr>
              <a:t> </a:t>
            </a:r>
            <a:r>
              <a:rPr sz="1733" spc="-107" dirty="0">
                <a:solidFill>
                  <a:srgbClr val="FFFFFF"/>
                </a:solidFill>
                <a:latin typeface="Verdana"/>
                <a:cs typeface="Verdana"/>
              </a:rPr>
              <a:t>deletion.</a:t>
            </a:r>
            <a:endParaRPr sz="1733">
              <a:solidFill>
                <a:prstClr val="black"/>
              </a:solidFill>
              <a:latin typeface="Verdana"/>
              <a:cs typeface="Verdana"/>
            </a:endParaRPr>
          </a:p>
          <a:p>
            <a:pPr defTabSz="1219170">
              <a:spcBef>
                <a:spcPts val="27"/>
              </a:spcBef>
            </a:pPr>
            <a:endParaRPr sz="2067">
              <a:solidFill>
                <a:prstClr val="black"/>
              </a:solidFill>
              <a:latin typeface="Times New Roman"/>
              <a:cs typeface="Times New Roman"/>
            </a:endParaRPr>
          </a:p>
          <a:p>
            <a:pPr marL="16933" defTabSz="1219170"/>
            <a:r>
              <a:rPr sz="2133" b="1" spc="-80" dirty="0">
                <a:solidFill>
                  <a:srgbClr val="FFFFFF"/>
                </a:solidFill>
                <a:latin typeface="Arial"/>
                <a:cs typeface="Arial"/>
              </a:rPr>
              <a:t>ReplicaSet</a:t>
            </a:r>
            <a:r>
              <a:rPr sz="2133" b="1" spc="-267" dirty="0">
                <a:solidFill>
                  <a:srgbClr val="FFFFFF"/>
                </a:solidFill>
                <a:latin typeface="Arial"/>
                <a:cs typeface="Arial"/>
              </a:rPr>
              <a:t> </a:t>
            </a:r>
            <a:r>
              <a:rPr sz="2133" b="1" spc="53" dirty="0">
                <a:solidFill>
                  <a:srgbClr val="FFFFFF"/>
                </a:solidFill>
                <a:latin typeface="Arial"/>
                <a:cs typeface="Arial"/>
              </a:rPr>
              <a:t>-</a:t>
            </a:r>
            <a:r>
              <a:rPr sz="2133" b="1" spc="-173" dirty="0">
                <a:solidFill>
                  <a:srgbClr val="FFFFFF"/>
                </a:solidFill>
                <a:latin typeface="Arial"/>
                <a:cs typeface="Arial"/>
              </a:rPr>
              <a:t> </a:t>
            </a:r>
            <a:r>
              <a:rPr sz="1733" spc="-80" dirty="0">
                <a:solidFill>
                  <a:srgbClr val="FFFFFF"/>
                </a:solidFill>
                <a:latin typeface="Verdana"/>
                <a:cs typeface="Verdana"/>
              </a:rPr>
              <a:t>Next</a:t>
            </a:r>
            <a:r>
              <a:rPr sz="1733" spc="-272" dirty="0">
                <a:solidFill>
                  <a:srgbClr val="FFFFFF"/>
                </a:solidFill>
                <a:latin typeface="Verdana"/>
                <a:cs typeface="Verdana"/>
              </a:rPr>
              <a:t> </a:t>
            </a:r>
            <a:r>
              <a:rPr sz="1733" spc="-100" dirty="0">
                <a:solidFill>
                  <a:srgbClr val="FFFFFF"/>
                </a:solidFill>
                <a:latin typeface="Verdana"/>
                <a:cs typeface="Verdana"/>
              </a:rPr>
              <a:t>Generation</a:t>
            </a:r>
            <a:r>
              <a:rPr sz="1733" spc="-272" dirty="0">
                <a:solidFill>
                  <a:srgbClr val="FFFFFF"/>
                </a:solidFill>
                <a:latin typeface="Verdana"/>
                <a:cs typeface="Verdana"/>
              </a:rPr>
              <a:t> </a:t>
            </a:r>
            <a:r>
              <a:rPr sz="1733" spc="-87" dirty="0">
                <a:solidFill>
                  <a:srgbClr val="FFFFFF"/>
                </a:solidFill>
                <a:latin typeface="Verdana"/>
                <a:cs typeface="Verdana"/>
              </a:rPr>
              <a:t>ReplicationController.</a:t>
            </a:r>
            <a:r>
              <a:rPr sz="1733" spc="60" dirty="0">
                <a:solidFill>
                  <a:srgbClr val="FFFFFF"/>
                </a:solidFill>
                <a:latin typeface="Verdana"/>
                <a:cs typeface="Verdana"/>
              </a:rPr>
              <a:t> </a:t>
            </a:r>
            <a:r>
              <a:rPr sz="1733" spc="-127" dirty="0">
                <a:solidFill>
                  <a:srgbClr val="FFFFFF"/>
                </a:solidFill>
                <a:latin typeface="Verdana"/>
                <a:cs typeface="Verdana"/>
              </a:rPr>
              <a:t>Supports</a:t>
            </a:r>
            <a:r>
              <a:rPr sz="1733" spc="-272" dirty="0">
                <a:solidFill>
                  <a:srgbClr val="FFFFFF"/>
                </a:solidFill>
                <a:latin typeface="Verdana"/>
                <a:cs typeface="Verdana"/>
              </a:rPr>
              <a:t> </a:t>
            </a:r>
            <a:r>
              <a:rPr sz="1733" spc="-133" dirty="0">
                <a:solidFill>
                  <a:srgbClr val="FFFFFF"/>
                </a:solidFill>
                <a:latin typeface="Verdana"/>
                <a:cs typeface="Verdana"/>
              </a:rPr>
              <a:t>set-based</a:t>
            </a:r>
            <a:r>
              <a:rPr sz="1733" spc="-272" dirty="0">
                <a:solidFill>
                  <a:srgbClr val="FFFFFF"/>
                </a:solidFill>
                <a:latin typeface="Verdana"/>
                <a:cs typeface="Verdana"/>
              </a:rPr>
              <a:t> </a:t>
            </a:r>
            <a:r>
              <a:rPr sz="1733" spc="-113" dirty="0">
                <a:solidFill>
                  <a:srgbClr val="FFFFFF"/>
                </a:solidFill>
                <a:latin typeface="Verdana"/>
                <a:cs typeface="Verdana"/>
              </a:rPr>
              <a:t>selectors.</a:t>
            </a:r>
            <a:endParaRPr sz="1733">
              <a:solidFill>
                <a:prstClr val="black"/>
              </a:solidFill>
              <a:latin typeface="Verdana"/>
              <a:cs typeface="Verdana"/>
            </a:endParaRPr>
          </a:p>
          <a:p>
            <a:pPr marL="16933" marR="6773" defTabSz="1219170">
              <a:lnSpc>
                <a:spcPct val="113900"/>
              </a:lnSpc>
              <a:spcBef>
                <a:spcPts val="2180"/>
              </a:spcBef>
            </a:pPr>
            <a:r>
              <a:rPr sz="2133" b="1" spc="-47" dirty="0">
                <a:solidFill>
                  <a:srgbClr val="FFFFFF"/>
                </a:solidFill>
                <a:latin typeface="Arial"/>
                <a:cs typeface="Arial"/>
              </a:rPr>
              <a:t>Deployment</a:t>
            </a:r>
            <a:r>
              <a:rPr sz="2133" b="1" spc="-180" dirty="0">
                <a:solidFill>
                  <a:srgbClr val="FFFFFF"/>
                </a:solidFill>
                <a:latin typeface="Arial"/>
                <a:cs typeface="Arial"/>
              </a:rPr>
              <a:t> </a:t>
            </a:r>
            <a:r>
              <a:rPr sz="2133" b="1" spc="53" dirty="0">
                <a:solidFill>
                  <a:srgbClr val="FFFFFF"/>
                </a:solidFill>
                <a:latin typeface="Arial"/>
                <a:cs typeface="Arial"/>
              </a:rPr>
              <a:t>-</a:t>
            </a:r>
            <a:r>
              <a:rPr sz="2133" b="1" spc="-160" dirty="0">
                <a:solidFill>
                  <a:srgbClr val="FFFFFF"/>
                </a:solidFill>
                <a:latin typeface="Arial"/>
                <a:cs typeface="Arial"/>
              </a:rPr>
              <a:t> </a:t>
            </a:r>
            <a:r>
              <a:rPr sz="1733" spc="-7" dirty="0">
                <a:solidFill>
                  <a:srgbClr val="FFFFFF"/>
                </a:solidFill>
                <a:latin typeface="Verdana"/>
                <a:cs typeface="Verdana"/>
              </a:rPr>
              <a:t>A</a:t>
            </a:r>
            <a:r>
              <a:rPr sz="1733" spc="-267" dirty="0">
                <a:solidFill>
                  <a:srgbClr val="FFFFFF"/>
                </a:solidFill>
                <a:latin typeface="Verdana"/>
                <a:cs typeface="Verdana"/>
              </a:rPr>
              <a:t> </a:t>
            </a:r>
            <a:r>
              <a:rPr sz="1733" spc="-100" dirty="0">
                <a:solidFill>
                  <a:srgbClr val="FFFFFF"/>
                </a:solidFill>
                <a:latin typeface="Verdana"/>
                <a:cs typeface="Verdana"/>
              </a:rPr>
              <a:t>declarative</a:t>
            </a:r>
            <a:r>
              <a:rPr sz="1733" spc="-272" dirty="0">
                <a:solidFill>
                  <a:srgbClr val="FFFFFF"/>
                </a:solidFill>
                <a:latin typeface="Verdana"/>
                <a:cs typeface="Verdana"/>
              </a:rPr>
              <a:t> </a:t>
            </a:r>
            <a:r>
              <a:rPr sz="1733" spc="-127" dirty="0">
                <a:solidFill>
                  <a:srgbClr val="FFFFFF"/>
                </a:solidFill>
                <a:latin typeface="Verdana"/>
                <a:cs typeface="Verdana"/>
              </a:rPr>
              <a:t>method</a:t>
            </a:r>
            <a:r>
              <a:rPr sz="1733" spc="-272"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60" dirty="0">
                <a:solidFill>
                  <a:srgbClr val="FFFFFF"/>
                </a:solidFill>
                <a:latin typeface="Verdana"/>
                <a:cs typeface="Verdana"/>
              </a:rPr>
              <a:t>managing</a:t>
            </a:r>
            <a:r>
              <a:rPr sz="1733" spc="-272" dirty="0">
                <a:solidFill>
                  <a:srgbClr val="FFFFFF"/>
                </a:solidFill>
                <a:latin typeface="Verdana"/>
                <a:cs typeface="Verdana"/>
              </a:rPr>
              <a:t> </a:t>
            </a:r>
            <a:r>
              <a:rPr sz="1733" spc="-113" dirty="0">
                <a:solidFill>
                  <a:srgbClr val="FFFFFF"/>
                </a:solidFill>
                <a:latin typeface="Verdana"/>
                <a:cs typeface="Verdana"/>
              </a:rPr>
              <a:t>stateless</a:t>
            </a:r>
            <a:r>
              <a:rPr sz="1733" spc="-272" dirty="0">
                <a:solidFill>
                  <a:srgbClr val="FFFFFF"/>
                </a:solidFill>
                <a:latin typeface="Verdana"/>
                <a:cs typeface="Verdana"/>
              </a:rPr>
              <a:t> </a:t>
            </a:r>
            <a:r>
              <a:rPr sz="1733" spc="-87" dirty="0">
                <a:solidFill>
                  <a:srgbClr val="FFFFFF"/>
                </a:solidFill>
                <a:latin typeface="Verdana"/>
                <a:cs typeface="Verdana"/>
              </a:rPr>
              <a:t>Pods</a:t>
            </a:r>
            <a:r>
              <a:rPr sz="1733" spc="-272" dirty="0">
                <a:solidFill>
                  <a:srgbClr val="FFFFFF"/>
                </a:solidFill>
                <a:latin typeface="Verdana"/>
                <a:cs typeface="Verdana"/>
              </a:rPr>
              <a:t> </a:t>
            </a:r>
            <a:r>
              <a:rPr sz="1733" spc="-140" dirty="0">
                <a:solidFill>
                  <a:srgbClr val="FFFFFF"/>
                </a:solidFill>
                <a:latin typeface="Verdana"/>
                <a:cs typeface="Verdana"/>
              </a:rPr>
              <a:t>and</a:t>
            </a:r>
            <a:r>
              <a:rPr sz="1733" spc="-267" dirty="0">
                <a:solidFill>
                  <a:srgbClr val="FFFFFF"/>
                </a:solidFill>
                <a:latin typeface="Verdana"/>
                <a:cs typeface="Verdana"/>
              </a:rPr>
              <a:t> </a:t>
            </a:r>
            <a:r>
              <a:rPr sz="1733" spc="-127" dirty="0">
                <a:solidFill>
                  <a:srgbClr val="FFFFFF"/>
                </a:solidFill>
                <a:latin typeface="Verdana"/>
                <a:cs typeface="Verdana"/>
              </a:rPr>
              <a:t>ReplicaSets.</a:t>
            </a:r>
            <a:r>
              <a:rPr sz="1733" spc="-272" dirty="0">
                <a:solidFill>
                  <a:srgbClr val="FFFFFF"/>
                </a:solidFill>
                <a:latin typeface="Verdana"/>
                <a:cs typeface="Verdana"/>
              </a:rPr>
              <a:t> </a:t>
            </a:r>
            <a:r>
              <a:rPr sz="1733" spc="-87" dirty="0">
                <a:solidFill>
                  <a:srgbClr val="FFFFFF"/>
                </a:solidFill>
                <a:latin typeface="Verdana"/>
                <a:cs typeface="Verdana"/>
              </a:rPr>
              <a:t>Provides  rollback</a:t>
            </a:r>
            <a:r>
              <a:rPr sz="1733" spc="53" dirty="0">
                <a:solidFill>
                  <a:srgbClr val="FFFFFF"/>
                </a:solidFill>
                <a:latin typeface="Verdana"/>
                <a:cs typeface="Verdana"/>
              </a:rPr>
              <a:t> </a:t>
            </a:r>
            <a:r>
              <a:rPr sz="1733" spc="-87" dirty="0">
                <a:solidFill>
                  <a:srgbClr val="FFFFFF"/>
                </a:solidFill>
                <a:latin typeface="Verdana"/>
                <a:cs typeface="Verdana"/>
              </a:rPr>
              <a:t>functionality</a:t>
            </a:r>
            <a:r>
              <a:rPr sz="1733" spc="-272" dirty="0">
                <a:solidFill>
                  <a:srgbClr val="FFFFFF"/>
                </a:solidFill>
                <a:latin typeface="Verdana"/>
                <a:cs typeface="Verdana"/>
              </a:rPr>
              <a:t> </a:t>
            </a:r>
            <a:r>
              <a:rPr sz="1733" spc="-87" dirty="0">
                <a:solidFill>
                  <a:srgbClr val="FFFFFF"/>
                </a:solidFill>
                <a:latin typeface="Verdana"/>
                <a:cs typeface="Verdana"/>
              </a:rPr>
              <a:t>in</a:t>
            </a:r>
            <a:r>
              <a:rPr sz="1733" spc="-280" dirty="0">
                <a:solidFill>
                  <a:srgbClr val="FFFFFF"/>
                </a:solidFill>
                <a:latin typeface="Verdana"/>
                <a:cs typeface="Verdana"/>
              </a:rPr>
              <a:t> </a:t>
            </a:r>
            <a:r>
              <a:rPr sz="1733" spc="-93" dirty="0">
                <a:solidFill>
                  <a:srgbClr val="FFFFFF"/>
                </a:solidFill>
                <a:latin typeface="Verdana"/>
                <a:cs typeface="Verdana"/>
              </a:rPr>
              <a:t>addition</a:t>
            </a:r>
            <a:r>
              <a:rPr sz="1733" spc="-280" dirty="0">
                <a:solidFill>
                  <a:srgbClr val="FFFFFF"/>
                </a:solidFill>
                <a:latin typeface="Verdana"/>
                <a:cs typeface="Verdana"/>
              </a:rPr>
              <a:t> </a:t>
            </a:r>
            <a:r>
              <a:rPr sz="1733" spc="-67" dirty="0">
                <a:solidFill>
                  <a:srgbClr val="FFFFFF"/>
                </a:solidFill>
                <a:latin typeface="Verdana"/>
                <a:cs typeface="Verdana"/>
              </a:rPr>
              <a:t>to</a:t>
            </a:r>
            <a:r>
              <a:rPr sz="1733" spc="-272" dirty="0">
                <a:solidFill>
                  <a:srgbClr val="FFFFFF"/>
                </a:solidFill>
                <a:latin typeface="Verdana"/>
                <a:cs typeface="Verdana"/>
              </a:rPr>
              <a:t> </a:t>
            </a:r>
            <a:r>
              <a:rPr sz="1733" spc="-133" dirty="0">
                <a:solidFill>
                  <a:srgbClr val="FFFFFF"/>
                </a:solidFill>
                <a:latin typeface="Verdana"/>
                <a:cs typeface="Verdana"/>
              </a:rPr>
              <a:t>more</a:t>
            </a:r>
            <a:r>
              <a:rPr sz="1733" spc="-280" dirty="0">
                <a:solidFill>
                  <a:srgbClr val="FFFFFF"/>
                </a:solidFill>
                <a:latin typeface="Verdana"/>
                <a:cs typeface="Verdana"/>
              </a:rPr>
              <a:t> </a:t>
            </a:r>
            <a:r>
              <a:rPr sz="1733" spc="-113" dirty="0">
                <a:solidFill>
                  <a:srgbClr val="FFFFFF"/>
                </a:solidFill>
                <a:latin typeface="Verdana"/>
                <a:cs typeface="Verdana"/>
              </a:rPr>
              <a:t>granular</a:t>
            </a:r>
            <a:r>
              <a:rPr sz="1733" spc="-272" dirty="0">
                <a:solidFill>
                  <a:srgbClr val="FFFFFF"/>
                </a:solidFill>
                <a:latin typeface="Verdana"/>
                <a:cs typeface="Verdana"/>
              </a:rPr>
              <a:t> </a:t>
            </a:r>
            <a:r>
              <a:rPr sz="1733" spc="-120" dirty="0">
                <a:solidFill>
                  <a:srgbClr val="FFFFFF"/>
                </a:solidFill>
                <a:latin typeface="Verdana"/>
                <a:cs typeface="Verdana"/>
              </a:rPr>
              <a:t>update</a:t>
            </a:r>
            <a:r>
              <a:rPr sz="1733" spc="-280" dirty="0">
                <a:solidFill>
                  <a:srgbClr val="FFFFFF"/>
                </a:solidFill>
                <a:latin typeface="Verdana"/>
                <a:cs typeface="Verdana"/>
              </a:rPr>
              <a:t> </a:t>
            </a:r>
            <a:r>
              <a:rPr sz="1733" spc="-73" dirty="0">
                <a:solidFill>
                  <a:srgbClr val="FFFFFF"/>
                </a:solidFill>
                <a:latin typeface="Verdana"/>
                <a:cs typeface="Verdana"/>
              </a:rPr>
              <a:t>control</a:t>
            </a:r>
            <a:r>
              <a:rPr sz="1733" spc="-280" dirty="0">
                <a:solidFill>
                  <a:srgbClr val="FFFFFF"/>
                </a:solidFill>
                <a:latin typeface="Verdana"/>
                <a:cs typeface="Verdana"/>
              </a:rPr>
              <a:t> </a:t>
            </a:r>
            <a:r>
              <a:rPr sz="1733" spc="-167" dirty="0">
                <a:solidFill>
                  <a:srgbClr val="FFFFFF"/>
                </a:solidFill>
                <a:latin typeface="Verdana"/>
                <a:cs typeface="Verdana"/>
              </a:rPr>
              <a:t>mechanisms.</a:t>
            </a:r>
            <a:endParaRPr sz="1733">
              <a:solidFill>
                <a:prstClr val="black"/>
              </a:solidFill>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9D4F-15C1-4EBA-9E55-3B05614B2D70}"/>
              </a:ext>
            </a:extLst>
          </p:cNvPr>
          <p:cNvSpPr>
            <a:spLocks noGrp="1"/>
          </p:cNvSpPr>
          <p:nvPr>
            <p:ph type="title"/>
          </p:nvPr>
        </p:nvSpPr>
        <p:spPr>
          <a:xfrm>
            <a:off x="609600" y="1322865"/>
            <a:ext cx="10972800" cy="2954655"/>
          </a:xfrm>
        </p:spPr>
        <p:txBody>
          <a:bodyPr/>
          <a:lstStyle/>
          <a:p>
            <a:r>
              <a:rPr lang="en-US" sz="2400" dirty="0"/>
              <a:t>A </a:t>
            </a:r>
            <a:r>
              <a:rPr lang="en-US" sz="2400" dirty="0">
                <a:hlinkClick r:id="rId2"/>
              </a:rPr>
              <a:t>Pod</a:t>
            </a:r>
            <a:r>
              <a:rPr lang="en-US" sz="2400" dirty="0"/>
              <a:t> is the smallest and simplest Kubernetes object. It is the unit of deployment in Kubernetes, which represents a single instance of the application. A Pod is a logical collection of one or more containers, which:</a:t>
            </a:r>
            <a:br>
              <a:rPr lang="en-US" sz="2400" dirty="0"/>
            </a:br>
            <a:r>
              <a:rPr lang="en-US" sz="2400" dirty="0"/>
              <a:t>Are scheduled together on the same host</a:t>
            </a:r>
            <a:br>
              <a:rPr lang="en-US" sz="2400" dirty="0"/>
            </a:br>
            <a:r>
              <a:rPr lang="en-US" sz="2400" dirty="0"/>
              <a:t>Share the same network namespace</a:t>
            </a:r>
            <a:br>
              <a:rPr lang="en-US" sz="2400" dirty="0"/>
            </a:br>
            <a:r>
              <a:rPr lang="en-US" sz="2400" dirty="0"/>
              <a:t>Mount the same external storage (volumes).</a:t>
            </a:r>
            <a:br>
              <a:rPr lang="en-US" sz="2400" dirty="0"/>
            </a:br>
            <a:endParaRPr lang="en-US" sz="2400" dirty="0"/>
          </a:p>
        </p:txBody>
      </p:sp>
      <p:sp>
        <p:nvSpPr>
          <p:cNvPr id="5" name="Title 1">
            <a:extLst>
              <a:ext uri="{FF2B5EF4-FFF2-40B4-BE49-F238E27FC236}">
                <a16:creationId xmlns:a16="http://schemas.microsoft.com/office/drawing/2014/main" id="{96E6CD86-0A64-4518-A5C8-07D3D6A77AD0}"/>
              </a:ext>
            </a:extLst>
          </p:cNvPr>
          <p:cNvSpPr txBox="1">
            <a:spLocks/>
          </p:cNvSpPr>
          <p:nvPr/>
        </p:nvSpPr>
        <p:spPr>
          <a:xfrm>
            <a:off x="406400" y="279400"/>
            <a:ext cx="10972800" cy="738664"/>
          </a:xfrm>
          <a:prstGeom prst="rect">
            <a:avLst/>
          </a:prstGeom>
        </p:spPr>
        <p:txBody>
          <a:bodyPr wrap="square" lIns="0" tIns="0" rIns="0" bIns="0">
            <a:spAutoFit/>
          </a:bodyPr>
          <a:lstStyle>
            <a:lvl1pPr>
              <a:defRPr sz="3600" b="0" i="0">
                <a:solidFill>
                  <a:schemeClr val="bg1"/>
                </a:solidFill>
                <a:latin typeface="Verdana"/>
                <a:ea typeface="+mj-ea"/>
                <a:cs typeface="Verdana"/>
              </a:defRPr>
            </a:lvl1pPr>
          </a:lstStyle>
          <a:p>
            <a:pPr defTabSz="1219170"/>
            <a:r>
              <a:rPr lang="en-US" sz="4800" kern="0" dirty="0">
                <a:solidFill>
                  <a:prstClr val="white"/>
                </a:solidFill>
              </a:rPr>
              <a:t>PODS</a:t>
            </a:r>
          </a:p>
        </p:txBody>
      </p:sp>
      <p:pic>
        <p:nvPicPr>
          <p:cNvPr id="7" name="Picture 6">
            <a:extLst>
              <a:ext uri="{FF2B5EF4-FFF2-40B4-BE49-F238E27FC236}">
                <a16:creationId xmlns:a16="http://schemas.microsoft.com/office/drawing/2014/main" id="{04D0FFB4-9CB1-4647-A12A-BD96CF15E641}"/>
              </a:ext>
            </a:extLst>
          </p:cNvPr>
          <p:cNvPicPr>
            <a:picLocks noChangeAspect="1"/>
          </p:cNvPicPr>
          <p:nvPr/>
        </p:nvPicPr>
        <p:blipFill>
          <a:blip r:embed="rId3"/>
          <a:stretch>
            <a:fillRect/>
          </a:stretch>
        </p:blipFill>
        <p:spPr>
          <a:xfrm>
            <a:off x="7518401" y="3225800"/>
            <a:ext cx="4432300" cy="3505200"/>
          </a:xfrm>
          <a:prstGeom prst="rect">
            <a:avLst/>
          </a:prstGeom>
        </p:spPr>
      </p:pic>
    </p:spTree>
    <p:extLst>
      <p:ext uri="{BB962C8B-B14F-4D97-AF65-F5344CB8AC3E}">
        <p14:creationId xmlns:p14="http://schemas.microsoft.com/office/powerpoint/2010/main" val="422041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9D4F-15C1-4EBA-9E55-3B05614B2D70}"/>
              </a:ext>
            </a:extLst>
          </p:cNvPr>
          <p:cNvSpPr>
            <a:spLocks noGrp="1"/>
          </p:cNvSpPr>
          <p:nvPr>
            <p:ph type="title"/>
          </p:nvPr>
        </p:nvSpPr>
        <p:spPr>
          <a:xfrm>
            <a:off x="609600" y="1322865"/>
            <a:ext cx="10972800" cy="1477328"/>
          </a:xfrm>
        </p:spPr>
        <p:txBody>
          <a:bodyPr/>
          <a:lstStyle/>
          <a:p>
            <a:r>
              <a:rPr lang="en-US" sz="2400" dirty="0"/>
              <a:t>Labels are key-value pairs that can be attached to any Kubernetes objects (e.g. Pods). Labels are used to organize and select a subset of objects, based on the requirements in place. Many objects can have the same Label(s). Labels do not provide uniqueness to objects. </a:t>
            </a:r>
          </a:p>
        </p:txBody>
      </p:sp>
      <p:sp>
        <p:nvSpPr>
          <p:cNvPr id="5" name="Title 1">
            <a:extLst>
              <a:ext uri="{FF2B5EF4-FFF2-40B4-BE49-F238E27FC236}">
                <a16:creationId xmlns:a16="http://schemas.microsoft.com/office/drawing/2014/main" id="{96E6CD86-0A64-4518-A5C8-07D3D6A77AD0}"/>
              </a:ext>
            </a:extLst>
          </p:cNvPr>
          <p:cNvSpPr txBox="1">
            <a:spLocks/>
          </p:cNvSpPr>
          <p:nvPr/>
        </p:nvSpPr>
        <p:spPr>
          <a:xfrm>
            <a:off x="406400" y="279401"/>
            <a:ext cx="10972800" cy="574453"/>
          </a:xfrm>
          <a:prstGeom prst="rect">
            <a:avLst/>
          </a:prstGeom>
        </p:spPr>
        <p:txBody>
          <a:bodyPr wrap="square" lIns="0" tIns="0" rIns="0" bIns="0">
            <a:spAutoFit/>
          </a:bodyPr>
          <a:lstStyle>
            <a:lvl1pPr>
              <a:defRPr sz="3600" b="0" i="0">
                <a:solidFill>
                  <a:schemeClr val="bg1"/>
                </a:solidFill>
                <a:latin typeface="Verdana"/>
                <a:ea typeface="+mj-ea"/>
                <a:cs typeface="Verdana"/>
              </a:defRPr>
            </a:lvl1pPr>
          </a:lstStyle>
          <a:p>
            <a:pPr defTabSz="1219170"/>
            <a:r>
              <a:rPr lang="en-US" sz="3733" kern="0" dirty="0">
                <a:solidFill>
                  <a:prstClr val="white"/>
                </a:solidFill>
              </a:rPr>
              <a:t>LABELS</a:t>
            </a:r>
          </a:p>
        </p:txBody>
      </p:sp>
      <p:pic>
        <p:nvPicPr>
          <p:cNvPr id="3" name="Picture 2">
            <a:extLst>
              <a:ext uri="{FF2B5EF4-FFF2-40B4-BE49-F238E27FC236}">
                <a16:creationId xmlns:a16="http://schemas.microsoft.com/office/drawing/2014/main" id="{85A71564-823C-4F20-85E9-0CD96DF553A3}"/>
              </a:ext>
            </a:extLst>
          </p:cNvPr>
          <p:cNvPicPr>
            <a:picLocks noChangeAspect="1"/>
          </p:cNvPicPr>
          <p:nvPr/>
        </p:nvPicPr>
        <p:blipFill>
          <a:blip r:embed="rId2"/>
          <a:stretch>
            <a:fillRect/>
          </a:stretch>
        </p:blipFill>
        <p:spPr>
          <a:xfrm>
            <a:off x="413926" y="3429001"/>
            <a:ext cx="2120900" cy="1765300"/>
          </a:xfrm>
          <a:prstGeom prst="rect">
            <a:avLst/>
          </a:prstGeom>
        </p:spPr>
      </p:pic>
      <p:pic>
        <p:nvPicPr>
          <p:cNvPr id="4" name="Picture 3">
            <a:extLst>
              <a:ext uri="{FF2B5EF4-FFF2-40B4-BE49-F238E27FC236}">
                <a16:creationId xmlns:a16="http://schemas.microsoft.com/office/drawing/2014/main" id="{BC8E4F32-16D5-4026-B1AC-B182C9162012}"/>
              </a:ext>
            </a:extLst>
          </p:cNvPr>
          <p:cNvPicPr>
            <a:picLocks noChangeAspect="1"/>
          </p:cNvPicPr>
          <p:nvPr/>
        </p:nvPicPr>
        <p:blipFill>
          <a:blip r:embed="rId3"/>
          <a:stretch>
            <a:fillRect/>
          </a:stretch>
        </p:blipFill>
        <p:spPr>
          <a:xfrm>
            <a:off x="3352801" y="3416300"/>
            <a:ext cx="2120900" cy="1778000"/>
          </a:xfrm>
          <a:prstGeom prst="rect">
            <a:avLst/>
          </a:prstGeom>
        </p:spPr>
      </p:pic>
      <p:pic>
        <p:nvPicPr>
          <p:cNvPr id="6" name="Picture 5">
            <a:extLst>
              <a:ext uri="{FF2B5EF4-FFF2-40B4-BE49-F238E27FC236}">
                <a16:creationId xmlns:a16="http://schemas.microsoft.com/office/drawing/2014/main" id="{F4493180-D829-45FA-8963-803C60789298}"/>
              </a:ext>
            </a:extLst>
          </p:cNvPr>
          <p:cNvPicPr>
            <a:picLocks noChangeAspect="1"/>
          </p:cNvPicPr>
          <p:nvPr/>
        </p:nvPicPr>
        <p:blipFill>
          <a:blip r:embed="rId4"/>
          <a:stretch>
            <a:fillRect/>
          </a:stretch>
        </p:blipFill>
        <p:spPr>
          <a:xfrm>
            <a:off x="6156208" y="3378201"/>
            <a:ext cx="2108200" cy="1816100"/>
          </a:xfrm>
          <a:prstGeom prst="rect">
            <a:avLst/>
          </a:prstGeom>
        </p:spPr>
      </p:pic>
      <p:pic>
        <p:nvPicPr>
          <p:cNvPr id="8" name="Picture 7">
            <a:extLst>
              <a:ext uri="{FF2B5EF4-FFF2-40B4-BE49-F238E27FC236}">
                <a16:creationId xmlns:a16="http://schemas.microsoft.com/office/drawing/2014/main" id="{DAAA35F6-D5A0-41CB-9588-C091693BC8A2}"/>
              </a:ext>
            </a:extLst>
          </p:cNvPr>
          <p:cNvPicPr>
            <a:picLocks noChangeAspect="1"/>
          </p:cNvPicPr>
          <p:nvPr/>
        </p:nvPicPr>
        <p:blipFill>
          <a:blip r:embed="rId5"/>
          <a:stretch>
            <a:fillRect/>
          </a:stretch>
        </p:blipFill>
        <p:spPr>
          <a:xfrm>
            <a:off x="9001949" y="3384786"/>
            <a:ext cx="2082800" cy="1714500"/>
          </a:xfrm>
          <a:prstGeom prst="rect">
            <a:avLst/>
          </a:prstGeom>
        </p:spPr>
      </p:pic>
    </p:spTree>
    <p:extLst>
      <p:ext uri="{BB962C8B-B14F-4D97-AF65-F5344CB8AC3E}">
        <p14:creationId xmlns:p14="http://schemas.microsoft.com/office/powerpoint/2010/main" val="22769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CABD30-0732-4354-9168-816D98FA9E2F}"/>
              </a:ext>
            </a:extLst>
          </p:cNvPr>
          <p:cNvSpPr txBox="1">
            <a:spLocks/>
          </p:cNvSpPr>
          <p:nvPr/>
        </p:nvSpPr>
        <p:spPr>
          <a:xfrm>
            <a:off x="406400" y="279401"/>
            <a:ext cx="10972800" cy="574453"/>
          </a:xfrm>
          <a:prstGeom prst="rect">
            <a:avLst/>
          </a:prstGeom>
        </p:spPr>
        <p:txBody>
          <a:bodyPr wrap="square" lIns="0" tIns="0" rIns="0" bIns="0">
            <a:spAutoFit/>
          </a:bodyPr>
          <a:lstStyle>
            <a:lvl1pPr>
              <a:defRPr sz="3600" b="0" i="0">
                <a:solidFill>
                  <a:schemeClr val="bg1"/>
                </a:solidFill>
                <a:latin typeface="Verdana"/>
                <a:ea typeface="+mj-ea"/>
                <a:cs typeface="Verdana"/>
              </a:defRPr>
            </a:lvl1pPr>
          </a:lstStyle>
          <a:p>
            <a:pPr defTabSz="1219170"/>
            <a:r>
              <a:rPr lang="en-US" sz="3733" kern="0" dirty="0">
                <a:solidFill>
                  <a:prstClr val="white"/>
                </a:solidFill>
              </a:rPr>
              <a:t>Label Selectors</a:t>
            </a:r>
          </a:p>
        </p:txBody>
      </p:sp>
      <p:sp>
        <p:nvSpPr>
          <p:cNvPr id="5" name="Title 1">
            <a:extLst>
              <a:ext uri="{FF2B5EF4-FFF2-40B4-BE49-F238E27FC236}">
                <a16:creationId xmlns:a16="http://schemas.microsoft.com/office/drawing/2014/main" id="{5688BA37-6088-4FCE-8693-578B179762FD}"/>
              </a:ext>
            </a:extLst>
          </p:cNvPr>
          <p:cNvSpPr>
            <a:spLocks noGrp="1"/>
          </p:cNvSpPr>
          <p:nvPr>
            <p:ph type="title"/>
          </p:nvPr>
        </p:nvSpPr>
        <p:spPr>
          <a:xfrm>
            <a:off x="406400" y="1028343"/>
            <a:ext cx="10972800" cy="4801314"/>
          </a:xfrm>
        </p:spPr>
        <p:txBody>
          <a:bodyPr/>
          <a:lstStyle/>
          <a:p>
            <a:r>
              <a:rPr lang="en-US" sz="2400" dirty="0"/>
              <a:t>With Label Selectors, we can select a subset of objects. Kubernetes supports two types of Selectors:</a:t>
            </a:r>
            <a:br>
              <a:rPr lang="en-US" sz="2400" dirty="0"/>
            </a:br>
            <a:br>
              <a:rPr lang="en-US" sz="2400" dirty="0"/>
            </a:br>
            <a:r>
              <a:rPr lang="en-US" sz="2400" dirty="0"/>
              <a:t>Equality-Based Selectors</a:t>
            </a:r>
            <a:br>
              <a:rPr lang="en-US" sz="2400" dirty="0"/>
            </a:br>
            <a:r>
              <a:rPr lang="en-US" sz="2400" dirty="0"/>
              <a:t>Equality-Based Selectors allow filtering of objects based on Label keys and values. With this type of selectors, we can use the =, ==, or != operators. For example, with env==dev we are selecting the objects where the env Label is set to dev. </a:t>
            </a:r>
            <a:br>
              <a:rPr lang="en-US" sz="2400" dirty="0"/>
            </a:br>
            <a:r>
              <a:rPr lang="en-US" sz="2400" dirty="0"/>
              <a:t>Set-Based Selectors</a:t>
            </a:r>
            <a:br>
              <a:rPr lang="en-US" sz="2400" dirty="0"/>
            </a:br>
            <a:r>
              <a:rPr lang="en-US" sz="2400" dirty="0"/>
              <a:t>Set-Based Selectors allow filtering of objects based on a set of values. With this type of Selectors, we can use the in, </a:t>
            </a:r>
            <a:r>
              <a:rPr lang="en-US" sz="2400" dirty="0" err="1"/>
              <a:t>notin</a:t>
            </a:r>
            <a:r>
              <a:rPr lang="en-US" sz="2400" dirty="0"/>
              <a:t>, and exist operators. For example, with env in (</a:t>
            </a:r>
            <a:r>
              <a:rPr lang="en-US" sz="2400" dirty="0" err="1"/>
              <a:t>dev,qa</a:t>
            </a:r>
            <a:r>
              <a:rPr lang="en-US" sz="2400" dirty="0"/>
              <a:t>), we are selecting objects where the env Label is set to dev or </a:t>
            </a:r>
            <a:r>
              <a:rPr lang="en-US" sz="2400" dirty="0" err="1"/>
              <a:t>qa</a:t>
            </a:r>
            <a:r>
              <a:rPr lang="en-US" sz="2400" dirty="0"/>
              <a:t>.</a:t>
            </a:r>
          </a:p>
        </p:txBody>
      </p:sp>
    </p:spTree>
    <p:extLst>
      <p:ext uri="{BB962C8B-B14F-4D97-AF65-F5344CB8AC3E}">
        <p14:creationId xmlns:p14="http://schemas.microsoft.com/office/powerpoint/2010/main" val="3157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7497" y="425832"/>
            <a:ext cx="3352625" cy="600632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p:nvPr/>
        </p:nvSpPr>
        <p:spPr>
          <a:xfrm>
            <a:off x="5375692" y="2163686"/>
            <a:ext cx="2882053" cy="3103071"/>
          </a:xfrm>
          <a:prstGeom prst="rect">
            <a:avLst/>
          </a:prstGeom>
        </p:spPr>
        <p:txBody>
          <a:bodyPr vert="horz" wrap="square" lIns="0" tIns="16933" rIns="0" bIns="0" rtlCol="0">
            <a:spAutoFit/>
          </a:bodyPr>
          <a:lstStyle/>
          <a:p>
            <a:pPr marL="101597" marR="1791502" indent="-85511" defTabSz="1219170">
              <a:lnSpc>
                <a:spcPct val="115399"/>
              </a:lnSpc>
              <a:spcBef>
                <a:spcPts val="133"/>
              </a:spcBef>
            </a:pPr>
            <a:r>
              <a:rPr sz="1733" spc="-147" dirty="0">
                <a:solidFill>
                  <a:srgbClr val="FFFFFF"/>
                </a:solidFill>
                <a:latin typeface="Verdana"/>
                <a:cs typeface="Verdana"/>
              </a:rPr>
              <a:t>Labels:  </a:t>
            </a:r>
            <a:r>
              <a:rPr sz="1733" spc="-193" dirty="0">
                <a:solidFill>
                  <a:srgbClr val="FFFFFF"/>
                </a:solidFill>
                <a:latin typeface="Verdana"/>
                <a:cs typeface="Verdana"/>
              </a:rPr>
              <a:t>app:</a:t>
            </a:r>
            <a:r>
              <a:rPr sz="1733" spc="-373" dirty="0">
                <a:solidFill>
                  <a:srgbClr val="FFFFFF"/>
                </a:solidFill>
                <a:latin typeface="Verdana"/>
                <a:cs typeface="Verdana"/>
              </a:rPr>
              <a:t> </a:t>
            </a:r>
            <a:r>
              <a:rPr sz="1733" spc="-133" dirty="0">
                <a:solidFill>
                  <a:srgbClr val="FFFFFF"/>
                </a:solidFill>
                <a:latin typeface="Verdana"/>
                <a:cs typeface="Verdana"/>
              </a:rPr>
              <a:t>nginx</a:t>
            </a:r>
            <a:endParaRPr sz="1733">
              <a:solidFill>
                <a:prstClr val="black"/>
              </a:solidFill>
              <a:latin typeface="Verdana"/>
              <a:cs typeface="Verdana"/>
            </a:endParaRPr>
          </a:p>
          <a:p>
            <a:pPr marL="101597" defTabSz="1219170">
              <a:spcBef>
                <a:spcPts val="320"/>
              </a:spcBef>
            </a:pPr>
            <a:r>
              <a:rPr sz="1733" spc="-120" dirty="0">
                <a:solidFill>
                  <a:srgbClr val="FFFFFF"/>
                </a:solidFill>
                <a:latin typeface="Verdana"/>
                <a:cs typeface="Verdana"/>
              </a:rPr>
              <a:t>tier:</a:t>
            </a:r>
            <a:r>
              <a:rPr sz="1733" spc="-287" dirty="0">
                <a:solidFill>
                  <a:srgbClr val="FFFFFF"/>
                </a:solidFill>
                <a:latin typeface="Verdana"/>
                <a:cs typeface="Verdana"/>
              </a:rPr>
              <a:t> </a:t>
            </a:r>
            <a:r>
              <a:rPr sz="1733" spc="-87" dirty="0">
                <a:solidFill>
                  <a:srgbClr val="FFFFFF"/>
                </a:solidFill>
                <a:latin typeface="Verdana"/>
                <a:cs typeface="Verdana"/>
              </a:rPr>
              <a:t>frontned</a:t>
            </a:r>
            <a:endParaRPr sz="1733">
              <a:solidFill>
                <a:prstClr val="black"/>
              </a:solidFill>
              <a:latin typeface="Verdana"/>
              <a:cs typeface="Verdana"/>
            </a:endParaRPr>
          </a:p>
          <a:p>
            <a:pPr defTabSz="1219170">
              <a:spcBef>
                <a:spcPts val="33"/>
              </a:spcBef>
            </a:pPr>
            <a:endParaRPr sz="2333">
              <a:solidFill>
                <a:prstClr val="black"/>
              </a:solidFill>
              <a:latin typeface="Times New Roman"/>
              <a:cs typeface="Times New Roman"/>
            </a:endParaRPr>
          </a:p>
          <a:p>
            <a:pPr marL="16933" defTabSz="1219170"/>
            <a:r>
              <a:rPr sz="1733" spc="-93" dirty="0">
                <a:solidFill>
                  <a:srgbClr val="FFFFFF"/>
                </a:solidFill>
                <a:latin typeface="Verdana"/>
                <a:cs typeface="Verdana"/>
              </a:rPr>
              <a:t>Annotations</a:t>
            </a:r>
            <a:endParaRPr sz="1733">
              <a:solidFill>
                <a:prstClr val="black"/>
              </a:solidFill>
              <a:latin typeface="Verdana"/>
              <a:cs typeface="Verdana"/>
            </a:endParaRPr>
          </a:p>
          <a:p>
            <a:pPr marL="101597" defTabSz="1219170">
              <a:spcBef>
                <a:spcPts val="320"/>
              </a:spcBef>
            </a:pPr>
            <a:r>
              <a:rPr sz="1733" spc="-113" dirty="0">
                <a:solidFill>
                  <a:srgbClr val="FFFFFF"/>
                </a:solidFill>
                <a:latin typeface="Verdana"/>
                <a:cs typeface="Verdana"/>
              </a:rPr>
              <a:t>description: </a:t>
            </a:r>
            <a:r>
              <a:rPr sz="1733" spc="-140" dirty="0">
                <a:solidFill>
                  <a:srgbClr val="FFFFFF"/>
                </a:solidFill>
                <a:latin typeface="Verdana"/>
                <a:cs typeface="Verdana"/>
              </a:rPr>
              <a:t>“nginx</a:t>
            </a:r>
            <a:r>
              <a:rPr sz="1733" spc="-460" dirty="0">
                <a:solidFill>
                  <a:srgbClr val="FFFFFF"/>
                </a:solidFill>
                <a:latin typeface="Verdana"/>
                <a:cs typeface="Verdana"/>
              </a:rPr>
              <a:t> </a:t>
            </a:r>
            <a:r>
              <a:rPr sz="1733" spc="-100" dirty="0">
                <a:solidFill>
                  <a:srgbClr val="FFFFFF"/>
                </a:solidFill>
                <a:latin typeface="Verdana"/>
                <a:cs typeface="Verdana"/>
              </a:rPr>
              <a:t>frontend”</a:t>
            </a:r>
            <a:endParaRPr sz="1733">
              <a:solidFill>
                <a:prstClr val="black"/>
              </a:solidFill>
              <a:latin typeface="Verdana"/>
              <a:cs typeface="Verdana"/>
            </a:endParaRPr>
          </a:p>
          <a:p>
            <a:pPr defTabSz="1219170">
              <a:spcBef>
                <a:spcPts val="20"/>
              </a:spcBef>
            </a:pPr>
            <a:endParaRPr sz="2067">
              <a:solidFill>
                <a:prstClr val="black"/>
              </a:solidFill>
              <a:latin typeface="Times New Roman"/>
              <a:cs typeface="Times New Roman"/>
            </a:endParaRPr>
          </a:p>
          <a:p>
            <a:pPr marL="101597" marR="1791502" indent="-85511" defTabSz="1219170">
              <a:lnSpc>
                <a:spcPct val="115399"/>
              </a:lnSpc>
              <a:spcBef>
                <a:spcPts val="7"/>
              </a:spcBef>
            </a:pPr>
            <a:r>
              <a:rPr sz="1733" spc="-133" dirty="0">
                <a:solidFill>
                  <a:srgbClr val="FFFFFF"/>
                </a:solidFill>
                <a:latin typeface="Verdana"/>
                <a:cs typeface="Verdana"/>
              </a:rPr>
              <a:t>Selector:  </a:t>
            </a:r>
            <a:r>
              <a:rPr sz="1733" spc="-193" dirty="0">
                <a:solidFill>
                  <a:srgbClr val="FFFFFF"/>
                </a:solidFill>
                <a:latin typeface="Verdana"/>
                <a:cs typeface="Verdana"/>
              </a:rPr>
              <a:t>app:</a:t>
            </a:r>
            <a:r>
              <a:rPr sz="1733" spc="-373" dirty="0">
                <a:solidFill>
                  <a:srgbClr val="FFFFFF"/>
                </a:solidFill>
                <a:latin typeface="Verdana"/>
                <a:cs typeface="Verdana"/>
              </a:rPr>
              <a:t> </a:t>
            </a:r>
            <a:r>
              <a:rPr sz="1733" spc="-133" dirty="0">
                <a:solidFill>
                  <a:srgbClr val="FFFFFF"/>
                </a:solidFill>
                <a:latin typeface="Verdana"/>
                <a:cs typeface="Verdana"/>
              </a:rPr>
              <a:t>nginx</a:t>
            </a:r>
            <a:endParaRPr sz="1733">
              <a:solidFill>
                <a:prstClr val="black"/>
              </a:solidFill>
              <a:latin typeface="Verdana"/>
              <a:cs typeface="Verdana"/>
            </a:endParaRPr>
          </a:p>
          <a:p>
            <a:pPr marL="101597" defTabSz="1219170">
              <a:spcBef>
                <a:spcPts val="320"/>
              </a:spcBef>
            </a:pPr>
            <a:r>
              <a:rPr sz="1733" spc="-120" dirty="0">
                <a:solidFill>
                  <a:srgbClr val="FFFFFF"/>
                </a:solidFill>
                <a:latin typeface="Verdana"/>
                <a:cs typeface="Verdana"/>
              </a:rPr>
              <a:t>tier:</a:t>
            </a:r>
            <a:r>
              <a:rPr sz="1733" spc="-287" dirty="0">
                <a:solidFill>
                  <a:srgbClr val="FFFFFF"/>
                </a:solidFill>
                <a:latin typeface="Verdana"/>
                <a:cs typeface="Verdana"/>
              </a:rPr>
              <a:t> </a:t>
            </a:r>
            <a:r>
              <a:rPr sz="1733" spc="-87" dirty="0">
                <a:solidFill>
                  <a:srgbClr val="FFFFFF"/>
                </a:solidFill>
                <a:latin typeface="Verdana"/>
                <a:cs typeface="Verdana"/>
              </a:rPr>
              <a:t>frontend</a:t>
            </a:r>
            <a:endParaRPr sz="1733">
              <a:solidFill>
                <a:prstClr val="black"/>
              </a:solidFill>
              <a:latin typeface="Verdana"/>
              <a:cs typeface="Verdana"/>
            </a:endParaRPr>
          </a:p>
        </p:txBody>
      </p:sp>
      <p:sp>
        <p:nvSpPr>
          <p:cNvPr id="4" name="object 4"/>
          <p:cNvSpPr txBox="1">
            <a:spLocks noGrp="1"/>
          </p:cNvSpPr>
          <p:nvPr>
            <p:ph type="title"/>
          </p:nvPr>
        </p:nvSpPr>
        <p:spPr>
          <a:xfrm>
            <a:off x="5685909" y="618609"/>
            <a:ext cx="5022427" cy="1012242"/>
          </a:xfrm>
          <a:prstGeom prst="rect">
            <a:avLst/>
          </a:prstGeom>
        </p:spPr>
        <p:txBody>
          <a:bodyPr vert="horz" wrap="square" lIns="0" tIns="37252" rIns="0" bIns="0" rtlCol="0">
            <a:spAutoFit/>
          </a:bodyPr>
          <a:lstStyle/>
          <a:p>
            <a:pPr marL="1131964" marR="6773" indent="-1115879">
              <a:lnSpc>
                <a:spcPts val="3800"/>
              </a:lnSpc>
              <a:spcBef>
                <a:spcPts val="292"/>
              </a:spcBef>
            </a:pPr>
            <a:r>
              <a:rPr sz="3200" spc="-53" dirty="0"/>
              <a:t>Labels, </a:t>
            </a:r>
            <a:r>
              <a:rPr sz="3200" spc="93" dirty="0"/>
              <a:t>and</a:t>
            </a:r>
            <a:r>
              <a:rPr sz="3200" spc="-593" dirty="0"/>
              <a:t> </a:t>
            </a:r>
            <a:r>
              <a:rPr sz="3200" spc="7" dirty="0"/>
              <a:t>Annotations,  </a:t>
            </a:r>
            <a:r>
              <a:rPr sz="3200" spc="93" dirty="0"/>
              <a:t>and</a:t>
            </a:r>
            <a:r>
              <a:rPr sz="3200" spc="-300" dirty="0"/>
              <a:t> </a:t>
            </a:r>
            <a:r>
              <a:rPr sz="3200" spc="-20" dirty="0"/>
              <a:t>Selectors</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8154" y="859910"/>
            <a:ext cx="4000500" cy="509541"/>
          </a:xfrm>
          <a:prstGeom prst="rect">
            <a:avLst/>
          </a:prstGeom>
        </p:spPr>
        <p:txBody>
          <a:bodyPr vert="horz" wrap="square" lIns="0" tIns="16933" rIns="0" bIns="0" rtlCol="0">
            <a:spAutoFit/>
          </a:bodyPr>
          <a:lstStyle/>
          <a:p>
            <a:pPr marL="16933">
              <a:spcBef>
                <a:spcPts val="133"/>
              </a:spcBef>
            </a:pPr>
            <a:r>
              <a:rPr sz="3200" spc="-20" dirty="0"/>
              <a:t>Set-based</a:t>
            </a:r>
            <a:r>
              <a:rPr sz="3200" spc="-333" dirty="0"/>
              <a:t> </a:t>
            </a:r>
            <a:r>
              <a:rPr sz="3200" spc="-7" dirty="0"/>
              <a:t>selectors</a:t>
            </a:r>
            <a:endParaRPr sz="3200"/>
          </a:p>
        </p:txBody>
      </p:sp>
      <p:sp>
        <p:nvSpPr>
          <p:cNvPr id="3" name="object 3"/>
          <p:cNvSpPr txBox="1"/>
          <p:nvPr/>
        </p:nvSpPr>
        <p:spPr>
          <a:xfrm>
            <a:off x="6436787" y="2137981"/>
            <a:ext cx="4265507" cy="3696824"/>
          </a:xfrm>
          <a:prstGeom prst="rect">
            <a:avLst/>
          </a:prstGeom>
        </p:spPr>
        <p:txBody>
          <a:bodyPr vert="horz" wrap="square" lIns="0" tIns="57573" rIns="0" bIns="0" rtlCol="0">
            <a:spAutoFit/>
          </a:bodyPr>
          <a:lstStyle/>
          <a:p>
            <a:pPr marL="16933" defTabSz="1219170">
              <a:spcBef>
                <a:spcPts val="453"/>
              </a:spcBef>
            </a:pPr>
            <a:r>
              <a:rPr sz="1733" spc="-73" dirty="0">
                <a:solidFill>
                  <a:srgbClr val="FFFFFF"/>
                </a:solidFill>
                <a:latin typeface="Verdana"/>
                <a:cs typeface="Verdana"/>
              </a:rPr>
              <a:t>Valid</a:t>
            </a:r>
            <a:r>
              <a:rPr sz="1733" spc="-287" dirty="0">
                <a:solidFill>
                  <a:srgbClr val="FFFFFF"/>
                </a:solidFill>
                <a:latin typeface="Verdana"/>
                <a:cs typeface="Verdana"/>
              </a:rPr>
              <a:t> </a:t>
            </a:r>
            <a:r>
              <a:rPr sz="1733" spc="-113" dirty="0">
                <a:solidFill>
                  <a:srgbClr val="FFFFFF"/>
                </a:solidFill>
                <a:latin typeface="Verdana"/>
                <a:cs typeface="Verdana"/>
              </a:rPr>
              <a:t>Operators:</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67" dirty="0">
                <a:solidFill>
                  <a:srgbClr val="FFFFFF"/>
                </a:solidFill>
                <a:latin typeface="Verdana"/>
                <a:cs typeface="Verdana"/>
              </a:rPr>
              <a:t>In</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93" dirty="0">
                <a:solidFill>
                  <a:srgbClr val="FFFFFF"/>
                </a:solidFill>
                <a:latin typeface="Verdana"/>
                <a:cs typeface="Verdana"/>
              </a:rPr>
              <a:t>NotIn</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07" dirty="0">
                <a:solidFill>
                  <a:srgbClr val="FFFFFF"/>
                </a:solidFill>
                <a:latin typeface="Verdana"/>
                <a:cs typeface="Verdana"/>
              </a:rPr>
              <a:t>Exists</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87" dirty="0">
                <a:solidFill>
                  <a:srgbClr val="FFFFFF"/>
                </a:solidFill>
                <a:latin typeface="Verdana"/>
                <a:cs typeface="Verdana"/>
              </a:rPr>
              <a:t>DoesNotExist</a:t>
            </a:r>
            <a:endParaRPr sz="1733">
              <a:solidFill>
                <a:prstClr val="black"/>
              </a:solidFill>
              <a:latin typeface="Verdana"/>
              <a:cs typeface="Verdana"/>
            </a:endParaRPr>
          </a:p>
          <a:p>
            <a:pPr defTabSz="1219170">
              <a:spcBef>
                <a:spcPts val="33"/>
              </a:spcBef>
              <a:buClr>
                <a:srgbClr val="FFFFFF"/>
              </a:buClr>
              <a:buFont typeface="Arial"/>
              <a:buChar char="●"/>
            </a:pPr>
            <a:endParaRPr sz="2333">
              <a:solidFill>
                <a:prstClr val="black"/>
              </a:solidFill>
              <a:latin typeface="Times New Roman"/>
              <a:cs typeface="Times New Roman"/>
            </a:endParaRPr>
          </a:p>
          <a:p>
            <a:pPr marL="16933" defTabSz="1219170"/>
            <a:r>
              <a:rPr sz="1733" spc="-120" dirty="0">
                <a:solidFill>
                  <a:srgbClr val="FFFFFF"/>
                </a:solidFill>
                <a:latin typeface="Verdana"/>
                <a:cs typeface="Verdana"/>
              </a:rPr>
              <a:t>Supported</a:t>
            </a:r>
            <a:r>
              <a:rPr sz="1733" spc="-293" dirty="0">
                <a:solidFill>
                  <a:srgbClr val="FFFFFF"/>
                </a:solidFill>
                <a:latin typeface="Verdana"/>
                <a:cs typeface="Verdana"/>
              </a:rPr>
              <a:t> </a:t>
            </a:r>
            <a:r>
              <a:rPr sz="1733" spc="-93" dirty="0">
                <a:solidFill>
                  <a:srgbClr val="FFFFFF"/>
                </a:solidFill>
                <a:latin typeface="Verdana"/>
                <a:cs typeface="Verdana"/>
              </a:rPr>
              <a:t>Objects</a:t>
            </a:r>
            <a:r>
              <a:rPr sz="1733" spc="-293" dirty="0">
                <a:solidFill>
                  <a:srgbClr val="FFFFFF"/>
                </a:solidFill>
                <a:latin typeface="Verdana"/>
                <a:cs typeface="Verdana"/>
              </a:rPr>
              <a:t> </a:t>
            </a:r>
            <a:r>
              <a:rPr sz="1733" spc="-73" dirty="0">
                <a:solidFill>
                  <a:srgbClr val="FFFFFF"/>
                </a:solidFill>
                <a:latin typeface="Verdana"/>
                <a:cs typeface="Verdana"/>
              </a:rPr>
              <a:t>with</a:t>
            </a:r>
            <a:r>
              <a:rPr sz="1733" spc="-287" dirty="0">
                <a:solidFill>
                  <a:srgbClr val="FFFFFF"/>
                </a:solidFill>
                <a:latin typeface="Verdana"/>
                <a:cs typeface="Verdana"/>
              </a:rPr>
              <a:t> </a:t>
            </a:r>
            <a:r>
              <a:rPr sz="1733" spc="-133" dirty="0">
                <a:solidFill>
                  <a:srgbClr val="FFFFFF"/>
                </a:solidFill>
                <a:latin typeface="Verdana"/>
                <a:cs typeface="Verdana"/>
              </a:rPr>
              <a:t>set-based</a:t>
            </a:r>
            <a:r>
              <a:rPr sz="1733" spc="-293" dirty="0">
                <a:solidFill>
                  <a:srgbClr val="FFFFFF"/>
                </a:solidFill>
                <a:latin typeface="Verdana"/>
                <a:cs typeface="Verdana"/>
              </a:rPr>
              <a:t> </a:t>
            </a:r>
            <a:r>
              <a:rPr sz="1733" spc="-120" dirty="0">
                <a:solidFill>
                  <a:srgbClr val="FFFFFF"/>
                </a:solidFill>
                <a:latin typeface="Verdana"/>
                <a:cs typeface="Verdana"/>
              </a:rPr>
              <a:t>selectors:</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73" dirty="0">
                <a:solidFill>
                  <a:srgbClr val="FFFFFF"/>
                </a:solidFill>
                <a:latin typeface="Verdana"/>
                <a:cs typeface="Verdana"/>
              </a:rPr>
              <a:t>Job</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13" dirty="0">
                <a:solidFill>
                  <a:srgbClr val="FFFFFF"/>
                </a:solidFill>
                <a:latin typeface="Verdana"/>
                <a:cs typeface="Verdana"/>
              </a:rPr>
              <a:t>Deployment</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13" dirty="0">
                <a:solidFill>
                  <a:srgbClr val="FFFFFF"/>
                </a:solidFill>
                <a:latin typeface="Verdana"/>
                <a:cs typeface="Verdana"/>
              </a:rPr>
              <a:t>ReplicaSet</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40" dirty="0">
                <a:solidFill>
                  <a:srgbClr val="FFFFFF"/>
                </a:solidFill>
                <a:latin typeface="Verdana"/>
                <a:cs typeface="Verdana"/>
              </a:rPr>
              <a:t>DaemonSet</a:t>
            </a:r>
            <a:endParaRPr sz="1733">
              <a:solidFill>
                <a:prstClr val="black"/>
              </a:solidFill>
              <a:latin typeface="Verdana"/>
              <a:cs typeface="Verdana"/>
            </a:endParaRPr>
          </a:p>
          <a:p>
            <a:pPr marL="626518" indent="-437716" defTabSz="1219170">
              <a:spcBef>
                <a:spcPts val="320"/>
              </a:spcBef>
              <a:buFont typeface="Arial"/>
              <a:buChar char="●"/>
              <a:tabLst>
                <a:tab pos="625671" algn="l"/>
                <a:tab pos="626518" algn="l"/>
              </a:tabLst>
            </a:pPr>
            <a:r>
              <a:rPr sz="1733" spc="-100" dirty="0">
                <a:solidFill>
                  <a:srgbClr val="FFFFFF"/>
                </a:solidFill>
                <a:latin typeface="Verdana"/>
                <a:cs typeface="Verdana"/>
              </a:rPr>
              <a:t>PersistentVolumeClaims</a:t>
            </a:r>
            <a:endParaRPr sz="1733">
              <a:solidFill>
                <a:prstClr val="black"/>
              </a:solidFill>
              <a:latin typeface="Verdana"/>
              <a:cs typeface="Verdana"/>
            </a:endParaRPr>
          </a:p>
        </p:txBody>
      </p:sp>
      <p:sp>
        <p:nvSpPr>
          <p:cNvPr id="4" name="object 4"/>
          <p:cNvSpPr/>
          <p:nvPr/>
        </p:nvSpPr>
        <p:spPr>
          <a:xfrm>
            <a:off x="726831" y="493299"/>
            <a:ext cx="5169123" cy="587138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9D4F-15C1-4EBA-9E55-3B05614B2D7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C77802A-4A94-4B63-BCC7-6BBFC13AE026}"/>
              </a:ext>
            </a:extLst>
          </p:cNvPr>
          <p:cNvPicPr>
            <a:picLocks noChangeAspect="1"/>
          </p:cNvPicPr>
          <p:nvPr/>
        </p:nvPicPr>
        <p:blipFill>
          <a:blip r:embed="rId2"/>
          <a:stretch>
            <a:fillRect/>
          </a:stretch>
        </p:blipFill>
        <p:spPr>
          <a:xfrm>
            <a:off x="1758950" y="400050"/>
            <a:ext cx="8674100" cy="6057900"/>
          </a:xfrm>
          <a:prstGeom prst="rect">
            <a:avLst/>
          </a:prstGeom>
        </p:spPr>
      </p:pic>
    </p:spTree>
    <p:extLst>
      <p:ext uri="{BB962C8B-B14F-4D97-AF65-F5344CB8AC3E}">
        <p14:creationId xmlns:p14="http://schemas.microsoft.com/office/powerpoint/2010/main" val="374461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7" y="859910"/>
            <a:ext cx="6840220" cy="509541"/>
          </a:xfrm>
          <a:prstGeom prst="rect">
            <a:avLst/>
          </a:prstGeom>
        </p:spPr>
        <p:txBody>
          <a:bodyPr vert="horz" wrap="square" lIns="0" tIns="16933" rIns="0" bIns="0" rtlCol="0">
            <a:spAutoFit/>
          </a:bodyPr>
          <a:lstStyle/>
          <a:p>
            <a:pPr marL="16933">
              <a:spcBef>
                <a:spcPts val="133"/>
              </a:spcBef>
            </a:pPr>
            <a:r>
              <a:rPr sz="3200" spc="80" dirty="0"/>
              <a:t>Networking </a:t>
            </a:r>
            <a:r>
              <a:rPr sz="3200" spc="-233" dirty="0"/>
              <a:t>- </a:t>
            </a:r>
            <a:r>
              <a:rPr sz="3200" spc="93" dirty="0"/>
              <a:t>Fundamental</a:t>
            </a:r>
            <a:r>
              <a:rPr sz="3200" spc="-800" dirty="0"/>
              <a:t> </a:t>
            </a:r>
            <a:r>
              <a:rPr sz="3200" spc="20" dirty="0"/>
              <a:t>Rules</a:t>
            </a:r>
            <a:endParaRPr sz="3200"/>
          </a:p>
        </p:txBody>
      </p:sp>
      <p:sp>
        <p:nvSpPr>
          <p:cNvPr id="3" name="object 3"/>
          <p:cNvSpPr txBox="1"/>
          <p:nvPr/>
        </p:nvSpPr>
        <p:spPr>
          <a:xfrm>
            <a:off x="1893796" y="2133408"/>
            <a:ext cx="8894233" cy="2299390"/>
          </a:xfrm>
          <a:prstGeom prst="rect">
            <a:avLst/>
          </a:prstGeom>
        </p:spPr>
        <p:txBody>
          <a:bodyPr vert="horz" wrap="square" lIns="0" tIns="60113" rIns="0" bIns="0" rtlCol="0">
            <a:spAutoFit/>
          </a:bodyPr>
          <a:lstStyle/>
          <a:p>
            <a:pPr marL="559631" indent="-542698" defTabSz="1219170">
              <a:spcBef>
                <a:spcPts val="473"/>
              </a:spcBef>
              <a:buFontTx/>
              <a:buAutoNum type="arabicParenR"/>
              <a:tabLst>
                <a:tab pos="559631" algn="l"/>
                <a:tab pos="560479" algn="l"/>
              </a:tabLst>
            </a:pPr>
            <a:endParaRPr lang="en-US" sz="2133" spc="-33" dirty="0">
              <a:solidFill>
                <a:srgbClr val="FFFFFF"/>
              </a:solidFill>
              <a:latin typeface="Verdana"/>
              <a:cs typeface="Verdana"/>
            </a:endParaRPr>
          </a:p>
          <a:p>
            <a:pPr marL="559631" indent="-542698" defTabSz="1219170">
              <a:spcBef>
                <a:spcPts val="473"/>
              </a:spcBef>
              <a:buFontTx/>
              <a:buAutoNum type="arabicParenR"/>
              <a:tabLst>
                <a:tab pos="559631" algn="l"/>
                <a:tab pos="560479" algn="l"/>
              </a:tabLst>
            </a:pPr>
            <a:endParaRPr lang="en-US" sz="2133" spc="-33" dirty="0">
              <a:solidFill>
                <a:srgbClr val="FFFFFF"/>
              </a:solidFill>
              <a:latin typeface="Verdana"/>
              <a:cs typeface="Verdana"/>
            </a:endParaRPr>
          </a:p>
          <a:p>
            <a:pPr marL="559631" indent="-542698" defTabSz="1219170">
              <a:spcBef>
                <a:spcPts val="473"/>
              </a:spcBef>
              <a:buFontTx/>
              <a:buAutoNum type="arabicParenR"/>
              <a:tabLst>
                <a:tab pos="559631" algn="l"/>
                <a:tab pos="560479" algn="l"/>
              </a:tabLst>
            </a:pPr>
            <a:r>
              <a:rPr lang="en-US" sz="2133" spc="-20" dirty="0">
                <a:solidFill>
                  <a:srgbClr val="FFFFFF"/>
                </a:solidFill>
                <a:latin typeface="Verdana"/>
                <a:cs typeface="Verdana"/>
              </a:rPr>
              <a:t>A Unique IP is assigned to each POD</a:t>
            </a:r>
            <a:endParaRPr lang="en-US" sz="2133" dirty="0">
              <a:solidFill>
                <a:prstClr val="black"/>
              </a:solidFill>
              <a:latin typeface="Verdana"/>
              <a:cs typeface="Verdana"/>
            </a:endParaRPr>
          </a:p>
          <a:p>
            <a:pPr marL="559631" indent="-542698" defTabSz="1219170">
              <a:spcBef>
                <a:spcPts val="473"/>
              </a:spcBef>
              <a:buFontTx/>
              <a:buAutoNum type="arabicParenR"/>
              <a:tabLst>
                <a:tab pos="559631" algn="l"/>
                <a:tab pos="560479" algn="l"/>
              </a:tabLst>
            </a:pPr>
            <a:r>
              <a:rPr sz="2133" spc="-33" dirty="0">
                <a:solidFill>
                  <a:srgbClr val="FFFFFF"/>
                </a:solidFill>
                <a:latin typeface="Verdana"/>
                <a:cs typeface="Verdana"/>
              </a:rPr>
              <a:t>All</a:t>
            </a:r>
            <a:r>
              <a:rPr sz="2133" spc="-347" dirty="0">
                <a:solidFill>
                  <a:srgbClr val="FFFFFF"/>
                </a:solidFill>
                <a:latin typeface="Verdana"/>
                <a:cs typeface="Verdana"/>
              </a:rPr>
              <a:t> </a:t>
            </a:r>
            <a:r>
              <a:rPr sz="2133" spc="-107" dirty="0">
                <a:solidFill>
                  <a:srgbClr val="FFFFFF"/>
                </a:solidFill>
                <a:latin typeface="Verdana"/>
                <a:cs typeface="Verdana"/>
              </a:rPr>
              <a:t>Pods</a:t>
            </a:r>
            <a:r>
              <a:rPr sz="2133" spc="-339" dirty="0">
                <a:solidFill>
                  <a:srgbClr val="FFFFFF"/>
                </a:solidFill>
                <a:latin typeface="Verdana"/>
                <a:cs typeface="Verdana"/>
              </a:rPr>
              <a:t> </a:t>
            </a:r>
            <a:r>
              <a:rPr sz="2133" spc="-160" dirty="0">
                <a:solidFill>
                  <a:srgbClr val="FFFFFF"/>
                </a:solidFill>
                <a:latin typeface="Verdana"/>
                <a:cs typeface="Verdana"/>
              </a:rPr>
              <a:t>can</a:t>
            </a:r>
            <a:r>
              <a:rPr sz="2133" spc="-339" dirty="0">
                <a:solidFill>
                  <a:srgbClr val="FFFFFF"/>
                </a:solidFill>
                <a:latin typeface="Verdana"/>
                <a:cs typeface="Verdana"/>
              </a:rPr>
              <a:t> </a:t>
            </a:r>
            <a:r>
              <a:rPr sz="2133" spc="-160" dirty="0">
                <a:solidFill>
                  <a:srgbClr val="FFFFFF"/>
                </a:solidFill>
                <a:latin typeface="Verdana"/>
                <a:cs typeface="Verdana"/>
              </a:rPr>
              <a:t>communicate</a:t>
            </a:r>
            <a:r>
              <a:rPr sz="2133" spc="-339" dirty="0">
                <a:solidFill>
                  <a:srgbClr val="FFFFFF"/>
                </a:solidFill>
                <a:latin typeface="Verdana"/>
                <a:cs typeface="Verdana"/>
              </a:rPr>
              <a:t> </a:t>
            </a:r>
            <a:r>
              <a:rPr sz="2133" spc="-93" dirty="0">
                <a:solidFill>
                  <a:srgbClr val="FFFFFF"/>
                </a:solidFill>
                <a:latin typeface="Verdana"/>
                <a:cs typeface="Verdana"/>
              </a:rPr>
              <a:t>with</a:t>
            </a:r>
            <a:r>
              <a:rPr sz="2133" spc="-339" dirty="0">
                <a:solidFill>
                  <a:srgbClr val="FFFFFF"/>
                </a:solidFill>
                <a:latin typeface="Verdana"/>
                <a:cs typeface="Verdana"/>
              </a:rPr>
              <a:t> </a:t>
            </a:r>
            <a:r>
              <a:rPr sz="2133" spc="-93" dirty="0">
                <a:solidFill>
                  <a:srgbClr val="FFFFFF"/>
                </a:solidFill>
                <a:latin typeface="Verdana"/>
                <a:cs typeface="Verdana"/>
              </a:rPr>
              <a:t>all</a:t>
            </a:r>
            <a:r>
              <a:rPr sz="2133" spc="-339" dirty="0">
                <a:solidFill>
                  <a:srgbClr val="FFFFFF"/>
                </a:solidFill>
                <a:latin typeface="Verdana"/>
                <a:cs typeface="Verdana"/>
              </a:rPr>
              <a:t> </a:t>
            </a:r>
            <a:r>
              <a:rPr sz="2133" spc="-107" dirty="0">
                <a:solidFill>
                  <a:srgbClr val="FFFFFF"/>
                </a:solidFill>
                <a:latin typeface="Verdana"/>
                <a:cs typeface="Verdana"/>
              </a:rPr>
              <a:t>other</a:t>
            </a:r>
            <a:r>
              <a:rPr sz="2133" spc="-339" dirty="0">
                <a:solidFill>
                  <a:srgbClr val="FFFFFF"/>
                </a:solidFill>
                <a:latin typeface="Verdana"/>
                <a:cs typeface="Verdana"/>
              </a:rPr>
              <a:t> </a:t>
            </a:r>
            <a:r>
              <a:rPr sz="2133" spc="-107" dirty="0">
                <a:solidFill>
                  <a:srgbClr val="FFFFFF"/>
                </a:solidFill>
                <a:latin typeface="Verdana"/>
                <a:cs typeface="Verdana"/>
              </a:rPr>
              <a:t>Pods</a:t>
            </a:r>
            <a:r>
              <a:rPr sz="2133" spc="-339" dirty="0">
                <a:solidFill>
                  <a:srgbClr val="FFFFFF"/>
                </a:solidFill>
                <a:latin typeface="Verdana"/>
                <a:cs typeface="Verdana"/>
              </a:rPr>
              <a:t> </a:t>
            </a:r>
            <a:r>
              <a:rPr sz="2133" spc="-100" dirty="0">
                <a:solidFill>
                  <a:srgbClr val="FFFFFF"/>
                </a:solidFill>
                <a:latin typeface="Verdana"/>
                <a:cs typeface="Verdana"/>
              </a:rPr>
              <a:t>without</a:t>
            </a:r>
            <a:r>
              <a:rPr sz="2133" spc="-339" dirty="0">
                <a:solidFill>
                  <a:srgbClr val="FFFFFF"/>
                </a:solidFill>
                <a:latin typeface="Verdana"/>
                <a:cs typeface="Verdana"/>
              </a:rPr>
              <a:t> </a:t>
            </a:r>
            <a:r>
              <a:rPr sz="2133" spc="-20" dirty="0">
                <a:solidFill>
                  <a:srgbClr val="FFFFFF"/>
                </a:solidFill>
                <a:latin typeface="Verdana"/>
                <a:cs typeface="Verdana"/>
              </a:rPr>
              <a:t>NAT</a:t>
            </a:r>
            <a:endParaRPr lang="en-US" sz="2133" spc="-20" dirty="0">
              <a:solidFill>
                <a:srgbClr val="FFFFFF"/>
              </a:solidFill>
              <a:latin typeface="Verdana"/>
              <a:cs typeface="Verdana"/>
            </a:endParaRPr>
          </a:p>
          <a:p>
            <a:pPr marL="559631" indent="-542698" defTabSz="1219170">
              <a:spcBef>
                <a:spcPts val="339"/>
              </a:spcBef>
              <a:buFontTx/>
              <a:buAutoNum type="arabicParenR"/>
              <a:tabLst>
                <a:tab pos="559631" algn="l"/>
                <a:tab pos="560479" algn="l"/>
              </a:tabLst>
            </a:pPr>
            <a:r>
              <a:rPr sz="2133" spc="-33" dirty="0">
                <a:solidFill>
                  <a:srgbClr val="FFFFFF"/>
                </a:solidFill>
                <a:latin typeface="Verdana"/>
                <a:cs typeface="Verdana"/>
              </a:rPr>
              <a:t>All</a:t>
            </a:r>
            <a:r>
              <a:rPr sz="2133" spc="-339" dirty="0">
                <a:solidFill>
                  <a:srgbClr val="FFFFFF"/>
                </a:solidFill>
                <a:latin typeface="Verdana"/>
                <a:cs typeface="Verdana"/>
              </a:rPr>
              <a:t> </a:t>
            </a:r>
            <a:r>
              <a:rPr sz="2133" spc="-152" dirty="0">
                <a:solidFill>
                  <a:srgbClr val="FFFFFF"/>
                </a:solidFill>
                <a:latin typeface="Verdana"/>
                <a:cs typeface="Verdana"/>
              </a:rPr>
              <a:t>nodes</a:t>
            </a:r>
            <a:r>
              <a:rPr sz="2133" spc="-339" dirty="0">
                <a:solidFill>
                  <a:srgbClr val="FFFFFF"/>
                </a:solidFill>
                <a:latin typeface="Verdana"/>
                <a:cs typeface="Verdana"/>
              </a:rPr>
              <a:t> </a:t>
            </a:r>
            <a:r>
              <a:rPr sz="2133" spc="-160" dirty="0">
                <a:solidFill>
                  <a:srgbClr val="FFFFFF"/>
                </a:solidFill>
                <a:latin typeface="Verdana"/>
                <a:cs typeface="Verdana"/>
              </a:rPr>
              <a:t>can</a:t>
            </a:r>
            <a:r>
              <a:rPr sz="2133" spc="-333" dirty="0">
                <a:solidFill>
                  <a:srgbClr val="FFFFFF"/>
                </a:solidFill>
                <a:latin typeface="Verdana"/>
                <a:cs typeface="Verdana"/>
              </a:rPr>
              <a:t> </a:t>
            </a:r>
            <a:r>
              <a:rPr sz="2133" spc="-160" dirty="0">
                <a:solidFill>
                  <a:srgbClr val="FFFFFF"/>
                </a:solidFill>
                <a:latin typeface="Verdana"/>
                <a:cs typeface="Verdana"/>
              </a:rPr>
              <a:t>communicate</a:t>
            </a:r>
            <a:r>
              <a:rPr sz="2133" spc="-339" dirty="0">
                <a:solidFill>
                  <a:srgbClr val="FFFFFF"/>
                </a:solidFill>
                <a:latin typeface="Verdana"/>
                <a:cs typeface="Verdana"/>
              </a:rPr>
              <a:t> </a:t>
            </a:r>
            <a:r>
              <a:rPr sz="2133" spc="-93" dirty="0">
                <a:solidFill>
                  <a:srgbClr val="FFFFFF"/>
                </a:solidFill>
                <a:latin typeface="Verdana"/>
                <a:cs typeface="Verdana"/>
              </a:rPr>
              <a:t>with</a:t>
            </a:r>
            <a:r>
              <a:rPr sz="2133" spc="-333" dirty="0">
                <a:solidFill>
                  <a:srgbClr val="FFFFFF"/>
                </a:solidFill>
                <a:latin typeface="Verdana"/>
                <a:cs typeface="Verdana"/>
              </a:rPr>
              <a:t> </a:t>
            </a:r>
            <a:r>
              <a:rPr sz="2133" spc="-93" dirty="0">
                <a:solidFill>
                  <a:srgbClr val="FFFFFF"/>
                </a:solidFill>
                <a:latin typeface="Verdana"/>
                <a:cs typeface="Verdana"/>
              </a:rPr>
              <a:t>all</a:t>
            </a:r>
            <a:r>
              <a:rPr sz="2133" spc="-339" dirty="0">
                <a:solidFill>
                  <a:srgbClr val="FFFFFF"/>
                </a:solidFill>
                <a:latin typeface="Verdana"/>
                <a:cs typeface="Verdana"/>
              </a:rPr>
              <a:t> </a:t>
            </a:r>
            <a:r>
              <a:rPr sz="2133" spc="-107" dirty="0">
                <a:solidFill>
                  <a:srgbClr val="FFFFFF"/>
                </a:solidFill>
                <a:latin typeface="Verdana"/>
                <a:cs typeface="Verdana"/>
              </a:rPr>
              <a:t>Pods</a:t>
            </a:r>
            <a:r>
              <a:rPr sz="2133" spc="-339" dirty="0">
                <a:solidFill>
                  <a:srgbClr val="FFFFFF"/>
                </a:solidFill>
                <a:latin typeface="Verdana"/>
                <a:cs typeface="Verdana"/>
              </a:rPr>
              <a:t> </a:t>
            </a:r>
            <a:r>
              <a:rPr sz="2133" spc="-213" dirty="0">
                <a:solidFill>
                  <a:srgbClr val="FFFFFF"/>
                </a:solidFill>
                <a:latin typeface="Verdana"/>
                <a:cs typeface="Verdana"/>
              </a:rPr>
              <a:t>(and</a:t>
            </a:r>
            <a:r>
              <a:rPr sz="2133" spc="-333" dirty="0">
                <a:solidFill>
                  <a:srgbClr val="FFFFFF"/>
                </a:solidFill>
                <a:latin typeface="Verdana"/>
                <a:cs typeface="Verdana"/>
              </a:rPr>
              <a:t> </a:t>
            </a:r>
            <a:r>
              <a:rPr sz="2133" spc="-167" dirty="0">
                <a:solidFill>
                  <a:srgbClr val="FFFFFF"/>
                </a:solidFill>
                <a:latin typeface="Verdana"/>
                <a:cs typeface="Verdana"/>
              </a:rPr>
              <a:t>vice-versa)</a:t>
            </a:r>
            <a:r>
              <a:rPr sz="2133" spc="-339" dirty="0">
                <a:solidFill>
                  <a:srgbClr val="FFFFFF"/>
                </a:solidFill>
                <a:latin typeface="Verdana"/>
                <a:cs typeface="Verdana"/>
              </a:rPr>
              <a:t> </a:t>
            </a:r>
            <a:r>
              <a:rPr sz="2133" spc="-100" dirty="0">
                <a:solidFill>
                  <a:srgbClr val="FFFFFF"/>
                </a:solidFill>
                <a:latin typeface="Verdana"/>
                <a:cs typeface="Verdana"/>
              </a:rPr>
              <a:t>without</a:t>
            </a:r>
            <a:r>
              <a:rPr sz="2133" spc="-333" dirty="0">
                <a:solidFill>
                  <a:srgbClr val="FFFFFF"/>
                </a:solidFill>
                <a:latin typeface="Verdana"/>
                <a:cs typeface="Verdana"/>
              </a:rPr>
              <a:t> </a:t>
            </a:r>
            <a:r>
              <a:rPr sz="2133" spc="-93" dirty="0">
                <a:solidFill>
                  <a:srgbClr val="FFFFFF"/>
                </a:solidFill>
                <a:latin typeface="Verdana"/>
                <a:cs typeface="Verdana"/>
              </a:rPr>
              <a:t>NAT.</a:t>
            </a:r>
            <a:endParaRPr sz="2133" dirty="0">
              <a:solidFill>
                <a:prstClr val="black"/>
              </a:solidFill>
              <a:latin typeface="Verdana"/>
              <a:cs typeface="Verdana"/>
            </a:endParaRPr>
          </a:p>
          <a:p>
            <a:pPr marL="559631" indent="-542698" defTabSz="1219170">
              <a:spcBef>
                <a:spcPts val="339"/>
              </a:spcBef>
              <a:buFontTx/>
              <a:buAutoNum type="arabicParenR"/>
              <a:tabLst>
                <a:tab pos="559631" algn="l"/>
                <a:tab pos="560479" algn="l"/>
              </a:tabLst>
            </a:pPr>
            <a:r>
              <a:rPr sz="2133" spc="-127" dirty="0">
                <a:solidFill>
                  <a:srgbClr val="FFFFFF"/>
                </a:solidFill>
                <a:latin typeface="Verdana"/>
                <a:cs typeface="Verdana"/>
              </a:rPr>
              <a:t>The</a:t>
            </a:r>
            <a:r>
              <a:rPr sz="2133" spc="-339" dirty="0">
                <a:solidFill>
                  <a:srgbClr val="FFFFFF"/>
                </a:solidFill>
                <a:latin typeface="Verdana"/>
                <a:cs typeface="Verdana"/>
              </a:rPr>
              <a:t> </a:t>
            </a:r>
            <a:r>
              <a:rPr sz="2133" spc="-113" dirty="0">
                <a:solidFill>
                  <a:srgbClr val="FFFFFF"/>
                </a:solidFill>
                <a:latin typeface="Verdana"/>
                <a:cs typeface="Verdana"/>
              </a:rPr>
              <a:t>IP</a:t>
            </a:r>
            <a:r>
              <a:rPr sz="2133" spc="-339" dirty="0">
                <a:solidFill>
                  <a:srgbClr val="FFFFFF"/>
                </a:solidFill>
                <a:latin typeface="Verdana"/>
                <a:cs typeface="Verdana"/>
              </a:rPr>
              <a:t> </a:t>
            </a:r>
            <a:r>
              <a:rPr sz="2133" spc="-113" dirty="0">
                <a:solidFill>
                  <a:srgbClr val="FFFFFF"/>
                </a:solidFill>
                <a:latin typeface="Verdana"/>
                <a:cs typeface="Verdana"/>
              </a:rPr>
              <a:t>that</a:t>
            </a:r>
            <a:r>
              <a:rPr sz="2133" spc="-339" dirty="0">
                <a:solidFill>
                  <a:srgbClr val="FFFFFF"/>
                </a:solidFill>
                <a:latin typeface="Verdana"/>
                <a:cs typeface="Verdana"/>
              </a:rPr>
              <a:t> </a:t>
            </a:r>
            <a:r>
              <a:rPr sz="2133" spc="-200" dirty="0">
                <a:solidFill>
                  <a:srgbClr val="FFFFFF"/>
                </a:solidFill>
                <a:latin typeface="Verdana"/>
                <a:cs typeface="Verdana"/>
              </a:rPr>
              <a:t>a</a:t>
            </a:r>
            <a:r>
              <a:rPr sz="2133" spc="-339" dirty="0">
                <a:solidFill>
                  <a:srgbClr val="FFFFFF"/>
                </a:solidFill>
                <a:latin typeface="Verdana"/>
                <a:cs typeface="Verdana"/>
              </a:rPr>
              <a:t> </a:t>
            </a:r>
            <a:r>
              <a:rPr sz="2133" spc="-80" dirty="0">
                <a:solidFill>
                  <a:srgbClr val="FFFFFF"/>
                </a:solidFill>
                <a:latin typeface="Verdana"/>
                <a:cs typeface="Verdana"/>
              </a:rPr>
              <a:t>Pod</a:t>
            </a:r>
            <a:r>
              <a:rPr sz="2133" spc="-339" dirty="0">
                <a:solidFill>
                  <a:srgbClr val="FFFFFF"/>
                </a:solidFill>
                <a:latin typeface="Verdana"/>
                <a:cs typeface="Verdana"/>
              </a:rPr>
              <a:t> </a:t>
            </a:r>
            <a:r>
              <a:rPr sz="2133" spc="-173" dirty="0">
                <a:solidFill>
                  <a:srgbClr val="FFFFFF"/>
                </a:solidFill>
                <a:latin typeface="Verdana"/>
                <a:cs typeface="Verdana"/>
              </a:rPr>
              <a:t>sees</a:t>
            </a:r>
            <a:r>
              <a:rPr sz="2133" spc="-339" dirty="0">
                <a:solidFill>
                  <a:srgbClr val="FFFFFF"/>
                </a:solidFill>
                <a:latin typeface="Verdana"/>
                <a:cs typeface="Verdana"/>
              </a:rPr>
              <a:t> </a:t>
            </a:r>
            <a:r>
              <a:rPr sz="2133" spc="-87" dirty="0">
                <a:solidFill>
                  <a:srgbClr val="FFFFFF"/>
                </a:solidFill>
                <a:latin typeface="Verdana"/>
                <a:cs typeface="Verdana"/>
              </a:rPr>
              <a:t>itself</a:t>
            </a:r>
            <a:r>
              <a:rPr sz="2133" spc="-339" dirty="0">
                <a:solidFill>
                  <a:srgbClr val="FFFFFF"/>
                </a:solidFill>
                <a:latin typeface="Verdana"/>
                <a:cs typeface="Verdana"/>
              </a:rPr>
              <a:t> </a:t>
            </a:r>
            <a:r>
              <a:rPr sz="2133" spc="-193" dirty="0">
                <a:solidFill>
                  <a:srgbClr val="FFFFFF"/>
                </a:solidFill>
                <a:latin typeface="Verdana"/>
                <a:cs typeface="Verdana"/>
              </a:rPr>
              <a:t>as</a:t>
            </a:r>
            <a:r>
              <a:rPr sz="2133" spc="-339" dirty="0">
                <a:solidFill>
                  <a:srgbClr val="FFFFFF"/>
                </a:solidFill>
                <a:latin typeface="Verdana"/>
                <a:cs typeface="Verdana"/>
              </a:rPr>
              <a:t> </a:t>
            </a:r>
            <a:r>
              <a:rPr sz="2133" spc="-113" dirty="0">
                <a:solidFill>
                  <a:srgbClr val="FFFFFF"/>
                </a:solidFill>
                <a:latin typeface="Verdana"/>
                <a:cs typeface="Verdana"/>
              </a:rPr>
              <a:t>is</a:t>
            </a:r>
            <a:r>
              <a:rPr sz="2133" spc="-339" dirty="0">
                <a:solidFill>
                  <a:srgbClr val="FFFFFF"/>
                </a:solidFill>
                <a:latin typeface="Verdana"/>
                <a:cs typeface="Verdana"/>
              </a:rPr>
              <a:t> </a:t>
            </a:r>
            <a:r>
              <a:rPr sz="2133" spc="-127" dirty="0">
                <a:solidFill>
                  <a:srgbClr val="FFFFFF"/>
                </a:solidFill>
                <a:latin typeface="Verdana"/>
                <a:cs typeface="Verdana"/>
              </a:rPr>
              <a:t>the</a:t>
            </a:r>
            <a:r>
              <a:rPr sz="2133" spc="-339" dirty="0">
                <a:solidFill>
                  <a:srgbClr val="FFFFFF"/>
                </a:solidFill>
                <a:latin typeface="Verdana"/>
                <a:cs typeface="Verdana"/>
              </a:rPr>
              <a:t> </a:t>
            </a:r>
            <a:r>
              <a:rPr sz="2133" spc="-220" dirty="0">
                <a:solidFill>
                  <a:srgbClr val="FFFFFF"/>
                </a:solidFill>
                <a:latin typeface="Verdana"/>
                <a:cs typeface="Verdana"/>
              </a:rPr>
              <a:t>same</a:t>
            </a:r>
            <a:r>
              <a:rPr sz="2133" spc="-339" dirty="0">
                <a:solidFill>
                  <a:srgbClr val="FFFFFF"/>
                </a:solidFill>
                <a:latin typeface="Verdana"/>
                <a:cs typeface="Verdana"/>
              </a:rPr>
              <a:t> </a:t>
            </a:r>
            <a:r>
              <a:rPr sz="2133" spc="-113" dirty="0">
                <a:solidFill>
                  <a:srgbClr val="FFFFFF"/>
                </a:solidFill>
                <a:latin typeface="Verdana"/>
                <a:cs typeface="Verdana"/>
              </a:rPr>
              <a:t>IP</a:t>
            </a:r>
            <a:r>
              <a:rPr sz="2133" spc="-339" dirty="0">
                <a:solidFill>
                  <a:srgbClr val="FFFFFF"/>
                </a:solidFill>
                <a:latin typeface="Verdana"/>
                <a:cs typeface="Verdana"/>
              </a:rPr>
              <a:t> </a:t>
            </a:r>
            <a:r>
              <a:rPr sz="2133" spc="-113" dirty="0">
                <a:solidFill>
                  <a:srgbClr val="FFFFFF"/>
                </a:solidFill>
                <a:latin typeface="Verdana"/>
                <a:cs typeface="Verdana"/>
              </a:rPr>
              <a:t>that</a:t>
            </a:r>
            <a:r>
              <a:rPr sz="2133" spc="-339" dirty="0">
                <a:solidFill>
                  <a:srgbClr val="FFFFFF"/>
                </a:solidFill>
                <a:latin typeface="Verdana"/>
                <a:cs typeface="Verdana"/>
              </a:rPr>
              <a:t> </a:t>
            </a:r>
            <a:r>
              <a:rPr sz="2133" spc="-120" dirty="0">
                <a:solidFill>
                  <a:srgbClr val="FFFFFF"/>
                </a:solidFill>
                <a:latin typeface="Verdana"/>
                <a:cs typeface="Verdana"/>
              </a:rPr>
              <a:t>others</a:t>
            </a:r>
            <a:r>
              <a:rPr sz="2133" spc="-339" dirty="0">
                <a:solidFill>
                  <a:srgbClr val="FFFFFF"/>
                </a:solidFill>
                <a:latin typeface="Verdana"/>
                <a:cs typeface="Verdana"/>
              </a:rPr>
              <a:t> </a:t>
            </a:r>
            <a:r>
              <a:rPr sz="2133" spc="-167" dirty="0">
                <a:solidFill>
                  <a:srgbClr val="FFFFFF"/>
                </a:solidFill>
                <a:latin typeface="Verdana"/>
                <a:cs typeface="Verdana"/>
              </a:rPr>
              <a:t>see</a:t>
            </a:r>
            <a:r>
              <a:rPr sz="2133" spc="-339" dirty="0">
                <a:solidFill>
                  <a:srgbClr val="FFFFFF"/>
                </a:solidFill>
                <a:latin typeface="Verdana"/>
                <a:cs typeface="Verdana"/>
              </a:rPr>
              <a:t> </a:t>
            </a:r>
            <a:r>
              <a:rPr sz="2133" spc="-47" dirty="0">
                <a:solidFill>
                  <a:srgbClr val="FFFFFF"/>
                </a:solidFill>
                <a:latin typeface="Verdana"/>
                <a:cs typeface="Verdana"/>
              </a:rPr>
              <a:t>it</a:t>
            </a:r>
            <a:r>
              <a:rPr sz="2133" spc="-339" dirty="0">
                <a:solidFill>
                  <a:srgbClr val="FFFFFF"/>
                </a:solidFill>
                <a:latin typeface="Verdana"/>
                <a:cs typeface="Verdana"/>
              </a:rPr>
              <a:t> </a:t>
            </a:r>
            <a:r>
              <a:rPr sz="2133" spc="-240" dirty="0">
                <a:solidFill>
                  <a:srgbClr val="FFFFFF"/>
                </a:solidFill>
                <a:latin typeface="Verdana"/>
                <a:cs typeface="Verdana"/>
              </a:rPr>
              <a:t>as.</a:t>
            </a:r>
            <a:endParaRPr sz="2133" dirty="0">
              <a:solidFill>
                <a:prstClr val="black"/>
              </a:solidFill>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CABD30-0732-4354-9168-816D98FA9E2F}"/>
              </a:ext>
            </a:extLst>
          </p:cNvPr>
          <p:cNvSpPr txBox="1">
            <a:spLocks/>
          </p:cNvSpPr>
          <p:nvPr/>
        </p:nvSpPr>
        <p:spPr>
          <a:xfrm>
            <a:off x="406400" y="279400"/>
            <a:ext cx="10972800" cy="1313116"/>
          </a:xfrm>
          <a:prstGeom prst="rect">
            <a:avLst/>
          </a:prstGeom>
        </p:spPr>
        <p:txBody>
          <a:bodyPr wrap="square" lIns="0" tIns="0" rIns="0" bIns="0">
            <a:spAutoFit/>
          </a:bodyPr>
          <a:lstStyle>
            <a:lvl1pPr>
              <a:defRPr sz="3600" b="0" i="0">
                <a:solidFill>
                  <a:schemeClr val="bg1"/>
                </a:solidFill>
                <a:latin typeface="Verdana"/>
                <a:ea typeface="+mj-ea"/>
                <a:cs typeface="Verdana"/>
              </a:defRPr>
            </a:lvl1pPr>
          </a:lstStyle>
          <a:p>
            <a:pPr defTabSz="1219170"/>
            <a:r>
              <a:rPr lang="en-US" sz="4800" b="1" dirty="0" err="1">
                <a:solidFill>
                  <a:prstClr val="white"/>
                </a:solidFill>
              </a:rPr>
              <a:t>ReplicationControllers</a:t>
            </a:r>
            <a:endParaRPr lang="en-US" sz="4800" b="1" dirty="0">
              <a:solidFill>
                <a:prstClr val="white"/>
              </a:solidFill>
            </a:endParaRPr>
          </a:p>
          <a:p>
            <a:pPr defTabSz="1219170"/>
            <a:endParaRPr lang="en-US" sz="3733" kern="0" dirty="0">
              <a:solidFill>
                <a:prstClr val="white"/>
              </a:solidFill>
            </a:endParaRPr>
          </a:p>
        </p:txBody>
      </p:sp>
      <p:sp>
        <p:nvSpPr>
          <p:cNvPr id="5" name="Title 1">
            <a:extLst>
              <a:ext uri="{FF2B5EF4-FFF2-40B4-BE49-F238E27FC236}">
                <a16:creationId xmlns:a16="http://schemas.microsoft.com/office/drawing/2014/main" id="{5688BA37-6088-4FCE-8693-578B179762FD}"/>
              </a:ext>
            </a:extLst>
          </p:cNvPr>
          <p:cNvSpPr>
            <a:spLocks noGrp="1"/>
          </p:cNvSpPr>
          <p:nvPr>
            <p:ph type="title"/>
          </p:nvPr>
        </p:nvSpPr>
        <p:spPr>
          <a:xfrm>
            <a:off x="406400" y="1604810"/>
            <a:ext cx="10972800" cy="3323987"/>
          </a:xfrm>
        </p:spPr>
        <p:txBody>
          <a:bodyPr/>
          <a:lstStyle/>
          <a:p>
            <a:r>
              <a:rPr lang="en-US" sz="2400" dirty="0"/>
              <a:t>A </a:t>
            </a:r>
            <a:r>
              <a:rPr lang="en-US" sz="2400" dirty="0" err="1"/>
              <a:t>ReplicationController</a:t>
            </a:r>
            <a:r>
              <a:rPr lang="en-US" sz="2400" dirty="0"/>
              <a:t> (</a:t>
            </a:r>
            <a:r>
              <a:rPr lang="en-US" sz="2400" dirty="0" err="1"/>
              <a:t>rc</a:t>
            </a:r>
            <a:r>
              <a:rPr lang="en-US" sz="2400" dirty="0"/>
              <a:t>) is a controller that is part of the master node's controller manager. It makes sure the specified number of replicas for a Pod is running at any given point in time. If there are more Pods than the desired count, the </a:t>
            </a:r>
            <a:r>
              <a:rPr lang="en-US" sz="2400" dirty="0" err="1"/>
              <a:t>ReplicationController</a:t>
            </a:r>
            <a:r>
              <a:rPr lang="en-US" sz="2400" dirty="0"/>
              <a:t> would kill the extra Pods, and, if there are less Pods, then the </a:t>
            </a:r>
            <a:r>
              <a:rPr lang="en-US" sz="2400" dirty="0" err="1"/>
              <a:t>ReplicationController</a:t>
            </a:r>
            <a:r>
              <a:rPr lang="en-US" sz="2400" dirty="0"/>
              <a:t> would create more Pods to match the desired count. Generally, we don't deploy a Pod independently, as it would not be able to re-start itself, if something goes wrong. We always use controllers like </a:t>
            </a:r>
            <a:r>
              <a:rPr lang="en-US" sz="2400" dirty="0" err="1"/>
              <a:t>ReplicationController</a:t>
            </a:r>
            <a:r>
              <a:rPr lang="en-US" sz="2400" dirty="0"/>
              <a:t> to create and manage Pods.</a:t>
            </a:r>
          </a:p>
        </p:txBody>
      </p:sp>
    </p:spTree>
    <p:extLst>
      <p:ext uri="{BB962C8B-B14F-4D97-AF65-F5344CB8AC3E}">
        <p14:creationId xmlns:p14="http://schemas.microsoft.com/office/powerpoint/2010/main" val="241852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CABD30-0732-4354-9168-816D98FA9E2F}"/>
              </a:ext>
            </a:extLst>
          </p:cNvPr>
          <p:cNvSpPr txBox="1">
            <a:spLocks/>
          </p:cNvSpPr>
          <p:nvPr/>
        </p:nvSpPr>
        <p:spPr>
          <a:xfrm>
            <a:off x="406400" y="279400"/>
            <a:ext cx="10972800" cy="1148904"/>
          </a:xfrm>
          <a:prstGeom prst="rect">
            <a:avLst/>
          </a:prstGeom>
        </p:spPr>
        <p:txBody>
          <a:bodyPr wrap="square" lIns="0" tIns="0" rIns="0" bIns="0">
            <a:spAutoFit/>
          </a:bodyPr>
          <a:lstStyle>
            <a:lvl1pPr>
              <a:defRPr sz="3600" b="0" i="0">
                <a:solidFill>
                  <a:schemeClr val="bg1"/>
                </a:solidFill>
                <a:latin typeface="Verdana"/>
                <a:ea typeface="+mj-ea"/>
                <a:cs typeface="Verdana"/>
              </a:defRPr>
            </a:lvl1pPr>
          </a:lstStyle>
          <a:p>
            <a:pPr defTabSz="1219170"/>
            <a:r>
              <a:rPr lang="en-US" sz="3733" b="1" dirty="0">
                <a:solidFill>
                  <a:prstClr val="white"/>
                </a:solidFill>
              </a:rPr>
              <a:t>Replica Sets</a:t>
            </a:r>
          </a:p>
          <a:p>
            <a:pPr defTabSz="1219170"/>
            <a:endParaRPr lang="en-US" sz="3733" kern="0" dirty="0">
              <a:solidFill>
                <a:prstClr val="white"/>
              </a:solidFill>
            </a:endParaRPr>
          </a:p>
        </p:txBody>
      </p:sp>
      <p:sp>
        <p:nvSpPr>
          <p:cNvPr id="5" name="Title 1">
            <a:extLst>
              <a:ext uri="{FF2B5EF4-FFF2-40B4-BE49-F238E27FC236}">
                <a16:creationId xmlns:a16="http://schemas.microsoft.com/office/drawing/2014/main" id="{5688BA37-6088-4FCE-8693-578B179762FD}"/>
              </a:ext>
            </a:extLst>
          </p:cNvPr>
          <p:cNvSpPr>
            <a:spLocks noGrp="1"/>
          </p:cNvSpPr>
          <p:nvPr>
            <p:ph type="title"/>
          </p:nvPr>
        </p:nvSpPr>
        <p:spPr>
          <a:xfrm>
            <a:off x="406400" y="1604810"/>
            <a:ext cx="10972800" cy="1477328"/>
          </a:xfrm>
        </p:spPr>
        <p:txBody>
          <a:bodyPr/>
          <a:lstStyle/>
          <a:p>
            <a:r>
              <a:rPr lang="en-US" sz="2400" dirty="0"/>
              <a:t>A </a:t>
            </a:r>
            <a:r>
              <a:rPr lang="en-US" sz="2400" dirty="0" err="1"/>
              <a:t>ReplicaSet</a:t>
            </a:r>
            <a:r>
              <a:rPr lang="en-US" sz="2400" dirty="0"/>
              <a:t> (</a:t>
            </a:r>
            <a:r>
              <a:rPr lang="en-US" sz="2400" dirty="0" err="1"/>
              <a:t>rs</a:t>
            </a:r>
            <a:r>
              <a:rPr lang="en-US" sz="2400" dirty="0"/>
              <a:t>) is the next-generation </a:t>
            </a:r>
            <a:r>
              <a:rPr lang="en-US" sz="2400" dirty="0" err="1"/>
              <a:t>ReplicationController</a:t>
            </a:r>
            <a:r>
              <a:rPr lang="en-US" sz="2400" dirty="0"/>
              <a:t>. </a:t>
            </a:r>
            <a:r>
              <a:rPr lang="en-US" sz="2400" dirty="0" err="1"/>
              <a:t>ReplicaSets</a:t>
            </a:r>
            <a:r>
              <a:rPr lang="en-US" sz="2400" dirty="0"/>
              <a:t> support both equality- and set-based selectors, whereas </a:t>
            </a:r>
            <a:r>
              <a:rPr lang="en-US" sz="2400" dirty="0" err="1"/>
              <a:t>ReplicationControllers</a:t>
            </a:r>
            <a:r>
              <a:rPr lang="en-US" sz="2400" dirty="0"/>
              <a:t> only support equality-based Selectors. Currently, this is the only difference.</a:t>
            </a:r>
          </a:p>
        </p:txBody>
      </p:sp>
      <p:pic>
        <p:nvPicPr>
          <p:cNvPr id="2" name="Picture 1">
            <a:extLst>
              <a:ext uri="{FF2B5EF4-FFF2-40B4-BE49-F238E27FC236}">
                <a16:creationId xmlns:a16="http://schemas.microsoft.com/office/drawing/2014/main" id="{975B37F1-6E53-4EAF-8860-D5C317D5BEFA}"/>
              </a:ext>
            </a:extLst>
          </p:cNvPr>
          <p:cNvPicPr>
            <a:picLocks noChangeAspect="1"/>
          </p:cNvPicPr>
          <p:nvPr/>
        </p:nvPicPr>
        <p:blipFill>
          <a:blip r:embed="rId2"/>
          <a:stretch>
            <a:fillRect/>
          </a:stretch>
        </p:blipFill>
        <p:spPr>
          <a:xfrm>
            <a:off x="6144919" y="2913440"/>
            <a:ext cx="5829300" cy="3944561"/>
          </a:xfrm>
          <a:prstGeom prst="rect">
            <a:avLst/>
          </a:prstGeom>
        </p:spPr>
      </p:pic>
    </p:spTree>
    <p:extLst>
      <p:ext uri="{BB962C8B-B14F-4D97-AF65-F5344CB8AC3E}">
        <p14:creationId xmlns:p14="http://schemas.microsoft.com/office/powerpoint/2010/main" val="187725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9D4F-15C1-4EBA-9E55-3B05614B2D7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39B45E1-E6C0-4638-B9F8-657659465D6C}"/>
              </a:ext>
            </a:extLst>
          </p:cNvPr>
          <p:cNvPicPr>
            <a:picLocks noChangeAspect="1"/>
          </p:cNvPicPr>
          <p:nvPr/>
        </p:nvPicPr>
        <p:blipFill>
          <a:blip r:embed="rId2"/>
          <a:stretch>
            <a:fillRect/>
          </a:stretch>
        </p:blipFill>
        <p:spPr>
          <a:xfrm>
            <a:off x="774700" y="374650"/>
            <a:ext cx="10642600" cy="6108700"/>
          </a:xfrm>
          <a:prstGeom prst="rect">
            <a:avLst/>
          </a:prstGeom>
        </p:spPr>
      </p:pic>
    </p:spTree>
    <p:extLst>
      <p:ext uri="{BB962C8B-B14F-4D97-AF65-F5344CB8AC3E}">
        <p14:creationId xmlns:p14="http://schemas.microsoft.com/office/powerpoint/2010/main" val="259819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9D4F-15C1-4EBA-9E55-3B05614B2D7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15C5FAE-CCC8-4B58-A2E9-066011CC3560}"/>
              </a:ext>
            </a:extLst>
          </p:cNvPr>
          <p:cNvPicPr>
            <a:picLocks noChangeAspect="1"/>
          </p:cNvPicPr>
          <p:nvPr/>
        </p:nvPicPr>
        <p:blipFill>
          <a:blip r:embed="rId2"/>
          <a:stretch>
            <a:fillRect/>
          </a:stretch>
        </p:blipFill>
        <p:spPr>
          <a:xfrm>
            <a:off x="144972" y="177801"/>
            <a:ext cx="11197688" cy="5461140"/>
          </a:xfrm>
          <a:prstGeom prst="rect">
            <a:avLst/>
          </a:prstGeom>
        </p:spPr>
      </p:pic>
    </p:spTree>
    <p:extLst>
      <p:ext uri="{BB962C8B-B14F-4D97-AF65-F5344CB8AC3E}">
        <p14:creationId xmlns:p14="http://schemas.microsoft.com/office/powerpoint/2010/main" val="1560921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9531" y="629299"/>
            <a:ext cx="2610661" cy="559942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8771383" y="961797"/>
            <a:ext cx="2829493" cy="4934456"/>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3577540" y="543475"/>
            <a:ext cx="2592493" cy="509541"/>
          </a:xfrm>
          <a:prstGeom prst="rect">
            <a:avLst/>
          </a:prstGeom>
        </p:spPr>
        <p:txBody>
          <a:bodyPr vert="horz" wrap="square" lIns="0" tIns="16933" rIns="0" bIns="0" rtlCol="0">
            <a:spAutoFit/>
          </a:bodyPr>
          <a:lstStyle/>
          <a:p>
            <a:pPr marL="16933">
              <a:spcBef>
                <a:spcPts val="133"/>
              </a:spcBef>
            </a:pPr>
            <a:r>
              <a:rPr sz="3200" spc="73" dirty="0"/>
              <a:t>Deployment</a:t>
            </a:r>
            <a:endParaRPr sz="3200"/>
          </a:p>
        </p:txBody>
      </p:sp>
      <p:sp>
        <p:nvSpPr>
          <p:cNvPr id="5" name="object 5"/>
          <p:cNvSpPr txBox="1"/>
          <p:nvPr/>
        </p:nvSpPr>
        <p:spPr>
          <a:xfrm>
            <a:off x="3731820" y="1373480"/>
            <a:ext cx="2417233" cy="1826696"/>
          </a:xfrm>
          <a:prstGeom prst="rect">
            <a:avLst/>
          </a:prstGeom>
        </p:spPr>
        <p:txBody>
          <a:bodyPr vert="horz" wrap="square" lIns="0" tIns="16933" rIns="0" bIns="0" rtlCol="0">
            <a:spAutoFit/>
          </a:bodyPr>
          <a:lstStyle/>
          <a:p>
            <a:pPr marL="16933" marR="6773" defTabSz="1219170">
              <a:lnSpc>
                <a:spcPct val="115399"/>
              </a:lnSpc>
              <a:spcBef>
                <a:spcPts val="133"/>
              </a:spcBef>
            </a:pPr>
            <a:r>
              <a:rPr sz="1733" spc="-100" dirty="0">
                <a:solidFill>
                  <a:srgbClr val="FFFFFF"/>
                </a:solidFill>
                <a:latin typeface="Verdana"/>
                <a:cs typeface="Verdana"/>
              </a:rPr>
              <a:t>Contains </a:t>
            </a:r>
            <a:r>
              <a:rPr sz="1733" spc="-93" dirty="0">
                <a:solidFill>
                  <a:srgbClr val="FFFFFF"/>
                </a:solidFill>
                <a:latin typeface="Verdana"/>
                <a:cs typeface="Verdana"/>
              </a:rPr>
              <a:t>configuration  </a:t>
            </a:r>
            <a:r>
              <a:rPr sz="1733" spc="-60" dirty="0">
                <a:solidFill>
                  <a:srgbClr val="FFFFFF"/>
                </a:solidFill>
                <a:latin typeface="Verdana"/>
                <a:cs typeface="Verdana"/>
              </a:rPr>
              <a:t>of </a:t>
            </a:r>
            <a:r>
              <a:rPr sz="1733" spc="-107" dirty="0">
                <a:solidFill>
                  <a:srgbClr val="FFFFFF"/>
                </a:solidFill>
                <a:latin typeface="Verdana"/>
                <a:cs typeface="Verdana"/>
              </a:rPr>
              <a:t>how </a:t>
            </a:r>
            <a:r>
              <a:rPr sz="1733" spc="-127" dirty="0">
                <a:solidFill>
                  <a:srgbClr val="FFFFFF"/>
                </a:solidFill>
                <a:latin typeface="Verdana"/>
                <a:cs typeface="Verdana"/>
              </a:rPr>
              <a:t>updates </a:t>
            </a:r>
            <a:r>
              <a:rPr sz="1733" spc="-67" dirty="0">
                <a:solidFill>
                  <a:srgbClr val="FFFFFF"/>
                </a:solidFill>
                <a:latin typeface="Verdana"/>
                <a:cs typeface="Verdana"/>
              </a:rPr>
              <a:t>or  </a:t>
            </a:r>
            <a:r>
              <a:rPr sz="1733" spc="-120" dirty="0">
                <a:solidFill>
                  <a:srgbClr val="FFFFFF"/>
                </a:solidFill>
                <a:latin typeface="Verdana"/>
                <a:cs typeface="Verdana"/>
              </a:rPr>
              <a:t>‘deployments’ </a:t>
            </a:r>
            <a:r>
              <a:rPr sz="1733" spc="-113" dirty="0">
                <a:solidFill>
                  <a:srgbClr val="FFFFFF"/>
                </a:solidFill>
                <a:latin typeface="Verdana"/>
                <a:cs typeface="Verdana"/>
              </a:rPr>
              <a:t>should </a:t>
            </a:r>
            <a:r>
              <a:rPr sz="1733" spc="-120" dirty="0">
                <a:solidFill>
                  <a:srgbClr val="FFFFFF"/>
                </a:solidFill>
                <a:latin typeface="Verdana"/>
                <a:cs typeface="Verdana"/>
              </a:rPr>
              <a:t>be  </a:t>
            </a:r>
            <a:r>
              <a:rPr sz="1733" spc="-167" dirty="0">
                <a:solidFill>
                  <a:srgbClr val="FFFFFF"/>
                </a:solidFill>
                <a:latin typeface="Verdana"/>
                <a:cs typeface="Verdana"/>
              </a:rPr>
              <a:t>managed </a:t>
            </a:r>
            <a:r>
              <a:rPr sz="1733" spc="-87" dirty="0">
                <a:solidFill>
                  <a:srgbClr val="FFFFFF"/>
                </a:solidFill>
                <a:latin typeface="Verdana"/>
                <a:cs typeface="Verdana"/>
              </a:rPr>
              <a:t>in </a:t>
            </a:r>
            <a:r>
              <a:rPr sz="1733" spc="-93" dirty="0">
                <a:solidFill>
                  <a:srgbClr val="FFFFFF"/>
                </a:solidFill>
                <a:latin typeface="Verdana"/>
                <a:cs typeface="Verdana"/>
              </a:rPr>
              <a:t>addition </a:t>
            </a:r>
            <a:r>
              <a:rPr sz="1733" spc="-67" dirty="0">
                <a:solidFill>
                  <a:srgbClr val="FFFFFF"/>
                </a:solidFill>
                <a:latin typeface="Verdana"/>
                <a:cs typeface="Verdana"/>
              </a:rPr>
              <a:t>to  </a:t>
            </a:r>
            <a:r>
              <a:rPr sz="1733" spc="-100" dirty="0">
                <a:solidFill>
                  <a:srgbClr val="FFFFFF"/>
                </a:solidFill>
                <a:latin typeface="Verdana"/>
                <a:cs typeface="Verdana"/>
              </a:rPr>
              <a:t>the</a:t>
            </a:r>
            <a:r>
              <a:rPr sz="1733" spc="-300" dirty="0">
                <a:solidFill>
                  <a:srgbClr val="FFFFFF"/>
                </a:solidFill>
                <a:latin typeface="Verdana"/>
                <a:cs typeface="Verdana"/>
              </a:rPr>
              <a:t> </a:t>
            </a:r>
            <a:r>
              <a:rPr sz="1733" spc="-113" dirty="0">
                <a:solidFill>
                  <a:srgbClr val="FFFFFF"/>
                </a:solidFill>
                <a:latin typeface="Verdana"/>
                <a:cs typeface="Verdana"/>
              </a:rPr>
              <a:t>pod</a:t>
            </a:r>
            <a:r>
              <a:rPr sz="1733" spc="-300" dirty="0">
                <a:solidFill>
                  <a:srgbClr val="FFFFFF"/>
                </a:solidFill>
                <a:latin typeface="Verdana"/>
                <a:cs typeface="Verdana"/>
              </a:rPr>
              <a:t> </a:t>
            </a:r>
            <a:r>
              <a:rPr sz="1733" spc="-113" dirty="0">
                <a:solidFill>
                  <a:srgbClr val="FFFFFF"/>
                </a:solidFill>
                <a:latin typeface="Verdana"/>
                <a:cs typeface="Verdana"/>
              </a:rPr>
              <a:t>template</a:t>
            </a:r>
            <a:r>
              <a:rPr sz="1733" spc="-300" dirty="0">
                <a:solidFill>
                  <a:srgbClr val="FFFFFF"/>
                </a:solidFill>
                <a:latin typeface="Verdana"/>
                <a:cs typeface="Verdana"/>
              </a:rPr>
              <a:t> </a:t>
            </a:r>
            <a:r>
              <a:rPr sz="1733" spc="-133" dirty="0">
                <a:solidFill>
                  <a:srgbClr val="FFFFFF"/>
                </a:solidFill>
                <a:latin typeface="Verdana"/>
                <a:cs typeface="Verdana"/>
              </a:rPr>
              <a:t>used</a:t>
            </a:r>
            <a:r>
              <a:rPr sz="1733" spc="-300" dirty="0">
                <a:solidFill>
                  <a:srgbClr val="FFFFFF"/>
                </a:solidFill>
                <a:latin typeface="Verdana"/>
                <a:cs typeface="Verdana"/>
              </a:rPr>
              <a:t> </a:t>
            </a:r>
            <a:r>
              <a:rPr sz="1733" spc="-67" dirty="0">
                <a:solidFill>
                  <a:srgbClr val="FFFFFF"/>
                </a:solidFill>
                <a:latin typeface="Verdana"/>
                <a:cs typeface="Verdana"/>
              </a:rPr>
              <a:t>to  </a:t>
            </a:r>
            <a:r>
              <a:rPr sz="1733" spc="-120" dirty="0">
                <a:solidFill>
                  <a:srgbClr val="FFFFFF"/>
                </a:solidFill>
                <a:latin typeface="Verdana"/>
                <a:cs typeface="Verdana"/>
              </a:rPr>
              <a:t>generate </a:t>
            </a:r>
            <a:r>
              <a:rPr sz="1733" spc="-100" dirty="0">
                <a:solidFill>
                  <a:srgbClr val="FFFFFF"/>
                </a:solidFill>
                <a:latin typeface="Verdana"/>
                <a:cs typeface="Verdana"/>
              </a:rPr>
              <a:t>the</a:t>
            </a:r>
            <a:r>
              <a:rPr sz="1733" spc="-480" dirty="0">
                <a:solidFill>
                  <a:srgbClr val="FFFFFF"/>
                </a:solidFill>
                <a:latin typeface="Verdana"/>
                <a:cs typeface="Verdana"/>
              </a:rPr>
              <a:t> </a:t>
            </a:r>
            <a:r>
              <a:rPr sz="1733" spc="-127" dirty="0">
                <a:solidFill>
                  <a:srgbClr val="FFFFFF"/>
                </a:solidFill>
                <a:latin typeface="Verdana"/>
                <a:cs typeface="Verdana"/>
              </a:rPr>
              <a:t>ReplicaSet.</a:t>
            </a:r>
            <a:endParaRPr sz="1733">
              <a:solidFill>
                <a:prstClr val="black"/>
              </a:solidFill>
              <a:latin typeface="Verdana"/>
              <a:cs typeface="Verdana"/>
            </a:endParaRPr>
          </a:p>
        </p:txBody>
      </p:sp>
      <p:sp>
        <p:nvSpPr>
          <p:cNvPr id="6" name="object 6"/>
          <p:cNvSpPr txBox="1"/>
          <p:nvPr/>
        </p:nvSpPr>
        <p:spPr>
          <a:xfrm>
            <a:off x="6366759" y="914508"/>
            <a:ext cx="2261447" cy="1233457"/>
          </a:xfrm>
          <a:prstGeom prst="rect">
            <a:avLst/>
          </a:prstGeom>
        </p:spPr>
        <p:txBody>
          <a:bodyPr vert="horz" wrap="square" lIns="0" tIns="16933" rIns="0" bIns="0" rtlCol="0">
            <a:spAutoFit/>
          </a:bodyPr>
          <a:lstStyle/>
          <a:p>
            <a:pPr marL="56725" defTabSz="1219170">
              <a:spcBef>
                <a:spcPts val="133"/>
              </a:spcBef>
            </a:pPr>
            <a:r>
              <a:rPr sz="3200" spc="20" dirty="0">
                <a:solidFill>
                  <a:srgbClr val="FFFFFF"/>
                </a:solidFill>
                <a:latin typeface="Verdana"/>
                <a:cs typeface="Verdana"/>
              </a:rPr>
              <a:t>ReplicaSet</a:t>
            </a:r>
            <a:endParaRPr sz="3200">
              <a:solidFill>
                <a:prstClr val="black"/>
              </a:solidFill>
              <a:latin typeface="Verdana"/>
              <a:cs typeface="Verdana"/>
            </a:endParaRPr>
          </a:p>
          <a:p>
            <a:pPr marL="16933" marR="6773" defTabSz="1219170">
              <a:lnSpc>
                <a:spcPct val="115399"/>
              </a:lnSpc>
              <a:spcBef>
                <a:spcPts val="1053"/>
              </a:spcBef>
            </a:pPr>
            <a:r>
              <a:rPr sz="1733" spc="-107" dirty="0">
                <a:solidFill>
                  <a:srgbClr val="FFFFFF"/>
                </a:solidFill>
                <a:latin typeface="Verdana"/>
                <a:cs typeface="Verdana"/>
              </a:rPr>
              <a:t>Generated </a:t>
            </a:r>
            <a:r>
              <a:rPr sz="1733" spc="-113" dirty="0">
                <a:solidFill>
                  <a:srgbClr val="FFFFFF"/>
                </a:solidFill>
                <a:latin typeface="Verdana"/>
                <a:cs typeface="Verdana"/>
              </a:rPr>
              <a:t>ReplicaSet  </a:t>
            </a:r>
            <a:r>
              <a:rPr sz="1733" spc="-107" dirty="0">
                <a:solidFill>
                  <a:srgbClr val="FFFFFF"/>
                </a:solidFill>
                <a:latin typeface="Verdana"/>
                <a:cs typeface="Verdana"/>
              </a:rPr>
              <a:t>from</a:t>
            </a:r>
            <a:r>
              <a:rPr sz="1733" spc="-520" dirty="0">
                <a:solidFill>
                  <a:srgbClr val="FFFFFF"/>
                </a:solidFill>
                <a:latin typeface="Verdana"/>
                <a:cs typeface="Verdana"/>
              </a:rPr>
              <a:t> </a:t>
            </a:r>
            <a:r>
              <a:rPr sz="1733" spc="-113" dirty="0">
                <a:solidFill>
                  <a:srgbClr val="FFFFFF"/>
                </a:solidFill>
                <a:latin typeface="Verdana"/>
                <a:cs typeface="Verdana"/>
              </a:rPr>
              <a:t>Deployment </a:t>
            </a:r>
            <a:r>
              <a:rPr sz="1733" spc="-152" dirty="0">
                <a:solidFill>
                  <a:srgbClr val="FFFFFF"/>
                </a:solidFill>
                <a:latin typeface="Verdana"/>
                <a:cs typeface="Verdana"/>
              </a:rPr>
              <a:t>spec.</a:t>
            </a:r>
            <a:endParaRPr sz="1733">
              <a:solidFill>
                <a:prstClr val="black"/>
              </a:solidFill>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7270"/>
            <a:ext cx="10425588" cy="574453"/>
          </a:xfrm>
        </p:spPr>
        <p:txBody>
          <a:bodyPr/>
          <a:lstStyle/>
          <a:p>
            <a:r>
              <a:rPr lang="en-US" sz="3733" dirty="0"/>
              <a:t>Connecting Users to PODS</a:t>
            </a:r>
          </a:p>
        </p:txBody>
      </p:sp>
      <p:sp>
        <p:nvSpPr>
          <p:cNvPr id="3" name="Content Placeholder 2"/>
          <p:cNvSpPr>
            <a:spLocks noGrp="1"/>
          </p:cNvSpPr>
          <p:nvPr>
            <p:ph sz="half" idx="2"/>
          </p:nvPr>
        </p:nvSpPr>
        <p:spPr>
          <a:xfrm>
            <a:off x="609600" y="990601"/>
            <a:ext cx="10972800" cy="400110"/>
          </a:xfrm>
        </p:spPr>
        <p:txBody>
          <a:bodyPr/>
          <a:lstStyle/>
          <a:p>
            <a:r>
              <a:rPr lang="en-US" dirty="0"/>
              <a:t>To access the application, a user/client needs to connect to the Pods. As Pods are ephemeral in nature, resources like IP addresses allocated to it cannot be static. Pods could die abruptly or be rescheduled based on existing requirements.</a:t>
            </a:r>
          </a:p>
        </p:txBody>
      </p:sp>
      <p:pic>
        <p:nvPicPr>
          <p:cNvPr id="5" name="Picture 4"/>
          <p:cNvPicPr>
            <a:picLocks noChangeAspect="1"/>
          </p:cNvPicPr>
          <p:nvPr/>
        </p:nvPicPr>
        <p:blipFill>
          <a:blip r:embed="rId2"/>
          <a:stretch>
            <a:fillRect/>
          </a:stretch>
        </p:blipFill>
        <p:spPr>
          <a:xfrm>
            <a:off x="2113993" y="2108201"/>
            <a:ext cx="7213600" cy="4683457"/>
          </a:xfrm>
          <a:prstGeom prst="rect">
            <a:avLst/>
          </a:prstGeom>
        </p:spPr>
      </p:pic>
    </p:spTree>
    <p:extLst>
      <p:ext uri="{BB962C8B-B14F-4D97-AF65-F5344CB8AC3E}">
        <p14:creationId xmlns:p14="http://schemas.microsoft.com/office/powerpoint/2010/main" val="363456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08000" y="279400"/>
            <a:ext cx="10972800" cy="400110"/>
          </a:xfrm>
        </p:spPr>
        <p:txBody>
          <a:bodyPr/>
          <a:lstStyle/>
          <a:p>
            <a:r>
              <a:rPr lang="en-US" dirty="0"/>
              <a:t>Unexpectedly, the Pod to which the user/client is connected dies, and a new Pod is created by the controller. The new Pod will have a new IP address, which will not be known automatically to the user/client of the earlier Pod.</a:t>
            </a:r>
          </a:p>
        </p:txBody>
      </p:sp>
      <p:pic>
        <p:nvPicPr>
          <p:cNvPr id="6" name="Picture 5"/>
          <p:cNvPicPr>
            <a:picLocks noChangeAspect="1"/>
          </p:cNvPicPr>
          <p:nvPr/>
        </p:nvPicPr>
        <p:blipFill>
          <a:blip r:embed="rId2"/>
          <a:stretch>
            <a:fillRect/>
          </a:stretch>
        </p:blipFill>
        <p:spPr>
          <a:xfrm>
            <a:off x="2336800" y="1193801"/>
            <a:ext cx="6400800" cy="4464948"/>
          </a:xfrm>
          <a:prstGeom prst="rect">
            <a:avLst/>
          </a:prstGeom>
        </p:spPr>
      </p:pic>
      <p:sp>
        <p:nvSpPr>
          <p:cNvPr id="8" name="Content Placeholder 2"/>
          <p:cNvSpPr>
            <a:spLocks noGrp="1"/>
          </p:cNvSpPr>
          <p:nvPr>
            <p:ph sz="half" idx="2"/>
          </p:nvPr>
        </p:nvSpPr>
        <p:spPr>
          <a:xfrm>
            <a:off x="304800" y="5772929"/>
            <a:ext cx="10972800" cy="400110"/>
          </a:xfrm>
        </p:spPr>
        <p:txBody>
          <a:bodyPr/>
          <a:lstStyle/>
          <a:p>
            <a:r>
              <a:rPr lang="en-US" dirty="0"/>
              <a:t>To overcome this situation, Kubernetes provides a higher-level abstraction called Service, which logically groups Pods and a policy to access them. This grouping is achieved via Labels and Selectors</a:t>
            </a:r>
          </a:p>
        </p:txBody>
      </p:sp>
    </p:spTree>
    <p:extLst>
      <p:ext uri="{BB962C8B-B14F-4D97-AF65-F5344CB8AC3E}">
        <p14:creationId xmlns:p14="http://schemas.microsoft.com/office/powerpoint/2010/main" val="255467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7270"/>
            <a:ext cx="10425588" cy="574453"/>
          </a:xfrm>
        </p:spPr>
        <p:txBody>
          <a:bodyPr/>
          <a:lstStyle/>
          <a:p>
            <a:r>
              <a:rPr lang="en-US" sz="3733" dirty="0"/>
              <a:t>Services</a:t>
            </a:r>
          </a:p>
        </p:txBody>
      </p:sp>
      <p:sp>
        <p:nvSpPr>
          <p:cNvPr id="3" name="Content Placeholder 2"/>
          <p:cNvSpPr>
            <a:spLocks noGrp="1"/>
          </p:cNvSpPr>
          <p:nvPr>
            <p:ph sz="half" idx="2"/>
          </p:nvPr>
        </p:nvSpPr>
        <p:spPr>
          <a:xfrm>
            <a:off x="505152" y="787400"/>
            <a:ext cx="10972800" cy="400110"/>
          </a:xfrm>
        </p:spPr>
        <p:txBody>
          <a:bodyPr/>
          <a:lstStyle/>
          <a:p>
            <a:r>
              <a:rPr lang="en-US" dirty="0"/>
              <a:t> In the following graphical representation we have used the </a:t>
            </a:r>
            <a:r>
              <a:rPr lang="en-US" b="1" dirty="0"/>
              <a:t>app</a:t>
            </a:r>
            <a:r>
              <a:rPr lang="en-US" dirty="0"/>
              <a:t> keyword as a Label, and </a:t>
            </a:r>
            <a:r>
              <a:rPr lang="en-US" b="1" dirty="0"/>
              <a:t>frontend</a:t>
            </a:r>
            <a:r>
              <a:rPr lang="en-US" dirty="0"/>
              <a:t> and </a:t>
            </a:r>
            <a:r>
              <a:rPr lang="en-US" b="1" dirty="0" err="1"/>
              <a:t>db</a:t>
            </a:r>
            <a:r>
              <a:rPr lang="en-US" dirty="0"/>
              <a:t> as values for different Pods..</a:t>
            </a:r>
          </a:p>
        </p:txBody>
      </p:sp>
      <p:pic>
        <p:nvPicPr>
          <p:cNvPr id="4" name="Picture 3"/>
          <p:cNvPicPr>
            <a:picLocks noChangeAspect="1"/>
          </p:cNvPicPr>
          <p:nvPr/>
        </p:nvPicPr>
        <p:blipFill>
          <a:blip r:embed="rId2"/>
          <a:stretch>
            <a:fillRect/>
          </a:stretch>
        </p:blipFill>
        <p:spPr>
          <a:xfrm>
            <a:off x="538385" y="1600201"/>
            <a:ext cx="5324939" cy="4063969"/>
          </a:xfrm>
          <a:prstGeom prst="rect">
            <a:avLst/>
          </a:prstGeom>
        </p:spPr>
      </p:pic>
      <p:pic>
        <p:nvPicPr>
          <p:cNvPr id="6" name="Picture 5"/>
          <p:cNvPicPr>
            <a:picLocks noChangeAspect="1"/>
          </p:cNvPicPr>
          <p:nvPr/>
        </p:nvPicPr>
        <p:blipFill>
          <a:blip r:embed="rId3"/>
          <a:stretch>
            <a:fillRect/>
          </a:stretch>
        </p:blipFill>
        <p:spPr>
          <a:xfrm>
            <a:off x="6502401" y="1600200"/>
            <a:ext cx="5330703" cy="4064000"/>
          </a:xfrm>
          <a:prstGeom prst="rect">
            <a:avLst/>
          </a:prstGeom>
        </p:spPr>
      </p:pic>
      <p:sp>
        <p:nvSpPr>
          <p:cNvPr id="8" name="Content Placeholder 2"/>
          <p:cNvSpPr>
            <a:spLocks noGrp="1"/>
          </p:cNvSpPr>
          <p:nvPr>
            <p:ph sz="half" idx="2"/>
          </p:nvPr>
        </p:nvSpPr>
        <p:spPr>
          <a:xfrm>
            <a:off x="505152" y="6070600"/>
            <a:ext cx="10972800" cy="400110"/>
          </a:xfrm>
        </p:spPr>
        <p:txBody>
          <a:bodyPr/>
          <a:lstStyle/>
          <a:p>
            <a:r>
              <a:rPr lang="en-US" dirty="0"/>
              <a:t> Services provide a method of exposing and consuming L4 Pod network accessible  resources. They use label selectors to map groups of pods and ports to a cluster-unique virtual  IP.</a:t>
            </a:r>
          </a:p>
        </p:txBody>
      </p:sp>
    </p:spTree>
    <p:extLst>
      <p:ext uri="{BB962C8B-B14F-4D97-AF65-F5344CB8AC3E}">
        <p14:creationId xmlns:p14="http://schemas.microsoft.com/office/powerpoint/2010/main" val="233928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9932" y="859910"/>
            <a:ext cx="1496907" cy="509541"/>
          </a:xfrm>
          <a:prstGeom prst="rect">
            <a:avLst/>
          </a:prstGeom>
        </p:spPr>
        <p:txBody>
          <a:bodyPr vert="horz" wrap="square" lIns="0" tIns="16933" rIns="0" bIns="0" rtlCol="0">
            <a:spAutoFit/>
          </a:bodyPr>
          <a:lstStyle/>
          <a:p>
            <a:pPr marL="16933">
              <a:spcBef>
                <a:spcPts val="133"/>
              </a:spcBef>
            </a:pPr>
            <a:r>
              <a:rPr sz="3200" spc="-47" dirty="0"/>
              <a:t>Service</a:t>
            </a:r>
            <a:endParaRPr sz="3200"/>
          </a:p>
        </p:txBody>
      </p:sp>
      <p:sp>
        <p:nvSpPr>
          <p:cNvPr id="3" name="object 3"/>
          <p:cNvSpPr txBox="1"/>
          <p:nvPr/>
        </p:nvSpPr>
        <p:spPr>
          <a:xfrm>
            <a:off x="609600" y="1803400"/>
            <a:ext cx="8394448" cy="3745620"/>
          </a:xfrm>
          <a:prstGeom prst="rect">
            <a:avLst/>
          </a:prstGeom>
        </p:spPr>
        <p:txBody>
          <a:bodyPr vert="horz" wrap="square" lIns="0" tIns="57573" rIns="0" bIns="0" rtlCol="0">
            <a:spAutoFit/>
          </a:bodyPr>
          <a:lstStyle/>
          <a:p>
            <a:pPr marL="454649" indent="-437716" defTabSz="1219170">
              <a:spcBef>
                <a:spcPts val="453"/>
              </a:spcBef>
              <a:buFont typeface="Arial"/>
              <a:buChar char="●"/>
              <a:tabLst>
                <a:tab pos="453802" algn="l"/>
                <a:tab pos="454649" algn="l"/>
              </a:tabLst>
            </a:pPr>
            <a:r>
              <a:rPr sz="1733" spc="-73" dirty="0">
                <a:solidFill>
                  <a:srgbClr val="FFFFFF"/>
                </a:solidFill>
                <a:latin typeface="Verdana"/>
                <a:cs typeface="Verdana"/>
              </a:rPr>
              <a:t>Acts</a:t>
            </a:r>
            <a:r>
              <a:rPr sz="1733" spc="-280" dirty="0">
                <a:solidFill>
                  <a:srgbClr val="FFFFFF"/>
                </a:solidFill>
                <a:latin typeface="Verdana"/>
                <a:cs typeface="Verdana"/>
              </a:rPr>
              <a:t> </a:t>
            </a:r>
            <a:r>
              <a:rPr sz="1733" spc="-160" dirty="0">
                <a:solidFill>
                  <a:srgbClr val="FFFFFF"/>
                </a:solidFill>
                <a:latin typeface="Verdana"/>
                <a:cs typeface="Verdana"/>
              </a:rPr>
              <a:t>as</a:t>
            </a:r>
            <a:r>
              <a:rPr sz="1733" spc="-280" dirty="0">
                <a:solidFill>
                  <a:srgbClr val="FFFFFF"/>
                </a:solidFill>
                <a:latin typeface="Verdana"/>
                <a:cs typeface="Verdana"/>
              </a:rPr>
              <a:t> </a:t>
            </a:r>
            <a:r>
              <a:rPr sz="1733" spc="-100" dirty="0">
                <a:solidFill>
                  <a:srgbClr val="FFFFFF"/>
                </a:solidFill>
                <a:latin typeface="Verdana"/>
                <a:cs typeface="Verdana"/>
              </a:rPr>
              <a:t>the</a:t>
            </a:r>
            <a:r>
              <a:rPr sz="1733" spc="-280" dirty="0">
                <a:solidFill>
                  <a:srgbClr val="FFFFFF"/>
                </a:solidFill>
                <a:latin typeface="Verdana"/>
                <a:cs typeface="Verdana"/>
              </a:rPr>
              <a:t> </a:t>
            </a:r>
            <a:r>
              <a:rPr sz="1733" spc="-87" dirty="0">
                <a:solidFill>
                  <a:srgbClr val="FFFFFF"/>
                </a:solidFill>
                <a:latin typeface="Verdana"/>
                <a:cs typeface="Verdana"/>
              </a:rPr>
              <a:t>unified</a:t>
            </a:r>
            <a:r>
              <a:rPr sz="1733" spc="-280" dirty="0">
                <a:solidFill>
                  <a:srgbClr val="FFFFFF"/>
                </a:solidFill>
                <a:latin typeface="Verdana"/>
                <a:cs typeface="Verdana"/>
              </a:rPr>
              <a:t> </a:t>
            </a:r>
            <a:r>
              <a:rPr sz="1733" spc="-127" dirty="0">
                <a:solidFill>
                  <a:srgbClr val="FFFFFF"/>
                </a:solidFill>
                <a:latin typeface="Verdana"/>
                <a:cs typeface="Verdana"/>
              </a:rPr>
              <a:t>method</a:t>
            </a:r>
            <a:r>
              <a:rPr sz="1733" spc="-280" dirty="0">
                <a:solidFill>
                  <a:srgbClr val="FFFFFF"/>
                </a:solidFill>
                <a:latin typeface="Verdana"/>
                <a:cs typeface="Verdana"/>
              </a:rPr>
              <a:t> </a:t>
            </a:r>
            <a:r>
              <a:rPr sz="1733" spc="-60" dirty="0">
                <a:solidFill>
                  <a:srgbClr val="FFFFFF"/>
                </a:solidFill>
                <a:latin typeface="Verdana"/>
                <a:cs typeface="Verdana"/>
              </a:rPr>
              <a:t>of</a:t>
            </a:r>
            <a:r>
              <a:rPr sz="1733" spc="-280" dirty="0">
                <a:solidFill>
                  <a:srgbClr val="FFFFFF"/>
                </a:solidFill>
                <a:latin typeface="Verdana"/>
                <a:cs typeface="Verdana"/>
              </a:rPr>
              <a:t> </a:t>
            </a:r>
            <a:r>
              <a:rPr sz="1733" spc="-127" dirty="0">
                <a:solidFill>
                  <a:srgbClr val="FFFFFF"/>
                </a:solidFill>
                <a:latin typeface="Verdana"/>
                <a:cs typeface="Verdana"/>
              </a:rPr>
              <a:t>accessing</a:t>
            </a:r>
            <a:r>
              <a:rPr sz="1733" spc="-280" dirty="0">
                <a:solidFill>
                  <a:srgbClr val="FFFFFF"/>
                </a:solidFill>
                <a:latin typeface="Verdana"/>
                <a:cs typeface="Verdana"/>
              </a:rPr>
              <a:t> </a:t>
            </a:r>
            <a:r>
              <a:rPr sz="1733" spc="-93" dirty="0">
                <a:solidFill>
                  <a:srgbClr val="FFFFFF"/>
                </a:solidFill>
                <a:latin typeface="Verdana"/>
                <a:cs typeface="Verdana"/>
              </a:rPr>
              <a:t>replicated</a:t>
            </a:r>
            <a:r>
              <a:rPr sz="1733" spc="-280" dirty="0">
                <a:solidFill>
                  <a:srgbClr val="FFFFFF"/>
                </a:solidFill>
                <a:latin typeface="Verdana"/>
                <a:cs typeface="Verdana"/>
              </a:rPr>
              <a:t> </a:t>
            </a:r>
            <a:r>
              <a:rPr sz="1733" spc="-152" dirty="0">
                <a:solidFill>
                  <a:srgbClr val="FFFFFF"/>
                </a:solidFill>
                <a:latin typeface="Verdana"/>
                <a:cs typeface="Verdana"/>
              </a:rPr>
              <a:t>pods.</a:t>
            </a:r>
            <a:endParaRPr lang="en-US" sz="1733" spc="-152" dirty="0">
              <a:solidFill>
                <a:srgbClr val="FFFFFF"/>
              </a:solidFill>
              <a:latin typeface="Verdana"/>
              <a:cs typeface="Verdana"/>
            </a:endParaRPr>
          </a:p>
          <a:p>
            <a:pPr marL="454649" indent="-437716" defTabSz="1219170">
              <a:spcBef>
                <a:spcPts val="453"/>
              </a:spcBef>
              <a:buFont typeface="Arial"/>
              <a:buChar char="●"/>
              <a:tabLst>
                <a:tab pos="453802" algn="l"/>
                <a:tab pos="454649" algn="l"/>
              </a:tabLst>
            </a:pPr>
            <a:r>
              <a:rPr lang="en-US" sz="1733" spc="-152" dirty="0">
                <a:solidFill>
                  <a:srgbClr val="FFFFFF"/>
                </a:solidFill>
                <a:latin typeface="Verdana"/>
                <a:cs typeface="Verdana"/>
              </a:rPr>
              <a:t>While defining a Service, we can also choose its access scope, We can decide whether the Service:</a:t>
            </a:r>
          </a:p>
          <a:p>
            <a:pPr marL="1007508" lvl="1" indent="-380990" defTabSz="1219170">
              <a:spcBef>
                <a:spcPts val="453"/>
              </a:spcBef>
              <a:buFont typeface="Courier New" panose="02070309020205020404" pitchFamily="49" charset="0"/>
              <a:buChar char="o"/>
              <a:tabLst>
                <a:tab pos="453802" algn="l"/>
                <a:tab pos="454649" algn="l"/>
              </a:tabLst>
            </a:pPr>
            <a:r>
              <a:rPr lang="en-US" sz="1733" spc="-152" dirty="0">
                <a:solidFill>
                  <a:srgbClr val="FFFFFF"/>
                </a:solidFill>
                <a:latin typeface="Verdana"/>
                <a:cs typeface="Verdana"/>
              </a:rPr>
              <a:t>Is only accessible within the cluster</a:t>
            </a:r>
          </a:p>
          <a:p>
            <a:pPr marL="1007508" lvl="1" indent="-380990" defTabSz="1219170">
              <a:spcBef>
                <a:spcPts val="453"/>
              </a:spcBef>
              <a:buFont typeface="Courier New" panose="02070309020205020404" pitchFamily="49" charset="0"/>
              <a:buChar char="o"/>
              <a:tabLst>
                <a:tab pos="453802" algn="l"/>
                <a:tab pos="454649" algn="l"/>
              </a:tabLst>
            </a:pPr>
            <a:r>
              <a:rPr lang="en-US" sz="1733" spc="-152" dirty="0">
                <a:solidFill>
                  <a:srgbClr val="FFFFFF"/>
                </a:solidFill>
                <a:latin typeface="Verdana"/>
                <a:cs typeface="Verdana"/>
              </a:rPr>
              <a:t>Is accessible from within the cluster and the external world</a:t>
            </a:r>
          </a:p>
          <a:p>
            <a:pPr marL="1007508" lvl="1" indent="-380990" defTabSz="1219170">
              <a:spcBef>
                <a:spcPts val="453"/>
              </a:spcBef>
              <a:buFont typeface="Courier New" panose="02070309020205020404" pitchFamily="49" charset="0"/>
              <a:buChar char="o"/>
              <a:tabLst>
                <a:tab pos="453802" algn="l"/>
                <a:tab pos="454649" algn="l"/>
              </a:tabLst>
            </a:pPr>
            <a:r>
              <a:rPr lang="en-US" sz="1733" spc="-152" dirty="0">
                <a:solidFill>
                  <a:srgbClr val="FFFFFF"/>
                </a:solidFill>
                <a:latin typeface="Verdana"/>
                <a:cs typeface="Verdana"/>
              </a:rPr>
              <a:t>Maps to an external entity which resided outside the cluster</a:t>
            </a:r>
            <a:endParaRPr sz="1733" dirty="0">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73" dirty="0">
                <a:solidFill>
                  <a:srgbClr val="FFFFFF"/>
                </a:solidFill>
                <a:latin typeface="Verdana"/>
                <a:cs typeface="Verdana"/>
              </a:rPr>
              <a:t>Four</a:t>
            </a:r>
            <a:r>
              <a:rPr sz="1733" spc="-287" dirty="0">
                <a:solidFill>
                  <a:srgbClr val="FFFFFF"/>
                </a:solidFill>
                <a:latin typeface="Verdana"/>
                <a:cs typeface="Verdana"/>
              </a:rPr>
              <a:t> </a:t>
            </a:r>
            <a:r>
              <a:rPr sz="1733" spc="-147" dirty="0">
                <a:solidFill>
                  <a:srgbClr val="FFFFFF"/>
                </a:solidFill>
                <a:latin typeface="Verdana"/>
                <a:cs typeface="Verdana"/>
              </a:rPr>
              <a:t>major</a:t>
            </a:r>
            <a:r>
              <a:rPr sz="1733" spc="-280" dirty="0">
                <a:solidFill>
                  <a:srgbClr val="FFFFFF"/>
                </a:solidFill>
                <a:latin typeface="Verdana"/>
                <a:cs typeface="Verdana"/>
              </a:rPr>
              <a:t> </a:t>
            </a:r>
            <a:r>
              <a:rPr sz="1733" spc="-120" dirty="0">
                <a:solidFill>
                  <a:srgbClr val="FFFFFF"/>
                </a:solidFill>
                <a:latin typeface="Verdana"/>
                <a:cs typeface="Verdana"/>
              </a:rPr>
              <a:t>Service</a:t>
            </a:r>
            <a:r>
              <a:rPr sz="1733" spc="-280" dirty="0">
                <a:solidFill>
                  <a:srgbClr val="FFFFFF"/>
                </a:solidFill>
                <a:latin typeface="Verdana"/>
                <a:cs typeface="Verdana"/>
              </a:rPr>
              <a:t> </a:t>
            </a:r>
            <a:r>
              <a:rPr sz="1733" spc="-160" dirty="0">
                <a:solidFill>
                  <a:srgbClr val="FFFFFF"/>
                </a:solidFill>
                <a:latin typeface="Verdana"/>
                <a:cs typeface="Verdana"/>
              </a:rPr>
              <a:t>Types:</a:t>
            </a:r>
            <a:endParaRPr sz="1733" dirty="0">
              <a:solidFill>
                <a:prstClr val="black"/>
              </a:solidFill>
              <a:latin typeface="Verdana"/>
              <a:cs typeface="Verdana"/>
            </a:endParaRPr>
          </a:p>
          <a:p>
            <a:pPr marL="1064233" lvl="1" indent="-417396" defTabSz="1219170">
              <a:spcBef>
                <a:spcPts val="327"/>
              </a:spcBef>
              <a:buFont typeface="Arial"/>
              <a:buChar char="○"/>
              <a:tabLst>
                <a:tab pos="1063387" algn="l"/>
                <a:tab pos="1064233" algn="l"/>
              </a:tabLst>
            </a:pPr>
            <a:r>
              <a:rPr sz="1467" spc="-67" dirty="0">
                <a:solidFill>
                  <a:srgbClr val="FFFFFF"/>
                </a:solidFill>
                <a:latin typeface="Verdana"/>
                <a:cs typeface="Verdana"/>
              </a:rPr>
              <a:t>CluterIP</a:t>
            </a:r>
            <a:r>
              <a:rPr sz="1467" spc="-233" dirty="0">
                <a:solidFill>
                  <a:srgbClr val="FFFFFF"/>
                </a:solidFill>
                <a:latin typeface="Verdana"/>
                <a:cs typeface="Verdana"/>
              </a:rPr>
              <a:t> </a:t>
            </a:r>
            <a:r>
              <a:rPr sz="1467" spc="-160" dirty="0">
                <a:solidFill>
                  <a:srgbClr val="FFFFFF"/>
                </a:solidFill>
                <a:latin typeface="Verdana"/>
                <a:cs typeface="Verdana"/>
              </a:rPr>
              <a:t>-</a:t>
            </a:r>
            <a:r>
              <a:rPr sz="1467" spc="-233" dirty="0">
                <a:solidFill>
                  <a:srgbClr val="FFFFFF"/>
                </a:solidFill>
                <a:latin typeface="Verdana"/>
                <a:cs typeface="Verdana"/>
              </a:rPr>
              <a:t> </a:t>
            </a:r>
            <a:r>
              <a:rPr sz="1467" spc="-107" dirty="0">
                <a:solidFill>
                  <a:srgbClr val="FFFFFF"/>
                </a:solidFill>
                <a:latin typeface="Verdana"/>
                <a:cs typeface="Verdana"/>
              </a:rPr>
              <a:t>Exposes</a:t>
            </a:r>
            <a:r>
              <a:rPr sz="1467" spc="-233" dirty="0">
                <a:solidFill>
                  <a:srgbClr val="FFFFFF"/>
                </a:solidFill>
                <a:latin typeface="Verdana"/>
                <a:cs typeface="Verdana"/>
              </a:rPr>
              <a:t> </a:t>
            </a:r>
            <a:r>
              <a:rPr sz="1467" spc="-87" dirty="0">
                <a:solidFill>
                  <a:srgbClr val="FFFFFF"/>
                </a:solidFill>
                <a:latin typeface="Verdana"/>
                <a:cs typeface="Verdana"/>
              </a:rPr>
              <a:t>service</a:t>
            </a:r>
            <a:r>
              <a:rPr sz="1467" spc="-227" dirty="0">
                <a:solidFill>
                  <a:srgbClr val="FFFFFF"/>
                </a:solidFill>
                <a:latin typeface="Verdana"/>
                <a:cs typeface="Verdana"/>
              </a:rPr>
              <a:t> </a:t>
            </a:r>
            <a:r>
              <a:rPr sz="1467" spc="-100" dirty="0">
                <a:solidFill>
                  <a:srgbClr val="FFFFFF"/>
                </a:solidFill>
                <a:latin typeface="Verdana"/>
                <a:cs typeface="Verdana"/>
              </a:rPr>
              <a:t>on</a:t>
            </a:r>
            <a:r>
              <a:rPr sz="1467" spc="-233" dirty="0">
                <a:solidFill>
                  <a:srgbClr val="FFFFFF"/>
                </a:solidFill>
                <a:latin typeface="Verdana"/>
                <a:cs typeface="Verdana"/>
              </a:rPr>
              <a:t> </a:t>
            </a:r>
            <a:r>
              <a:rPr sz="1467" spc="-140" dirty="0">
                <a:solidFill>
                  <a:srgbClr val="FFFFFF"/>
                </a:solidFill>
                <a:latin typeface="Verdana"/>
                <a:cs typeface="Verdana"/>
              </a:rPr>
              <a:t>a</a:t>
            </a:r>
            <a:r>
              <a:rPr sz="1467" spc="-233" dirty="0">
                <a:solidFill>
                  <a:srgbClr val="FFFFFF"/>
                </a:solidFill>
                <a:latin typeface="Verdana"/>
                <a:cs typeface="Verdana"/>
              </a:rPr>
              <a:t> </a:t>
            </a:r>
            <a:r>
              <a:rPr sz="1467" spc="-60" dirty="0">
                <a:solidFill>
                  <a:srgbClr val="FFFFFF"/>
                </a:solidFill>
                <a:latin typeface="Verdana"/>
                <a:cs typeface="Verdana"/>
              </a:rPr>
              <a:t>strictly</a:t>
            </a:r>
            <a:r>
              <a:rPr sz="1467" spc="-233" dirty="0">
                <a:solidFill>
                  <a:srgbClr val="FFFFFF"/>
                </a:solidFill>
                <a:latin typeface="Verdana"/>
                <a:cs typeface="Verdana"/>
              </a:rPr>
              <a:t> </a:t>
            </a:r>
            <a:r>
              <a:rPr sz="1467" spc="-80" dirty="0">
                <a:solidFill>
                  <a:srgbClr val="FFFFFF"/>
                </a:solidFill>
                <a:latin typeface="Verdana"/>
                <a:cs typeface="Verdana"/>
              </a:rPr>
              <a:t>cluster-internal</a:t>
            </a:r>
            <a:r>
              <a:rPr sz="1467" spc="-227" dirty="0">
                <a:solidFill>
                  <a:srgbClr val="FFFFFF"/>
                </a:solidFill>
                <a:latin typeface="Verdana"/>
                <a:cs typeface="Verdana"/>
              </a:rPr>
              <a:t> </a:t>
            </a:r>
            <a:r>
              <a:rPr sz="1467" spc="-80" dirty="0">
                <a:solidFill>
                  <a:srgbClr val="FFFFFF"/>
                </a:solidFill>
                <a:latin typeface="Verdana"/>
                <a:cs typeface="Verdana"/>
              </a:rPr>
              <a:t>IP</a:t>
            </a:r>
            <a:r>
              <a:rPr sz="1467" spc="-233" dirty="0">
                <a:solidFill>
                  <a:srgbClr val="FFFFFF"/>
                </a:solidFill>
                <a:latin typeface="Verdana"/>
                <a:cs typeface="Verdana"/>
              </a:rPr>
              <a:t> </a:t>
            </a:r>
            <a:r>
              <a:rPr sz="1467" spc="-113" dirty="0">
                <a:solidFill>
                  <a:srgbClr val="FFFFFF"/>
                </a:solidFill>
                <a:latin typeface="Verdana"/>
                <a:cs typeface="Verdana"/>
              </a:rPr>
              <a:t>(default)</a:t>
            </a:r>
            <a:endParaRPr sz="1467" dirty="0">
              <a:solidFill>
                <a:prstClr val="black"/>
              </a:solidFill>
              <a:latin typeface="Verdana"/>
              <a:cs typeface="Verdana"/>
            </a:endParaRPr>
          </a:p>
          <a:p>
            <a:pPr marL="1064233" marR="408083" lvl="1" indent="-417396" defTabSz="1219170">
              <a:lnSpc>
                <a:spcPct val="113599"/>
              </a:lnSpc>
              <a:buFont typeface="Arial"/>
              <a:buChar char="○"/>
              <a:tabLst>
                <a:tab pos="1063387" algn="l"/>
                <a:tab pos="1064233" algn="l"/>
              </a:tabLst>
            </a:pPr>
            <a:r>
              <a:rPr sz="1467" spc="-53" dirty="0">
                <a:solidFill>
                  <a:srgbClr val="FFFFFF"/>
                </a:solidFill>
                <a:latin typeface="Verdana"/>
                <a:cs typeface="Verdana"/>
              </a:rPr>
              <a:t>NodePort</a:t>
            </a:r>
            <a:r>
              <a:rPr sz="1467" spc="-233" dirty="0">
                <a:solidFill>
                  <a:srgbClr val="FFFFFF"/>
                </a:solidFill>
                <a:latin typeface="Verdana"/>
                <a:cs typeface="Verdana"/>
              </a:rPr>
              <a:t> </a:t>
            </a:r>
            <a:r>
              <a:rPr sz="1467" spc="-160" dirty="0">
                <a:solidFill>
                  <a:srgbClr val="FFFFFF"/>
                </a:solidFill>
                <a:latin typeface="Verdana"/>
                <a:cs typeface="Verdana"/>
              </a:rPr>
              <a:t>-</a:t>
            </a:r>
            <a:r>
              <a:rPr sz="1467" spc="-227" dirty="0">
                <a:solidFill>
                  <a:srgbClr val="FFFFFF"/>
                </a:solidFill>
                <a:latin typeface="Verdana"/>
                <a:cs typeface="Verdana"/>
              </a:rPr>
              <a:t> </a:t>
            </a:r>
            <a:r>
              <a:rPr sz="1467" spc="-100" dirty="0">
                <a:solidFill>
                  <a:srgbClr val="FFFFFF"/>
                </a:solidFill>
                <a:latin typeface="Verdana"/>
                <a:cs typeface="Verdana"/>
              </a:rPr>
              <a:t>Service</a:t>
            </a:r>
            <a:r>
              <a:rPr sz="1467" spc="-233" dirty="0">
                <a:solidFill>
                  <a:srgbClr val="FFFFFF"/>
                </a:solidFill>
                <a:latin typeface="Verdana"/>
                <a:cs typeface="Verdana"/>
              </a:rPr>
              <a:t> </a:t>
            </a:r>
            <a:r>
              <a:rPr sz="1467" spc="-80" dirty="0">
                <a:solidFill>
                  <a:srgbClr val="FFFFFF"/>
                </a:solidFill>
                <a:latin typeface="Verdana"/>
                <a:cs typeface="Verdana"/>
              </a:rPr>
              <a:t>is</a:t>
            </a:r>
            <a:r>
              <a:rPr sz="1467" spc="-227" dirty="0">
                <a:solidFill>
                  <a:srgbClr val="FFFFFF"/>
                </a:solidFill>
                <a:latin typeface="Verdana"/>
                <a:cs typeface="Verdana"/>
              </a:rPr>
              <a:t> </a:t>
            </a:r>
            <a:r>
              <a:rPr sz="1467" spc="-107" dirty="0">
                <a:solidFill>
                  <a:srgbClr val="FFFFFF"/>
                </a:solidFill>
                <a:latin typeface="Verdana"/>
                <a:cs typeface="Verdana"/>
              </a:rPr>
              <a:t>exposed</a:t>
            </a:r>
            <a:r>
              <a:rPr sz="1467" spc="-233" dirty="0">
                <a:solidFill>
                  <a:srgbClr val="FFFFFF"/>
                </a:solidFill>
                <a:latin typeface="Verdana"/>
                <a:cs typeface="Verdana"/>
              </a:rPr>
              <a:t> </a:t>
            </a:r>
            <a:r>
              <a:rPr sz="1467" spc="-100" dirty="0">
                <a:solidFill>
                  <a:srgbClr val="FFFFFF"/>
                </a:solidFill>
                <a:latin typeface="Verdana"/>
                <a:cs typeface="Verdana"/>
              </a:rPr>
              <a:t>on</a:t>
            </a:r>
            <a:r>
              <a:rPr sz="1467" spc="-227" dirty="0">
                <a:solidFill>
                  <a:srgbClr val="FFFFFF"/>
                </a:solidFill>
                <a:latin typeface="Verdana"/>
                <a:cs typeface="Verdana"/>
              </a:rPr>
              <a:t> </a:t>
            </a:r>
            <a:r>
              <a:rPr sz="1467" spc="-113" dirty="0">
                <a:solidFill>
                  <a:srgbClr val="FFFFFF"/>
                </a:solidFill>
                <a:latin typeface="Verdana"/>
                <a:cs typeface="Verdana"/>
              </a:rPr>
              <a:t>each</a:t>
            </a:r>
            <a:r>
              <a:rPr sz="1467" spc="-233" dirty="0">
                <a:solidFill>
                  <a:srgbClr val="FFFFFF"/>
                </a:solidFill>
                <a:latin typeface="Verdana"/>
                <a:cs typeface="Verdana"/>
              </a:rPr>
              <a:t> </a:t>
            </a:r>
            <a:r>
              <a:rPr sz="1467" spc="-100" dirty="0">
                <a:solidFill>
                  <a:srgbClr val="FFFFFF"/>
                </a:solidFill>
                <a:latin typeface="Verdana"/>
                <a:cs typeface="Verdana"/>
              </a:rPr>
              <a:t>node’s</a:t>
            </a:r>
            <a:r>
              <a:rPr sz="1467" spc="-227" dirty="0">
                <a:solidFill>
                  <a:srgbClr val="FFFFFF"/>
                </a:solidFill>
                <a:latin typeface="Verdana"/>
                <a:cs typeface="Verdana"/>
              </a:rPr>
              <a:t> </a:t>
            </a:r>
            <a:r>
              <a:rPr sz="1467" spc="-80" dirty="0">
                <a:solidFill>
                  <a:srgbClr val="FFFFFF"/>
                </a:solidFill>
                <a:latin typeface="Verdana"/>
                <a:cs typeface="Verdana"/>
              </a:rPr>
              <a:t>IP</a:t>
            </a:r>
            <a:r>
              <a:rPr sz="1467" spc="-233" dirty="0">
                <a:solidFill>
                  <a:srgbClr val="FFFFFF"/>
                </a:solidFill>
                <a:latin typeface="Verdana"/>
                <a:cs typeface="Verdana"/>
              </a:rPr>
              <a:t> </a:t>
            </a:r>
            <a:r>
              <a:rPr sz="1467" spc="-100" dirty="0">
                <a:solidFill>
                  <a:srgbClr val="FFFFFF"/>
                </a:solidFill>
                <a:latin typeface="Verdana"/>
                <a:cs typeface="Verdana"/>
              </a:rPr>
              <a:t>on</a:t>
            </a:r>
            <a:r>
              <a:rPr sz="1467" spc="-227" dirty="0">
                <a:solidFill>
                  <a:srgbClr val="FFFFFF"/>
                </a:solidFill>
                <a:latin typeface="Verdana"/>
                <a:cs typeface="Verdana"/>
              </a:rPr>
              <a:t> </a:t>
            </a:r>
            <a:r>
              <a:rPr sz="1467" spc="-140" dirty="0">
                <a:solidFill>
                  <a:srgbClr val="FFFFFF"/>
                </a:solidFill>
                <a:latin typeface="Verdana"/>
                <a:cs typeface="Verdana"/>
              </a:rPr>
              <a:t>a</a:t>
            </a:r>
            <a:r>
              <a:rPr sz="1467" spc="-233" dirty="0">
                <a:solidFill>
                  <a:srgbClr val="FFFFFF"/>
                </a:solidFill>
                <a:latin typeface="Verdana"/>
                <a:cs typeface="Verdana"/>
              </a:rPr>
              <a:t> </a:t>
            </a:r>
            <a:r>
              <a:rPr sz="1467" spc="-80" dirty="0">
                <a:solidFill>
                  <a:srgbClr val="FFFFFF"/>
                </a:solidFill>
                <a:latin typeface="Verdana"/>
                <a:cs typeface="Verdana"/>
              </a:rPr>
              <a:t>statically  defined</a:t>
            </a:r>
            <a:r>
              <a:rPr sz="1467" spc="-240" dirty="0">
                <a:solidFill>
                  <a:srgbClr val="FFFFFF"/>
                </a:solidFill>
                <a:latin typeface="Verdana"/>
                <a:cs typeface="Verdana"/>
              </a:rPr>
              <a:t> </a:t>
            </a:r>
            <a:r>
              <a:rPr sz="1467" spc="-100" dirty="0">
                <a:solidFill>
                  <a:srgbClr val="FFFFFF"/>
                </a:solidFill>
                <a:latin typeface="Verdana"/>
                <a:cs typeface="Verdana"/>
              </a:rPr>
              <a:t>port.</a:t>
            </a:r>
            <a:endParaRPr sz="1467" dirty="0">
              <a:solidFill>
                <a:prstClr val="black"/>
              </a:solidFill>
              <a:latin typeface="Verdana"/>
              <a:cs typeface="Verdana"/>
            </a:endParaRPr>
          </a:p>
          <a:p>
            <a:pPr marL="1064233" marR="409776" lvl="1" indent="-417396" defTabSz="1219170">
              <a:lnSpc>
                <a:spcPct val="113599"/>
              </a:lnSpc>
              <a:buFont typeface="Arial"/>
              <a:buChar char="○"/>
              <a:tabLst>
                <a:tab pos="1063387" algn="l"/>
                <a:tab pos="1064233" algn="l"/>
              </a:tabLst>
            </a:pPr>
            <a:r>
              <a:rPr sz="1467" spc="-93" dirty="0">
                <a:solidFill>
                  <a:srgbClr val="FFFFFF"/>
                </a:solidFill>
                <a:latin typeface="Verdana"/>
                <a:cs typeface="Verdana"/>
              </a:rPr>
              <a:t>LoadBalancer</a:t>
            </a:r>
            <a:r>
              <a:rPr sz="1467" spc="-227" dirty="0">
                <a:solidFill>
                  <a:srgbClr val="FFFFFF"/>
                </a:solidFill>
                <a:latin typeface="Verdana"/>
                <a:cs typeface="Verdana"/>
              </a:rPr>
              <a:t> </a:t>
            </a:r>
            <a:r>
              <a:rPr sz="1467" spc="-160" dirty="0">
                <a:solidFill>
                  <a:srgbClr val="FFFFFF"/>
                </a:solidFill>
                <a:latin typeface="Verdana"/>
                <a:cs typeface="Verdana"/>
              </a:rPr>
              <a:t>-</a:t>
            </a:r>
            <a:r>
              <a:rPr sz="1467" spc="-227" dirty="0">
                <a:solidFill>
                  <a:srgbClr val="FFFFFF"/>
                </a:solidFill>
                <a:latin typeface="Verdana"/>
                <a:cs typeface="Verdana"/>
              </a:rPr>
              <a:t> </a:t>
            </a:r>
            <a:r>
              <a:rPr sz="1467" spc="-60" dirty="0">
                <a:solidFill>
                  <a:srgbClr val="FFFFFF"/>
                </a:solidFill>
                <a:latin typeface="Verdana"/>
                <a:cs typeface="Verdana"/>
              </a:rPr>
              <a:t>Works</a:t>
            </a:r>
            <a:r>
              <a:rPr sz="1467" spc="-227" dirty="0">
                <a:solidFill>
                  <a:srgbClr val="FFFFFF"/>
                </a:solidFill>
                <a:latin typeface="Verdana"/>
                <a:cs typeface="Verdana"/>
              </a:rPr>
              <a:t> </a:t>
            </a:r>
            <a:r>
              <a:rPr sz="1467" spc="-73" dirty="0">
                <a:solidFill>
                  <a:srgbClr val="FFFFFF"/>
                </a:solidFill>
                <a:latin typeface="Verdana"/>
                <a:cs typeface="Verdana"/>
              </a:rPr>
              <a:t>in</a:t>
            </a:r>
            <a:r>
              <a:rPr sz="1467" spc="-227" dirty="0">
                <a:solidFill>
                  <a:srgbClr val="FFFFFF"/>
                </a:solidFill>
                <a:latin typeface="Verdana"/>
                <a:cs typeface="Verdana"/>
              </a:rPr>
              <a:t> </a:t>
            </a:r>
            <a:r>
              <a:rPr sz="1467" spc="-93" dirty="0">
                <a:solidFill>
                  <a:srgbClr val="FFFFFF"/>
                </a:solidFill>
                <a:latin typeface="Verdana"/>
                <a:cs typeface="Verdana"/>
              </a:rPr>
              <a:t>combination</a:t>
            </a:r>
            <a:r>
              <a:rPr sz="1467" spc="-227" dirty="0">
                <a:solidFill>
                  <a:srgbClr val="FFFFFF"/>
                </a:solidFill>
                <a:latin typeface="Verdana"/>
                <a:cs typeface="Verdana"/>
              </a:rPr>
              <a:t> </a:t>
            </a:r>
            <a:r>
              <a:rPr sz="1467" spc="-67" dirty="0">
                <a:solidFill>
                  <a:srgbClr val="FFFFFF"/>
                </a:solidFill>
                <a:latin typeface="Verdana"/>
                <a:cs typeface="Verdana"/>
              </a:rPr>
              <a:t>with</a:t>
            </a:r>
            <a:r>
              <a:rPr sz="1467" spc="-227" dirty="0">
                <a:solidFill>
                  <a:srgbClr val="FFFFFF"/>
                </a:solidFill>
                <a:latin typeface="Verdana"/>
                <a:cs typeface="Verdana"/>
              </a:rPr>
              <a:t> </a:t>
            </a:r>
            <a:r>
              <a:rPr sz="1467" spc="-140" dirty="0">
                <a:solidFill>
                  <a:srgbClr val="FFFFFF"/>
                </a:solidFill>
                <a:latin typeface="Verdana"/>
                <a:cs typeface="Verdana"/>
              </a:rPr>
              <a:t>a</a:t>
            </a:r>
            <a:r>
              <a:rPr sz="1467" spc="-227" dirty="0">
                <a:solidFill>
                  <a:srgbClr val="FFFFFF"/>
                </a:solidFill>
                <a:latin typeface="Verdana"/>
                <a:cs typeface="Verdana"/>
              </a:rPr>
              <a:t> </a:t>
            </a:r>
            <a:r>
              <a:rPr sz="1467" spc="-80" dirty="0">
                <a:solidFill>
                  <a:srgbClr val="FFFFFF"/>
                </a:solidFill>
                <a:latin typeface="Verdana"/>
                <a:cs typeface="Verdana"/>
              </a:rPr>
              <a:t>cloud</a:t>
            </a:r>
            <a:r>
              <a:rPr sz="1467" spc="-227" dirty="0">
                <a:solidFill>
                  <a:srgbClr val="FFFFFF"/>
                </a:solidFill>
                <a:latin typeface="Verdana"/>
                <a:cs typeface="Verdana"/>
              </a:rPr>
              <a:t> </a:t>
            </a:r>
            <a:r>
              <a:rPr sz="1467" spc="-80" dirty="0">
                <a:solidFill>
                  <a:srgbClr val="FFFFFF"/>
                </a:solidFill>
                <a:latin typeface="Verdana"/>
                <a:cs typeface="Verdana"/>
              </a:rPr>
              <a:t>provider</a:t>
            </a:r>
            <a:r>
              <a:rPr sz="1467" spc="-227" dirty="0">
                <a:solidFill>
                  <a:srgbClr val="FFFFFF"/>
                </a:solidFill>
                <a:latin typeface="Verdana"/>
                <a:cs typeface="Verdana"/>
              </a:rPr>
              <a:t> </a:t>
            </a:r>
            <a:r>
              <a:rPr sz="1467" spc="-53" dirty="0">
                <a:solidFill>
                  <a:srgbClr val="FFFFFF"/>
                </a:solidFill>
                <a:latin typeface="Verdana"/>
                <a:cs typeface="Verdana"/>
              </a:rPr>
              <a:t>to  </a:t>
            </a:r>
            <a:r>
              <a:rPr sz="1467" spc="-113" dirty="0">
                <a:solidFill>
                  <a:srgbClr val="FFFFFF"/>
                </a:solidFill>
                <a:latin typeface="Verdana"/>
                <a:cs typeface="Verdana"/>
              </a:rPr>
              <a:t>expose</a:t>
            </a:r>
            <a:r>
              <a:rPr sz="1467" spc="-233" dirty="0">
                <a:solidFill>
                  <a:srgbClr val="FFFFFF"/>
                </a:solidFill>
                <a:latin typeface="Verdana"/>
                <a:cs typeface="Verdana"/>
              </a:rPr>
              <a:t> </a:t>
            </a:r>
            <a:r>
              <a:rPr sz="1467" spc="-140" dirty="0">
                <a:solidFill>
                  <a:srgbClr val="FFFFFF"/>
                </a:solidFill>
                <a:latin typeface="Verdana"/>
                <a:cs typeface="Verdana"/>
              </a:rPr>
              <a:t>a</a:t>
            </a:r>
            <a:r>
              <a:rPr sz="1467" spc="-233" dirty="0">
                <a:solidFill>
                  <a:srgbClr val="FFFFFF"/>
                </a:solidFill>
                <a:latin typeface="Verdana"/>
                <a:cs typeface="Verdana"/>
              </a:rPr>
              <a:t> </a:t>
            </a:r>
            <a:r>
              <a:rPr sz="1467" spc="-87" dirty="0">
                <a:solidFill>
                  <a:srgbClr val="FFFFFF"/>
                </a:solidFill>
                <a:latin typeface="Verdana"/>
                <a:cs typeface="Verdana"/>
              </a:rPr>
              <a:t>service</a:t>
            </a:r>
            <a:r>
              <a:rPr sz="1467" spc="-233" dirty="0">
                <a:solidFill>
                  <a:srgbClr val="FFFFFF"/>
                </a:solidFill>
                <a:latin typeface="Verdana"/>
                <a:cs typeface="Verdana"/>
              </a:rPr>
              <a:t> </a:t>
            </a:r>
            <a:r>
              <a:rPr sz="1467" spc="-87" dirty="0">
                <a:solidFill>
                  <a:srgbClr val="FFFFFF"/>
                </a:solidFill>
                <a:latin typeface="Verdana"/>
                <a:cs typeface="Verdana"/>
              </a:rPr>
              <a:t>outside</a:t>
            </a:r>
            <a:r>
              <a:rPr sz="1467" spc="-227" dirty="0">
                <a:solidFill>
                  <a:srgbClr val="FFFFFF"/>
                </a:solidFill>
                <a:latin typeface="Verdana"/>
                <a:cs typeface="Verdana"/>
              </a:rPr>
              <a:t> </a:t>
            </a:r>
            <a:r>
              <a:rPr sz="1467" spc="-87" dirty="0">
                <a:solidFill>
                  <a:srgbClr val="FFFFFF"/>
                </a:solidFill>
                <a:latin typeface="Verdana"/>
                <a:cs typeface="Verdana"/>
              </a:rPr>
              <a:t>the</a:t>
            </a:r>
            <a:r>
              <a:rPr sz="1467" spc="-233" dirty="0">
                <a:solidFill>
                  <a:srgbClr val="FFFFFF"/>
                </a:solidFill>
                <a:latin typeface="Verdana"/>
                <a:cs typeface="Verdana"/>
              </a:rPr>
              <a:t> </a:t>
            </a:r>
            <a:r>
              <a:rPr sz="1467" spc="-80" dirty="0">
                <a:solidFill>
                  <a:srgbClr val="FFFFFF"/>
                </a:solidFill>
                <a:latin typeface="Verdana"/>
                <a:cs typeface="Verdana"/>
              </a:rPr>
              <a:t>cluster</a:t>
            </a:r>
            <a:r>
              <a:rPr sz="1467" spc="-233" dirty="0">
                <a:solidFill>
                  <a:srgbClr val="FFFFFF"/>
                </a:solidFill>
                <a:latin typeface="Verdana"/>
                <a:cs typeface="Verdana"/>
              </a:rPr>
              <a:t> </a:t>
            </a:r>
            <a:r>
              <a:rPr sz="1467" spc="-100" dirty="0">
                <a:solidFill>
                  <a:srgbClr val="FFFFFF"/>
                </a:solidFill>
                <a:latin typeface="Verdana"/>
                <a:cs typeface="Verdana"/>
              </a:rPr>
              <a:t>on</a:t>
            </a:r>
            <a:r>
              <a:rPr sz="1467" spc="-227" dirty="0">
                <a:solidFill>
                  <a:srgbClr val="FFFFFF"/>
                </a:solidFill>
                <a:latin typeface="Verdana"/>
                <a:cs typeface="Verdana"/>
              </a:rPr>
              <a:t> </a:t>
            </a:r>
            <a:r>
              <a:rPr sz="1467" spc="-140" dirty="0">
                <a:solidFill>
                  <a:srgbClr val="FFFFFF"/>
                </a:solidFill>
                <a:latin typeface="Verdana"/>
                <a:cs typeface="Verdana"/>
              </a:rPr>
              <a:t>a</a:t>
            </a:r>
            <a:r>
              <a:rPr sz="1467" spc="-233" dirty="0">
                <a:solidFill>
                  <a:srgbClr val="FFFFFF"/>
                </a:solidFill>
                <a:latin typeface="Verdana"/>
                <a:cs typeface="Verdana"/>
              </a:rPr>
              <a:t> </a:t>
            </a:r>
            <a:r>
              <a:rPr sz="1467" spc="-73" dirty="0">
                <a:solidFill>
                  <a:srgbClr val="FFFFFF"/>
                </a:solidFill>
                <a:latin typeface="Verdana"/>
                <a:cs typeface="Verdana"/>
              </a:rPr>
              <a:t>static</a:t>
            </a:r>
            <a:r>
              <a:rPr sz="1467" spc="-233" dirty="0">
                <a:solidFill>
                  <a:srgbClr val="FFFFFF"/>
                </a:solidFill>
                <a:latin typeface="Verdana"/>
                <a:cs typeface="Verdana"/>
              </a:rPr>
              <a:t> </a:t>
            </a:r>
            <a:r>
              <a:rPr sz="1467" spc="-87" dirty="0">
                <a:solidFill>
                  <a:srgbClr val="FFFFFF"/>
                </a:solidFill>
                <a:latin typeface="Verdana"/>
                <a:cs typeface="Verdana"/>
              </a:rPr>
              <a:t>external</a:t>
            </a:r>
            <a:r>
              <a:rPr sz="1467" spc="-227" dirty="0">
                <a:solidFill>
                  <a:srgbClr val="FFFFFF"/>
                </a:solidFill>
                <a:latin typeface="Verdana"/>
                <a:cs typeface="Verdana"/>
              </a:rPr>
              <a:t> </a:t>
            </a:r>
            <a:r>
              <a:rPr sz="1467" spc="-127" dirty="0">
                <a:solidFill>
                  <a:srgbClr val="FFFFFF"/>
                </a:solidFill>
                <a:latin typeface="Verdana"/>
                <a:cs typeface="Verdana"/>
              </a:rPr>
              <a:t>IP.</a:t>
            </a:r>
            <a:endParaRPr sz="1467" dirty="0">
              <a:solidFill>
                <a:prstClr val="black"/>
              </a:solidFill>
              <a:latin typeface="Verdana"/>
              <a:cs typeface="Verdana"/>
            </a:endParaRPr>
          </a:p>
          <a:p>
            <a:pPr marL="1064233" marR="6773" lvl="1" indent="-417396" defTabSz="1219170">
              <a:lnSpc>
                <a:spcPct val="113599"/>
              </a:lnSpc>
              <a:spcBef>
                <a:spcPts val="7"/>
              </a:spcBef>
              <a:buFont typeface="Arial"/>
              <a:buChar char="○"/>
              <a:tabLst>
                <a:tab pos="1063387" algn="l"/>
                <a:tab pos="1064233" algn="l"/>
              </a:tabLst>
            </a:pPr>
            <a:r>
              <a:rPr sz="1467" spc="-93" dirty="0">
                <a:solidFill>
                  <a:srgbClr val="FFFFFF"/>
                </a:solidFill>
                <a:latin typeface="Verdana"/>
                <a:cs typeface="Verdana"/>
              </a:rPr>
              <a:t>ExternalName</a:t>
            </a:r>
            <a:r>
              <a:rPr sz="1467" spc="-227" dirty="0">
                <a:solidFill>
                  <a:srgbClr val="FFFFFF"/>
                </a:solidFill>
                <a:latin typeface="Verdana"/>
                <a:cs typeface="Verdana"/>
              </a:rPr>
              <a:t> </a:t>
            </a:r>
            <a:r>
              <a:rPr sz="1467" spc="-160" dirty="0">
                <a:solidFill>
                  <a:srgbClr val="FFFFFF"/>
                </a:solidFill>
                <a:latin typeface="Verdana"/>
                <a:cs typeface="Verdana"/>
              </a:rPr>
              <a:t>-</a:t>
            </a:r>
            <a:r>
              <a:rPr sz="1467" spc="-227" dirty="0">
                <a:solidFill>
                  <a:srgbClr val="FFFFFF"/>
                </a:solidFill>
                <a:latin typeface="Verdana"/>
                <a:cs typeface="Verdana"/>
              </a:rPr>
              <a:t> </a:t>
            </a:r>
            <a:r>
              <a:rPr sz="1467" spc="-113" dirty="0">
                <a:solidFill>
                  <a:srgbClr val="FFFFFF"/>
                </a:solidFill>
                <a:latin typeface="Verdana"/>
                <a:cs typeface="Verdana"/>
              </a:rPr>
              <a:t>used</a:t>
            </a:r>
            <a:r>
              <a:rPr sz="1467" spc="-227" dirty="0">
                <a:solidFill>
                  <a:srgbClr val="FFFFFF"/>
                </a:solidFill>
                <a:latin typeface="Verdana"/>
                <a:cs typeface="Verdana"/>
              </a:rPr>
              <a:t> </a:t>
            </a:r>
            <a:r>
              <a:rPr sz="1467" spc="-53" dirty="0">
                <a:solidFill>
                  <a:srgbClr val="FFFFFF"/>
                </a:solidFill>
                <a:latin typeface="Verdana"/>
                <a:cs typeface="Verdana"/>
              </a:rPr>
              <a:t>to</a:t>
            </a:r>
            <a:r>
              <a:rPr sz="1467" spc="-227" dirty="0">
                <a:solidFill>
                  <a:srgbClr val="FFFFFF"/>
                </a:solidFill>
                <a:latin typeface="Verdana"/>
                <a:cs typeface="Verdana"/>
              </a:rPr>
              <a:t> </a:t>
            </a:r>
            <a:r>
              <a:rPr sz="1467" spc="-87" dirty="0">
                <a:solidFill>
                  <a:srgbClr val="FFFFFF"/>
                </a:solidFill>
                <a:latin typeface="Verdana"/>
                <a:cs typeface="Verdana"/>
              </a:rPr>
              <a:t>references</a:t>
            </a:r>
            <a:r>
              <a:rPr sz="1467" spc="-227" dirty="0">
                <a:solidFill>
                  <a:srgbClr val="FFFFFF"/>
                </a:solidFill>
                <a:latin typeface="Verdana"/>
                <a:cs typeface="Verdana"/>
              </a:rPr>
              <a:t> </a:t>
            </a:r>
            <a:r>
              <a:rPr sz="1467" spc="-93" dirty="0">
                <a:solidFill>
                  <a:srgbClr val="FFFFFF"/>
                </a:solidFill>
                <a:latin typeface="Verdana"/>
                <a:cs typeface="Verdana"/>
              </a:rPr>
              <a:t>endpoints</a:t>
            </a:r>
            <a:r>
              <a:rPr sz="1467" spc="-253" dirty="0">
                <a:solidFill>
                  <a:srgbClr val="FFFFFF"/>
                </a:solidFill>
                <a:latin typeface="Verdana"/>
                <a:cs typeface="Verdana"/>
              </a:rPr>
              <a:t> </a:t>
            </a:r>
            <a:r>
              <a:rPr sz="1467" b="1" spc="-40" dirty="0">
                <a:solidFill>
                  <a:srgbClr val="FFFFFF"/>
                </a:solidFill>
                <a:latin typeface="Arial"/>
                <a:cs typeface="Arial"/>
              </a:rPr>
              <a:t>OUTSIDE</a:t>
            </a:r>
            <a:r>
              <a:rPr sz="1467" b="1" spc="-120" dirty="0">
                <a:solidFill>
                  <a:srgbClr val="FFFFFF"/>
                </a:solidFill>
                <a:latin typeface="Arial"/>
                <a:cs typeface="Arial"/>
              </a:rPr>
              <a:t> </a:t>
            </a:r>
            <a:r>
              <a:rPr sz="1467" spc="-87" dirty="0">
                <a:solidFill>
                  <a:srgbClr val="FFFFFF"/>
                </a:solidFill>
                <a:latin typeface="Verdana"/>
                <a:cs typeface="Verdana"/>
              </a:rPr>
              <a:t>the</a:t>
            </a:r>
            <a:r>
              <a:rPr sz="1467" spc="-227" dirty="0">
                <a:solidFill>
                  <a:srgbClr val="FFFFFF"/>
                </a:solidFill>
                <a:latin typeface="Verdana"/>
                <a:cs typeface="Verdana"/>
              </a:rPr>
              <a:t> </a:t>
            </a:r>
            <a:r>
              <a:rPr sz="1467" spc="-80" dirty="0">
                <a:solidFill>
                  <a:srgbClr val="FFFFFF"/>
                </a:solidFill>
                <a:latin typeface="Verdana"/>
                <a:cs typeface="Verdana"/>
              </a:rPr>
              <a:t>cluster  </a:t>
            </a:r>
            <a:r>
              <a:rPr sz="1467" spc="-107" dirty="0">
                <a:solidFill>
                  <a:srgbClr val="FFFFFF"/>
                </a:solidFill>
                <a:latin typeface="Verdana"/>
                <a:cs typeface="Verdana"/>
              </a:rPr>
              <a:t>by</a:t>
            </a:r>
            <a:r>
              <a:rPr sz="1467" spc="-240" dirty="0">
                <a:solidFill>
                  <a:srgbClr val="FFFFFF"/>
                </a:solidFill>
                <a:latin typeface="Verdana"/>
                <a:cs typeface="Verdana"/>
              </a:rPr>
              <a:t> </a:t>
            </a:r>
            <a:r>
              <a:rPr sz="1467" spc="-87" dirty="0">
                <a:solidFill>
                  <a:srgbClr val="FFFFFF"/>
                </a:solidFill>
                <a:latin typeface="Verdana"/>
                <a:cs typeface="Verdana"/>
              </a:rPr>
              <a:t>providing</a:t>
            </a:r>
            <a:r>
              <a:rPr sz="1467" spc="-233" dirty="0">
                <a:solidFill>
                  <a:srgbClr val="FFFFFF"/>
                </a:solidFill>
                <a:latin typeface="Verdana"/>
                <a:cs typeface="Verdana"/>
              </a:rPr>
              <a:t> </a:t>
            </a:r>
            <a:r>
              <a:rPr sz="1467" spc="-140" dirty="0">
                <a:solidFill>
                  <a:srgbClr val="FFFFFF"/>
                </a:solidFill>
                <a:latin typeface="Verdana"/>
                <a:cs typeface="Verdana"/>
              </a:rPr>
              <a:t>a</a:t>
            </a:r>
            <a:r>
              <a:rPr sz="1467" spc="-240" dirty="0">
                <a:solidFill>
                  <a:srgbClr val="FFFFFF"/>
                </a:solidFill>
                <a:latin typeface="Verdana"/>
                <a:cs typeface="Verdana"/>
              </a:rPr>
              <a:t> </a:t>
            </a:r>
            <a:r>
              <a:rPr sz="1467" spc="-73" dirty="0">
                <a:solidFill>
                  <a:srgbClr val="FFFFFF"/>
                </a:solidFill>
                <a:latin typeface="Verdana"/>
                <a:cs typeface="Verdana"/>
              </a:rPr>
              <a:t>static</a:t>
            </a:r>
            <a:r>
              <a:rPr sz="1467" spc="-233" dirty="0">
                <a:solidFill>
                  <a:srgbClr val="FFFFFF"/>
                </a:solidFill>
                <a:latin typeface="Verdana"/>
                <a:cs typeface="Verdana"/>
              </a:rPr>
              <a:t> </a:t>
            </a:r>
            <a:r>
              <a:rPr sz="1467" spc="-73" dirty="0">
                <a:solidFill>
                  <a:srgbClr val="FFFFFF"/>
                </a:solidFill>
                <a:latin typeface="Verdana"/>
                <a:cs typeface="Verdana"/>
              </a:rPr>
              <a:t>internally</a:t>
            </a:r>
            <a:r>
              <a:rPr sz="1467" spc="-233" dirty="0">
                <a:solidFill>
                  <a:srgbClr val="FFFFFF"/>
                </a:solidFill>
                <a:latin typeface="Verdana"/>
                <a:cs typeface="Verdana"/>
              </a:rPr>
              <a:t> </a:t>
            </a:r>
            <a:r>
              <a:rPr sz="1467" spc="-80" dirty="0">
                <a:solidFill>
                  <a:srgbClr val="FFFFFF"/>
                </a:solidFill>
                <a:latin typeface="Verdana"/>
                <a:cs typeface="Verdana"/>
              </a:rPr>
              <a:t>referenced</a:t>
            </a:r>
            <a:r>
              <a:rPr sz="1467" spc="-240" dirty="0">
                <a:solidFill>
                  <a:srgbClr val="FFFFFF"/>
                </a:solidFill>
                <a:latin typeface="Verdana"/>
                <a:cs typeface="Verdana"/>
              </a:rPr>
              <a:t> </a:t>
            </a:r>
            <a:r>
              <a:rPr sz="1467" spc="-80" dirty="0">
                <a:solidFill>
                  <a:srgbClr val="FFFFFF"/>
                </a:solidFill>
                <a:latin typeface="Verdana"/>
                <a:cs typeface="Verdana"/>
              </a:rPr>
              <a:t>DNS</a:t>
            </a:r>
            <a:r>
              <a:rPr sz="1467" spc="-233" dirty="0">
                <a:solidFill>
                  <a:srgbClr val="FFFFFF"/>
                </a:solidFill>
                <a:latin typeface="Verdana"/>
                <a:cs typeface="Verdana"/>
              </a:rPr>
              <a:t> </a:t>
            </a:r>
            <a:r>
              <a:rPr sz="1467" spc="-160" dirty="0">
                <a:solidFill>
                  <a:srgbClr val="FFFFFF"/>
                </a:solidFill>
                <a:latin typeface="Verdana"/>
                <a:cs typeface="Verdana"/>
              </a:rPr>
              <a:t>name.</a:t>
            </a:r>
            <a:endParaRPr sz="1467" dirty="0">
              <a:solidFill>
                <a:prstClr val="black"/>
              </a:solidFill>
              <a:latin typeface="Verdana"/>
              <a:cs typeface="Verdana"/>
            </a:endParaRPr>
          </a:p>
        </p:txBody>
      </p:sp>
      <p:sp>
        <p:nvSpPr>
          <p:cNvPr id="4" name="object 4"/>
          <p:cNvSpPr/>
          <p:nvPr/>
        </p:nvSpPr>
        <p:spPr>
          <a:xfrm>
            <a:off x="9448801" y="2108201"/>
            <a:ext cx="2146295" cy="304799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177801"/>
            <a:ext cx="10425588" cy="492443"/>
          </a:xfrm>
        </p:spPr>
        <p:txBody>
          <a:bodyPr/>
          <a:lstStyle/>
          <a:p>
            <a:r>
              <a:rPr lang="en-US" sz="3200" dirty="0" err="1"/>
              <a:t>ServiceType</a:t>
            </a:r>
            <a:r>
              <a:rPr lang="en-US" sz="3200" dirty="0"/>
              <a:t>: </a:t>
            </a:r>
            <a:r>
              <a:rPr lang="en-US" sz="3200" dirty="0" err="1"/>
              <a:t>ClusterIP</a:t>
            </a:r>
            <a:r>
              <a:rPr lang="en-US" sz="3200" dirty="0"/>
              <a:t> and </a:t>
            </a:r>
            <a:r>
              <a:rPr lang="en-US" sz="3200" dirty="0" err="1"/>
              <a:t>NodePort</a:t>
            </a:r>
            <a:endParaRPr lang="en-US" sz="3200" dirty="0"/>
          </a:p>
        </p:txBody>
      </p:sp>
      <p:sp>
        <p:nvSpPr>
          <p:cNvPr id="3" name="Text Placeholder 2"/>
          <p:cNvSpPr>
            <a:spLocks noGrp="1"/>
          </p:cNvSpPr>
          <p:nvPr>
            <p:ph type="body" idx="1"/>
          </p:nvPr>
        </p:nvSpPr>
        <p:spPr>
          <a:xfrm>
            <a:off x="406402" y="990601"/>
            <a:ext cx="10574269" cy="2400657"/>
          </a:xfrm>
        </p:spPr>
        <p:txBody>
          <a:bodyPr/>
          <a:lstStyle/>
          <a:p>
            <a:r>
              <a:rPr lang="en-US" b="1" dirty="0" err="1"/>
              <a:t>ClusterIP</a:t>
            </a:r>
            <a:r>
              <a:rPr lang="en-US" dirty="0"/>
              <a:t> is the default </a:t>
            </a:r>
            <a:r>
              <a:rPr lang="en-US" i="1" dirty="0" err="1"/>
              <a:t>ServiceType</a:t>
            </a:r>
            <a:r>
              <a:rPr lang="en-US" dirty="0"/>
              <a:t>. A Service gets its Virtual IP address using the </a:t>
            </a:r>
            <a:r>
              <a:rPr lang="en-US" dirty="0" err="1"/>
              <a:t>ClusterIP</a:t>
            </a:r>
            <a:r>
              <a:rPr lang="en-US" dirty="0"/>
              <a:t>. That IP address is used for communicating with the Service and is accessible only within the cluster.</a:t>
            </a:r>
          </a:p>
          <a:p>
            <a:endParaRPr lang="en-US" dirty="0"/>
          </a:p>
          <a:p>
            <a:r>
              <a:rPr lang="en-US" dirty="0"/>
              <a:t>With the </a:t>
            </a:r>
            <a:r>
              <a:rPr lang="en-US" b="1" dirty="0" err="1"/>
              <a:t>NodePort</a:t>
            </a:r>
            <a:r>
              <a:rPr lang="en-US" b="1" dirty="0"/>
              <a:t> </a:t>
            </a:r>
            <a:r>
              <a:rPr lang="en-US" i="1" dirty="0" err="1"/>
              <a:t>ServiceType</a:t>
            </a:r>
            <a:r>
              <a:rPr lang="en-US" dirty="0"/>
              <a:t>, in addition to creating a </a:t>
            </a:r>
            <a:r>
              <a:rPr lang="en-US" dirty="0" err="1"/>
              <a:t>ClusterIP</a:t>
            </a:r>
            <a:r>
              <a:rPr lang="en-US" dirty="0"/>
              <a:t>, a random port from the range </a:t>
            </a:r>
            <a:r>
              <a:rPr lang="en-US" b="1" dirty="0"/>
              <a:t>30000-32767</a:t>
            </a:r>
            <a:r>
              <a:rPr lang="en-US" dirty="0"/>
              <a:t> is mapped to the respective Service, from all the worker nodes. For example, if the mapped </a:t>
            </a:r>
            <a:r>
              <a:rPr lang="en-US" dirty="0" err="1"/>
              <a:t>NodePort</a:t>
            </a:r>
            <a:r>
              <a:rPr lang="en-US" dirty="0"/>
              <a:t> is </a:t>
            </a:r>
            <a:r>
              <a:rPr lang="en-US" b="1" dirty="0"/>
              <a:t>32233</a:t>
            </a:r>
            <a:r>
              <a:rPr lang="en-US" dirty="0"/>
              <a:t> for the service </a:t>
            </a:r>
            <a:r>
              <a:rPr lang="en-US" b="1" dirty="0"/>
              <a:t>frontend-svc</a:t>
            </a:r>
            <a:r>
              <a:rPr lang="en-US" dirty="0"/>
              <a:t>, then, if we connect to any worker node on port </a:t>
            </a:r>
            <a:r>
              <a:rPr lang="en-US" b="1" dirty="0"/>
              <a:t>32233</a:t>
            </a:r>
            <a:r>
              <a:rPr lang="en-US" dirty="0"/>
              <a:t>, the node would redirect all the traffic to the assigned </a:t>
            </a:r>
            <a:r>
              <a:rPr lang="en-US" dirty="0" err="1"/>
              <a:t>ClusterIP</a:t>
            </a:r>
            <a:r>
              <a:rPr lang="en-US" b="1" dirty="0"/>
              <a:t> - 172.17.0.4</a:t>
            </a:r>
            <a:endParaRPr lang="en-US" dirty="0"/>
          </a:p>
        </p:txBody>
      </p:sp>
      <p:pic>
        <p:nvPicPr>
          <p:cNvPr id="4" name="Picture 3"/>
          <p:cNvPicPr>
            <a:picLocks noChangeAspect="1"/>
          </p:cNvPicPr>
          <p:nvPr/>
        </p:nvPicPr>
        <p:blipFill>
          <a:blip r:embed="rId2"/>
          <a:stretch>
            <a:fillRect/>
          </a:stretch>
        </p:blipFill>
        <p:spPr>
          <a:xfrm>
            <a:off x="6604001" y="3327400"/>
            <a:ext cx="5429249" cy="3435349"/>
          </a:xfrm>
          <a:prstGeom prst="rect">
            <a:avLst/>
          </a:prstGeom>
        </p:spPr>
      </p:pic>
      <p:sp>
        <p:nvSpPr>
          <p:cNvPr id="5" name="Rectangle 4"/>
          <p:cNvSpPr/>
          <p:nvPr/>
        </p:nvSpPr>
        <p:spPr>
          <a:xfrm>
            <a:off x="304800" y="3632200"/>
            <a:ext cx="6096000" cy="2759089"/>
          </a:xfrm>
          <a:prstGeom prst="rect">
            <a:avLst/>
          </a:prstGeom>
        </p:spPr>
        <p:txBody>
          <a:bodyPr>
            <a:spAutoFit/>
          </a:bodyPr>
          <a:lstStyle/>
          <a:p>
            <a:pPr defTabSz="1219170"/>
            <a:r>
              <a:rPr lang="en-US" sz="1733" dirty="0">
                <a:solidFill>
                  <a:prstClr val="white"/>
                </a:solidFill>
                <a:latin typeface="Verdana"/>
                <a:cs typeface="Verdana"/>
              </a:rPr>
              <a:t> If we don't want to assign a dynamic port value for </a:t>
            </a:r>
            <a:r>
              <a:rPr lang="en-US" sz="1733" dirty="0" err="1">
                <a:solidFill>
                  <a:prstClr val="white"/>
                </a:solidFill>
                <a:latin typeface="Verdana"/>
                <a:cs typeface="Verdana"/>
              </a:rPr>
              <a:t>NodePort</a:t>
            </a:r>
            <a:r>
              <a:rPr lang="en-US" sz="1733" dirty="0">
                <a:solidFill>
                  <a:prstClr val="white"/>
                </a:solidFill>
                <a:latin typeface="Verdana"/>
                <a:cs typeface="Verdana"/>
              </a:rPr>
              <a:t>, then, while creating the service, we can also give a port number from the earlier specific range.</a:t>
            </a:r>
          </a:p>
          <a:p>
            <a:pPr defTabSz="1219170"/>
            <a:endParaRPr lang="en-US" sz="1733" dirty="0">
              <a:solidFill>
                <a:prstClr val="white"/>
              </a:solidFill>
              <a:latin typeface="Verdana"/>
              <a:cs typeface="Verdana"/>
            </a:endParaRPr>
          </a:p>
          <a:p>
            <a:pPr defTabSz="1219170"/>
            <a:r>
              <a:rPr lang="en-US" sz="1733" dirty="0">
                <a:solidFill>
                  <a:prstClr val="white"/>
                </a:solidFill>
                <a:latin typeface="Verdana"/>
                <a:cs typeface="Verdana"/>
              </a:rPr>
              <a:t>The </a:t>
            </a:r>
            <a:r>
              <a:rPr lang="en-US" sz="1733" dirty="0" err="1">
                <a:solidFill>
                  <a:prstClr val="white"/>
                </a:solidFill>
                <a:latin typeface="Verdana"/>
                <a:cs typeface="Verdana"/>
              </a:rPr>
              <a:t>NodePort</a:t>
            </a:r>
            <a:r>
              <a:rPr lang="en-US" sz="1733" dirty="0">
                <a:solidFill>
                  <a:prstClr val="white"/>
                </a:solidFill>
                <a:latin typeface="Verdana"/>
                <a:cs typeface="Verdana"/>
              </a:rPr>
              <a:t> </a:t>
            </a:r>
            <a:r>
              <a:rPr lang="en-US" sz="1733" dirty="0" err="1">
                <a:solidFill>
                  <a:prstClr val="white"/>
                </a:solidFill>
                <a:latin typeface="Verdana"/>
                <a:cs typeface="Verdana"/>
              </a:rPr>
              <a:t>ServiceType</a:t>
            </a:r>
            <a:r>
              <a:rPr lang="en-US" sz="1733" dirty="0">
                <a:solidFill>
                  <a:prstClr val="white"/>
                </a:solidFill>
                <a:latin typeface="Verdana"/>
                <a:cs typeface="Verdana"/>
              </a:rPr>
              <a:t> is useful when we want to make our Services accessible from the external world. The end-user connects to the worker nodes on the specified port, which forwards the traffic to the applications running inside the cluster</a:t>
            </a:r>
          </a:p>
        </p:txBody>
      </p:sp>
    </p:spTree>
    <p:extLst>
      <p:ext uri="{BB962C8B-B14F-4D97-AF65-F5344CB8AC3E}">
        <p14:creationId xmlns:p14="http://schemas.microsoft.com/office/powerpoint/2010/main" val="316251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7" y="859910"/>
            <a:ext cx="7500620" cy="509541"/>
          </a:xfrm>
          <a:prstGeom prst="rect">
            <a:avLst/>
          </a:prstGeom>
        </p:spPr>
        <p:txBody>
          <a:bodyPr vert="horz" wrap="square" lIns="0" tIns="16933" rIns="0" bIns="0" rtlCol="0">
            <a:spAutoFit/>
          </a:bodyPr>
          <a:lstStyle/>
          <a:p>
            <a:pPr marL="16933">
              <a:spcBef>
                <a:spcPts val="133"/>
              </a:spcBef>
            </a:pPr>
            <a:r>
              <a:rPr sz="3200" spc="80" dirty="0"/>
              <a:t>Networking </a:t>
            </a:r>
            <a:r>
              <a:rPr sz="3200" spc="-233" dirty="0"/>
              <a:t>- </a:t>
            </a:r>
            <a:r>
              <a:rPr sz="3200" spc="73" dirty="0"/>
              <a:t>Fundamentals</a:t>
            </a:r>
            <a:r>
              <a:rPr sz="3200" spc="-760" dirty="0"/>
              <a:t> </a:t>
            </a:r>
            <a:r>
              <a:rPr sz="3200" spc="87" dirty="0"/>
              <a:t>Applied</a:t>
            </a:r>
            <a:endParaRPr sz="3200" dirty="0"/>
          </a:p>
        </p:txBody>
      </p:sp>
      <p:sp>
        <p:nvSpPr>
          <p:cNvPr id="3" name="object 3"/>
          <p:cNvSpPr txBox="1">
            <a:spLocks noGrp="1"/>
          </p:cNvSpPr>
          <p:nvPr>
            <p:ph type="body" idx="1"/>
          </p:nvPr>
        </p:nvSpPr>
        <p:spPr>
          <a:xfrm>
            <a:off x="678873" y="2304219"/>
            <a:ext cx="10958946" cy="3441882"/>
          </a:xfrm>
          <a:prstGeom prst="rect">
            <a:avLst/>
          </a:prstGeom>
        </p:spPr>
        <p:txBody>
          <a:bodyPr vert="horz" wrap="square" lIns="0" tIns="16933" rIns="0" bIns="0" rtlCol="0">
            <a:spAutoFit/>
          </a:bodyPr>
          <a:lstStyle/>
          <a:p>
            <a:pPr marL="632444" marR="310719">
              <a:lnSpc>
                <a:spcPct val="113300"/>
              </a:lnSpc>
              <a:spcBef>
                <a:spcPts val="133"/>
              </a:spcBef>
            </a:pPr>
            <a:r>
              <a:rPr sz="2133" b="1" spc="-73" dirty="0">
                <a:latin typeface="Arial"/>
                <a:cs typeface="Arial"/>
              </a:rPr>
              <a:t>Containers</a:t>
            </a:r>
            <a:r>
              <a:rPr sz="2133" b="1" spc="-160" dirty="0">
                <a:latin typeface="Arial"/>
                <a:cs typeface="Arial"/>
              </a:rPr>
              <a:t> </a:t>
            </a:r>
            <a:r>
              <a:rPr sz="2133" spc="-107" dirty="0"/>
              <a:t>in</a:t>
            </a:r>
            <a:r>
              <a:rPr sz="2133" spc="-333" dirty="0"/>
              <a:t> </a:t>
            </a:r>
            <a:r>
              <a:rPr sz="2133" spc="-200" dirty="0"/>
              <a:t>a</a:t>
            </a:r>
            <a:r>
              <a:rPr sz="2133" spc="-327" dirty="0"/>
              <a:t> </a:t>
            </a:r>
            <a:r>
              <a:rPr sz="2133" spc="-133" dirty="0"/>
              <a:t>pod</a:t>
            </a:r>
            <a:r>
              <a:rPr sz="2133" spc="-333" dirty="0"/>
              <a:t> </a:t>
            </a:r>
            <a:r>
              <a:rPr sz="2133" spc="-127" dirty="0"/>
              <a:t>exist</a:t>
            </a:r>
            <a:r>
              <a:rPr sz="2133" spc="-327" dirty="0"/>
              <a:t> </a:t>
            </a:r>
            <a:r>
              <a:rPr sz="2133" spc="-100" dirty="0"/>
              <a:t>within</a:t>
            </a:r>
            <a:r>
              <a:rPr sz="2133" spc="-333" dirty="0"/>
              <a:t> </a:t>
            </a:r>
            <a:r>
              <a:rPr sz="2133" spc="-127" dirty="0"/>
              <a:t>the</a:t>
            </a:r>
            <a:r>
              <a:rPr sz="2133" spc="-327" dirty="0"/>
              <a:t> </a:t>
            </a:r>
            <a:r>
              <a:rPr sz="2133" spc="-220" dirty="0"/>
              <a:t>same</a:t>
            </a:r>
            <a:r>
              <a:rPr sz="2133" spc="-333" dirty="0"/>
              <a:t> </a:t>
            </a:r>
            <a:r>
              <a:rPr sz="2133" spc="-113" dirty="0"/>
              <a:t>network</a:t>
            </a:r>
            <a:r>
              <a:rPr sz="2133" spc="-333" dirty="0"/>
              <a:t> </a:t>
            </a:r>
            <a:r>
              <a:rPr sz="2133" spc="-187" dirty="0"/>
              <a:t>namespace</a:t>
            </a:r>
            <a:r>
              <a:rPr sz="2133" spc="-327" dirty="0"/>
              <a:t> </a:t>
            </a:r>
            <a:r>
              <a:rPr sz="2133" spc="-167" dirty="0"/>
              <a:t>and</a:t>
            </a:r>
            <a:r>
              <a:rPr sz="2133" spc="-333" dirty="0"/>
              <a:t> </a:t>
            </a:r>
            <a:r>
              <a:rPr sz="2133" spc="-152" dirty="0"/>
              <a:t>share</a:t>
            </a:r>
            <a:r>
              <a:rPr sz="2133" spc="-327" dirty="0"/>
              <a:t> </a:t>
            </a:r>
            <a:r>
              <a:rPr sz="2133" spc="-187" dirty="0"/>
              <a:t>an  </a:t>
            </a:r>
            <a:r>
              <a:rPr sz="2133" spc="-220" dirty="0"/>
              <a:t>IP;</a:t>
            </a:r>
            <a:r>
              <a:rPr sz="2133" spc="-339" dirty="0"/>
              <a:t> </a:t>
            </a:r>
            <a:r>
              <a:rPr sz="2133" spc="-120" dirty="0"/>
              <a:t>allowing</a:t>
            </a:r>
            <a:r>
              <a:rPr sz="2133" spc="-339" dirty="0"/>
              <a:t> </a:t>
            </a:r>
            <a:r>
              <a:rPr sz="2133" spc="-67" dirty="0"/>
              <a:t>for</a:t>
            </a:r>
            <a:r>
              <a:rPr sz="2133" spc="-339" dirty="0"/>
              <a:t> </a:t>
            </a:r>
            <a:r>
              <a:rPr sz="2133" spc="-113" dirty="0"/>
              <a:t>intrapod</a:t>
            </a:r>
            <a:r>
              <a:rPr sz="2133" spc="-339" dirty="0"/>
              <a:t> </a:t>
            </a:r>
            <a:r>
              <a:rPr sz="2133" spc="-152" dirty="0"/>
              <a:t>communication</a:t>
            </a:r>
            <a:r>
              <a:rPr sz="2133" spc="-339" dirty="0"/>
              <a:t> </a:t>
            </a:r>
            <a:r>
              <a:rPr sz="2133" spc="-127" dirty="0"/>
              <a:t>over</a:t>
            </a:r>
            <a:r>
              <a:rPr sz="2133" spc="-353" dirty="0"/>
              <a:t> </a:t>
            </a:r>
            <a:r>
              <a:rPr sz="2133" i="1" spc="-80" dirty="0">
                <a:latin typeface="Arial"/>
                <a:cs typeface="Arial"/>
              </a:rPr>
              <a:t>localhost.</a:t>
            </a:r>
            <a:endParaRPr sz="2133">
              <a:latin typeface="Arial"/>
              <a:cs typeface="Arial"/>
            </a:endParaRPr>
          </a:p>
          <a:p>
            <a:pPr marL="632444" marR="6773">
              <a:lnSpc>
                <a:spcPct val="113300"/>
              </a:lnSpc>
              <a:spcBef>
                <a:spcPts val="2200"/>
              </a:spcBef>
            </a:pPr>
            <a:r>
              <a:rPr sz="2133" b="1" spc="-133" dirty="0">
                <a:latin typeface="Arial"/>
                <a:cs typeface="Arial"/>
              </a:rPr>
              <a:t>Pods</a:t>
            </a:r>
            <a:r>
              <a:rPr sz="2133" b="1" spc="-180" dirty="0">
                <a:latin typeface="Arial"/>
                <a:cs typeface="Arial"/>
              </a:rPr>
              <a:t> </a:t>
            </a:r>
            <a:r>
              <a:rPr sz="2133" spc="-140" dirty="0"/>
              <a:t>are</a:t>
            </a:r>
            <a:r>
              <a:rPr sz="2133" spc="-333" dirty="0"/>
              <a:t> </a:t>
            </a:r>
            <a:r>
              <a:rPr sz="2133" spc="-152" dirty="0"/>
              <a:t>given</a:t>
            </a:r>
            <a:r>
              <a:rPr sz="2133" spc="-333" dirty="0"/>
              <a:t> </a:t>
            </a:r>
            <a:r>
              <a:rPr sz="2133" spc="-200" dirty="0"/>
              <a:t>a</a:t>
            </a:r>
            <a:r>
              <a:rPr sz="2133" spc="-333" dirty="0"/>
              <a:t> </a:t>
            </a:r>
            <a:r>
              <a:rPr sz="2133" spc="-113" dirty="0"/>
              <a:t>cluster</a:t>
            </a:r>
            <a:r>
              <a:rPr sz="2133" spc="-333" dirty="0"/>
              <a:t> </a:t>
            </a:r>
            <a:r>
              <a:rPr sz="2133" spc="-140" dirty="0"/>
              <a:t>unique</a:t>
            </a:r>
            <a:r>
              <a:rPr sz="2133" spc="-333" dirty="0"/>
              <a:t> </a:t>
            </a:r>
            <a:r>
              <a:rPr sz="2133" spc="-113" dirty="0"/>
              <a:t>IP</a:t>
            </a:r>
            <a:r>
              <a:rPr sz="2133" spc="-333" dirty="0"/>
              <a:t> </a:t>
            </a:r>
            <a:r>
              <a:rPr sz="2133" spc="-67" dirty="0"/>
              <a:t>for</a:t>
            </a:r>
            <a:r>
              <a:rPr sz="2133" spc="-327" dirty="0"/>
              <a:t> </a:t>
            </a:r>
            <a:r>
              <a:rPr sz="2133" spc="-127" dirty="0"/>
              <a:t>the</a:t>
            </a:r>
            <a:r>
              <a:rPr sz="2133" spc="-333" dirty="0"/>
              <a:t> </a:t>
            </a:r>
            <a:r>
              <a:rPr sz="2133" spc="-120" dirty="0"/>
              <a:t>duration</a:t>
            </a:r>
            <a:r>
              <a:rPr sz="2133" spc="-333" dirty="0"/>
              <a:t> </a:t>
            </a:r>
            <a:r>
              <a:rPr sz="2133" spc="-73" dirty="0"/>
              <a:t>of</a:t>
            </a:r>
            <a:r>
              <a:rPr sz="2133" spc="-333" dirty="0"/>
              <a:t> </a:t>
            </a:r>
            <a:r>
              <a:rPr sz="2133" spc="-93" dirty="0"/>
              <a:t>its</a:t>
            </a:r>
            <a:r>
              <a:rPr sz="2133" spc="-333" dirty="0"/>
              <a:t> </a:t>
            </a:r>
            <a:r>
              <a:rPr sz="2133" spc="-120" dirty="0"/>
              <a:t>lifecycle,</a:t>
            </a:r>
            <a:r>
              <a:rPr sz="2133" spc="-333" dirty="0"/>
              <a:t> </a:t>
            </a:r>
            <a:r>
              <a:rPr sz="2133" spc="-120" dirty="0"/>
              <a:t>but</a:t>
            </a:r>
            <a:r>
              <a:rPr sz="2133" spc="-333" dirty="0"/>
              <a:t> </a:t>
            </a:r>
            <a:r>
              <a:rPr sz="2133" spc="-127" dirty="0"/>
              <a:t>the</a:t>
            </a:r>
            <a:r>
              <a:rPr sz="2133" spc="-333" dirty="0"/>
              <a:t> </a:t>
            </a:r>
            <a:r>
              <a:rPr sz="2133" spc="-147" dirty="0"/>
              <a:t>pods  </a:t>
            </a:r>
            <a:r>
              <a:rPr sz="2133" spc="-160" dirty="0"/>
              <a:t>themselves</a:t>
            </a:r>
            <a:r>
              <a:rPr sz="2133" spc="-339" dirty="0"/>
              <a:t> </a:t>
            </a:r>
            <a:r>
              <a:rPr sz="2133" spc="-140" dirty="0"/>
              <a:t>are</a:t>
            </a:r>
            <a:r>
              <a:rPr sz="2133" spc="-339" dirty="0"/>
              <a:t> </a:t>
            </a:r>
            <a:r>
              <a:rPr sz="2133" spc="-147" dirty="0"/>
              <a:t>fundamentally</a:t>
            </a:r>
            <a:r>
              <a:rPr sz="2133" spc="-339" dirty="0"/>
              <a:t> </a:t>
            </a:r>
            <a:r>
              <a:rPr sz="2133" spc="-173" dirty="0"/>
              <a:t>ephemeral.</a:t>
            </a:r>
            <a:endParaRPr sz="2133">
              <a:latin typeface="Arial"/>
              <a:cs typeface="Arial"/>
            </a:endParaRPr>
          </a:p>
          <a:p>
            <a:pPr marL="615511">
              <a:spcBef>
                <a:spcPts val="7"/>
              </a:spcBef>
            </a:pPr>
            <a:endParaRPr sz="2200">
              <a:latin typeface="Times New Roman"/>
              <a:cs typeface="Times New Roman"/>
            </a:endParaRPr>
          </a:p>
          <a:p>
            <a:pPr marL="632444"/>
            <a:r>
              <a:rPr sz="2133" b="1" spc="-113" dirty="0">
                <a:latin typeface="Arial"/>
                <a:cs typeface="Arial"/>
              </a:rPr>
              <a:t>Services</a:t>
            </a:r>
            <a:r>
              <a:rPr sz="2133" b="1" spc="-180" dirty="0">
                <a:latin typeface="Arial"/>
                <a:cs typeface="Arial"/>
              </a:rPr>
              <a:t> </a:t>
            </a:r>
            <a:r>
              <a:rPr sz="2133" spc="-140" dirty="0"/>
              <a:t>are</a:t>
            </a:r>
            <a:r>
              <a:rPr sz="2133" spc="-333" dirty="0"/>
              <a:t> </a:t>
            </a:r>
            <a:r>
              <a:rPr sz="2133" spc="-152" dirty="0"/>
              <a:t>given</a:t>
            </a:r>
            <a:r>
              <a:rPr sz="2133" spc="-333" dirty="0"/>
              <a:t> </a:t>
            </a:r>
            <a:r>
              <a:rPr sz="2133" spc="-200" dirty="0"/>
              <a:t>a</a:t>
            </a:r>
            <a:r>
              <a:rPr sz="2133" spc="-333" dirty="0"/>
              <a:t> </a:t>
            </a:r>
            <a:r>
              <a:rPr sz="2133" spc="-120" dirty="0"/>
              <a:t>persistent</a:t>
            </a:r>
            <a:r>
              <a:rPr sz="2133" spc="-333" dirty="0"/>
              <a:t> </a:t>
            </a:r>
            <a:r>
              <a:rPr sz="2133" spc="-113" dirty="0"/>
              <a:t>cluster</a:t>
            </a:r>
            <a:r>
              <a:rPr sz="2133" spc="-333" dirty="0"/>
              <a:t> </a:t>
            </a:r>
            <a:r>
              <a:rPr sz="2133" spc="-140" dirty="0"/>
              <a:t>unique</a:t>
            </a:r>
            <a:r>
              <a:rPr sz="2133" spc="-333" dirty="0"/>
              <a:t> </a:t>
            </a:r>
            <a:r>
              <a:rPr sz="2133" spc="-113" dirty="0"/>
              <a:t>IP</a:t>
            </a:r>
            <a:r>
              <a:rPr sz="2133" spc="-333" dirty="0"/>
              <a:t> </a:t>
            </a:r>
            <a:r>
              <a:rPr sz="2133" spc="-113" dirty="0"/>
              <a:t>that</a:t>
            </a:r>
            <a:r>
              <a:rPr sz="2133" spc="-333" dirty="0"/>
              <a:t> </a:t>
            </a:r>
            <a:r>
              <a:rPr sz="2133" spc="-180" dirty="0"/>
              <a:t>spans</a:t>
            </a:r>
            <a:r>
              <a:rPr sz="2133" spc="-333" dirty="0"/>
              <a:t> </a:t>
            </a:r>
            <a:r>
              <a:rPr sz="2133" spc="-127" dirty="0"/>
              <a:t>the</a:t>
            </a:r>
            <a:r>
              <a:rPr sz="2133" spc="-333" dirty="0"/>
              <a:t> </a:t>
            </a:r>
            <a:r>
              <a:rPr sz="2133" spc="-107" dirty="0"/>
              <a:t>Pods</a:t>
            </a:r>
            <a:r>
              <a:rPr sz="2133" spc="-333" dirty="0"/>
              <a:t> </a:t>
            </a:r>
            <a:r>
              <a:rPr sz="2133" spc="-120" dirty="0"/>
              <a:t>lifecycle.</a:t>
            </a:r>
            <a:endParaRPr sz="2133">
              <a:latin typeface="Arial"/>
              <a:cs typeface="Arial"/>
            </a:endParaRPr>
          </a:p>
          <a:p>
            <a:pPr marL="632444" marR="91438">
              <a:lnSpc>
                <a:spcPct val="113300"/>
              </a:lnSpc>
              <a:spcBef>
                <a:spcPts val="2200"/>
              </a:spcBef>
            </a:pPr>
            <a:r>
              <a:rPr sz="2133" b="1" spc="-47" dirty="0">
                <a:latin typeface="Arial"/>
                <a:cs typeface="Arial"/>
              </a:rPr>
              <a:t>External</a:t>
            </a:r>
            <a:r>
              <a:rPr sz="2133" b="1" spc="-173" dirty="0">
                <a:latin typeface="Arial"/>
                <a:cs typeface="Arial"/>
              </a:rPr>
              <a:t> </a:t>
            </a:r>
            <a:r>
              <a:rPr sz="2133" b="1" spc="-53" dirty="0">
                <a:latin typeface="Arial"/>
                <a:cs typeface="Arial"/>
              </a:rPr>
              <a:t>Connectivity</a:t>
            </a:r>
            <a:r>
              <a:rPr sz="2133" b="1" spc="-147" dirty="0">
                <a:latin typeface="Arial"/>
                <a:cs typeface="Arial"/>
              </a:rPr>
              <a:t> </a:t>
            </a:r>
            <a:r>
              <a:rPr sz="2133" spc="-113" dirty="0"/>
              <a:t>is</a:t>
            </a:r>
            <a:r>
              <a:rPr sz="2133" spc="-327" dirty="0"/>
              <a:t> </a:t>
            </a:r>
            <a:r>
              <a:rPr sz="2133" spc="-140" dirty="0"/>
              <a:t>generally</a:t>
            </a:r>
            <a:r>
              <a:rPr sz="2133" spc="-327" dirty="0"/>
              <a:t> </a:t>
            </a:r>
            <a:r>
              <a:rPr sz="2133" spc="-160" dirty="0"/>
              <a:t>handed</a:t>
            </a:r>
            <a:r>
              <a:rPr sz="2133" spc="-327" dirty="0"/>
              <a:t> </a:t>
            </a:r>
            <a:r>
              <a:rPr sz="2133" spc="-160" dirty="0"/>
              <a:t>by</a:t>
            </a:r>
            <a:r>
              <a:rPr sz="2133" spc="-327" dirty="0"/>
              <a:t> </a:t>
            </a:r>
            <a:r>
              <a:rPr sz="2133" spc="-187" dirty="0"/>
              <a:t>an</a:t>
            </a:r>
            <a:r>
              <a:rPr sz="2133" spc="-327" dirty="0"/>
              <a:t> </a:t>
            </a:r>
            <a:r>
              <a:rPr sz="2133" spc="-127" dirty="0"/>
              <a:t>integrated</a:t>
            </a:r>
            <a:r>
              <a:rPr sz="2133" spc="-327" dirty="0"/>
              <a:t> </a:t>
            </a:r>
            <a:r>
              <a:rPr sz="2133" spc="-113" dirty="0"/>
              <a:t>cloud</a:t>
            </a:r>
            <a:r>
              <a:rPr sz="2133" spc="-327" dirty="0"/>
              <a:t> </a:t>
            </a:r>
            <a:r>
              <a:rPr sz="2133" spc="-113" dirty="0"/>
              <a:t>provider</a:t>
            </a:r>
            <a:r>
              <a:rPr sz="2133" spc="-327" dirty="0"/>
              <a:t> </a:t>
            </a:r>
            <a:r>
              <a:rPr sz="2133" spc="-80" dirty="0"/>
              <a:t>or  </a:t>
            </a:r>
            <a:r>
              <a:rPr sz="2133" spc="-107" dirty="0"/>
              <a:t>other</a:t>
            </a:r>
            <a:r>
              <a:rPr sz="2133" spc="-339" dirty="0"/>
              <a:t> </a:t>
            </a:r>
            <a:r>
              <a:rPr sz="2133" spc="-127" dirty="0"/>
              <a:t>external</a:t>
            </a:r>
            <a:r>
              <a:rPr sz="2133" spc="-339" dirty="0"/>
              <a:t> </a:t>
            </a:r>
            <a:r>
              <a:rPr sz="2133" spc="-107" dirty="0"/>
              <a:t>entity</a:t>
            </a:r>
            <a:r>
              <a:rPr sz="2133" spc="-339" dirty="0"/>
              <a:t> </a:t>
            </a:r>
            <a:r>
              <a:rPr sz="2133" spc="-167" dirty="0"/>
              <a:t>(load</a:t>
            </a:r>
            <a:r>
              <a:rPr sz="2133" spc="-347" dirty="0"/>
              <a:t> </a:t>
            </a:r>
            <a:r>
              <a:rPr sz="2133" spc="-160" dirty="0"/>
              <a:t>balancer)</a:t>
            </a:r>
            <a:endParaRPr sz="2133">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177801"/>
            <a:ext cx="10425588" cy="492443"/>
          </a:xfrm>
        </p:spPr>
        <p:txBody>
          <a:bodyPr/>
          <a:lstStyle/>
          <a:p>
            <a:r>
              <a:rPr lang="en-US" sz="3200" dirty="0" err="1"/>
              <a:t>ServiceType</a:t>
            </a:r>
            <a:r>
              <a:rPr lang="en-US" sz="3200" dirty="0"/>
              <a:t>: </a:t>
            </a:r>
            <a:r>
              <a:rPr lang="en-US" sz="3200" dirty="0" err="1"/>
              <a:t>LoadBalancer</a:t>
            </a:r>
            <a:endParaRPr lang="en-US" sz="3200" dirty="0"/>
          </a:p>
        </p:txBody>
      </p:sp>
      <p:sp>
        <p:nvSpPr>
          <p:cNvPr id="3" name="Text Placeholder 2"/>
          <p:cNvSpPr>
            <a:spLocks noGrp="1"/>
          </p:cNvSpPr>
          <p:nvPr>
            <p:ph type="body" idx="1"/>
          </p:nvPr>
        </p:nvSpPr>
        <p:spPr>
          <a:xfrm>
            <a:off x="406402" y="990601"/>
            <a:ext cx="10574269" cy="1866729"/>
          </a:xfrm>
        </p:spPr>
        <p:txBody>
          <a:bodyPr/>
          <a:lstStyle/>
          <a:p>
            <a:r>
              <a:rPr lang="en-US" dirty="0"/>
              <a:t>With the </a:t>
            </a:r>
            <a:r>
              <a:rPr lang="en-US" dirty="0" err="1"/>
              <a:t>LoadBalancer</a:t>
            </a:r>
            <a:r>
              <a:rPr lang="en-US" dirty="0"/>
              <a:t> </a:t>
            </a:r>
            <a:r>
              <a:rPr lang="en-US" dirty="0" err="1"/>
              <a:t>ServiceType</a:t>
            </a:r>
            <a:r>
              <a:rPr lang="en-US" dirty="0"/>
              <a:t>:</a:t>
            </a:r>
          </a:p>
          <a:p>
            <a:endParaRPr lang="en-US" dirty="0"/>
          </a:p>
          <a:p>
            <a:pPr marL="380990" indent="-380990">
              <a:buFont typeface="Wingdings" panose="05000000000000000000" pitchFamily="2" charset="2"/>
              <a:buChar char="Ø"/>
            </a:pPr>
            <a:r>
              <a:rPr lang="en-US" dirty="0" err="1"/>
              <a:t>NodePort</a:t>
            </a:r>
            <a:r>
              <a:rPr lang="en-US" dirty="0"/>
              <a:t> and </a:t>
            </a:r>
            <a:r>
              <a:rPr lang="en-US" dirty="0" err="1"/>
              <a:t>ClusterIP</a:t>
            </a:r>
            <a:r>
              <a:rPr lang="en-US" dirty="0"/>
              <a:t> Services are automatically created, and the external load balancer will route to them</a:t>
            </a:r>
          </a:p>
          <a:p>
            <a:pPr marL="380990" indent="-380990">
              <a:buFont typeface="Wingdings" panose="05000000000000000000" pitchFamily="2" charset="2"/>
              <a:buChar char="Ø"/>
            </a:pPr>
            <a:r>
              <a:rPr lang="en-US" dirty="0"/>
              <a:t>The Services are exposed at a static port on each worker node</a:t>
            </a:r>
          </a:p>
          <a:p>
            <a:pPr marL="380990" indent="-380990">
              <a:buFont typeface="Wingdings" panose="05000000000000000000" pitchFamily="2" charset="2"/>
              <a:buChar char="Ø"/>
            </a:pPr>
            <a:r>
              <a:rPr lang="en-US" dirty="0"/>
              <a:t>The Service is exposed externally using the underlying cloud provider's load balancer feature.</a:t>
            </a:r>
          </a:p>
        </p:txBody>
      </p:sp>
      <p:sp>
        <p:nvSpPr>
          <p:cNvPr id="5" name="Rectangle 4"/>
          <p:cNvSpPr/>
          <p:nvPr/>
        </p:nvSpPr>
        <p:spPr>
          <a:xfrm>
            <a:off x="304800" y="3632200"/>
            <a:ext cx="6096000" cy="1425711"/>
          </a:xfrm>
          <a:prstGeom prst="rect">
            <a:avLst/>
          </a:prstGeom>
        </p:spPr>
        <p:txBody>
          <a:bodyPr>
            <a:spAutoFit/>
          </a:bodyPr>
          <a:lstStyle/>
          <a:p>
            <a:pPr defTabSz="1219170"/>
            <a:r>
              <a:rPr lang="en-US" sz="1733" dirty="0">
                <a:solidFill>
                  <a:prstClr val="white"/>
                </a:solidFill>
                <a:latin typeface="Verdana"/>
                <a:cs typeface="Verdana"/>
              </a:rPr>
              <a:t>The </a:t>
            </a:r>
            <a:r>
              <a:rPr lang="en-US" sz="1733" dirty="0" err="1">
                <a:solidFill>
                  <a:prstClr val="white"/>
                </a:solidFill>
                <a:latin typeface="Verdana"/>
                <a:cs typeface="Verdana"/>
              </a:rPr>
              <a:t>LoadBalancer</a:t>
            </a:r>
            <a:r>
              <a:rPr lang="en-US" sz="1733" dirty="0">
                <a:solidFill>
                  <a:prstClr val="white"/>
                </a:solidFill>
                <a:latin typeface="Verdana"/>
                <a:cs typeface="Verdana"/>
              </a:rPr>
              <a:t> </a:t>
            </a:r>
            <a:r>
              <a:rPr lang="en-US" sz="1733" dirty="0" err="1">
                <a:solidFill>
                  <a:prstClr val="white"/>
                </a:solidFill>
                <a:latin typeface="Verdana"/>
                <a:cs typeface="Verdana"/>
              </a:rPr>
              <a:t>ServiceType</a:t>
            </a:r>
            <a:r>
              <a:rPr lang="en-US" sz="1733" dirty="0">
                <a:solidFill>
                  <a:prstClr val="white"/>
                </a:solidFill>
                <a:latin typeface="Verdana"/>
                <a:cs typeface="Verdana"/>
              </a:rPr>
              <a:t> will only work if the underlying infrastructure supports the automatic creation of Load Balancers and have the respective support in Kubernetes, as is the case with the Google Cloud Platform and AWS</a:t>
            </a:r>
          </a:p>
        </p:txBody>
      </p:sp>
      <p:pic>
        <p:nvPicPr>
          <p:cNvPr id="6" name="Picture 5"/>
          <p:cNvPicPr>
            <a:picLocks noChangeAspect="1"/>
          </p:cNvPicPr>
          <p:nvPr/>
        </p:nvPicPr>
        <p:blipFill>
          <a:blip r:embed="rId2"/>
          <a:stretch>
            <a:fillRect/>
          </a:stretch>
        </p:blipFill>
        <p:spPr>
          <a:xfrm>
            <a:off x="6502400" y="2857777"/>
            <a:ext cx="5181600" cy="3677624"/>
          </a:xfrm>
          <a:prstGeom prst="rect">
            <a:avLst/>
          </a:prstGeom>
        </p:spPr>
      </p:pic>
    </p:spTree>
    <p:extLst>
      <p:ext uri="{BB962C8B-B14F-4D97-AF65-F5344CB8AC3E}">
        <p14:creationId xmlns:p14="http://schemas.microsoft.com/office/powerpoint/2010/main" val="3317321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4204547" cy="509541"/>
          </a:xfrm>
          <a:prstGeom prst="rect">
            <a:avLst/>
          </a:prstGeom>
        </p:spPr>
        <p:txBody>
          <a:bodyPr vert="horz" wrap="square" lIns="0" tIns="16933" rIns="0" bIns="0" rtlCol="0">
            <a:spAutoFit/>
          </a:bodyPr>
          <a:lstStyle/>
          <a:p>
            <a:pPr marL="16933">
              <a:spcBef>
                <a:spcPts val="133"/>
              </a:spcBef>
            </a:pPr>
            <a:r>
              <a:rPr sz="3200" spc="67" dirty="0"/>
              <a:t>Concepts </a:t>
            </a:r>
            <a:r>
              <a:rPr sz="3200" spc="-233" dirty="0"/>
              <a:t>-</a:t>
            </a:r>
            <a:r>
              <a:rPr sz="3200" spc="87" dirty="0"/>
              <a:t> </a:t>
            </a:r>
            <a:r>
              <a:rPr sz="3200" spc="67" dirty="0"/>
              <a:t>Network</a:t>
            </a:r>
            <a:endParaRPr sz="3200"/>
          </a:p>
        </p:txBody>
      </p:sp>
      <p:sp>
        <p:nvSpPr>
          <p:cNvPr id="3" name="object 3"/>
          <p:cNvSpPr txBox="1"/>
          <p:nvPr/>
        </p:nvSpPr>
        <p:spPr>
          <a:xfrm>
            <a:off x="1848490" y="2108200"/>
            <a:ext cx="8971279" cy="2242644"/>
          </a:xfrm>
          <a:prstGeom prst="rect">
            <a:avLst/>
          </a:prstGeom>
        </p:spPr>
        <p:txBody>
          <a:bodyPr vert="horz" wrap="square" lIns="0" tIns="24553" rIns="0" bIns="0" rtlCol="0">
            <a:spAutoFit/>
          </a:bodyPr>
          <a:lstStyle/>
          <a:p>
            <a:pPr marL="16933" marR="6773" defTabSz="1219170">
              <a:lnSpc>
                <a:spcPct val="114599"/>
              </a:lnSpc>
              <a:spcBef>
                <a:spcPts val="193"/>
              </a:spcBef>
            </a:pPr>
            <a:r>
              <a:rPr sz="2133" b="1" spc="-87" dirty="0">
                <a:solidFill>
                  <a:srgbClr val="FFFFFF"/>
                </a:solidFill>
                <a:latin typeface="Arial"/>
                <a:cs typeface="Arial"/>
              </a:rPr>
              <a:t>Service</a:t>
            </a:r>
            <a:r>
              <a:rPr sz="2133" b="1" spc="-180" dirty="0">
                <a:solidFill>
                  <a:srgbClr val="FFFFFF"/>
                </a:solidFill>
                <a:latin typeface="Arial"/>
                <a:cs typeface="Arial"/>
              </a:rPr>
              <a:t> </a:t>
            </a:r>
            <a:r>
              <a:rPr sz="2133" b="1" spc="53" dirty="0">
                <a:solidFill>
                  <a:srgbClr val="FFFFFF"/>
                </a:solidFill>
                <a:latin typeface="Arial"/>
                <a:cs typeface="Arial"/>
              </a:rPr>
              <a:t>-</a:t>
            </a:r>
            <a:r>
              <a:rPr sz="2133" b="1" spc="-160" dirty="0">
                <a:solidFill>
                  <a:srgbClr val="FFFFFF"/>
                </a:solidFill>
                <a:latin typeface="Arial"/>
                <a:cs typeface="Arial"/>
              </a:rPr>
              <a:t> </a:t>
            </a:r>
            <a:r>
              <a:rPr sz="1733" spc="-127" dirty="0">
                <a:solidFill>
                  <a:srgbClr val="FFFFFF"/>
                </a:solidFill>
                <a:latin typeface="Verdana"/>
                <a:cs typeface="Verdana"/>
              </a:rPr>
              <a:t>Services</a:t>
            </a:r>
            <a:r>
              <a:rPr sz="1733" spc="-272" dirty="0">
                <a:solidFill>
                  <a:srgbClr val="FFFFFF"/>
                </a:solidFill>
                <a:latin typeface="Verdana"/>
                <a:cs typeface="Verdana"/>
              </a:rPr>
              <a:t> </a:t>
            </a:r>
            <a:r>
              <a:rPr sz="1733" spc="-100" dirty="0">
                <a:solidFill>
                  <a:srgbClr val="FFFFFF"/>
                </a:solidFill>
                <a:latin typeface="Verdana"/>
                <a:cs typeface="Verdana"/>
              </a:rPr>
              <a:t>provide</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127" dirty="0">
                <a:solidFill>
                  <a:srgbClr val="FFFFFF"/>
                </a:solidFill>
                <a:latin typeface="Verdana"/>
                <a:cs typeface="Verdana"/>
              </a:rPr>
              <a:t>method</a:t>
            </a:r>
            <a:r>
              <a:rPr sz="1733" spc="-267"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27" dirty="0">
                <a:solidFill>
                  <a:srgbClr val="FFFFFF"/>
                </a:solidFill>
                <a:latin typeface="Verdana"/>
                <a:cs typeface="Verdana"/>
              </a:rPr>
              <a:t>exposing</a:t>
            </a:r>
            <a:r>
              <a:rPr sz="1733" spc="-272"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40" dirty="0">
                <a:solidFill>
                  <a:srgbClr val="FFFFFF"/>
                </a:solidFill>
                <a:latin typeface="Verdana"/>
                <a:cs typeface="Verdana"/>
              </a:rPr>
              <a:t>consuming</a:t>
            </a:r>
            <a:r>
              <a:rPr sz="1733" spc="-267" dirty="0">
                <a:solidFill>
                  <a:srgbClr val="FFFFFF"/>
                </a:solidFill>
                <a:latin typeface="Verdana"/>
                <a:cs typeface="Verdana"/>
              </a:rPr>
              <a:t> </a:t>
            </a:r>
            <a:r>
              <a:rPr sz="1733" spc="-87" dirty="0">
                <a:solidFill>
                  <a:srgbClr val="FFFFFF"/>
                </a:solidFill>
                <a:latin typeface="Verdana"/>
                <a:cs typeface="Verdana"/>
              </a:rPr>
              <a:t>L4</a:t>
            </a:r>
            <a:r>
              <a:rPr sz="1733" spc="-272" dirty="0">
                <a:solidFill>
                  <a:srgbClr val="FFFFFF"/>
                </a:solidFill>
                <a:latin typeface="Verdana"/>
                <a:cs typeface="Verdana"/>
              </a:rPr>
              <a:t> </a:t>
            </a:r>
            <a:r>
              <a:rPr sz="1733" spc="-67" dirty="0">
                <a:solidFill>
                  <a:srgbClr val="FFFFFF"/>
                </a:solidFill>
                <a:latin typeface="Verdana"/>
                <a:cs typeface="Verdana"/>
              </a:rPr>
              <a:t>Pod</a:t>
            </a:r>
            <a:r>
              <a:rPr sz="1733" spc="-272" dirty="0">
                <a:solidFill>
                  <a:srgbClr val="FFFFFF"/>
                </a:solidFill>
                <a:latin typeface="Verdana"/>
                <a:cs typeface="Verdana"/>
              </a:rPr>
              <a:t> </a:t>
            </a:r>
            <a:r>
              <a:rPr sz="1733" spc="-93" dirty="0">
                <a:solidFill>
                  <a:srgbClr val="FFFFFF"/>
                </a:solidFill>
                <a:latin typeface="Verdana"/>
                <a:cs typeface="Verdana"/>
              </a:rPr>
              <a:t>network</a:t>
            </a:r>
            <a:r>
              <a:rPr sz="1733" spc="-267" dirty="0">
                <a:solidFill>
                  <a:srgbClr val="FFFFFF"/>
                </a:solidFill>
                <a:latin typeface="Verdana"/>
                <a:cs typeface="Verdana"/>
              </a:rPr>
              <a:t> </a:t>
            </a:r>
            <a:r>
              <a:rPr sz="1733" spc="-113" dirty="0">
                <a:solidFill>
                  <a:srgbClr val="FFFFFF"/>
                </a:solidFill>
                <a:latin typeface="Verdana"/>
                <a:cs typeface="Verdana"/>
              </a:rPr>
              <a:t>accessible  </a:t>
            </a:r>
            <a:r>
              <a:rPr sz="1733" spc="-127" dirty="0">
                <a:solidFill>
                  <a:srgbClr val="FFFFFF"/>
                </a:solidFill>
                <a:latin typeface="Verdana"/>
                <a:cs typeface="Verdana"/>
              </a:rPr>
              <a:t>resources.</a:t>
            </a:r>
            <a:r>
              <a:rPr sz="1733" spc="-272" dirty="0">
                <a:solidFill>
                  <a:srgbClr val="FFFFFF"/>
                </a:solidFill>
                <a:latin typeface="Verdana"/>
                <a:cs typeface="Verdana"/>
              </a:rPr>
              <a:t> </a:t>
            </a:r>
            <a:r>
              <a:rPr sz="1733" spc="-113" dirty="0">
                <a:solidFill>
                  <a:srgbClr val="FFFFFF"/>
                </a:solidFill>
                <a:latin typeface="Verdana"/>
                <a:cs typeface="Verdana"/>
              </a:rPr>
              <a:t>They</a:t>
            </a:r>
            <a:r>
              <a:rPr sz="1733" spc="-267" dirty="0">
                <a:solidFill>
                  <a:srgbClr val="FFFFFF"/>
                </a:solidFill>
                <a:latin typeface="Verdana"/>
                <a:cs typeface="Verdana"/>
              </a:rPr>
              <a:t> </a:t>
            </a:r>
            <a:r>
              <a:rPr sz="1733" spc="-140" dirty="0">
                <a:solidFill>
                  <a:srgbClr val="FFFFFF"/>
                </a:solidFill>
                <a:latin typeface="Verdana"/>
                <a:cs typeface="Verdana"/>
              </a:rPr>
              <a:t>use</a:t>
            </a:r>
            <a:r>
              <a:rPr sz="1733" spc="-267" dirty="0">
                <a:solidFill>
                  <a:srgbClr val="FFFFFF"/>
                </a:solidFill>
                <a:latin typeface="Verdana"/>
                <a:cs typeface="Verdana"/>
              </a:rPr>
              <a:t> </a:t>
            </a:r>
            <a:r>
              <a:rPr sz="1733" spc="-93" dirty="0">
                <a:solidFill>
                  <a:srgbClr val="FFFFFF"/>
                </a:solidFill>
                <a:latin typeface="Verdana"/>
                <a:cs typeface="Verdana"/>
              </a:rPr>
              <a:t>label</a:t>
            </a:r>
            <a:r>
              <a:rPr sz="1733" spc="-267" dirty="0">
                <a:solidFill>
                  <a:srgbClr val="FFFFFF"/>
                </a:solidFill>
                <a:latin typeface="Verdana"/>
                <a:cs typeface="Verdana"/>
              </a:rPr>
              <a:t> </a:t>
            </a:r>
            <a:r>
              <a:rPr sz="1733" spc="-100" dirty="0">
                <a:solidFill>
                  <a:srgbClr val="FFFFFF"/>
                </a:solidFill>
                <a:latin typeface="Verdana"/>
                <a:cs typeface="Verdana"/>
              </a:rPr>
              <a:t>selectors</a:t>
            </a:r>
            <a:r>
              <a:rPr sz="1733" spc="-267" dirty="0">
                <a:solidFill>
                  <a:srgbClr val="FFFFFF"/>
                </a:solidFill>
                <a:latin typeface="Verdana"/>
                <a:cs typeface="Verdana"/>
              </a:rPr>
              <a:t> </a:t>
            </a:r>
            <a:r>
              <a:rPr sz="1733" spc="-67" dirty="0">
                <a:solidFill>
                  <a:srgbClr val="FFFFFF"/>
                </a:solidFill>
                <a:latin typeface="Verdana"/>
                <a:cs typeface="Verdana"/>
              </a:rPr>
              <a:t>to</a:t>
            </a:r>
            <a:r>
              <a:rPr sz="1733" spc="-267" dirty="0">
                <a:solidFill>
                  <a:srgbClr val="FFFFFF"/>
                </a:solidFill>
                <a:latin typeface="Verdana"/>
                <a:cs typeface="Verdana"/>
              </a:rPr>
              <a:t> </a:t>
            </a:r>
            <a:r>
              <a:rPr sz="1733" spc="-187" dirty="0">
                <a:solidFill>
                  <a:srgbClr val="FFFFFF"/>
                </a:solidFill>
                <a:latin typeface="Verdana"/>
                <a:cs typeface="Verdana"/>
              </a:rPr>
              <a:t>map</a:t>
            </a:r>
            <a:r>
              <a:rPr sz="1733" spc="-272" dirty="0">
                <a:solidFill>
                  <a:srgbClr val="FFFFFF"/>
                </a:solidFill>
                <a:latin typeface="Verdana"/>
                <a:cs typeface="Verdana"/>
              </a:rPr>
              <a:t> </a:t>
            </a:r>
            <a:r>
              <a:rPr sz="1733" spc="-127" dirty="0">
                <a:solidFill>
                  <a:srgbClr val="FFFFFF"/>
                </a:solidFill>
                <a:latin typeface="Verdana"/>
                <a:cs typeface="Verdana"/>
              </a:rPr>
              <a:t>groups</a:t>
            </a:r>
            <a:r>
              <a:rPr sz="1733" spc="-267"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20" dirty="0">
                <a:solidFill>
                  <a:srgbClr val="FFFFFF"/>
                </a:solidFill>
                <a:latin typeface="Verdana"/>
                <a:cs typeface="Verdana"/>
              </a:rPr>
              <a:t>pods</a:t>
            </a:r>
            <a:r>
              <a:rPr sz="1733" spc="-267" dirty="0">
                <a:solidFill>
                  <a:srgbClr val="FFFFFF"/>
                </a:solidFill>
                <a:latin typeface="Verdana"/>
                <a:cs typeface="Verdana"/>
              </a:rPr>
              <a:t> </a:t>
            </a:r>
            <a:r>
              <a:rPr sz="1733" spc="-140" dirty="0">
                <a:solidFill>
                  <a:srgbClr val="FFFFFF"/>
                </a:solidFill>
                <a:latin typeface="Verdana"/>
                <a:cs typeface="Verdana"/>
              </a:rPr>
              <a:t>and</a:t>
            </a:r>
            <a:r>
              <a:rPr sz="1733" spc="-267" dirty="0">
                <a:solidFill>
                  <a:srgbClr val="FFFFFF"/>
                </a:solidFill>
                <a:latin typeface="Verdana"/>
                <a:cs typeface="Verdana"/>
              </a:rPr>
              <a:t> </a:t>
            </a:r>
            <a:r>
              <a:rPr sz="1733" spc="-93" dirty="0">
                <a:solidFill>
                  <a:srgbClr val="FFFFFF"/>
                </a:solidFill>
                <a:latin typeface="Verdana"/>
                <a:cs typeface="Verdana"/>
              </a:rPr>
              <a:t>ports</a:t>
            </a:r>
            <a:r>
              <a:rPr sz="1733" spc="-267" dirty="0">
                <a:solidFill>
                  <a:srgbClr val="FFFFFF"/>
                </a:solidFill>
                <a:latin typeface="Verdana"/>
                <a:cs typeface="Verdana"/>
              </a:rPr>
              <a:t> </a:t>
            </a:r>
            <a:r>
              <a:rPr sz="1733" spc="-67" dirty="0">
                <a:solidFill>
                  <a:srgbClr val="FFFFFF"/>
                </a:solidFill>
                <a:latin typeface="Verdana"/>
                <a:cs typeface="Verdana"/>
              </a:rPr>
              <a:t>to</a:t>
            </a:r>
            <a:r>
              <a:rPr sz="1733" spc="-272" dirty="0">
                <a:solidFill>
                  <a:srgbClr val="FFFFFF"/>
                </a:solidFill>
                <a:latin typeface="Verdana"/>
                <a:cs typeface="Verdana"/>
              </a:rPr>
              <a:t> </a:t>
            </a:r>
            <a:r>
              <a:rPr sz="1733" spc="-167" dirty="0">
                <a:solidFill>
                  <a:srgbClr val="FFFFFF"/>
                </a:solidFill>
                <a:latin typeface="Verdana"/>
                <a:cs typeface="Verdana"/>
              </a:rPr>
              <a:t>a</a:t>
            </a:r>
            <a:r>
              <a:rPr sz="1733" spc="-267" dirty="0">
                <a:solidFill>
                  <a:srgbClr val="FFFFFF"/>
                </a:solidFill>
                <a:latin typeface="Verdana"/>
                <a:cs typeface="Verdana"/>
              </a:rPr>
              <a:t> </a:t>
            </a:r>
            <a:r>
              <a:rPr sz="1733" spc="-107" dirty="0">
                <a:solidFill>
                  <a:srgbClr val="FFFFFF"/>
                </a:solidFill>
                <a:latin typeface="Verdana"/>
                <a:cs typeface="Verdana"/>
              </a:rPr>
              <a:t>cluster-unique</a:t>
            </a:r>
            <a:r>
              <a:rPr sz="1733" spc="-267" dirty="0">
                <a:solidFill>
                  <a:srgbClr val="FFFFFF"/>
                </a:solidFill>
                <a:latin typeface="Verdana"/>
                <a:cs typeface="Verdana"/>
              </a:rPr>
              <a:t> </a:t>
            </a:r>
            <a:r>
              <a:rPr sz="1733" spc="-87" dirty="0">
                <a:solidFill>
                  <a:srgbClr val="FFFFFF"/>
                </a:solidFill>
                <a:latin typeface="Verdana"/>
                <a:cs typeface="Verdana"/>
              </a:rPr>
              <a:t>virtual  </a:t>
            </a:r>
            <a:r>
              <a:rPr sz="1733" spc="-152" dirty="0">
                <a:solidFill>
                  <a:srgbClr val="FFFFFF"/>
                </a:solidFill>
                <a:latin typeface="Verdana"/>
                <a:cs typeface="Verdana"/>
              </a:rPr>
              <a:t>IP.</a:t>
            </a:r>
            <a:endParaRPr sz="1733" dirty="0">
              <a:solidFill>
                <a:prstClr val="black"/>
              </a:solidFill>
              <a:latin typeface="Verdana"/>
              <a:cs typeface="Verdana"/>
            </a:endParaRPr>
          </a:p>
          <a:p>
            <a:pPr defTabSz="1219170">
              <a:spcBef>
                <a:spcPts val="40"/>
              </a:spcBef>
            </a:pPr>
            <a:endParaRPr sz="1733" dirty="0">
              <a:solidFill>
                <a:prstClr val="black"/>
              </a:solidFill>
              <a:latin typeface="Times New Roman"/>
              <a:cs typeface="Times New Roman"/>
            </a:endParaRPr>
          </a:p>
          <a:p>
            <a:pPr marL="16933" marR="207428" defTabSz="1219170">
              <a:lnSpc>
                <a:spcPct val="114599"/>
              </a:lnSpc>
            </a:pPr>
            <a:r>
              <a:rPr sz="2133" b="1" spc="-107" dirty="0">
                <a:solidFill>
                  <a:srgbClr val="FFFFFF"/>
                </a:solidFill>
                <a:latin typeface="Arial"/>
                <a:cs typeface="Arial"/>
              </a:rPr>
              <a:t>Ingress</a:t>
            </a:r>
            <a:r>
              <a:rPr sz="2133" b="1" spc="-180" dirty="0">
                <a:solidFill>
                  <a:srgbClr val="FFFFFF"/>
                </a:solidFill>
                <a:latin typeface="Arial"/>
                <a:cs typeface="Arial"/>
              </a:rPr>
              <a:t> </a:t>
            </a:r>
            <a:r>
              <a:rPr sz="2133" b="1" spc="53" dirty="0">
                <a:solidFill>
                  <a:srgbClr val="FFFFFF"/>
                </a:solidFill>
                <a:latin typeface="Arial"/>
                <a:cs typeface="Arial"/>
              </a:rPr>
              <a:t>-</a:t>
            </a:r>
            <a:r>
              <a:rPr sz="2133" b="1" spc="-180" dirty="0">
                <a:solidFill>
                  <a:srgbClr val="FFFFFF"/>
                </a:solidFill>
                <a:latin typeface="Arial"/>
                <a:cs typeface="Arial"/>
              </a:rPr>
              <a:t> </a:t>
            </a:r>
            <a:r>
              <a:rPr sz="1733" spc="-73" dirty="0">
                <a:solidFill>
                  <a:srgbClr val="FFFFFF"/>
                </a:solidFill>
                <a:latin typeface="Verdana"/>
                <a:cs typeface="Verdana"/>
              </a:rPr>
              <a:t>An</a:t>
            </a:r>
            <a:r>
              <a:rPr sz="1733" spc="-267" dirty="0">
                <a:solidFill>
                  <a:srgbClr val="FFFFFF"/>
                </a:solidFill>
                <a:latin typeface="Verdana"/>
                <a:cs typeface="Verdana"/>
              </a:rPr>
              <a:t> </a:t>
            </a:r>
            <a:r>
              <a:rPr sz="1733" spc="-120" dirty="0">
                <a:solidFill>
                  <a:srgbClr val="FFFFFF"/>
                </a:solidFill>
                <a:latin typeface="Verdana"/>
                <a:cs typeface="Verdana"/>
              </a:rPr>
              <a:t>ingress</a:t>
            </a:r>
            <a:r>
              <a:rPr sz="1733" spc="-272" dirty="0">
                <a:solidFill>
                  <a:srgbClr val="FFFFFF"/>
                </a:solidFill>
                <a:latin typeface="Verdana"/>
                <a:cs typeface="Verdana"/>
              </a:rPr>
              <a:t> </a:t>
            </a:r>
            <a:r>
              <a:rPr sz="1733" spc="-73" dirty="0">
                <a:solidFill>
                  <a:srgbClr val="FFFFFF"/>
                </a:solidFill>
                <a:latin typeface="Verdana"/>
                <a:cs typeface="Verdana"/>
              </a:rPr>
              <a:t>controller</a:t>
            </a:r>
            <a:r>
              <a:rPr sz="1733" spc="-272" dirty="0">
                <a:solidFill>
                  <a:srgbClr val="FFFFFF"/>
                </a:solidFill>
                <a:latin typeface="Verdana"/>
                <a:cs typeface="Verdana"/>
              </a:rPr>
              <a:t> </a:t>
            </a:r>
            <a:r>
              <a:rPr sz="1733" spc="-93" dirty="0">
                <a:solidFill>
                  <a:srgbClr val="FFFFFF"/>
                </a:solidFill>
                <a:latin typeface="Verdana"/>
                <a:cs typeface="Verdana"/>
              </a:rPr>
              <a:t>is</a:t>
            </a:r>
            <a:r>
              <a:rPr sz="1733" spc="-272"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120" dirty="0">
                <a:solidFill>
                  <a:srgbClr val="FFFFFF"/>
                </a:solidFill>
                <a:latin typeface="Verdana"/>
                <a:cs typeface="Verdana"/>
              </a:rPr>
              <a:t>primary</a:t>
            </a:r>
            <a:r>
              <a:rPr sz="1733" spc="-272" dirty="0">
                <a:solidFill>
                  <a:srgbClr val="FFFFFF"/>
                </a:solidFill>
                <a:latin typeface="Verdana"/>
                <a:cs typeface="Verdana"/>
              </a:rPr>
              <a:t> </a:t>
            </a:r>
            <a:r>
              <a:rPr sz="1733" spc="-127" dirty="0">
                <a:solidFill>
                  <a:srgbClr val="FFFFFF"/>
                </a:solidFill>
                <a:latin typeface="Verdana"/>
                <a:cs typeface="Verdana"/>
              </a:rPr>
              <a:t>method</a:t>
            </a:r>
            <a:r>
              <a:rPr sz="1733" spc="-267"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27" dirty="0">
                <a:solidFill>
                  <a:srgbClr val="FFFFFF"/>
                </a:solidFill>
                <a:latin typeface="Verdana"/>
                <a:cs typeface="Verdana"/>
              </a:rPr>
              <a:t>exposing</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93" dirty="0">
                <a:solidFill>
                  <a:srgbClr val="FFFFFF"/>
                </a:solidFill>
                <a:latin typeface="Verdana"/>
                <a:cs typeface="Verdana"/>
              </a:rPr>
              <a:t>cluster</a:t>
            </a:r>
            <a:r>
              <a:rPr sz="1733" spc="-272" dirty="0">
                <a:solidFill>
                  <a:srgbClr val="FFFFFF"/>
                </a:solidFill>
                <a:latin typeface="Verdana"/>
                <a:cs typeface="Verdana"/>
              </a:rPr>
              <a:t> </a:t>
            </a:r>
            <a:r>
              <a:rPr sz="1733" spc="-107" dirty="0">
                <a:solidFill>
                  <a:srgbClr val="FFFFFF"/>
                </a:solidFill>
                <a:latin typeface="Verdana"/>
                <a:cs typeface="Verdana"/>
              </a:rPr>
              <a:t>service</a:t>
            </a:r>
            <a:r>
              <a:rPr sz="1733" spc="-267" dirty="0">
                <a:solidFill>
                  <a:srgbClr val="FFFFFF"/>
                </a:solidFill>
                <a:latin typeface="Verdana"/>
                <a:cs typeface="Verdana"/>
              </a:rPr>
              <a:t> </a:t>
            </a:r>
            <a:r>
              <a:rPr sz="1733" spc="-133" dirty="0">
                <a:solidFill>
                  <a:srgbClr val="FFFFFF"/>
                </a:solidFill>
                <a:latin typeface="Verdana"/>
                <a:cs typeface="Verdana"/>
              </a:rPr>
              <a:t>(usually  </a:t>
            </a:r>
            <a:r>
              <a:rPr sz="1733" spc="-120" dirty="0">
                <a:solidFill>
                  <a:srgbClr val="FFFFFF"/>
                </a:solidFill>
                <a:latin typeface="Verdana"/>
                <a:cs typeface="Verdana"/>
              </a:rPr>
              <a:t>http) </a:t>
            </a:r>
            <a:r>
              <a:rPr sz="1733" spc="-67" dirty="0">
                <a:solidFill>
                  <a:srgbClr val="FFFFFF"/>
                </a:solidFill>
                <a:latin typeface="Verdana"/>
                <a:cs typeface="Verdana"/>
              </a:rPr>
              <a:t>to </a:t>
            </a:r>
            <a:r>
              <a:rPr sz="1733" spc="-100" dirty="0">
                <a:solidFill>
                  <a:srgbClr val="FFFFFF"/>
                </a:solidFill>
                <a:latin typeface="Verdana"/>
                <a:cs typeface="Verdana"/>
              </a:rPr>
              <a:t>the outside </a:t>
            </a:r>
            <a:r>
              <a:rPr sz="1733" spc="-107" dirty="0">
                <a:solidFill>
                  <a:srgbClr val="FFFFFF"/>
                </a:solidFill>
                <a:latin typeface="Verdana"/>
                <a:cs typeface="Verdana"/>
              </a:rPr>
              <a:t>world. </a:t>
            </a:r>
            <a:r>
              <a:rPr sz="1733" spc="-120" dirty="0">
                <a:solidFill>
                  <a:srgbClr val="FFFFFF"/>
                </a:solidFill>
                <a:latin typeface="Verdana"/>
                <a:cs typeface="Verdana"/>
              </a:rPr>
              <a:t>These </a:t>
            </a:r>
            <a:r>
              <a:rPr sz="1733" spc="-113" dirty="0">
                <a:solidFill>
                  <a:srgbClr val="FFFFFF"/>
                </a:solidFill>
                <a:latin typeface="Verdana"/>
                <a:cs typeface="Verdana"/>
              </a:rPr>
              <a:t>are </a:t>
            </a:r>
            <a:r>
              <a:rPr sz="1733" spc="-100" dirty="0">
                <a:solidFill>
                  <a:srgbClr val="FFFFFF"/>
                </a:solidFill>
                <a:latin typeface="Verdana"/>
                <a:cs typeface="Verdana"/>
              </a:rPr>
              <a:t>load </a:t>
            </a:r>
            <a:r>
              <a:rPr sz="1733" spc="-113" dirty="0">
                <a:solidFill>
                  <a:srgbClr val="FFFFFF"/>
                </a:solidFill>
                <a:latin typeface="Verdana"/>
                <a:cs typeface="Verdana"/>
              </a:rPr>
              <a:t>balancers </a:t>
            </a:r>
            <a:r>
              <a:rPr sz="1733" spc="-67" dirty="0">
                <a:solidFill>
                  <a:srgbClr val="FFFFFF"/>
                </a:solidFill>
                <a:latin typeface="Verdana"/>
                <a:cs typeface="Verdana"/>
              </a:rPr>
              <a:t>or </a:t>
            </a:r>
            <a:r>
              <a:rPr sz="1733" spc="-93" dirty="0">
                <a:solidFill>
                  <a:srgbClr val="FFFFFF"/>
                </a:solidFill>
                <a:latin typeface="Verdana"/>
                <a:cs typeface="Verdana"/>
              </a:rPr>
              <a:t>routers that </a:t>
            </a:r>
            <a:r>
              <a:rPr sz="1733" spc="-113" dirty="0">
                <a:solidFill>
                  <a:srgbClr val="FFFFFF"/>
                </a:solidFill>
                <a:latin typeface="Verdana"/>
                <a:cs typeface="Verdana"/>
              </a:rPr>
              <a:t>usually </a:t>
            </a:r>
            <a:r>
              <a:rPr sz="1733" spc="-67" dirty="0">
                <a:solidFill>
                  <a:srgbClr val="FFFFFF"/>
                </a:solidFill>
                <a:latin typeface="Verdana"/>
                <a:cs typeface="Verdana"/>
              </a:rPr>
              <a:t>offer </a:t>
            </a:r>
            <a:r>
              <a:rPr sz="1733" spc="-207" dirty="0">
                <a:solidFill>
                  <a:srgbClr val="FFFFFF"/>
                </a:solidFill>
                <a:latin typeface="Verdana"/>
                <a:cs typeface="Verdana"/>
              </a:rPr>
              <a:t>SSL  </a:t>
            </a:r>
            <a:r>
              <a:rPr sz="1733" spc="-113" dirty="0">
                <a:solidFill>
                  <a:srgbClr val="FFFFFF"/>
                </a:solidFill>
                <a:latin typeface="Verdana"/>
                <a:cs typeface="Verdana"/>
              </a:rPr>
              <a:t>termination,</a:t>
            </a:r>
            <a:r>
              <a:rPr sz="1733" spc="-287" dirty="0">
                <a:solidFill>
                  <a:srgbClr val="FFFFFF"/>
                </a:solidFill>
                <a:latin typeface="Verdana"/>
                <a:cs typeface="Verdana"/>
              </a:rPr>
              <a:t> </a:t>
            </a:r>
            <a:r>
              <a:rPr sz="1733" spc="-152" dirty="0">
                <a:solidFill>
                  <a:srgbClr val="FFFFFF"/>
                </a:solidFill>
                <a:latin typeface="Verdana"/>
                <a:cs typeface="Verdana"/>
              </a:rPr>
              <a:t>name-based</a:t>
            </a:r>
            <a:r>
              <a:rPr sz="1733" spc="-280" dirty="0">
                <a:solidFill>
                  <a:srgbClr val="FFFFFF"/>
                </a:solidFill>
                <a:latin typeface="Verdana"/>
                <a:cs typeface="Verdana"/>
              </a:rPr>
              <a:t> </a:t>
            </a:r>
            <a:r>
              <a:rPr sz="1733" spc="-87" dirty="0">
                <a:solidFill>
                  <a:srgbClr val="FFFFFF"/>
                </a:solidFill>
                <a:latin typeface="Verdana"/>
                <a:cs typeface="Verdana"/>
              </a:rPr>
              <a:t>virtual</a:t>
            </a:r>
            <a:r>
              <a:rPr sz="1733" spc="-280" dirty="0">
                <a:solidFill>
                  <a:srgbClr val="FFFFFF"/>
                </a:solidFill>
                <a:latin typeface="Verdana"/>
                <a:cs typeface="Verdana"/>
              </a:rPr>
              <a:t> </a:t>
            </a:r>
            <a:r>
              <a:rPr sz="1733" spc="-113" dirty="0">
                <a:solidFill>
                  <a:srgbClr val="FFFFFF"/>
                </a:solidFill>
                <a:latin typeface="Verdana"/>
                <a:cs typeface="Verdana"/>
              </a:rPr>
              <a:t>hosting</a:t>
            </a:r>
            <a:r>
              <a:rPr sz="1733" spc="-280" dirty="0">
                <a:solidFill>
                  <a:srgbClr val="FFFFFF"/>
                </a:solidFill>
                <a:latin typeface="Verdana"/>
                <a:cs typeface="Verdana"/>
              </a:rPr>
              <a:t> </a:t>
            </a:r>
            <a:r>
              <a:rPr sz="1733" spc="-133" dirty="0">
                <a:solidFill>
                  <a:srgbClr val="FFFFFF"/>
                </a:solidFill>
                <a:latin typeface="Verdana"/>
                <a:cs typeface="Verdana"/>
              </a:rPr>
              <a:t>etc.</a:t>
            </a:r>
            <a:endParaRPr sz="1733" dirty="0">
              <a:solidFill>
                <a:prstClr val="black"/>
              </a:solidFill>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7" y="859910"/>
            <a:ext cx="4041140" cy="509541"/>
          </a:xfrm>
          <a:prstGeom prst="rect">
            <a:avLst/>
          </a:prstGeom>
        </p:spPr>
        <p:txBody>
          <a:bodyPr vert="horz" wrap="square" lIns="0" tIns="16933" rIns="0" bIns="0" rtlCol="0">
            <a:spAutoFit/>
          </a:bodyPr>
          <a:lstStyle/>
          <a:p>
            <a:pPr marL="16933">
              <a:spcBef>
                <a:spcPts val="133"/>
              </a:spcBef>
            </a:pPr>
            <a:r>
              <a:rPr sz="3200" spc="67" dirty="0"/>
              <a:t>Concepts </a:t>
            </a:r>
            <a:r>
              <a:rPr sz="3200" spc="-233" dirty="0"/>
              <a:t>-</a:t>
            </a:r>
            <a:r>
              <a:rPr sz="3200" spc="113" dirty="0"/>
              <a:t> </a:t>
            </a:r>
            <a:r>
              <a:rPr sz="3200" spc="-7" dirty="0"/>
              <a:t>Storage</a:t>
            </a:r>
            <a:endParaRPr sz="3200"/>
          </a:p>
        </p:txBody>
      </p:sp>
      <p:sp>
        <p:nvSpPr>
          <p:cNvPr id="3" name="object 3"/>
          <p:cNvSpPr txBox="1"/>
          <p:nvPr/>
        </p:nvSpPr>
        <p:spPr>
          <a:xfrm>
            <a:off x="1827357" y="2176590"/>
            <a:ext cx="8889153" cy="4069105"/>
          </a:xfrm>
          <a:prstGeom prst="rect">
            <a:avLst/>
          </a:prstGeom>
        </p:spPr>
        <p:txBody>
          <a:bodyPr vert="horz" wrap="square" lIns="0" tIns="9313" rIns="0" bIns="0" rtlCol="0">
            <a:spAutoFit/>
          </a:bodyPr>
          <a:lstStyle/>
          <a:p>
            <a:pPr marL="16933" marR="697636" defTabSz="1219170">
              <a:lnSpc>
                <a:spcPct val="102200"/>
              </a:lnSpc>
              <a:spcBef>
                <a:spcPts val="73"/>
              </a:spcBef>
            </a:pPr>
            <a:r>
              <a:rPr sz="2133" b="1" spc="-47" dirty="0">
                <a:solidFill>
                  <a:srgbClr val="FFFFFF"/>
                </a:solidFill>
                <a:latin typeface="Arial"/>
                <a:cs typeface="Arial"/>
              </a:rPr>
              <a:t>Volume</a:t>
            </a:r>
            <a:r>
              <a:rPr sz="2133" b="1" spc="-253"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133" dirty="0">
                <a:solidFill>
                  <a:srgbClr val="FFFFFF"/>
                </a:solidFill>
                <a:latin typeface="Verdana"/>
                <a:cs typeface="Verdana"/>
              </a:rPr>
              <a:t>Storage</a:t>
            </a:r>
            <a:r>
              <a:rPr sz="1733" spc="-267"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93" dirty="0">
                <a:solidFill>
                  <a:srgbClr val="FFFFFF"/>
                </a:solidFill>
                <a:latin typeface="Verdana"/>
                <a:cs typeface="Verdana"/>
              </a:rPr>
              <a:t>is</a:t>
            </a:r>
            <a:r>
              <a:rPr sz="1733" spc="-272" dirty="0">
                <a:solidFill>
                  <a:srgbClr val="FFFFFF"/>
                </a:solidFill>
                <a:latin typeface="Verdana"/>
                <a:cs typeface="Verdana"/>
              </a:rPr>
              <a:t> </a:t>
            </a:r>
            <a:r>
              <a:rPr sz="2133" b="1" u="heavy" spc="-13" dirty="0">
                <a:solidFill>
                  <a:srgbClr val="FFFFFF"/>
                </a:solidFill>
                <a:uFill>
                  <a:solidFill>
                    <a:srgbClr val="FFFFFF"/>
                  </a:solidFill>
                </a:uFill>
                <a:latin typeface="Arial"/>
                <a:cs typeface="Arial"/>
              </a:rPr>
              <a:t>tied</a:t>
            </a:r>
            <a:r>
              <a:rPr sz="2133" b="1" u="heavy" spc="-173" dirty="0">
                <a:solidFill>
                  <a:srgbClr val="FFFFFF"/>
                </a:solidFill>
                <a:uFill>
                  <a:solidFill>
                    <a:srgbClr val="FFFFFF"/>
                  </a:solidFill>
                </a:uFill>
                <a:latin typeface="Arial"/>
                <a:cs typeface="Arial"/>
              </a:rPr>
              <a:t> </a:t>
            </a:r>
            <a:r>
              <a:rPr sz="2133" b="1" u="heavy" spc="7" dirty="0">
                <a:solidFill>
                  <a:srgbClr val="FFFFFF"/>
                </a:solidFill>
                <a:uFill>
                  <a:solidFill>
                    <a:srgbClr val="FFFFFF"/>
                  </a:solidFill>
                </a:uFill>
                <a:latin typeface="Arial"/>
                <a:cs typeface="Arial"/>
              </a:rPr>
              <a:t>to</a:t>
            </a:r>
            <a:r>
              <a:rPr sz="2133" b="1" u="heavy" spc="-173" dirty="0">
                <a:solidFill>
                  <a:srgbClr val="FFFFFF"/>
                </a:solidFill>
                <a:uFill>
                  <a:solidFill>
                    <a:srgbClr val="FFFFFF"/>
                  </a:solidFill>
                </a:uFill>
                <a:latin typeface="Arial"/>
                <a:cs typeface="Arial"/>
              </a:rPr>
              <a:t> </a:t>
            </a:r>
            <a:r>
              <a:rPr sz="2133" b="1" u="heavy" spc="-13" dirty="0">
                <a:solidFill>
                  <a:srgbClr val="FFFFFF"/>
                </a:solidFill>
                <a:uFill>
                  <a:solidFill>
                    <a:srgbClr val="FFFFFF"/>
                  </a:solidFill>
                </a:uFill>
                <a:latin typeface="Arial"/>
                <a:cs typeface="Arial"/>
              </a:rPr>
              <a:t>the</a:t>
            </a:r>
            <a:r>
              <a:rPr sz="2133" b="1" u="heavy" spc="-180" dirty="0">
                <a:solidFill>
                  <a:srgbClr val="FFFFFF"/>
                </a:solidFill>
                <a:uFill>
                  <a:solidFill>
                    <a:srgbClr val="FFFFFF"/>
                  </a:solidFill>
                </a:uFill>
                <a:latin typeface="Arial"/>
                <a:cs typeface="Arial"/>
              </a:rPr>
              <a:t> </a:t>
            </a:r>
            <a:r>
              <a:rPr sz="2133" b="1" u="heavy" spc="-93" dirty="0">
                <a:solidFill>
                  <a:srgbClr val="FFFFFF"/>
                </a:solidFill>
                <a:uFill>
                  <a:solidFill>
                    <a:srgbClr val="FFFFFF"/>
                  </a:solidFill>
                </a:uFill>
                <a:latin typeface="Arial"/>
                <a:cs typeface="Arial"/>
              </a:rPr>
              <a:t>Pod</a:t>
            </a:r>
            <a:r>
              <a:rPr sz="2133" b="1" u="heavy" spc="-173" dirty="0">
                <a:solidFill>
                  <a:srgbClr val="FFFFFF"/>
                </a:solidFill>
                <a:uFill>
                  <a:solidFill>
                    <a:srgbClr val="FFFFFF"/>
                  </a:solidFill>
                </a:uFill>
                <a:latin typeface="Arial"/>
                <a:cs typeface="Arial"/>
              </a:rPr>
              <a:t> </a:t>
            </a:r>
            <a:r>
              <a:rPr sz="2133" b="1" u="heavy" spc="-100" dirty="0">
                <a:solidFill>
                  <a:srgbClr val="FFFFFF"/>
                </a:solidFill>
                <a:uFill>
                  <a:solidFill>
                    <a:srgbClr val="FFFFFF"/>
                  </a:solidFill>
                </a:uFill>
                <a:latin typeface="Arial"/>
                <a:cs typeface="Arial"/>
              </a:rPr>
              <a:t>Lifecycle</a:t>
            </a:r>
            <a:r>
              <a:rPr sz="1733" spc="-100" dirty="0">
                <a:solidFill>
                  <a:srgbClr val="FFFFFF"/>
                </a:solidFill>
                <a:latin typeface="Verdana"/>
                <a:cs typeface="Verdana"/>
              </a:rPr>
              <a:t>,</a:t>
            </a:r>
            <a:r>
              <a:rPr sz="1733" spc="-272" dirty="0">
                <a:solidFill>
                  <a:srgbClr val="FFFFFF"/>
                </a:solidFill>
                <a:latin typeface="Verdana"/>
                <a:cs typeface="Verdana"/>
              </a:rPr>
              <a:t> </a:t>
            </a:r>
            <a:r>
              <a:rPr sz="1733" spc="-133" dirty="0">
                <a:solidFill>
                  <a:srgbClr val="FFFFFF"/>
                </a:solidFill>
                <a:latin typeface="Verdana"/>
                <a:cs typeface="Verdana"/>
              </a:rPr>
              <a:t>consumable</a:t>
            </a:r>
            <a:r>
              <a:rPr sz="1733" spc="-272" dirty="0">
                <a:solidFill>
                  <a:srgbClr val="FFFFFF"/>
                </a:solidFill>
                <a:latin typeface="Verdana"/>
                <a:cs typeface="Verdana"/>
              </a:rPr>
              <a:t> </a:t>
            </a:r>
            <a:r>
              <a:rPr sz="1733" spc="-127" dirty="0">
                <a:solidFill>
                  <a:srgbClr val="FFFFFF"/>
                </a:solidFill>
                <a:latin typeface="Verdana"/>
                <a:cs typeface="Verdana"/>
              </a:rPr>
              <a:t>by</a:t>
            </a:r>
            <a:r>
              <a:rPr sz="1733" spc="-267" dirty="0">
                <a:solidFill>
                  <a:srgbClr val="FFFFFF"/>
                </a:solidFill>
                <a:latin typeface="Verdana"/>
                <a:cs typeface="Verdana"/>
              </a:rPr>
              <a:t> </a:t>
            </a:r>
            <a:r>
              <a:rPr sz="1733" spc="-120" dirty="0">
                <a:solidFill>
                  <a:srgbClr val="FFFFFF"/>
                </a:solidFill>
                <a:latin typeface="Verdana"/>
                <a:cs typeface="Verdana"/>
              </a:rPr>
              <a:t>one</a:t>
            </a:r>
            <a:r>
              <a:rPr sz="1733" spc="-272" dirty="0">
                <a:solidFill>
                  <a:srgbClr val="FFFFFF"/>
                </a:solidFill>
                <a:latin typeface="Verdana"/>
                <a:cs typeface="Verdana"/>
              </a:rPr>
              <a:t> </a:t>
            </a:r>
            <a:r>
              <a:rPr sz="1733" spc="-67" dirty="0">
                <a:solidFill>
                  <a:srgbClr val="FFFFFF"/>
                </a:solidFill>
                <a:latin typeface="Verdana"/>
                <a:cs typeface="Verdana"/>
              </a:rPr>
              <a:t>or</a:t>
            </a:r>
            <a:r>
              <a:rPr sz="1733" spc="-272" dirty="0">
                <a:solidFill>
                  <a:srgbClr val="FFFFFF"/>
                </a:solidFill>
                <a:latin typeface="Verdana"/>
                <a:cs typeface="Verdana"/>
              </a:rPr>
              <a:t> </a:t>
            </a:r>
            <a:r>
              <a:rPr sz="1733" spc="-133" dirty="0">
                <a:solidFill>
                  <a:srgbClr val="FFFFFF"/>
                </a:solidFill>
                <a:latin typeface="Verdana"/>
                <a:cs typeface="Verdana"/>
              </a:rPr>
              <a:t>more  </a:t>
            </a:r>
            <a:r>
              <a:rPr sz="1733" spc="-100" dirty="0">
                <a:solidFill>
                  <a:srgbClr val="FFFFFF"/>
                </a:solidFill>
                <a:latin typeface="Verdana"/>
                <a:cs typeface="Verdana"/>
              </a:rPr>
              <a:t>containers</a:t>
            </a:r>
            <a:r>
              <a:rPr sz="1733" spc="-287" dirty="0">
                <a:solidFill>
                  <a:srgbClr val="FFFFFF"/>
                </a:solidFill>
                <a:latin typeface="Verdana"/>
                <a:cs typeface="Verdana"/>
              </a:rPr>
              <a:t> </a:t>
            </a:r>
            <a:r>
              <a:rPr sz="1733" spc="-80" dirty="0">
                <a:solidFill>
                  <a:srgbClr val="FFFFFF"/>
                </a:solidFill>
                <a:latin typeface="Verdana"/>
                <a:cs typeface="Verdana"/>
              </a:rPr>
              <a:t>within</a:t>
            </a:r>
            <a:r>
              <a:rPr sz="1733" spc="-280" dirty="0">
                <a:solidFill>
                  <a:srgbClr val="FFFFFF"/>
                </a:solidFill>
                <a:latin typeface="Verdana"/>
                <a:cs typeface="Verdana"/>
              </a:rPr>
              <a:t> </a:t>
            </a:r>
            <a:r>
              <a:rPr sz="1733" spc="-100" dirty="0">
                <a:solidFill>
                  <a:srgbClr val="FFFFFF"/>
                </a:solidFill>
                <a:latin typeface="Verdana"/>
                <a:cs typeface="Verdana"/>
              </a:rPr>
              <a:t>the</a:t>
            </a:r>
            <a:r>
              <a:rPr sz="1733" spc="-280" dirty="0">
                <a:solidFill>
                  <a:srgbClr val="FFFFFF"/>
                </a:solidFill>
                <a:latin typeface="Verdana"/>
                <a:cs typeface="Verdana"/>
              </a:rPr>
              <a:t> </a:t>
            </a:r>
            <a:r>
              <a:rPr sz="1733" spc="-147" dirty="0">
                <a:solidFill>
                  <a:srgbClr val="FFFFFF"/>
                </a:solidFill>
                <a:latin typeface="Verdana"/>
                <a:cs typeface="Verdana"/>
              </a:rPr>
              <a:t>pod.</a:t>
            </a:r>
            <a:endParaRPr sz="1733">
              <a:solidFill>
                <a:prstClr val="black"/>
              </a:solidFill>
              <a:latin typeface="Verdana"/>
              <a:cs typeface="Verdana"/>
            </a:endParaRPr>
          </a:p>
          <a:p>
            <a:pPr defTabSz="1219170">
              <a:spcBef>
                <a:spcPts val="73"/>
              </a:spcBef>
            </a:pPr>
            <a:endParaRPr sz="1733">
              <a:solidFill>
                <a:prstClr val="black"/>
              </a:solidFill>
              <a:latin typeface="Times New Roman"/>
              <a:cs typeface="Times New Roman"/>
            </a:endParaRPr>
          </a:p>
          <a:p>
            <a:pPr marL="16933" marR="243834" defTabSz="1219170">
              <a:lnSpc>
                <a:spcPct val="101600"/>
              </a:lnSpc>
            </a:pPr>
            <a:r>
              <a:rPr sz="2133" b="1" spc="-53" dirty="0">
                <a:solidFill>
                  <a:srgbClr val="FFFFFF"/>
                </a:solidFill>
                <a:latin typeface="Arial"/>
                <a:cs typeface="Arial"/>
              </a:rPr>
              <a:t>PersistentVolume</a:t>
            </a:r>
            <a:r>
              <a:rPr sz="2133" b="1" spc="-260"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7" dirty="0">
                <a:solidFill>
                  <a:srgbClr val="FFFFFF"/>
                </a:solidFill>
                <a:latin typeface="Verdana"/>
                <a:cs typeface="Verdana"/>
              </a:rPr>
              <a:t>A</a:t>
            </a:r>
            <a:r>
              <a:rPr sz="1733" spc="-272" dirty="0">
                <a:solidFill>
                  <a:srgbClr val="FFFFFF"/>
                </a:solidFill>
                <a:latin typeface="Verdana"/>
                <a:cs typeface="Verdana"/>
              </a:rPr>
              <a:t> </a:t>
            </a:r>
            <a:r>
              <a:rPr sz="1733" spc="-93" dirty="0">
                <a:solidFill>
                  <a:srgbClr val="FFFFFF"/>
                </a:solidFill>
                <a:latin typeface="Verdana"/>
                <a:cs typeface="Verdana"/>
              </a:rPr>
              <a:t>PersistentVolume</a:t>
            </a:r>
            <a:r>
              <a:rPr sz="1733" spc="-272" dirty="0">
                <a:solidFill>
                  <a:srgbClr val="FFFFFF"/>
                </a:solidFill>
                <a:latin typeface="Verdana"/>
                <a:cs typeface="Verdana"/>
              </a:rPr>
              <a:t> </a:t>
            </a:r>
            <a:r>
              <a:rPr sz="1733" spc="-133" dirty="0">
                <a:solidFill>
                  <a:srgbClr val="FFFFFF"/>
                </a:solidFill>
                <a:latin typeface="Verdana"/>
                <a:cs typeface="Verdana"/>
              </a:rPr>
              <a:t>(PV)</a:t>
            </a:r>
            <a:r>
              <a:rPr sz="1733" spc="-272" dirty="0">
                <a:solidFill>
                  <a:srgbClr val="FFFFFF"/>
                </a:solidFill>
                <a:latin typeface="Verdana"/>
                <a:cs typeface="Verdana"/>
              </a:rPr>
              <a:t> </a:t>
            </a:r>
            <a:r>
              <a:rPr sz="1733" spc="-107" dirty="0">
                <a:solidFill>
                  <a:srgbClr val="FFFFFF"/>
                </a:solidFill>
                <a:latin typeface="Verdana"/>
                <a:cs typeface="Verdana"/>
              </a:rPr>
              <a:t>represents</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120" dirty="0">
                <a:solidFill>
                  <a:srgbClr val="FFFFFF"/>
                </a:solidFill>
                <a:latin typeface="Verdana"/>
                <a:cs typeface="Verdana"/>
              </a:rPr>
              <a:t>storage</a:t>
            </a:r>
            <a:r>
              <a:rPr sz="1733" spc="-272" dirty="0">
                <a:solidFill>
                  <a:srgbClr val="FFFFFF"/>
                </a:solidFill>
                <a:latin typeface="Verdana"/>
                <a:cs typeface="Verdana"/>
              </a:rPr>
              <a:t> </a:t>
            </a:r>
            <a:r>
              <a:rPr sz="1733" spc="-120" dirty="0">
                <a:solidFill>
                  <a:srgbClr val="FFFFFF"/>
                </a:solidFill>
                <a:latin typeface="Verdana"/>
                <a:cs typeface="Verdana"/>
              </a:rPr>
              <a:t>resource.</a:t>
            </a:r>
            <a:r>
              <a:rPr sz="1733" spc="73" dirty="0">
                <a:solidFill>
                  <a:srgbClr val="FFFFFF"/>
                </a:solidFill>
                <a:latin typeface="Verdana"/>
                <a:cs typeface="Verdana"/>
              </a:rPr>
              <a:t> </a:t>
            </a:r>
            <a:r>
              <a:rPr sz="1733" spc="-53" dirty="0">
                <a:solidFill>
                  <a:srgbClr val="FFFFFF"/>
                </a:solidFill>
                <a:latin typeface="Verdana"/>
                <a:cs typeface="Verdana"/>
              </a:rPr>
              <a:t>PVs</a:t>
            </a:r>
            <a:r>
              <a:rPr sz="1733" spc="-272" dirty="0">
                <a:solidFill>
                  <a:srgbClr val="FFFFFF"/>
                </a:solidFill>
                <a:latin typeface="Verdana"/>
                <a:cs typeface="Verdana"/>
              </a:rPr>
              <a:t> </a:t>
            </a:r>
            <a:r>
              <a:rPr sz="1733" spc="-113" dirty="0">
                <a:solidFill>
                  <a:srgbClr val="FFFFFF"/>
                </a:solidFill>
                <a:latin typeface="Verdana"/>
                <a:cs typeface="Verdana"/>
              </a:rPr>
              <a:t>are  </a:t>
            </a:r>
            <a:r>
              <a:rPr sz="1733" spc="-140" dirty="0">
                <a:solidFill>
                  <a:srgbClr val="FFFFFF"/>
                </a:solidFill>
                <a:latin typeface="Verdana"/>
                <a:cs typeface="Verdana"/>
              </a:rPr>
              <a:t>commonly</a:t>
            </a:r>
            <a:r>
              <a:rPr sz="1733" spc="-272" dirty="0">
                <a:solidFill>
                  <a:srgbClr val="FFFFFF"/>
                </a:solidFill>
                <a:latin typeface="Verdana"/>
                <a:cs typeface="Verdana"/>
              </a:rPr>
              <a:t> </a:t>
            </a:r>
            <a:r>
              <a:rPr sz="1733" spc="-93" dirty="0">
                <a:solidFill>
                  <a:srgbClr val="FFFFFF"/>
                </a:solidFill>
                <a:latin typeface="Verdana"/>
                <a:cs typeface="Verdana"/>
              </a:rPr>
              <a:t>linked</a:t>
            </a:r>
            <a:r>
              <a:rPr sz="1733" spc="-267" dirty="0">
                <a:solidFill>
                  <a:srgbClr val="FFFFFF"/>
                </a:solidFill>
                <a:latin typeface="Verdana"/>
                <a:cs typeface="Verdana"/>
              </a:rPr>
              <a:t> </a:t>
            </a:r>
            <a:r>
              <a:rPr sz="1733" spc="-67" dirty="0">
                <a:solidFill>
                  <a:srgbClr val="FFFFFF"/>
                </a:solidFill>
                <a:latin typeface="Verdana"/>
                <a:cs typeface="Verdana"/>
              </a:rPr>
              <a:t>to</a:t>
            </a:r>
            <a:r>
              <a:rPr sz="1733" spc="-267" dirty="0">
                <a:solidFill>
                  <a:srgbClr val="FFFFFF"/>
                </a:solidFill>
                <a:latin typeface="Verdana"/>
                <a:cs typeface="Verdana"/>
              </a:rPr>
              <a:t> </a:t>
            </a:r>
            <a:r>
              <a:rPr sz="1733" spc="-167" dirty="0">
                <a:solidFill>
                  <a:srgbClr val="FFFFFF"/>
                </a:solidFill>
                <a:latin typeface="Verdana"/>
                <a:cs typeface="Verdana"/>
              </a:rPr>
              <a:t>a</a:t>
            </a:r>
            <a:r>
              <a:rPr sz="1733" spc="-267" dirty="0">
                <a:solidFill>
                  <a:srgbClr val="FFFFFF"/>
                </a:solidFill>
                <a:latin typeface="Verdana"/>
                <a:cs typeface="Verdana"/>
              </a:rPr>
              <a:t> </a:t>
            </a:r>
            <a:r>
              <a:rPr sz="1733" spc="-127" dirty="0">
                <a:solidFill>
                  <a:srgbClr val="FFFFFF"/>
                </a:solidFill>
                <a:latin typeface="Verdana"/>
                <a:cs typeface="Verdana"/>
              </a:rPr>
              <a:t>backing</a:t>
            </a:r>
            <a:r>
              <a:rPr sz="1733" spc="-267" dirty="0">
                <a:solidFill>
                  <a:srgbClr val="FFFFFF"/>
                </a:solidFill>
                <a:latin typeface="Verdana"/>
                <a:cs typeface="Verdana"/>
              </a:rPr>
              <a:t> </a:t>
            </a:r>
            <a:r>
              <a:rPr sz="1733" spc="-120" dirty="0">
                <a:solidFill>
                  <a:srgbClr val="FFFFFF"/>
                </a:solidFill>
                <a:latin typeface="Verdana"/>
                <a:cs typeface="Verdana"/>
              </a:rPr>
              <a:t>storage</a:t>
            </a:r>
            <a:r>
              <a:rPr sz="1733" spc="-267" dirty="0">
                <a:solidFill>
                  <a:srgbClr val="FFFFFF"/>
                </a:solidFill>
                <a:latin typeface="Verdana"/>
                <a:cs typeface="Verdana"/>
              </a:rPr>
              <a:t> </a:t>
            </a:r>
            <a:r>
              <a:rPr sz="1733" spc="-120" dirty="0">
                <a:solidFill>
                  <a:srgbClr val="FFFFFF"/>
                </a:solidFill>
                <a:latin typeface="Verdana"/>
                <a:cs typeface="Verdana"/>
              </a:rPr>
              <a:t>resource,</a:t>
            </a:r>
            <a:r>
              <a:rPr sz="1733" spc="-267" dirty="0">
                <a:solidFill>
                  <a:srgbClr val="FFFFFF"/>
                </a:solidFill>
                <a:latin typeface="Verdana"/>
                <a:cs typeface="Verdana"/>
              </a:rPr>
              <a:t> </a:t>
            </a:r>
            <a:r>
              <a:rPr sz="1733" spc="-133" dirty="0">
                <a:solidFill>
                  <a:srgbClr val="FFFFFF"/>
                </a:solidFill>
                <a:latin typeface="Verdana"/>
                <a:cs typeface="Verdana"/>
              </a:rPr>
              <a:t>NFS,</a:t>
            </a:r>
            <a:r>
              <a:rPr sz="1733" spc="-267" dirty="0">
                <a:solidFill>
                  <a:srgbClr val="FFFFFF"/>
                </a:solidFill>
                <a:latin typeface="Verdana"/>
                <a:cs typeface="Verdana"/>
              </a:rPr>
              <a:t> </a:t>
            </a:r>
            <a:r>
              <a:rPr sz="1733" spc="-93" dirty="0">
                <a:solidFill>
                  <a:srgbClr val="FFFFFF"/>
                </a:solidFill>
                <a:latin typeface="Verdana"/>
                <a:cs typeface="Verdana"/>
              </a:rPr>
              <a:t>GCEPersistentDisk,</a:t>
            </a:r>
            <a:r>
              <a:rPr sz="1733" spc="-267" dirty="0">
                <a:solidFill>
                  <a:srgbClr val="FFFFFF"/>
                </a:solidFill>
                <a:latin typeface="Verdana"/>
                <a:cs typeface="Verdana"/>
              </a:rPr>
              <a:t> </a:t>
            </a:r>
            <a:r>
              <a:rPr sz="1733" spc="-67" dirty="0">
                <a:solidFill>
                  <a:srgbClr val="FFFFFF"/>
                </a:solidFill>
                <a:latin typeface="Verdana"/>
                <a:cs typeface="Verdana"/>
              </a:rPr>
              <a:t>RBD</a:t>
            </a:r>
            <a:r>
              <a:rPr sz="1733" spc="-267" dirty="0">
                <a:solidFill>
                  <a:srgbClr val="FFFFFF"/>
                </a:solidFill>
                <a:latin typeface="Verdana"/>
                <a:cs typeface="Verdana"/>
              </a:rPr>
              <a:t> </a:t>
            </a:r>
            <a:r>
              <a:rPr sz="1733" spc="-133" dirty="0">
                <a:solidFill>
                  <a:srgbClr val="FFFFFF"/>
                </a:solidFill>
                <a:latin typeface="Verdana"/>
                <a:cs typeface="Verdana"/>
              </a:rPr>
              <a:t>etc.</a:t>
            </a:r>
            <a:r>
              <a:rPr sz="1733" spc="-267" dirty="0">
                <a:solidFill>
                  <a:srgbClr val="FFFFFF"/>
                </a:solidFill>
                <a:latin typeface="Verdana"/>
                <a:cs typeface="Verdana"/>
              </a:rPr>
              <a:t> </a:t>
            </a:r>
            <a:r>
              <a:rPr sz="1733" spc="-140" dirty="0">
                <a:solidFill>
                  <a:srgbClr val="FFFFFF"/>
                </a:solidFill>
                <a:latin typeface="Verdana"/>
                <a:cs typeface="Verdana"/>
              </a:rPr>
              <a:t>and</a:t>
            </a:r>
            <a:r>
              <a:rPr sz="1733" spc="-267" dirty="0">
                <a:solidFill>
                  <a:srgbClr val="FFFFFF"/>
                </a:solidFill>
                <a:latin typeface="Verdana"/>
                <a:cs typeface="Verdana"/>
              </a:rPr>
              <a:t> </a:t>
            </a:r>
            <a:r>
              <a:rPr sz="1733" spc="-113" dirty="0">
                <a:solidFill>
                  <a:srgbClr val="FFFFFF"/>
                </a:solidFill>
                <a:latin typeface="Verdana"/>
                <a:cs typeface="Verdana"/>
              </a:rPr>
              <a:t>are  </a:t>
            </a:r>
            <a:r>
              <a:rPr sz="1733" spc="-100" dirty="0">
                <a:solidFill>
                  <a:srgbClr val="FFFFFF"/>
                </a:solidFill>
                <a:latin typeface="Verdana"/>
                <a:cs typeface="Verdana"/>
              </a:rPr>
              <a:t>provisioned</a:t>
            </a:r>
            <a:r>
              <a:rPr sz="1733" spc="-280" dirty="0">
                <a:solidFill>
                  <a:srgbClr val="FFFFFF"/>
                </a:solidFill>
                <a:latin typeface="Verdana"/>
                <a:cs typeface="Verdana"/>
              </a:rPr>
              <a:t> </a:t>
            </a:r>
            <a:r>
              <a:rPr sz="1733" spc="-140" dirty="0">
                <a:solidFill>
                  <a:srgbClr val="FFFFFF"/>
                </a:solidFill>
                <a:latin typeface="Verdana"/>
                <a:cs typeface="Verdana"/>
              </a:rPr>
              <a:t>ahead</a:t>
            </a:r>
            <a:r>
              <a:rPr sz="1733" spc="-280" dirty="0">
                <a:solidFill>
                  <a:srgbClr val="FFFFFF"/>
                </a:solidFill>
                <a:latin typeface="Verdana"/>
                <a:cs typeface="Verdana"/>
              </a:rPr>
              <a:t> </a:t>
            </a:r>
            <a:r>
              <a:rPr sz="1733" spc="-60" dirty="0">
                <a:solidFill>
                  <a:srgbClr val="FFFFFF"/>
                </a:solidFill>
                <a:latin typeface="Verdana"/>
                <a:cs typeface="Verdana"/>
              </a:rPr>
              <a:t>of</a:t>
            </a:r>
            <a:r>
              <a:rPr sz="1733" spc="-280" dirty="0">
                <a:solidFill>
                  <a:srgbClr val="FFFFFF"/>
                </a:solidFill>
                <a:latin typeface="Verdana"/>
                <a:cs typeface="Verdana"/>
              </a:rPr>
              <a:t> </a:t>
            </a:r>
            <a:r>
              <a:rPr sz="1733" spc="-147" dirty="0">
                <a:solidFill>
                  <a:srgbClr val="FFFFFF"/>
                </a:solidFill>
                <a:latin typeface="Verdana"/>
                <a:cs typeface="Verdana"/>
              </a:rPr>
              <a:t>time.</a:t>
            </a:r>
            <a:r>
              <a:rPr sz="1733" spc="-272" dirty="0">
                <a:solidFill>
                  <a:srgbClr val="FFFFFF"/>
                </a:solidFill>
                <a:latin typeface="Verdana"/>
                <a:cs typeface="Verdana"/>
              </a:rPr>
              <a:t> </a:t>
            </a:r>
            <a:r>
              <a:rPr sz="1733" spc="-80" dirty="0">
                <a:solidFill>
                  <a:srgbClr val="FFFFFF"/>
                </a:solidFill>
                <a:latin typeface="Verdana"/>
                <a:cs typeface="Verdana"/>
              </a:rPr>
              <a:t>Their</a:t>
            </a:r>
            <a:r>
              <a:rPr sz="1733" spc="-280" dirty="0">
                <a:solidFill>
                  <a:srgbClr val="FFFFFF"/>
                </a:solidFill>
                <a:latin typeface="Verdana"/>
                <a:cs typeface="Verdana"/>
              </a:rPr>
              <a:t> </a:t>
            </a:r>
            <a:r>
              <a:rPr sz="1733" spc="-80" dirty="0">
                <a:solidFill>
                  <a:srgbClr val="FFFFFF"/>
                </a:solidFill>
                <a:latin typeface="Verdana"/>
                <a:cs typeface="Verdana"/>
              </a:rPr>
              <a:t>lifecycle</a:t>
            </a:r>
            <a:r>
              <a:rPr sz="1733" spc="-280" dirty="0">
                <a:solidFill>
                  <a:srgbClr val="FFFFFF"/>
                </a:solidFill>
                <a:latin typeface="Verdana"/>
                <a:cs typeface="Verdana"/>
              </a:rPr>
              <a:t> </a:t>
            </a:r>
            <a:r>
              <a:rPr sz="1733" spc="-93" dirty="0">
                <a:solidFill>
                  <a:srgbClr val="FFFFFF"/>
                </a:solidFill>
                <a:latin typeface="Verdana"/>
                <a:cs typeface="Verdana"/>
              </a:rPr>
              <a:t>is</a:t>
            </a:r>
            <a:r>
              <a:rPr sz="1733" spc="-280" dirty="0">
                <a:solidFill>
                  <a:srgbClr val="FFFFFF"/>
                </a:solidFill>
                <a:latin typeface="Verdana"/>
                <a:cs typeface="Verdana"/>
              </a:rPr>
              <a:t> </a:t>
            </a:r>
            <a:r>
              <a:rPr sz="1733" spc="-120" dirty="0">
                <a:solidFill>
                  <a:srgbClr val="FFFFFF"/>
                </a:solidFill>
                <a:latin typeface="Verdana"/>
                <a:cs typeface="Verdana"/>
              </a:rPr>
              <a:t>handled</a:t>
            </a:r>
            <a:r>
              <a:rPr sz="1733" spc="-272" dirty="0">
                <a:solidFill>
                  <a:srgbClr val="FFFFFF"/>
                </a:solidFill>
                <a:latin typeface="Verdana"/>
                <a:cs typeface="Verdana"/>
              </a:rPr>
              <a:t> </a:t>
            </a:r>
            <a:r>
              <a:rPr sz="1733" spc="-107" dirty="0">
                <a:solidFill>
                  <a:srgbClr val="FFFFFF"/>
                </a:solidFill>
                <a:latin typeface="Verdana"/>
                <a:cs typeface="Verdana"/>
              </a:rPr>
              <a:t>independently</a:t>
            </a:r>
            <a:r>
              <a:rPr sz="1733" spc="-280" dirty="0">
                <a:solidFill>
                  <a:srgbClr val="FFFFFF"/>
                </a:solidFill>
                <a:latin typeface="Verdana"/>
                <a:cs typeface="Verdana"/>
              </a:rPr>
              <a:t> </a:t>
            </a:r>
            <a:r>
              <a:rPr sz="1733" spc="-107" dirty="0">
                <a:solidFill>
                  <a:srgbClr val="FFFFFF"/>
                </a:solidFill>
                <a:latin typeface="Verdana"/>
                <a:cs typeface="Verdana"/>
              </a:rPr>
              <a:t>from</a:t>
            </a:r>
            <a:r>
              <a:rPr sz="1733" spc="-280" dirty="0">
                <a:solidFill>
                  <a:srgbClr val="FFFFFF"/>
                </a:solidFill>
                <a:latin typeface="Verdana"/>
                <a:cs typeface="Verdana"/>
              </a:rPr>
              <a:t> </a:t>
            </a:r>
            <a:r>
              <a:rPr sz="1733" spc="-167" dirty="0">
                <a:solidFill>
                  <a:srgbClr val="FFFFFF"/>
                </a:solidFill>
                <a:latin typeface="Verdana"/>
                <a:cs typeface="Verdana"/>
              </a:rPr>
              <a:t>a</a:t>
            </a:r>
            <a:r>
              <a:rPr sz="1733" spc="-280" dirty="0">
                <a:solidFill>
                  <a:srgbClr val="FFFFFF"/>
                </a:solidFill>
                <a:latin typeface="Verdana"/>
                <a:cs typeface="Verdana"/>
              </a:rPr>
              <a:t> </a:t>
            </a:r>
            <a:r>
              <a:rPr sz="1733" spc="-147" dirty="0">
                <a:solidFill>
                  <a:srgbClr val="FFFFFF"/>
                </a:solidFill>
                <a:latin typeface="Verdana"/>
                <a:cs typeface="Verdana"/>
              </a:rPr>
              <a:t>pod.</a:t>
            </a:r>
            <a:endParaRPr sz="1733">
              <a:solidFill>
                <a:prstClr val="black"/>
              </a:solidFill>
              <a:latin typeface="Verdana"/>
              <a:cs typeface="Verdana"/>
            </a:endParaRPr>
          </a:p>
          <a:p>
            <a:pPr defTabSz="1219170">
              <a:spcBef>
                <a:spcPts val="67"/>
              </a:spcBef>
            </a:pPr>
            <a:endParaRPr sz="1733">
              <a:solidFill>
                <a:prstClr val="black"/>
              </a:solidFill>
              <a:latin typeface="Times New Roman"/>
              <a:cs typeface="Times New Roman"/>
            </a:endParaRPr>
          </a:p>
          <a:p>
            <a:pPr marL="16933" marR="6773" defTabSz="1219170">
              <a:lnSpc>
                <a:spcPct val="101600"/>
              </a:lnSpc>
            </a:pPr>
            <a:r>
              <a:rPr sz="2133" b="1" spc="-53" dirty="0">
                <a:solidFill>
                  <a:srgbClr val="FFFFFF"/>
                </a:solidFill>
                <a:latin typeface="Arial"/>
                <a:cs typeface="Arial"/>
              </a:rPr>
              <a:t>PersistentVolumeClaim</a:t>
            </a:r>
            <a:r>
              <a:rPr sz="2133" b="1" spc="-173" dirty="0">
                <a:solidFill>
                  <a:srgbClr val="FFFFFF"/>
                </a:solidFill>
                <a:latin typeface="Arial"/>
                <a:cs typeface="Arial"/>
              </a:rPr>
              <a:t> </a:t>
            </a:r>
            <a:r>
              <a:rPr sz="2133" b="1" spc="53" dirty="0">
                <a:solidFill>
                  <a:srgbClr val="FFFFFF"/>
                </a:solidFill>
                <a:latin typeface="Arial"/>
                <a:cs typeface="Arial"/>
              </a:rPr>
              <a:t>-</a:t>
            </a:r>
            <a:r>
              <a:rPr sz="2133" b="1" spc="-180" dirty="0">
                <a:solidFill>
                  <a:srgbClr val="FFFFFF"/>
                </a:solidFill>
                <a:latin typeface="Arial"/>
                <a:cs typeface="Arial"/>
              </a:rPr>
              <a:t> </a:t>
            </a:r>
            <a:r>
              <a:rPr sz="1733" spc="-7" dirty="0">
                <a:solidFill>
                  <a:srgbClr val="FFFFFF"/>
                </a:solidFill>
                <a:latin typeface="Verdana"/>
                <a:cs typeface="Verdana"/>
              </a:rPr>
              <a:t>A</a:t>
            </a:r>
            <a:r>
              <a:rPr sz="1733" spc="-267" dirty="0">
                <a:solidFill>
                  <a:srgbClr val="FFFFFF"/>
                </a:solidFill>
                <a:latin typeface="Verdana"/>
                <a:cs typeface="Verdana"/>
              </a:rPr>
              <a:t> </a:t>
            </a:r>
            <a:r>
              <a:rPr sz="1733" spc="-100" dirty="0">
                <a:solidFill>
                  <a:srgbClr val="FFFFFF"/>
                </a:solidFill>
                <a:latin typeface="Verdana"/>
                <a:cs typeface="Verdana"/>
              </a:rPr>
              <a:t>PersistentVolumeClaim</a:t>
            </a:r>
            <a:r>
              <a:rPr sz="1733" spc="-267" dirty="0">
                <a:solidFill>
                  <a:srgbClr val="FFFFFF"/>
                </a:solidFill>
                <a:latin typeface="Verdana"/>
                <a:cs typeface="Verdana"/>
              </a:rPr>
              <a:t> </a:t>
            </a:r>
            <a:r>
              <a:rPr sz="1733" spc="-113" dirty="0">
                <a:solidFill>
                  <a:srgbClr val="FFFFFF"/>
                </a:solidFill>
                <a:latin typeface="Verdana"/>
                <a:cs typeface="Verdana"/>
              </a:rPr>
              <a:t>(PVC)</a:t>
            </a:r>
            <a:r>
              <a:rPr sz="1733" spc="-267" dirty="0">
                <a:solidFill>
                  <a:srgbClr val="FFFFFF"/>
                </a:solidFill>
                <a:latin typeface="Verdana"/>
                <a:cs typeface="Verdana"/>
              </a:rPr>
              <a:t> </a:t>
            </a:r>
            <a:r>
              <a:rPr sz="1733" spc="-93" dirty="0">
                <a:solidFill>
                  <a:srgbClr val="FFFFFF"/>
                </a:solidFill>
                <a:latin typeface="Verdana"/>
                <a:cs typeface="Verdana"/>
              </a:rPr>
              <a:t>is</a:t>
            </a:r>
            <a:r>
              <a:rPr sz="1733" spc="-267" dirty="0">
                <a:solidFill>
                  <a:srgbClr val="FFFFFF"/>
                </a:solidFill>
                <a:latin typeface="Verdana"/>
                <a:cs typeface="Verdana"/>
              </a:rPr>
              <a:t> </a:t>
            </a:r>
            <a:r>
              <a:rPr sz="1733" spc="-167" dirty="0">
                <a:solidFill>
                  <a:srgbClr val="FFFFFF"/>
                </a:solidFill>
                <a:latin typeface="Verdana"/>
                <a:cs typeface="Verdana"/>
              </a:rPr>
              <a:t>a</a:t>
            </a:r>
            <a:r>
              <a:rPr sz="1733" spc="-267" dirty="0">
                <a:solidFill>
                  <a:srgbClr val="FFFFFF"/>
                </a:solidFill>
                <a:latin typeface="Verdana"/>
                <a:cs typeface="Verdana"/>
              </a:rPr>
              <a:t> </a:t>
            </a:r>
            <a:r>
              <a:rPr sz="1733" spc="-107" dirty="0">
                <a:solidFill>
                  <a:srgbClr val="FFFFFF"/>
                </a:solidFill>
                <a:latin typeface="Verdana"/>
                <a:cs typeface="Verdana"/>
              </a:rPr>
              <a:t>request</a:t>
            </a:r>
            <a:r>
              <a:rPr sz="1733" spc="-267" dirty="0">
                <a:solidFill>
                  <a:srgbClr val="FFFFFF"/>
                </a:solidFill>
                <a:latin typeface="Verdana"/>
                <a:cs typeface="Verdana"/>
              </a:rPr>
              <a:t> </a:t>
            </a:r>
            <a:r>
              <a:rPr sz="1733" spc="-53" dirty="0">
                <a:solidFill>
                  <a:srgbClr val="FFFFFF"/>
                </a:solidFill>
                <a:latin typeface="Verdana"/>
                <a:cs typeface="Verdana"/>
              </a:rPr>
              <a:t>for</a:t>
            </a:r>
            <a:r>
              <a:rPr sz="1733" spc="-267" dirty="0">
                <a:solidFill>
                  <a:srgbClr val="FFFFFF"/>
                </a:solidFill>
                <a:latin typeface="Verdana"/>
                <a:cs typeface="Verdana"/>
              </a:rPr>
              <a:t> </a:t>
            </a:r>
            <a:r>
              <a:rPr sz="1733" spc="-120" dirty="0">
                <a:solidFill>
                  <a:srgbClr val="FFFFFF"/>
                </a:solidFill>
                <a:latin typeface="Verdana"/>
                <a:cs typeface="Verdana"/>
              </a:rPr>
              <a:t>storage</a:t>
            </a:r>
            <a:r>
              <a:rPr sz="1733" spc="-272" dirty="0">
                <a:solidFill>
                  <a:srgbClr val="FFFFFF"/>
                </a:solidFill>
                <a:latin typeface="Verdana"/>
                <a:cs typeface="Verdana"/>
              </a:rPr>
              <a:t> </a:t>
            </a:r>
            <a:r>
              <a:rPr sz="1733" spc="-93" dirty="0">
                <a:solidFill>
                  <a:srgbClr val="FFFFFF"/>
                </a:solidFill>
                <a:latin typeface="Verdana"/>
                <a:cs typeface="Verdana"/>
              </a:rPr>
              <a:t>that  </a:t>
            </a:r>
            <a:r>
              <a:rPr sz="1733" spc="-100" dirty="0">
                <a:solidFill>
                  <a:srgbClr val="FFFFFF"/>
                </a:solidFill>
                <a:latin typeface="Verdana"/>
                <a:cs typeface="Verdana"/>
              </a:rPr>
              <a:t>satisfies</a:t>
            </a:r>
            <a:r>
              <a:rPr sz="1733" spc="-272" dirty="0">
                <a:solidFill>
                  <a:srgbClr val="FFFFFF"/>
                </a:solidFill>
                <a:latin typeface="Verdana"/>
                <a:cs typeface="Verdana"/>
              </a:rPr>
              <a:t> </a:t>
            </a:r>
            <a:r>
              <a:rPr sz="1733" spc="-167" dirty="0">
                <a:solidFill>
                  <a:srgbClr val="FFFFFF"/>
                </a:solidFill>
                <a:latin typeface="Verdana"/>
                <a:cs typeface="Verdana"/>
              </a:rPr>
              <a:t>a</a:t>
            </a:r>
            <a:r>
              <a:rPr sz="1733" spc="-267" dirty="0">
                <a:solidFill>
                  <a:srgbClr val="FFFFFF"/>
                </a:solidFill>
                <a:latin typeface="Verdana"/>
                <a:cs typeface="Verdana"/>
              </a:rPr>
              <a:t> </a:t>
            </a:r>
            <a:r>
              <a:rPr sz="1733" spc="-107" dirty="0">
                <a:solidFill>
                  <a:srgbClr val="FFFFFF"/>
                </a:solidFill>
                <a:latin typeface="Verdana"/>
                <a:cs typeface="Verdana"/>
              </a:rPr>
              <a:t>set</a:t>
            </a:r>
            <a:r>
              <a:rPr sz="1733" spc="-272"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13" dirty="0">
                <a:solidFill>
                  <a:srgbClr val="FFFFFF"/>
                </a:solidFill>
                <a:latin typeface="Verdana"/>
                <a:cs typeface="Verdana"/>
              </a:rPr>
              <a:t>requirements</a:t>
            </a:r>
            <a:r>
              <a:rPr sz="1733" spc="-267" dirty="0">
                <a:solidFill>
                  <a:srgbClr val="FFFFFF"/>
                </a:solidFill>
                <a:latin typeface="Verdana"/>
                <a:cs typeface="Verdana"/>
              </a:rPr>
              <a:t> </a:t>
            </a:r>
            <a:r>
              <a:rPr sz="1733" spc="-113" dirty="0">
                <a:solidFill>
                  <a:srgbClr val="FFFFFF"/>
                </a:solidFill>
                <a:latin typeface="Verdana"/>
                <a:cs typeface="Verdana"/>
              </a:rPr>
              <a:t>instead</a:t>
            </a:r>
            <a:r>
              <a:rPr sz="1733" spc="-272"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52" dirty="0">
                <a:solidFill>
                  <a:srgbClr val="FFFFFF"/>
                </a:solidFill>
                <a:latin typeface="Verdana"/>
                <a:cs typeface="Verdana"/>
              </a:rPr>
              <a:t>mapping</a:t>
            </a:r>
            <a:r>
              <a:rPr sz="1733" spc="-267" dirty="0">
                <a:solidFill>
                  <a:srgbClr val="FFFFFF"/>
                </a:solidFill>
                <a:latin typeface="Verdana"/>
                <a:cs typeface="Verdana"/>
              </a:rPr>
              <a:t> </a:t>
            </a:r>
            <a:r>
              <a:rPr sz="1733" spc="-67" dirty="0">
                <a:solidFill>
                  <a:srgbClr val="FFFFFF"/>
                </a:solidFill>
                <a:latin typeface="Verdana"/>
                <a:cs typeface="Verdana"/>
              </a:rPr>
              <a:t>to</a:t>
            </a:r>
            <a:r>
              <a:rPr sz="1733" spc="-272" dirty="0">
                <a:solidFill>
                  <a:srgbClr val="FFFFFF"/>
                </a:solidFill>
                <a:latin typeface="Verdana"/>
                <a:cs typeface="Verdana"/>
              </a:rPr>
              <a:t> </a:t>
            </a:r>
            <a:r>
              <a:rPr sz="1733" spc="-167" dirty="0">
                <a:solidFill>
                  <a:srgbClr val="FFFFFF"/>
                </a:solidFill>
                <a:latin typeface="Verdana"/>
                <a:cs typeface="Verdana"/>
              </a:rPr>
              <a:t>a</a:t>
            </a:r>
            <a:r>
              <a:rPr sz="1733" spc="-267" dirty="0">
                <a:solidFill>
                  <a:srgbClr val="FFFFFF"/>
                </a:solidFill>
                <a:latin typeface="Verdana"/>
                <a:cs typeface="Verdana"/>
              </a:rPr>
              <a:t> </a:t>
            </a:r>
            <a:r>
              <a:rPr sz="1733" spc="-120" dirty="0">
                <a:solidFill>
                  <a:srgbClr val="FFFFFF"/>
                </a:solidFill>
                <a:latin typeface="Verdana"/>
                <a:cs typeface="Verdana"/>
              </a:rPr>
              <a:t>storage</a:t>
            </a:r>
            <a:r>
              <a:rPr sz="1733" spc="-272" dirty="0">
                <a:solidFill>
                  <a:srgbClr val="FFFFFF"/>
                </a:solidFill>
                <a:latin typeface="Verdana"/>
                <a:cs typeface="Verdana"/>
              </a:rPr>
              <a:t> </a:t>
            </a:r>
            <a:r>
              <a:rPr sz="1733" spc="-100" dirty="0">
                <a:solidFill>
                  <a:srgbClr val="FFFFFF"/>
                </a:solidFill>
                <a:latin typeface="Verdana"/>
                <a:cs typeface="Verdana"/>
              </a:rPr>
              <a:t>resource</a:t>
            </a:r>
            <a:r>
              <a:rPr sz="1733" spc="-267" dirty="0">
                <a:solidFill>
                  <a:srgbClr val="FFFFFF"/>
                </a:solidFill>
                <a:latin typeface="Verdana"/>
                <a:cs typeface="Verdana"/>
              </a:rPr>
              <a:t> </a:t>
            </a:r>
            <a:r>
              <a:rPr sz="1733" spc="-100" dirty="0">
                <a:solidFill>
                  <a:srgbClr val="FFFFFF"/>
                </a:solidFill>
                <a:latin typeface="Verdana"/>
                <a:cs typeface="Verdana"/>
              </a:rPr>
              <a:t>directly.</a:t>
            </a:r>
            <a:r>
              <a:rPr sz="1733" spc="-267" dirty="0">
                <a:solidFill>
                  <a:srgbClr val="FFFFFF"/>
                </a:solidFill>
                <a:latin typeface="Verdana"/>
                <a:cs typeface="Verdana"/>
              </a:rPr>
              <a:t> </a:t>
            </a:r>
            <a:r>
              <a:rPr sz="1733" spc="-133" dirty="0">
                <a:solidFill>
                  <a:srgbClr val="FFFFFF"/>
                </a:solidFill>
                <a:latin typeface="Verdana"/>
                <a:cs typeface="Verdana"/>
              </a:rPr>
              <a:t>Commonly  used</a:t>
            </a:r>
            <a:r>
              <a:rPr sz="1733" spc="-287" dirty="0">
                <a:solidFill>
                  <a:srgbClr val="FFFFFF"/>
                </a:solidFill>
                <a:latin typeface="Verdana"/>
                <a:cs typeface="Verdana"/>
              </a:rPr>
              <a:t> </a:t>
            </a:r>
            <a:r>
              <a:rPr sz="1733" spc="-73" dirty="0">
                <a:solidFill>
                  <a:srgbClr val="FFFFFF"/>
                </a:solidFill>
                <a:latin typeface="Verdana"/>
                <a:cs typeface="Verdana"/>
              </a:rPr>
              <a:t>with</a:t>
            </a:r>
            <a:r>
              <a:rPr sz="1733" spc="-280" dirty="0">
                <a:solidFill>
                  <a:srgbClr val="FFFFFF"/>
                </a:solidFill>
                <a:latin typeface="Verdana"/>
                <a:cs typeface="Verdana"/>
              </a:rPr>
              <a:t> </a:t>
            </a:r>
            <a:r>
              <a:rPr sz="1733" spc="-120" dirty="0">
                <a:solidFill>
                  <a:srgbClr val="FFFFFF"/>
                </a:solidFill>
                <a:latin typeface="Verdana"/>
                <a:cs typeface="Verdana"/>
              </a:rPr>
              <a:t>dynamically</a:t>
            </a:r>
            <a:r>
              <a:rPr sz="1733" spc="-280" dirty="0">
                <a:solidFill>
                  <a:srgbClr val="FFFFFF"/>
                </a:solidFill>
                <a:latin typeface="Verdana"/>
                <a:cs typeface="Verdana"/>
              </a:rPr>
              <a:t> </a:t>
            </a:r>
            <a:r>
              <a:rPr sz="1733" spc="-100" dirty="0">
                <a:solidFill>
                  <a:srgbClr val="FFFFFF"/>
                </a:solidFill>
                <a:latin typeface="Verdana"/>
                <a:cs typeface="Verdana"/>
              </a:rPr>
              <a:t>provisioned</a:t>
            </a:r>
            <a:r>
              <a:rPr sz="1733" spc="-280" dirty="0">
                <a:solidFill>
                  <a:srgbClr val="FFFFFF"/>
                </a:solidFill>
                <a:latin typeface="Verdana"/>
                <a:cs typeface="Verdana"/>
              </a:rPr>
              <a:t> </a:t>
            </a:r>
            <a:r>
              <a:rPr sz="1733" spc="-133" dirty="0">
                <a:solidFill>
                  <a:srgbClr val="FFFFFF"/>
                </a:solidFill>
                <a:latin typeface="Verdana"/>
                <a:cs typeface="Verdana"/>
              </a:rPr>
              <a:t>storage.</a:t>
            </a:r>
            <a:endParaRPr sz="1733">
              <a:solidFill>
                <a:prstClr val="black"/>
              </a:solidFill>
              <a:latin typeface="Verdana"/>
              <a:cs typeface="Verdana"/>
            </a:endParaRPr>
          </a:p>
          <a:p>
            <a:pPr defTabSz="1219170">
              <a:spcBef>
                <a:spcPts val="73"/>
              </a:spcBef>
            </a:pPr>
            <a:endParaRPr sz="1733">
              <a:solidFill>
                <a:prstClr val="black"/>
              </a:solidFill>
              <a:latin typeface="Times New Roman"/>
              <a:cs typeface="Times New Roman"/>
            </a:endParaRPr>
          </a:p>
          <a:p>
            <a:pPr marL="16933" marR="115990" defTabSz="1219170">
              <a:lnSpc>
                <a:spcPct val="101600"/>
              </a:lnSpc>
            </a:pPr>
            <a:r>
              <a:rPr sz="2133" b="1" spc="-113" dirty="0">
                <a:solidFill>
                  <a:srgbClr val="FFFFFF"/>
                </a:solidFill>
                <a:latin typeface="Arial"/>
                <a:cs typeface="Arial"/>
              </a:rPr>
              <a:t>StorageClass</a:t>
            </a:r>
            <a:r>
              <a:rPr sz="2133" b="1" spc="-173" dirty="0">
                <a:solidFill>
                  <a:srgbClr val="FFFFFF"/>
                </a:solidFill>
                <a:latin typeface="Arial"/>
                <a:cs typeface="Arial"/>
              </a:rPr>
              <a:t> </a:t>
            </a:r>
            <a:r>
              <a:rPr sz="2133" b="1" spc="53" dirty="0">
                <a:solidFill>
                  <a:srgbClr val="FFFFFF"/>
                </a:solidFill>
                <a:latin typeface="Arial"/>
                <a:cs typeface="Arial"/>
              </a:rPr>
              <a:t>-</a:t>
            </a:r>
            <a:r>
              <a:rPr sz="2133" b="1" spc="-140" dirty="0">
                <a:solidFill>
                  <a:srgbClr val="FFFFFF"/>
                </a:solidFill>
                <a:latin typeface="Arial"/>
                <a:cs typeface="Arial"/>
              </a:rPr>
              <a:t> </a:t>
            </a:r>
            <a:r>
              <a:rPr sz="1733" spc="-133" dirty="0">
                <a:solidFill>
                  <a:srgbClr val="FFFFFF"/>
                </a:solidFill>
                <a:latin typeface="Verdana"/>
                <a:cs typeface="Verdana"/>
              </a:rPr>
              <a:t>Storage</a:t>
            </a:r>
            <a:r>
              <a:rPr sz="1733" spc="-267" dirty="0">
                <a:solidFill>
                  <a:srgbClr val="FFFFFF"/>
                </a:solidFill>
                <a:latin typeface="Verdana"/>
                <a:cs typeface="Verdana"/>
              </a:rPr>
              <a:t> </a:t>
            </a:r>
            <a:r>
              <a:rPr sz="1733" spc="-127" dirty="0">
                <a:solidFill>
                  <a:srgbClr val="FFFFFF"/>
                </a:solidFill>
                <a:latin typeface="Verdana"/>
                <a:cs typeface="Verdana"/>
              </a:rPr>
              <a:t>classes</a:t>
            </a:r>
            <a:r>
              <a:rPr sz="1733" spc="-267" dirty="0">
                <a:solidFill>
                  <a:srgbClr val="FFFFFF"/>
                </a:solidFill>
                <a:latin typeface="Verdana"/>
                <a:cs typeface="Verdana"/>
              </a:rPr>
              <a:t> </a:t>
            </a:r>
            <a:r>
              <a:rPr sz="1733" spc="-113" dirty="0">
                <a:solidFill>
                  <a:srgbClr val="FFFFFF"/>
                </a:solidFill>
                <a:latin typeface="Verdana"/>
                <a:cs typeface="Verdana"/>
              </a:rPr>
              <a:t>are</a:t>
            </a:r>
            <a:r>
              <a:rPr sz="1733" spc="-267" dirty="0">
                <a:solidFill>
                  <a:srgbClr val="FFFFFF"/>
                </a:solidFill>
                <a:latin typeface="Verdana"/>
                <a:cs typeface="Verdana"/>
              </a:rPr>
              <a:t> </a:t>
            </a:r>
            <a:r>
              <a:rPr sz="1733" spc="-152" dirty="0">
                <a:solidFill>
                  <a:srgbClr val="FFFFFF"/>
                </a:solidFill>
                <a:latin typeface="Verdana"/>
                <a:cs typeface="Verdana"/>
              </a:rPr>
              <a:t>an</a:t>
            </a:r>
            <a:r>
              <a:rPr sz="1733" spc="-267" dirty="0">
                <a:solidFill>
                  <a:srgbClr val="FFFFFF"/>
                </a:solidFill>
                <a:latin typeface="Verdana"/>
                <a:cs typeface="Verdana"/>
              </a:rPr>
              <a:t> </a:t>
            </a:r>
            <a:r>
              <a:rPr sz="1733" spc="-100" dirty="0">
                <a:solidFill>
                  <a:srgbClr val="FFFFFF"/>
                </a:solidFill>
                <a:latin typeface="Verdana"/>
                <a:cs typeface="Verdana"/>
              </a:rPr>
              <a:t>abstraction</a:t>
            </a:r>
            <a:r>
              <a:rPr sz="1733" spc="-267" dirty="0">
                <a:solidFill>
                  <a:srgbClr val="FFFFFF"/>
                </a:solidFill>
                <a:latin typeface="Verdana"/>
                <a:cs typeface="Verdana"/>
              </a:rPr>
              <a:t> </a:t>
            </a:r>
            <a:r>
              <a:rPr sz="1733" spc="-113" dirty="0">
                <a:solidFill>
                  <a:srgbClr val="FFFFFF"/>
                </a:solidFill>
                <a:latin typeface="Verdana"/>
                <a:cs typeface="Verdana"/>
              </a:rPr>
              <a:t>on</a:t>
            </a:r>
            <a:r>
              <a:rPr sz="1733" spc="-267" dirty="0">
                <a:solidFill>
                  <a:srgbClr val="FFFFFF"/>
                </a:solidFill>
                <a:latin typeface="Verdana"/>
                <a:cs typeface="Verdana"/>
              </a:rPr>
              <a:t> </a:t>
            </a:r>
            <a:r>
              <a:rPr sz="1733" spc="-87" dirty="0">
                <a:solidFill>
                  <a:srgbClr val="FFFFFF"/>
                </a:solidFill>
                <a:latin typeface="Verdana"/>
                <a:cs typeface="Verdana"/>
              </a:rPr>
              <a:t>top</a:t>
            </a:r>
            <a:r>
              <a:rPr sz="1733" spc="-267" dirty="0">
                <a:solidFill>
                  <a:srgbClr val="FFFFFF"/>
                </a:solidFill>
                <a:latin typeface="Verdana"/>
                <a:cs typeface="Verdana"/>
              </a:rPr>
              <a:t> </a:t>
            </a:r>
            <a:r>
              <a:rPr sz="1733" spc="-60" dirty="0">
                <a:solidFill>
                  <a:srgbClr val="FFFFFF"/>
                </a:solidFill>
                <a:latin typeface="Verdana"/>
                <a:cs typeface="Verdana"/>
              </a:rPr>
              <a:t>of</a:t>
            </a:r>
            <a:r>
              <a:rPr sz="1733" spc="-267" dirty="0">
                <a:solidFill>
                  <a:srgbClr val="FFFFFF"/>
                </a:solidFill>
                <a:latin typeface="Verdana"/>
                <a:cs typeface="Verdana"/>
              </a:rPr>
              <a:t> </a:t>
            </a:r>
            <a:r>
              <a:rPr sz="1733" spc="-152" dirty="0">
                <a:solidFill>
                  <a:srgbClr val="FFFFFF"/>
                </a:solidFill>
                <a:latin typeface="Verdana"/>
                <a:cs typeface="Verdana"/>
              </a:rPr>
              <a:t>an</a:t>
            </a:r>
            <a:r>
              <a:rPr sz="1733" spc="-267" dirty="0">
                <a:solidFill>
                  <a:srgbClr val="FFFFFF"/>
                </a:solidFill>
                <a:latin typeface="Verdana"/>
                <a:cs typeface="Verdana"/>
              </a:rPr>
              <a:t> </a:t>
            </a:r>
            <a:r>
              <a:rPr sz="1733" spc="-107" dirty="0">
                <a:solidFill>
                  <a:srgbClr val="FFFFFF"/>
                </a:solidFill>
                <a:latin typeface="Verdana"/>
                <a:cs typeface="Verdana"/>
              </a:rPr>
              <a:t>external</a:t>
            </a:r>
            <a:r>
              <a:rPr sz="1733" spc="-267" dirty="0">
                <a:solidFill>
                  <a:srgbClr val="FFFFFF"/>
                </a:solidFill>
                <a:latin typeface="Verdana"/>
                <a:cs typeface="Verdana"/>
              </a:rPr>
              <a:t> </a:t>
            </a:r>
            <a:r>
              <a:rPr sz="1733" spc="-120" dirty="0">
                <a:solidFill>
                  <a:srgbClr val="FFFFFF"/>
                </a:solidFill>
                <a:latin typeface="Verdana"/>
                <a:cs typeface="Verdana"/>
              </a:rPr>
              <a:t>storage</a:t>
            </a:r>
            <a:r>
              <a:rPr sz="1733" spc="-267" dirty="0">
                <a:solidFill>
                  <a:srgbClr val="FFFFFF"/>
                </a:solidFill>
                <a:latin typeface="Verdana"/>
                <a:cs typeface="Verdana"/>
              </a:rPr>
              <a:t> </a:t>
            </a:r>
            <a:r>
              <a:rPr sz="1733" spc="-120" dirty="0">
                <a:solidFill>
                  <a:srgbClr val="FFFFFF"/>
                </a:solidFill>
                <a:latin typeface="Verdana"/>
                <a:cs typeface="Verdana"/>
              </a:rPr>
              <a:t>resource.  These </a:t>
            </a:r>
            <a:r>
              <a:rPr sz="1733" spc="-47" dirty="0">
                <a:solidFill>
                  <a:srgbClr val="FFFFFF"/>
                </a:solidFill>
                <a:latin typeface="Verdana"/>
                <a:cs typeface="Verdana"/>
              </a:rPr>
              <a:t>will </a:t>
            </a:r>
            <a:r>
              <a:rPr sz="1733" spc="-100" dirty="0">
                <a:solidFill>
                  <a:srgbClr val="FFFFFF"/>
                </a:solidFill>
                <a:latin typeface="Verdana"/>
                <a:cs typeface="Verdana"/>
              </a:rPr>
              <a:t>include </a:t>
            </a:r>
            <a:r>
              <a:rPr sz="1733" spc="-167" dirty="0">
                <a:solidFill>
                  <a:srgbClr val="FFFFFF"/>
                </a:solidFill>
                <a:latin typeface="Verdana"/>
                <a:cs typeface="Verdana"/>
              </a:rPr>
              <a:t>a </a:t>
            </a:r>
            <a:r>
              <a:rPr sz="1733" spc="-107" dirty="0">
                <a:solidFill>
                  <a:srgbClr val="FFFFFF"/>
                </a:solidFill>
                <a:latin typeface="Verdana"/>
                <a:cs typeface="Verdana"/>
              </a:rPr>
              <a:t>provisioner, </a:t>
            </a:r>
            <a:r>
              <a:rPr sz="1733" spc="-93" dirty="0">
                <a:solidFill>
                  <a:srgbClr val="FFFFFF"/>
                </a:solidFill>
                <a:latin typeface="Verdana"/>
                <a:cs typeface="Verdana"/>
              </a:rPr>
              <a:t>provisioner configuration </a:t>
            </a:r>
            <a:r>
              <a:rPr sz="1733" spc="-127" dirty="0">
                <a:solidFill>
                  <a:srgbClr val="FFFFFF"/>
                </a:solidFill>
                <a:latin typeface="Verdana"/>
                <a:cs typeface="Verdana"/>
              </a:rPr>
              <a:t>parameters </a:t>
            </a:r>
            <a:r>
              <a:rPr sz="1733" spc="-160" dirty="0">
                <a:solidFill>
                  <a:srgbClr val="FFFFFF"/>
                </a:solidFill>
                <a:latin typeface="Verdana"/>
                <a:cs typeface="Verdana"/>
              </a:rPr>
              <a:t>as </a:t>
            </a:r>
            <a:r>
              <a:rPr sz="1733" spc="-73" dirty="0">
                <a:solidFill>
                  <a:srgbClr val="FFFFFF"/>
                </a:solidFill>
                <a:latin typeface="Verdana"/>
                <a:cs typeface="Verdana"/>
              </a:rPr>
              <a:t>well </a:t>
            </a:r>
            <a:r>
              <a:rPr sz="1733" spc="-160" dirty="0">
                <a:solidFill>
                  <a:srgbClr val="FFFFFF"/>
                </a:solidFill>
                <a:latin typeface="Verdana"/>
                <a:cs typeface="Verdana"/>
              </a:rPr>
              <a:t>as </a:t>
            </a:r>
            <a:r>
              <a:rPr sz="1733" spc="-167" dirty="0">
                <a:solidFill>
                  <a:srgbClr val="FFFFFF"/>
                </a:solidFill>
                <a:latin typeface="Verdana"/>
                <a:cs typeface="Verdana"/>
              </a:rPr>
              <a:t>a </a:t>
            </a:r>
            <a:r>
              <a:rPr sz="1733" dirty="0">
                <a:solidFill>
                  <a:srgbClr val="FFFFFF"/>
                </a:solidFill>
                <a:latin typeface="Verdana"/>
                <a:cs typeface="Verdana"/>
              </a:rPr>
              <a:t>PV  </a:t>
            </a:r>
            <a:r>
              <a:rPr sz="1733" spc="-100" dirty="0">
                <a:solidFill>
                  <a:srgbClr val="FFFFFF"/>
                </a:solidFill>
                <a:latin typeface="Verdana"/>
                <a:cs typeface="Verdana"/>
              </a:rPr>
              <a:t>reclaimPolicy.</a:t>
            </a:r>
            <a:endParaRPr sz="1733">
              <a:solidFill>
                <a:prstClr val="black"/>
              </a:solidFill>
              <a:latin typeface="Verdana"/>
              <a:cs typeface="Verdana"/>
            </a:endParaRPr>
          </a:p>
        </p:txBody>
      </p:sp>
    </p:spTree>
    <p:extLst>
      <p:ext uri="{BB962C8B-B14F-4D97-AF65-F5344CB8AC3E}">
        <p14:creationId xmlns:p14="http://schemas.microsoft.com/office/powerpoint/2010/main" val="1821959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08002"/>
            <a:ext cx="1078653" cy="1078653"/>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305399" y="784648"/>
            <a:ext cx="1078653" cy="1078653"/>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4997357" y="1"/>
            <a:ext cx="6857985" cy="685798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a:spLocks noGrp="1"/>
          </p:cNvSpPr>
          <p:nvPr>
            <p:ph type="title"/>
          </p:nvPr>
        </p:nvSpPr>
        <p:spPr>
          <a:xfrm>
            <a:off x="5507302" y="859910"/>
            <a:ext cx="1831340" cy="509541"/>
          </a:xfrm>
          <a:prstGeom prst="rect">
            <a:avLst/>
          </a:prstGeom>
        </p:spPr>
        <p:txBody>
          <a:bodyPr vert="horz" wrap="square" lIns="0" tIns="16933" rIns="0" bIns="0" rtlCol="0">
            <a:spAutoFit/>
          </a:bodyPr>
          <a:lstStyle/>
          <a:p>
            <a:pPr marL="16933">
              <a:spcBef>
                <a:spcPts val="133"/>
              </a:spcBef>
            </a:pPr>
            <a:r>
              <a:rPr sz="3200" spc="60" dirty="0"/>
              <a:t>Volumes</a:t>
            </a:r>
            <a:endParaRPr sz="3200"/>
          </a:p>
        </p:txBody>
      </p:sp>
      <p:sp>
        <p:nvSpPr>
          <p:cNvPr id="6" name="object 6"/>
          <p:cNvSpPr/>
          <p:nvPr/>
        </p:nvSpPr>
        <p:spPr>
          <a:xfrm>
            <a:off x="1534000" y="2195312"/>
            <a:ext cx="4362720" cy="3671075"/>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6839253" y="1982797"/>
            <a:ext cx="4275924" cy="4096124"/>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51855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8662" y="859910"/>
            <a:ext cx="3995420" cy="509541"/>
          </a:xfrm>
          <a:prstGeom prst="rect">
            <a:avLst/>
          </a:prstGeom>
        </p:spPr>
        <p:txBody>
          <a:bodyPr vert="horz" wrap="square" lIns="0" tIns="16933" rIns="0" bIns="0" rtlCol="0">
            <a:spAutoFit/>
          </a:bodyPr>
          <a:lstStyle/>
          <a:p>
            <a:pPr marL="16933">
              <a:spcBef>
                <a:spcPts val="133"/>
              </a:spcBef>
            </a:pPr>
            <a:r>
              <a:rPr sz="3200" spc="33" dirty="0"/>
              <a:t>Persistent</a:t>
            </a:r>
            <a:r>
              <a:rPr sz="3200" spc="-393" dirty="0"/>
              <a:t> </a:t>
            </a:r>
            <a:r>
              <a:rPr sz="3200" spc="60" dirty="0"/>
              <a:t>Volumes</a:t>
            </a:r>
            <a:endParaRPr sz="3200"/>
          </a:p>
        </p:txBody>
      </p:sp>
      <p:sp>
        <p:nvSpPr>
          <p:cNvPr id="3" name="object 3"/>
          <p:cNvSpPr txBox="1"/>
          <p:nvPr/>
        </p:nvSpPr>
        <p:spPr>
          <a:xfrm>
            <a:off x="6566095" y="2137981"/>
            <a:ext cx="3681307" cy="3462080"/>
          </a:xfrm>
          <a:prstGeom prst="rect">
            <a:avLst/>
          </a:prstGeom>
        </p:spPr>
        <p:txBody>
          <a:bodyPr vert="horz" wrap="square" lIns="0" tIns="57573" rIns="0" bIns="0" rtlCol="0">
            <a:spAutoFit/>
          </a:bodyPr>
          <a:lstStyle/>
          <a:p>
            <a:pPr marL="454649" indent="-437716" defTabSz="1219170">
              <a:spcBef>
                <a:spcPts val="453"/>
              </a:spcBef>
              <a:buFont typeface="Arial"/>
              <a:buChar char="●"/>
              <a:tabLst>
                <a:tab pos="453802" algn="l"/>
                <a:tab pos="454649" algn="l"/>
              </a:tabLst>
            </a:pPr>
            <a:r>
              <a:rPr sz="1733" spc="-53" dirty="0">
                <a:solidFill>
                  <a:srgbClr val="FFFFFF"/>
                </a:solidFill>
                <a:latin typeface="Verdana"/>
                <a:cs typeface="Verdana"/>
              </a:rPr>
              <a:t>PVs</a:t>
            </a:r>
            <a:r>
              <a:rPr sz="1733" spc="-287" dirty="0">
                <a:solidFill>
                  <a:srgbClr val="FFFFFF"/>
                </a:solidFill>
                <a:latin typeface="Verdana"/>
                <a:cs typeface="Verdana"/>
              </a:rPr>
              <a:t> </a:t>
            </a:r>
            <a:r>
              <a:rPr sz="1733" spc="-113" dirty="0">
                <a:solidFill>
                  <a:srgbClr val="FFFFFF"/>
                </a:solidFill>
                <a:latin typeface="Verdana"/>
                <a:cs typeface="Verdana"/>
              </a:rPr>
              <a:t>are</a:t>
            </a:r>
            <a:r>
              <a:rPr sz="1733" spc="-287" dirty="0">
                <a:solidFill>
                  <a:srgbClr val="FFFFFF"/>
                </a:solidFill>
                <a:latin typeface="Verdana"/>
                <a:cs typeface="Verdana"/>
              </a:rPr>
              <a:t> </a:t>
            </a:r>
            <a:r>
              <a:rPr sz="1733" spc="-167" dirty="0">
                <a:solidFill>
                  <a:srgbClr val="FFFFFF"/>
                </a:solidFill>
                <a:latin typeface="Verdana"/>
                <a:cs typeface="Verdana"/>
              </a:rPr>
              <a:t>a</a:t>
            </a:r>
            <a:r>
              <a:rPr sz="1733" spc="-287" dirty="0">
                <a:solidFill>
                  <a:srgbClr val="FFFFFF"/>
                </a:solidFill>
                <a:latin typeface="Verdana"/>
                <a:cs typeface="Verdana"/>
              </a:rPr>
              <a:t> </a:t>
            </a:r>
            <a:r>
              <a:rPr sz="1733" spc="-100" dirty="0">
                <a:solidFill>
                  <a:srgbClr val="FFFFFF"/>
                </a:solidFill>
                <a:latin typeface="Verdana"/>
                <a:cs typeface="Verdana"/>
              </a:rPr>
              <a:t>cluster-wide</a:t>
            </a:r>
            <a:r>
              <a:rPr sz="1733" spc="-287" dirty="0">
                <a:solidFill>
                  <a:srgbClr val="FFFFFF"/>
                </a:solidFill>
                <a:latin typeface="Verdana"/>
                <a:cs typeface="Verdana"/>
              </a:rPr>
              <a:t> </a:t>
            </a:r>
            <a:r>
              <a:rPr sz="1733" spc="-100" dirty="0">
                <a:solidFill>
                  <a:srgbClr val="FFFFFF"/>
                </a:solidFill>
                <a:latin typeface="Verdana"/>
                <a:cs typeface="Verdana"/>
              </a:rPr>
              <a:t>resource</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40" dirty="0">
                <a:solidFill>
                  <a:srgbClr val="FFFFFF"/>
                </a:solidFill>
                <a:latin typeface="Verdana"/>
                <a:cs typeface="Verdana"/>
              </a:rPr>
              <a:t>Not</a:t>
            </a:r>
            <a:r>
              <a:rPr sz="1733" spc="-287" dirty="0">
                <a:solidFill>
                  <a:srgbClr val="FFFFFF"/>
                </a:solidFill>
                <a:latin typeface="Verdana"/>
                <a:cs typeface="Verdana"/>
              </a:rPr>
              <a:t> </a:t>
            </a:r>
            <a:r>
              <a:rPr sz="1733" spc="-80" dirty="0">
                <a:solidFill>
                  <a:srgbClr val="FFFFFF"/>
                </a:solidFill>
                <a:latin typeface="Verdana"/>
                <a:cs typeface="Verdana"/>
              </a:rPr>
              <a:t>directly</a:t>
            </a:r>
            <a:r>
              <a:rPr sz="1733" spc="-287" dirty="0">
                <a:solidFill>
                  <a:srgbClr val="FFFFFF"/>
                </a:solidFill>
                <a:latin typeface="Verdana"/>
                <a:cs typeface="Verdana"/>
              </a:rPr>
              <a:t> </a:t>
            </a:r>
            <a:r>
              <a:rPr sz="1733" spc="-133" dirty="0">
                <a:solidFill>
                  <a:srgbClr val="FFFFFF"/>
                </a:solidFill>
                <a:latin typeface="Verdana"/>
                <a:cs typeface="Verdana"/>
              </a:rPr>
              <a:t>consumable</a:t>
            </a:r>
            <a:r>
              <a:rPr sz="1733" spc="-287" dirty="0">
                <a:solidFill>
                  <a:srgbClr val="FFFFFF"/>
                </a:solidFill>
                <a:latin typeface="Verdana"/>
                <a:cs typeface="Verdana"/>
              </a:rPr>
              <a:t> </a:t>
            </a:r>
            <a:r>
              <a:rPr sz="1733" spc="-127" dirty="0">
                <a:solidFill>
                  <a:srgbClr val="FFFFFF"/>
                </a:solidFill>
                <a:latin typeface="Verdana"/>
                <a:cs typeface="Verdana"/>
              </a:rPr>
              <a:t>by</a:t>
            </a:r>
            <a:r>
              <a:rPr sz="1733" spc="-280" dirty="0">
                <a:solidFill>
                  <a:srgbClr val="FFFFFF"/>
                </a:solidFill>
                <a:latin typeface="Verdana"/>
                <a:cs typeface="Verdana"/>
              </a:rPr>
              <a:t> </a:t>
            </a:r>
            <a:r>
              <a:rPr sz="1733" spc="-167" dirty="0">
                <a:solidFill>
                  <a:srgbClr val="FFFFFF"/>
                </a:solidFill>
                <a:latin typeface="Verdana"/>
                <a:cs typeface="Verdana"/>
              </a:rPr>
              <a:t>a</a:t>
            </a:r>
            <a:r>
              <a:rPr sz="1733" spc="-287" dirty="0">
                <a:solidFill>
                  <a:srgbClr val="FFFFFF"/>
                </a:solidFill>
                <a:latin typeface="Verdana"/>
                <a:cs typeface="Verdana"/>
              </a:rPr>
              <a:t> </a:t>
            </a:r>
            <a:r>
              <a:rPr sz="1733" spc="-67" dirty="0">
                <a:solidFill>
                  <a:srgbClr val="FFFFFF"/>
                </a:solidFill>
                <a:latin typeface="Verdana"/>
                <a:cs typeface="Verdana"/>
              </a:rPr>
              <a:t>Pod</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dirty="0">
                <a:solidFill>
                  <a:srgbClr val="FFFFFF"/>
                </a:solidFill>
                <a:latin typeface="Verdana"/>
                <a:cs typeface="Verdana"/>
              </a:rPr>
              <a:t>PV</a:t>
            </a:r>
            <a:r>
              <a:rPr sz="1733" spc="-287" dirty="0">
                <a:solidFill>
                  <a:srgbClr val="FFFFFF"/>
                </a:solidFill>
                <a:latin typeface="Verdana"/>
                <a:cs typeface="Verdana"/>
              </a:rPr>
              <a:t> </a:t>
            </a:r>
            <a:r>
              <a:rPr sz="1733" spc="-133" dirty="0">
                <a:solidFill>
                  <a:srgbClr val="FFFFFF"/>
                </a:solidFill>
                <a:latin typeface="Verdana"/>
                <a:cs typeface="Verdana"/>
              </a:rPr>
              <a:t>Parameters:</a:t>
            </a:r>
            <a:endParaRPr sz="1733">
              <a:solidFill>
                <a:prstClr val="black"/>
              </a:solidFill>
              <a:latin typeface="Verdana"/>
              <a:cs typeface="Verdana"/>
            </a:endParaRPr>
          </a:p>
          <a:p>
            <a:pPr marL="1064233" lvl="1" indent="-417396" defTabSz="1219170">
              <a:spcBef>
                <a:spcPts val="327"/>
              </a:spcBef>
              <a:buFont typeface="Arial"/>
              <a:buChar char="○"/>
              <a:tabLst>
                <a:tab pos="1063387" algn="l"/>
                <a:tab pos="1064233" algn="l"/>
              </a:tabLst>
            </a:pPr>
            <a:r>
              <a:rPr sz="1467" spc="-87" dirty="0">
                <a:solidFill>
                  <a:srgbClr val="FFFFFF"/>
                </a:solidFill>
                <a:latin typeface="Verdana"/>
                <a:cs typeface="Verdana"/>
              </a:rPr>
              <a:t>Capacity</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87" dirty="0">
                <a:solidFill>
                  <a:srgbClr val="FFFFFF"/>
                </a:solidFill>
                <a:latin typeface="Verdana"/>
                <a:cs typeface="Verdana"/>
              </a:rPr>
              <a:t>accessModes</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80" dirty="0">
                <a:solidFill>
                  <a:srgbClr val="FFFFFF"/>
                </a:solidFill>
                <a:latin typeface="Verdana"/>
                <a:cs typeface="Verdana"/>
              </a:rPr>
              <a:t>ReadOnlyMany</a:t>
            </a:r>
            <a:r>
              <a:rPr sz="1467" spc="-247" dirty="0">
                <a:solidFill>
                  <a:srgbClr val="FFFFFF"/>
                </a:solidFill>
                <a:latin typeface="Verdana"/>
                <a:cs typeface="Verdana"/>
              </a:rPr>
              <a:t> </a:t>
            </a:r>
            <a:r>
              <a:rPr sz="1467" spc="-120" dirty="0">
                <a:solidFill>
                  <a:srgbClr val="FFFFFF"/>
                </a:solidFill>
                <a:latin typeface="Verdana"/>
                <a:cs typeface="Verdana"/>
              </a:rPr>
              <a:t>(ROX)</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67" dirty="0">
                <a:solidFill>
                  <a:srgbClr val="FFFFFF"/>
                </a:solidFill>
                <a:latin typeface="Verdana"/>
                <a:cs typeface="Verdana"/>
              </a:rPr>
              <a:t>ReadWriteOnce</a:t>
            </a:r>
            <a:r>
              <a:rPr sz="1467" spc="-347" dirty="0">
                <a:solidFill>
                  <a:srgbClr val="FFFFFF"/>
                </a:solidFill>
                <a:latin typeface="Verdana"/>
                <a:cs typeface="Verdana"/>
              </a:rPr>
              <a:t> </a:t>
            </a:r>
            <a:r>
              <a:rPr sz="1467" spc="-93" dirty="0">
                <a:solidFill>
                  <a:srgbClr val="FFFFFF"/>
                </a:solidFill>
                <a:latin typeface="Verdana"/>
                <a:cs typeface="Verdana"/>
              </a:rPr>
              <a:t>(RWO)</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67" dirty="0">
                <a:solidFill>
                  <a:srgbClr val="FFFFFF"/>
                </a:solidFill>
                <a:latin typeface="Verdana"/>
                <a:cs typeface="Verdana"/>
              </a:rPr>
              <a:t>ReadWriteMany</a:t>
            </a:r>
            <a:r>
              <a:rPr sz="1467" spc="-300" dirty="0">
                <a:solidFill>
                  <a:srgbClr val="FFFFFF"/>
                </a:solidFill>
                <a:latin typeface="Verdana"/>
                <a:cs typeface="Verdana"/>
              </a:rPr>
              <a:t> </a:t>
            </a:r>
            <a:r>
              <a:rPr sz="1467" spc="-113" dirty="0">
                <a:solidFill>
                  <a:srgbClr val="FFFFFF"/>
                </a:solidFill>
                <a:latin typeface="Verdana"/>
                <a:cs typeface="Verdana"/>
              </a:rPr>
              <a:t>(RWX)</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87" dirty="0">
                <a:solidFill>
                  <a:srgbClr val="FFFFFF"/>
                </a:solidFill>
                <a:latin typeface="Verdana"/>
                <a:cs typeface="Verdana"/>
              </a:rPr>
              <a:t>persistentVolumeReclaimPolicy</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87" dirty="0">
                <a:solidFill>
                  <a:srgbClr val="FFFFFF"/>
                </a:solidFill>
                <a:latin typeface="Verdana"/>
                <a:cs typeface="Verdana"/>
              </a:rPr>
              <a:t>Retain</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87" dirty="0">
                <a:solidFill>
                  <a:srgbClr val="FFFFFF"/>
                </a:solidFill>
                <a:latin typeface="Verdana"/>
                <a:cs typeface="Verdana"/>
              </a:rPr>
              <a:t>Recycle</a:t>
            </a:r>
            <a:endParaRPr sz="1467">
              <a:solidFill>
                <a:prstClr val="black"/>
              </a:solidFill>
              <a:latin typeface="Verdana"/>
              <a:cs typeface="Verdana"/>
            </a:endParaRPr>
          </a:p>
          <a:p>
            <a:pPr marL="1673818" lvl="2" indent="-417396" defTabSz="1219170">
              <a:spcBef>
                <a:spcPts val="240"/>
              </a:spcBef>
              <a:buFont typeface="Arial"/>
              <a:buChar char="■"/>
              <a:tabLst>
                <a:tab pos="1672972" algn="l"/>
                <a:tab pos="1673818" algn="l"/>
              </a:tabLst>
            </a:pPr>
            <a:r>
              <a:rPr sz="1467" spc="-67" dirty="0">
                <a:solidFill>
                  <a:srgbClr val="FFFFFF"/>
                </a:solidFill>
                <a:latin typeface="Verdana"/>
                <a:cs typeface="Verdana"/>
              </a:rPr>
              <a:t>Delete</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107" dirty="0">
                <a:solidFill>
                  <a:srgbClr val="FFFFFF"/>
                </a:solidFill>
                <a:latin typeface="Verdana"/>
                <a:cs typeface="Verdana"/>
              </a:rPr>
              <a:t>StorageClass</a:t>
            </a:r>
            <a:endParaRPr sz="1467">
              <a:solidFill>
                <a:prstClr val="black"/>
              </a:solidFill>
              <a:latin typeface="Verdana"/>
              <a:cs typeface="Verdana"/>
            </a:endParaRPr>
          </a:p>
        </p:txBody>
      </p:sp>
      <p:sp>
        <p:nvSpPr>
          <p:cNvPr id="4" name="object 4"/>
          <p:cNvSpPr/>
          <p:nvPr/>
        </p:nvSpPr>
        <p:spPr>
          <a:xfrm>
            <a:off x="1729997" y="1822297"/>
            <a:ext cx="4566857" cy="4417124"/>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4257617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98721" y="859910"/>
            <a:ext cx="5283200" cy="509541"/>
          </a:xfrm>
          <a:prstGeom prst="rect">
            <a:avLst/>
          </a:prstGeom>
        </p:spPr>
        <p:txBody>
          <a:bodyPr vert="horz" wrap="square" lIns="0" tIns="16933" rIns="0" bIns="0" rtlCol="0">
            <a:spAutoFit/>
          </a:bodyPr>
          <a:lstStyle/>
          <a:p>
            <a:pPr marL="16933">
              <a:spcBef>
                <a:spcPts val="133"/>
              </a:spcBef>
            </a:pPr>
            <a:r>
              <a:rPr sz="3200" spc="33" dirty="0"/>
              <a:t>Persistent </a:t>
            </a:r>
            <a:r>
              <a:rPr sz="3200" spc="87" dirty="0"/>
              <a:t>Volume</a:t>
            </a:r>
            <a:r>
              <a:rPr sz="3200" spc="-707" dirty="0"/>
              <a:t> </a:t>
            </a:r>
            <a:r>
              <a:rPr sz="3200" spc="27" dirty="0"/>
              <a:t>Claims</a:t>
            </a:r>
            <a:endParaRPr sz="3200"/>
          </a:p>
        </p:txBody>
      </p:sp>
      <p:sp>
        <p:nvSpPr>
          <p:cNvPr id="3" name="object 3"/>
          <p:cNvSpPr txBox="1"/>
          <p:nvPr/>
        </p:nvSpPr>
        <p:spPr>
          <a:xfrm>
            <a:off x="5834627" y="2137982"/>
            <a:ext cx="5042747" cy="1824644"/>
          </a:xfrm>
          <a:prstGeom prst="rect">
            <a:avLst/>
          </a:prstGeom>
        </p:spPr>
        <p:txBody>
          <a:bodyPr vert="horz" wrap="square" lIns="0" tIns="57573" rIns="0" bIns="0" rtlCol="0">
            <a:spAutoFit/>
          </a:bodyPr>
          <a:lstStyle/>
          <a:p>
            <a:pPr marL="454649" indent="-437716" defTabSz="1219170">
              <a:spcBef>
                <a:spcPts val="453"/>
              </a:spcBef>
              <a:buFont typeface="Arial"/>
              <a:buChar char="●"/>
              <a:tabLst>
                <a:tab pos="453802" algn="l"/>
                <a:tab pos="454649" algn="l"/>
              </a:tabLst>
            </a:pPr>
            <a:r>
              <a:rPr sz="1733" spc="-47" dirty="0">
                <a:solidFill>
                  <a:srgbClr val="FFFFFF"/>
                </a:solidFill>
                <a:latin typeface="Verdana"/>
                <a:cs typeface="Verdana"/>
              </a:rPr>
              <a:t>PVCs</a:t>
            </a:r>
            <a:r>
              <a:rPr sz="1733" spc="-287" dirty="0">
                <a:solidFill>
                  <a:srgbClr val="FFFFFF"/>
                </a:solidFill>
                <a:latin typeface="Verdana"/>
                <a:cs typeface="Verdana"/>
              </a:rPr>
              <a:t> </a:t>
            </a:r>
            <a:r>
              <a:rPr sz="1733" spc="-113" dirty="0">
                <a:solidFill>
                  <a:srgbClr val="FFFFFF"/>
                </a:solidFill>
                <a:latin typeface="Verdana"/>
                <a:cs typeface="Verdana"/>
              </a:rPr>
              <a:t>are</a:t>
            </a:r>
            <a:r>
              <a:rPr sz="1733" spc="-280" dirty="0">
                <a:solidFill>
                  <a:srgbClr val="FFFFFF"/>
                </a:solidFill>
                <a:latin typeface="Verdana"/>
                <a:cs typeface="Verdana"/>
              </a:rPr>
              <a:t> </a:t>
            </a:r>
            <a:r>
              <a:rPr sz="1733" spc="-120" dirty="0">
                <a:solidFill>
                  <a:srgbClr val="FFFFFF"/>
                </a:solidFill>
                <a:latin typeface="Verdana"/>
                <a:cs typeface="Verdana"/>
              </a:rPr>
              <a:t>scoped</a:t>
            </a:r>
            <a:r>
              <a:rPr sz="1733" spc="-280"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spc="-152" dirty="0">
                <a:solidFill>
                  <a:srgbClr val="FFFFFF"/>
                </a:solidFill>
                <a:latin typeface="Verdana"/>
                <a:cs typeface="Verdana"/>
              </a:rPr>
              <a:t>namespaces</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127" dirty="0">
                <a:solidFill>
                  <a:srgbClr val="FFFFFF"/>
                </a:solidFill>
                <a:latin typeface="Verdana"/>
                <a:cs typeface="Verdana"/>
              </a:rPr>
              <a:t>Supports</a:t>
            </a:r>
            <a:r>
              <a:rPr sz="1733" spc="-280" dirty="0">
                <a:solidFill>
                  <a:srgbClr val="FFFFFF"/>
                </a:solidFill>
                <a:latin typeface="Verdana"/>
                <a:cs typeface="Verdana"/>
              </a:rPr>
              <a:t> </a:t>
            </a:r>
            <a:r>
              <a:rPr sz="1733" spc="-107" dirty="0">
                <a:solidFill>
                  <a:srgbClr val="FFFFFF"/>
                </a:solidFill>
                <a:latin typeface="Verdana"/>
                <a:cs typeface="Verdana"/>
              </a:rPr>
              <a:t>accessModes</a:t>
            </a:r>
            <a:r>
              <a:rPr sz="1733" spc="-280" dirty="0">
                <a:solidFill>
                  <a:srgbClr val="FFFFFF"/>
                </a:solidFill>
                <a:latin typeface="Verdana"/>
                <a:cs typeface="Verdana"/>
              </a:rPr>
              <a:t> </a:t>
            </a:r>
            <a:r>
              <a:rPr sz="1733" spc="-80" dirty="0">
                <a:solidFill>
                  <a:srgbClr val="FFFFFF"/>
                </a:solidFill>
                <a:latin typeface="Verdana"/>
                <a:cs typeface="Verdana"/>
              </a:rPr>
              <a:t>like</a:t>
            </a:r>
            <a:r>
              <a:rPr sz="1733" spc="-280" dirty="0">
                <a:solidFill>
                  <a:srgbClr val="FFFFFF"/>
                </a:solidFill>
                <a:latin typeface="Verdana"/>
                <a:cs typeface="Verdana"/>
              </a:rPr>
              <a:t> </a:t>
            </a:r>
            <a:r>
              <a:rPr sz="1733" spc="-53" dirty="0">
                <a:solidFill>
                  <a:srgbClr val="FFFFFF"/>
                </a:solidFill>
                <a:latin typeface="Verdana"/>
                <a:cs typeface="Verdana"/>
              </a:rPr>
              <a:t>PVs</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113" dirty="0">
                <a:solidFill>
                  <a:srgbClr val="FFFFFF"/>
                </a:solidFill>
                <a:latin typeface="Verdana"/>
                <a:cs typeface="Verdana"/>
              </a:rPr>
              <a:t>Uses</a:t>
            </a:r>
            <a:r>
              <a:rPr sz="1733" spc="-287" dirty="0">
                <a:solidFill>
                  <a:srgbClr val="FFFFFF"/>
                </a:solidFill>
                <a:latin typeface="Verdana"/>
                <a:cs typeface="Verdana"/>
              </a:rPr>
              <a:t> </a:t>
            </a:r>
            <a:r>
              <a:rPr sz="1733" spc="-100" dirty="0">
                <a:solidFill>
                  <a:srgbClr val="FFFFFF"/>
                </a:solidFill>
                <a:latin typeface="Verdana"/>
                <a:cs typeface="Verdana"/>
              </a:rPr>
              <a:t>resource</a:t>
            </a:r>
            <a:r>
              <a:rPr sz="1733" spc="-280" dirty="0">
                <a:solidFill>
                  <a:srgbClr val="FFFFFF"/>
                </a:solidFill>
                <a:latin typeface="Verdana"/>
                <a:cs typeface="Verdana"/>
              </a:rPr>
              <a:t> </a:t>
            </a:r>
            <a:r>
              <a:rPr sz="1733" spc="-107" dirty="0">
                <a:solidFill>
                  <a:srgbClr val="FFFFFF"/>
                </a:solidFill>
                <a:latin typeface="Verdana"/>
                <a:cs typeface="Verdana"/>
              </a:rPr>
              <a:t>request</a:t>
            </a:r>
            <a:r>
              <a:rPr sz="1733" spc="-280" dirty="0">
                <a:solidFill>
                  <a:srgbClr val="FFFFFF"/>
                </a:solidFill>
                <a:latin typeface="Verdana"/>
                <a:cs typeface="Verdana"/>
              </a:rPr>
              <a:t> </a:t>
            </a:r>
            <a:r>
              <a:rPr sz="1733" spc="-127" dirty="0">
                <a:solidFill>
                  <a:srgbClr val="FFFFFF"/>
                </a:solidFill>
                <a:latin typeface="Verdana"/>
                <a:cs typeface="Verdana"/>
              </a:rPr>
              <a:t>model</a:t>
            </a:r>
            <a:r>
              <a:rPr sz="1733" spc="-280" dirty="0">
                <a:solidFill>
                  <a:srgbClr val="FFFFFF"/>
                </a:solidFill>
                <a:latin typeface="Verdana"/>
                <a:cs typeface="Verdana"/>
              </a:rPr>
              <a:t> </a:t>
            </a:r>
            <a:r>
              <a:rPr sz="1733" spc="-107" dirty="0">
                <a:solidFill>
                  <a:srgbClr val="FFFFFF"/>
                </a:solidFill>
                <a:latin typeface="Verdana"/>
                <a:cs typeface="Verdana"/>
              </a:rPr>
              <a:t>similar</a:t>
            </a:r>
            <a:r>
              <a:rPr sz="1733" spc="-280"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spc="-87" dirty="0">
                <a:solidFill>
                  <a:srgbClr val="FFFFFF"/>
                </a:solidFill>
                <a:latin typeface="Verdana"/>
                <a:cs typeface="Verdana"/>
              </a:rPr>
              <a:t>Pods</a:t>
            </a:r>
            <a:endParaRPr sz="1733">
              <a:solidFill>
                <a:prstClr val="black"/>
              </a:solidFill>
              <a:latin typeface="Verdana"/>
              <a:cs typeface="Verdana"/>
            </a:endParaRPr>
          </a:p>
          <a:p>
            <a:pPr marL="454649" marR="6773" indent="-437716" defTabSz="1219170">
              <a:lnSpc>
                <a:spcPct val="115399"/>
              </a:lnSpc>
              <a:buFont typeface="Arial"/>
              <a:buChar char="●"/>
              <a:tabLst>
                <a:tab pos="453802" algn="l"/>
                <a:tab pos="454649" algn="l"/>
              </a:tabLst>
            </a:pPr>
            <a:r>
              <a:rPr sz="1733" spc="-113" dirty="0">
                <a:solidFill>
                  <a:srgbClr val="FFFFFF"/>
                </a:solidFill>
                <a:latin typeface="Verdana"/>
                <a:cs typeface="Verdana"/>
              </a:rPr>
              <a:t>Claims</a:t>
            </a:r>
            <a:r>
              <a:rPr sz="1733" spc="-280" dirty="0">
                <a:solidFill>
                  <a:srgbClr val="FFFFFF"/>
                </a:solidFill>
                <a:latin typeface="Verdana"/>
                <a:cs typeface="Verdana"/>
              </a:rPr>
              <a:t> </a:t>
            </a:r>
            <a:r>
              <a:rPr sz="1733" spc="-47" dirty="0">
                <a:solidFill>
                  <a:srgbClr val="FFFFFF"/>
                </a:solidFill>
                <a:latin typeface="Verdana"/>
                <a:cs typeface="Verdana"/>
              </a:rPr>
              <a:t>will</a:t>
            </a:r>
            <a:r>
              <a:rPr sz="1733" spc="-280" dirty="0">
                <a:solidFill>
                  <a:srgbClr val="FFFFFF"/>
                </a:solidFill>
                <a:latin typeface="Verdana"/>
                <a:cs typeface="Verdana"/>
              </a:rPr>
              <a:t> </a:t>
            </a:r>
            <a:r>
              <a:rPr sz="1733" spc="-147" dirty="0">
                <a:solidFill>
                  <a:srgbClr val="FFFFFF"/>
                </a:solidFill>
                <a:latin typeface="Verdana"/>
                <a:cs typeface="Verdana"/>
              </a:rPr>
              <a:t>consume</a:t>
            </a:r>
            <a:r>
              <a:rPr sz="1733" spc="-280" dirty="0">
                <a:solidFill>
                  <a:srgbClr val="FFFFFF"/>
                </a:solidFill>
                <a:latin typeface="Verdana"/>
                <a:cs typeface="Verdana"/>
              </a:rPr>
              <a:t> </a:t>
            </a:r>
            <a:r>
              <a:rPr sz="1733" spc="-120" dirty="0">
                <a:solidFill>
                  <a:srgbClr val="FFFFFF"/>
                </a:solidFill>
                <a:latin typeface="Verdana"/>
                <a:cs typeface="Verdana"/>
              </a:rPr>
              <a:t>storage</a:t>
            </a:r>
            <a:r>
              <a:rPr sz="1733" spc="-272" dirty="0">
                <a:solidFill>
                  <a:srgbClr val="FFFFFF"/>
                </a:solidFill>
                <a:latin typeface="Verdana"/>
                <a:cs typeface="Verdana"/>
              </a:rPr>
              <a:t> </a:t>
            </a:r>
            <a:r>
              <a:rPr sz="1733" spc="-107" dirty="0">
                <a:solidFill>
                  <a:srgbClr val="FFFFFF"/>
                </a:solidFill>
                <a:latin typeface="Verdana"/>
                <a:cs typeface="Verdana"/>
              </a:rPr>
              <a:t>from</a:t>
            </a:r>
            <a:r>
              <a:rPr sz="1733" spc="-280" dirty="0">
                <a:solidFill>
                  <a:srgbClr val="FFFFFF"/>
                </a:solidFill>
                <a:latin typeface="Verdana"/>
                <a:cs typeface="Verdana"/>
              </a:rPr>
              <a:t> </a:t>
            </a:r>
            <a:r>
              <a:rPr sz="1733" spc="-133" dirty="0">
                <a:solidFill>
                  <a:srgbClr val="FFFFFF"/>
                </a:solidFill>
                <a:latin typeface="Verdana"/>
                <a:cs typeface="Verdana"/>
              </a:rPr>
              <a:t>matching</a:t>
            </a:r>
            <a:r>
              <a:rPr sz="1733" spc="-280" dirty="0">
                <a:solidFill>
                  <a:srgbClr val="FFFFFF"/>
                </a:solidFill>
                <a:latin typeface="Verdana"/>
                <a:cs typeface="Verdana"/>
              </a:rPr>
              <a:t> </a:t>
            </a:r>
            <a:r>
              <a:rPr sz="1733" spc="-53" dirty="0">
                <a:solidFill>
                  <a:srgbClr val="FFFFFF"/>
                </a:solidFill>
                <a:latin typeface="Verdana"/>
                <a:cs typeface="Verdana"/>
              </a:rPr>
              <a:t>PVs  </a:t>
            </a:r>
            <a:r>
              <a:rPr sz="1733" spc="-67" dirty="0">
                <a:solidFill>
                  <a:srgbClr val="FFFFFF"/>
                </a:solidFill>
                <a:latin typeface="Verdana"/>
                <a:cs typeface="Verdana"/>
              </a:rPr>
              <a:t>or </a:t>
            </a:r>
            <a:r>
              <a:rPr sz="1733" spc="-127" dirty="0">
                <a:solidFill>
                  <a:srgbClr val="FFFFFF"/>
                </a:solidFill>
                <a:latin typeface="Verdana"/>
                <a:cs typeface="Verdana"/>
              </a:rPr>
              <a:t>StorageClasses </a:t>
            </a:r>
            <a:r>
              <a:rPr sz="1733" spc="-133" dirty="0">
                <a:solidFill>
                  <a:srgbClr val="FFFFFF"/>
                </a:solidFill>
                <a:latin typeface="Verdana"/>
                <a:cs typeface="Verdana"/>
              </a:rPr>
              <a:t>based </a:t>
            </a:r>
            <a:r>
              <a:rPr sz="1733" spc="-113" dirty="0">
                <a:solidFill>
                  <a:srgbClr val="FFFFFF"/>
                </a:solidFill>
                <a:latin typeface="Verdana"/>
                <a:cs typeface="Verdana"/>
              </a:rPr>
              <a:t>on </a:t>
            </a:r>
            <a:r>
              <a:rPr sz="1733" i="1" spc="-100" dirty="0">
                <a:solidFill>
                  <a:srgbClr val="FFFFFF"/>
                </a:solidFill>
                <a:latin typeface="Arial"/>
                <a:cs typeface="Arial"/>
              </a:rPr>
              <a:t>storageClass </a:t>
            </a:r>
            <a:r>
              <a:rPr sz="1733" spc="-140" dirty="0">
                <a:solidFill>
                  <a:srgbClr val="FFFFFF"/>
                </a:solidFill>
                <a:latin typeface="Verdana"/>
                <a:cs typeface="Verdana"/>
              </a:rPr>
              <a:t>and  </a:t>
            </a:r>
            <a:r>
              <a:rPr sz="1733" spc="-113" dirty="0">
                <a:solidFill>
                  <a:srgbClr val="FFFFFF"/>
                </a:solidFill>
                <a:latin typeface="Verdana"/>
                <a:cs typeface="Verdana"/>
              </a:rPr>
              <a:t>selectors.</a:t>
            </a:r>
            <a:endParaRPr sz="1733">
              <a:solidFill>
                <a:prstClr val="black"/>
              </a:solidFill>
              <a:latin typeface="Verdana"/>
              <a:cs typeface="Verdana"/>
            </a:endParaRPr>
          </a:p>
        </p:txBody>
      </p:sp>
      <p:sp>
        <p:nvSpPr>
          <p:cNvPr id="4" name="object 4"/>
          <p:cNvSpPr/>
          <p:nvPr/>
        </p:nvSpPr>
        <p:spPr>
          <a:xfrm>
            <a:off x="1729796" y="2245929"/>
            <a:ext cx="3835392" cy="342769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58778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7864" y="859910"/>
            <a:ext cx="3220720" cy="509541"/>
          </a:xfrm>
          <a:prstGeom prst="rect">
            <a:avLst/>
          </a:prstGeom>
        </p:spPr>
        <p:txBody>
          <a:bodyPr vert="horz" wrap="square" lIns="0" tIns="16933" rIns="0" bIns="0" rtlCol="0">
            <a:spAutoFit/>
          </a:bodyPr>
          <a:lstStyle/>
          <a:p>
            <a:pPr marL="16933">
              <a:spcBef>
                <a:spcPts val="133"/>
              </a:spcBef>
            </a:pPr>
            <a:r>
              <a:rPr sz="3200" spc="-7" dirty="0"/>
              <a:t>Storage</a:t>
            </a:r>
            <a:r>
              <a:rPr sz="3200" spc="-353" dirty="0"/>
              <a:t> </a:t>
            </a:r>
            <a:r>
              <a:rPr sz="3200" spc="-40" dirty="0"/>
              <a:t>Classes</a:t>
            </a:r>
            <a:endParaRPr sz="3200"/>
          </a:p>
        </p:txBody>
      </p:sp>
      <p:sp>
        <p:nvSpPr>
          <p:cNvPr id="3" name="object 3"/>
          <p:cNvSpPr txBox="1"/>
          <p:nvPr/>
        </p:nvSpPr>
        <p:spPr>
          <a:xfrm>
            <a:off x="6399432" y="2137982"/>
            <a:ext cx="4314613" cy="2009375"/>
          </a:xfrm>
          <a:prstGeom prst="rect">
            <a:avLst/>
          </a:prstGeom>
        </p:spPr>
        <p:txBody>
          <a:bodyPr vert="horz" wrap="square" lIns="0" tIns="16933" rIns="0" bIns="0" rtlCol="0">
            <a:spAutoFit/>
          </a:bodyPr>
          <a:lstStyle/>
          <a:p>
            <a:pPr marL="454649" marR="6773" indent="-437716" defTabSz="1219170">
              <a:lnSpc>
                <a:spcPct val="115399"/>
              </a:lnSpc>
              <a:spcBef>
                <a:spcPts val="133"/>
              </a:spcBef>
              <a:buFont typeface="Arial"/>
              <a:buChar char="●"/>
              <a:tabLst>
                <a:tab pos="453802" algn="l"/>
                <a:tab pos="454649" algn="l"/>
              </a:tabLst>
            </a:pPr>
            <a:r>
              <a:rPr sz="1733" spc="-113" dirty="0">
                <a:solidFill>
                  <a:srgbClr val="FFFFFF"/>
                </a:solidFill>
                <a:latin typeface="Verdana"/>
                <a:cs typeface="Verdana"/>
              </a:rPr>
              <a:t>Uses </a:t>
            </a:r>
            <a:r>
              <a:rPr sz="1733" spc="-152" dirty="0">
                <a:solidFill>
                  <a:srgbClr val="FFFFFF"/>
                </a:solidFill>
                <a:latin typeface="Verdana"/>
                <a:cs typeface="Verdana"/>
              </a:rPr>
              <a:t>an </a:t>
            </a:r>
            <a:r>
              <a:rPr sz="1733" spc="-107" dirty="0">
                <a:solidFill>
                  <a:srgbClr val="FFFFFF"/>
                </a:solidFill>
                <a:latin typeface="Verdana"/>
                <a:cs typeface="Verdana"/>
              </a:rPr>
              <a:t>external </a:t>
            </a:r>
            <a:r>
              <a:rPr sz="1733" spc="-147" dirty="0">
                <a:solidFill>
                  <a:srgbClr val="FFFFFF"/>
                </a:solidFill>
                <a:latin typeface="Verdana"/>
                <a:cs typeface="Verdana"/>
              </a:rPr>
              <a:t>system </a:t>
            </a:r>
            <a:r>
              <a:rPr sz="1733" spc="-100" dirty="0">
                <a:solidFill>
                  <a:srgbClr val="FFFFFF"/>
                </a:solidFill>
                <a:latin typeface="Verdana"/>
                <a:cs typeface="Verdana"/>
              </a:rPr>
              <a:t>defined </a:t>
            </a:r>
            <a:r>
              <a:rPr sz="1733" spc="-127" dirty="0">
                <a:solidFill>
                  <a:srgbClr val="FFFFFF"/>
                </a:solidFill>
                <a:latin typeface="Verdana"/>
                <a:cs typeface="Verdana"/>
              </a:rPr>
              <a:t>by </a:t>
            </a:r>
            <a:r>
              <a:rPr sz="1733" spc="-100" dirty="0">
                <a:solidFill>
                  <a:srgbClr val="FFFFFF"/>
                </a:solidFill>
                <a:latin typeface="Verdana"/>
                <a:cs typeface="Verdana"/>
              </a:rPr>
              <a:t>the  </a:t>
            </a:r>
            <a:r>
              <a:rPr sz="1733" spc="-93" dirty="0">
                <a:solidFill>
                  <a:srgbClr val="FFFFFF"/>
                </a:solidFill>
                <a:latin typeface="Verdana"/>
                <a:cs typeface="Verdana"/>
              </a:rPr>
              <a:t>provisioner</a:t>
            </a:r>
            <a:r>
              <a:rPr sz="1733" spc="-287"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spc="-120" dirty="0">
                <a:solidFill>
                  <a:srgbClr val="FFFFFF"/>
                </a:solidFill>
                <a:latin typeface="Verdana"/>
                <a:cs typeface="Verdana"/>
              </a:rPr>
              <a:t>dynamically</a:t>
            </a:r>
            <a:r>
              <a:rPr sz="1733" spc="-287" dirty="0">
                <a:solidFill>
                  <a:srgbClr val="FFFFFF"/>
                </a:solidFill>
                <a:latin typeface="Verdana"/>
                <a:cs typeface="Verdana"/>
              </a:rPr>
              <a:t> </a:t>
            </a:r>
            <a:r>
              <a:rPr sz="1733" spc="-147" dirty="0">
                <a:solidFill>
                  <a:srgbClr val="FFFFFF"/>
                </a:solidFill>
                <a:latin typeface="Verdana"/>
                <a:cs typeface="Verdana"/>
              </a:rPr>
              <a:t>consume</a:t>
            </a:r>
            <a:r>
              <a:rPr sz="1733" spc="-280" dirty="0">
                <a:solidFill>
                  <a:srgbClr val="FFFFFF"/>
                </a:solidFill>
                <a:latin typeface="Verdana"/>
                <a:cs typeface="Verdana"/>
              </a:rPr>
              <a:t> </a:t>
            </a:r>
            <a:r>
              <a:rPr sz="1733" spc="-140" dirty="0">
                <a:solidFill>
                  <a:srgbClr val="FFFFFF"/>
                </a:solidFill>
                <a:latin typeface="Verdana"/>
                <a:cs typeface="Verdana"/>
              </a:rPr>
              <a:t>and  </a:t>
            </a:r>
            <a:r>
              <a:rPr sz="1733" spc="-93" dirty="0">
                <a:solidFill>
                  <a:srgbClr val="FFFFFF"/>
                </a:solidFill>
                <a:latin typeface="Verdana"/>
                <a:cs typeface="Verdana"/>
              </a:rPr>
              <a:t>allocate</a:t>
            </a:r>
            <a:r>
              <a:rPr sz="1733" spc="-287" dirty="0">
                <a:solidFill>
                  <a:srgbClr val="FFFFFF"/>
                </a:solidFill>
                <a:latin typeface="Verdana"/>
                <a:cs typeface="Verdana"/>
              </a:rPr>
              <a:t> </a:t>
            </a:r>
            <a:r>
              <a:rPr sz="1733" spc="-133" dirty="0">
                <a:solidFill>
                  <a:srgbClr val="FFFFFF"/>
                </a:solidFill>
                <a:latin typeface="Verdana"/>
                <a:cs typeface="Verdana"/>
              </a:rPr>
              <a:t>storage.</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133" dirty="0">
                <a:solidFill>
                  <a:srgbClr val="FFFFFF"/>
                </a:solidFill>
                <a:latin typeface="Verdana"/>
                <a:cs typeface="Verdana"/>
              </a:rPr>
              <a:t>Storage </a:t>
            </a:r>
            <a:r>
              <a:rPr sz="1733" spc="-107" dirty="0">
                <a:solidFill>
                  <a:srgbClr val="FFFFFF"/>
                </a:solidFill>
                <a:latin typeface="Verdana"/>
                <a:cs typeface="Verdana"/>
              </a:rPr>
              <a:t>Class</a:t>
            </a:r>
            <a:r>
              <a:rPr sz="1733" spc="-433" dirty="0">
                <a:solidFill>
                  <a:srgbClr val="FFFFFF"/>
                </a:solidFill>
                <a:latin typeface="Verdana"/>
                <a:cs typeface="Verdana"/>
              </a:rPr>
              <a:t> </a:t>
            </a:r>
            <a:r>
              <a:rPr sz="1733" spc="-80" dirty="0">
                <a:solidFill>
                  <a:srgbClr val="FFFFFF"/>
                </a:solidFill>
                <a:latin typeface="Verdana"/>
                <a:cs typeface="Verdana"/>
              </a:rPr>
              <a:t>Fields</a:t>
            </a:r>
            <a:endParaRPr sz="1733">
              <a:solidFill>
                <a:prstClr val="black"/>
              </a:solidFill>
              <a:latin typeface="Verdana"/>
              <a:cs typeface="Verdana"/>
            </a:endParaRPr>
          </a:p>
          <a:p>
            <a:pPr marL="1064233" lvl="1" indent="-417396" defTabSz="1219170">
              <a:spcBef>
                <a:spcPts val="327"/>
              </a:spcBef>
              <a:buFont typeface="Arial"/>
              <a:buChar char="○"/>
              <a:tabLst>
                <a:tab pos="1063387" algn="l"/>
                <a:tab pos="1064233" algn="l"/>
              </a:tabLst>
            </a:pPr>
            <a:r>
              <a:rPr sz="1467" spc="-67" dirty="0">
                <a:solidFill>
                  <a:srgbClr val="FFFFFF"/>
                </a:solidFill>
                <a:latin typeface="Verdana"/>
                <a:cs typeface="Verdana"/>
              </a:rPr>
              <a:t>Provisioner</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93" dirty="0">
                <a:solidFill>
                  <a:srgbClr val="FFFFFF"/>
                </a:solidFill>
                <a:latin typeface="Verdana"/>
                <a:cs typeface="Verdana"/>
              </a:rPr>
              <a:t>Parameters</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73" dirty="0">
                <a:solidFill>
                  <a:srgbClr val="FFFFFF"/>
                </a:solidFill>
                <a:latin typeface="Verdana"/>
                <a:cs typeface="Verdana"/>
              </a:rPr>
              <a:t>reclaimPolicy</a:t>
            </a:r>
            <a:endParaRPr sz="1467">
              <a:solidFill>
                <a:prstClr val="black"/>
              </a:solidFill>
              <a:latin typeface="Verdana"/>
              <a:cs typeface="Verdana"/>
            </a:endParaRPr>
          </a:p>
        </p:txBody>
      </p:sp>
      <p:sp>
        <p:nvSpPr>
          <p:cNvPr id="4" name="object 4"/>
          <p:cNvSpPr/>
          <p:nvPr/>
        </p:nvSpPr>
        <p:spPr>
          <a:xfrm>
            <a:off x="1646767" y="1606196"/>
            <a:ext cx="4413720" cy="484932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1532914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5166360" cy="509541"/>
          </a:xfrm>
          <a:prstGeom prst="rect">
            <a:avLst/>
          </a:prstGeom>
        </p:spPr>
        <p:txBody>
          <a:bodyPr vert="horz" wrap="square" lIns="0" tIns="16933" rIns="0" bIns="0" rtlCol="0">
            <a:spAutoFit/>
          </a:bodyPr>
          <a:lstStyle/>
          <a:p>
            <a:pPr marL="16933">
              <a:spcBef>
                <a:spcPts val="133"/>
              </a:spcBef>
            </a:pPr>
            <a:r>
              <a:rPr sz="3200" spc="67" dirty="0"/>
              <a:t>Concepts </a:t>
            </a:r>
            <a:r>
              <a:rPr sz="3200" spc="-233" dirty="0"/>
              <a:t>-</a:t>
            </a:r>
            <a:r>
              <a:rPr sz="3200" spc="-707" dirty="0"/>
              <a:t> </a:t>
            </a:r>
            <a:r>
              <a:rPr sz="3200" spc="47" dirty="0"/>
              <a:t>Configuration</a:t>
            </a:r>
            <a:endParaRPr sz="3200"/>
          </a:p>
        </p:txBody>
      </p:sp>
      <p:sp>
        <p:nvSpPr>
          <p:cNvPr id="3" name="object 3"/>
          <p:cNvSpPr txBox="1">
            <a:spLocks noGrp="1"/>
          </p:cNvSpPr>
          <p:nvPr>
            <p:ph type="body" idx="1"/>
          </p:nvPr>
        </p:nvSpPr>
        <p:spPr>
          <a:xfrm>
            <a:off x="257362" y="2789128"/>
            <a:ext cx="10327512" cy="2008606"/>
          </a:xfrm>
          <a:prstGeom prst="rect">
            <a:avLst/>
          </a:prstGeom>
        </p:spPr>
        <p:txBody>
          <a:bodyPr vert="horz" wrap="square" lIns="0" tIns="24553" rIns="0" bIns="0" rtlCol="0">
            <a:spAutoFit/>
          </a:bodyPr>
          <a:lstStyle/>
          <a:p>
            <a:pPr marL="632444" marR="272620">
              <a:lnSpc>
                <a:spcPct val="114599"/>
              </a:lnSpc>
              <a:spcBef>
                <a:spcPts val="193"/>
              </a:spcBef>
            </a:pPr>
            <a:r>
              <a:rPr sz="2133" b="1" spc="-53" dirty="0">
                <a:latin typeface="Arial"/>
                <a:cs typeface="Arial"/>
              </a:rPr>
              <a:t>ConfigMap </a:t>
            </a:r>
            <a:r>
              <a:rPr b="1" spc="40" dirty="0">
                <a:latin typeface="Arial"/>
                <a:cs typeface="Arial"/>
              </a:rPr>
              <a:t>- </a:t>
            </a:r>
            <a:r>
              <a:rPr spc="-100" dirty="0"/>
              <a:t>Externalized </a:t>
            </a:r>
            <a:r>
              <a:rPr spc="-120" dirty="0"/>
              <a:t>data </a:t>
            </a:r>
            <a:r>
              <a:rPr spc="-93" dirty="0"/>
              <a:t>stored </a:t>
            </a:r>
            <a:r>
              <a:rPr spc="-80" dirty="0"/>
              <a:t>within </a:t>
            </a:r>
            <a:r>
              <a:rPr spc="-113" dirty="0"/>
              <a:t>kubernetes </a:t>
            </a:r>
            <a:r>
              <a:rPr spc="-93" dirty="0"/>
              <a:t>that </a:t>
            </a:r>
            <a:r>
              <a:rPr spc="-133" dirty="0"/>
              <a:t>can </a:t>
            </a:r>
            <a:r>
              <a:rPr spc="-120" dirty="0"/>
              <a:t>be </a:t>
            </a:r>
            <a:r>
              <a:rPr spc="-100" dirty="0"/>
              <a:t>referenced </a:t>
            </a:r>
            <a:r>
              <a:rPr spc="-160" dirty="0"/>
              <a:t>as </a:t>
            </a:r>
            <a:r>
              <a:rPr spc="-167" dirty="0"/>
              <a:t>a  </a:t>
            </a:r>
            <a:r>
              <a:rPr spc="-133" dirty="0"/>
              <a:t>commandline</a:t>
            </a:r>
            <a:r>
              <a:rPr spc="-280" dirty="0"/>
              <a:t> </a:t>
            </a:r>
            <a:r>
              <a:rPr spc="-152" dirty="0"/>
              <a:t>argument,</a:t>
            </a:r>
            <a:r>
              <a:rPr spc="-280" dirty="0"/>
              <a:t> </a:t>
            </a:r>
            <a:r>
              <a:rPr spc="-113" dirty="0"/>
              <a:t>environment</a:t>
            </a:r>
            <a:r>
              <a:rPr spc="-272" dirty="0"/>
              <a:t> </a:t>
            </a:r>
            <a:r>
              <a:rPr spc="-120" dirty="0"/>
              <a:t>variable,</a:t>
            </a:r>
            <a:r>
              <a:rPr spc="-280" dirty="0"/>
              <a:t> </a:t>
            </a:r>
            <a:r>
              <a:rPr spc="-67" dirty="0"/>
              <a:t>or</a:t>
            </a:r>
            <a:r>
              <a:rPr spc="-272" dirty="0"/>
              <a:t> </a:t>
            </a:r>
            <a:r>
              <a:rPr spc="-107" dirty="0"/>
              <a:t>injected</a:t>
            </a:r>
            <a:r>
              <a:rPr spc="-280" dirty="0"/>
              <a:t> </a:t>
            </a:r>
            <a:r>
              <a:rPr spc="-160" dirty="0"/>
              <a:t>as</a:t>
            </a:r>
            <a:r>
              <a:rPr spc="-280" dirty="0"/>
              <a:t> </a:t>
            </a:r>
            <a:r>
              <a:rPr spc="-167" dirty="0"/>
              <a:t>a</a:t>
            </a:r>
            <a:r>
              <a:rPr spc="-272" dirty="0"/>
              <a:t> </a:t>
            </a:r>
            <a:r>
              <a:rPr spc="-53" dirty="0"/>
              <a:t>file</a:t>
            </a:r>
            <a:r>
              <a:rPr spc="-280" dirty="0"/>
              <a:t> </a:t>
            </a:r>
            <a:r>
              <a:rPr spc="-73" dirty="0"/>
              <a:t>into</a:t>
            </a:r>
            <a:r>
              <a:rPr spc="-272" dirty="0"/>
              <a:t> </a:t>
            </a:r>
            <a:r>
              <a:rPr spc="-167" dirty="0"/>
              <a:t>a</a:t>
            </a:r>
            <a:r>
              <a:rPr spc="-280" dirty="0"/>
              <a:t> </a:t>
            </a:r>
            <a:r>
              <a:rPr spc="-133" dirty="0"/>
              <a:t>volume</a:t>
            </a:r>
            <a:r>
              <a:rPr spc="-272" dirty="0"/>
              <a:t> </a:t>
            </a:r>
            <a:r>
              <a:rPr spc="-152" dirty="0"/>
              <a:t>mount.</a:t>
            </a:r>
            <a:r>
              <a:rPr spc="-280" dirty="0"/>
              <a:t> </a:t>
            </a:r>
            <a:r>
              <a:rPr spc="-127" dirty="0"/>
              <a:t>Ideal  </a:t>
            </a:r>
            <a:r>
              <a:rPr spc="-53" dirty="0"/>
              <a:t>for</a:t>
            </a:r>
            <a:r>
              <a:rPr spc="-280" dirty="0"/>
              <a:t> </a:t>
            </a:r>
            <a:r>
              <a:rPr spc="-120" dirty="0"/>
              <a:t>separating</a:t>
            </a:r>
            <a:r>
              <a:rPr spc="-280" dirty="0"/>
              <a:t> </a:t>
            </a:r>
            <a:r>
              <a:rPr spc="-100" dirty="0"/>
              <a:t>containerized</a:t>
            </a:r>
            <a:r>
              <a:rPr spc="-280" dirty="0"/>
              <a:t> </a:t>
            </a:r>
            <a:r>
              <a:rPr spc="-93" dirty="0"/>
              <a:t>application</a:t>
            </a:r>
            <a:r>
              <a:rPr spc="-280" dirty="0"/>
              <a:t> </a:t>
            </a:r>
            <a:r>
              <a:rPr spc="-107" dirty="0"/>
              <a:t>from</a:t>
            </a:r>
            <a:r>
              <a:rPr spc="-280" dirty="0"/>
              <a:t> </a:t>
            </a:r>
            <a:r>
              <a:rPr spc="-107" dirty="0"/>
              <a:t>configuration.</a:t>
            </a:r>
            <a:endParaRPr sz="2133" dirty="0">
              <a:latin typeface="Arial"/>
              <a:cs typeface="Arial"/>
            </a:endParaRPr>
          </a:p>
          <a:p>
            <a:pPr marL="615511">
              <a:spcBef>
                <a:spcPts val="53"/>
              </a:spcBef>
            </a:pPr>
            <a:endParaRPr sz="2133" dirty="0">
              <a:latin typeface="Arial"/>
              <a:cs typeface="Arial"/>
            </a:endParaRPr>
          </a:p>
          <a:p>
            <a:pPr marL="632444" marR="6773">
              <a:lnSpc>
                <a:spcPct val="113900"/>
              </a:lnSpc>
              <a:spcBef>
                <a:spcPts val="7"/>
              </a:spcBef>
            </a:pPr>
            <a:r>
              <a:rPr sz="2133" b="1" spc="-73" dirty="0">
                <a:latin typeface="Arial"/>
                <a:cs typeface="Arial"/>
              </a:rPr>
              <a:t>Secret</a:t>
            </a:r>
            <a:r>
              <a:rPr sz="2133" b="1" spc="-253" dirty="0">
                <a:latin typeface="Arial"/>
                <a:cs typeface="Arial"/>
              </a:rPr>
              <a:t> </a:t>
            </a:r>
            <a:r>
              <a:rPr b="1" spc="40" dirty="0">
                <a:latin typeface="Arial"/>
                <a:cs typeface="Arial"/>
              </a:rPr>
              <a:t>-</a:t>
            </a:r>
            <a:r>
              <a:rPr b="1" spc="-147" dirty="0">
                <a:latin typeface="Arial"/>
                <a:cs typeface="Arial"/>
              </a:rPr>
              <a:t> </a:t>
            </a:r>
            <a:r>
              <a:rPr spc="-87" dirty="0"/>
              <a:t>Functionally</a:t>
            </a:r>
            <a:r>
              <a:rPr spc="-272" dirty="0"/>
              <a:t> </a:t>
            </a:r>
            <a:r>
              <a:rPr spc="-87" dirty="0"/>
              <a:t>identical</a:t>
            </a:r>
            <a:r>
              <a:rPr spc="-272" dirty="0"/>
              <a:t> </a:t>
            </a:r>
            <a:r>
              <a:rPr spc="-67" dirty="0"/>
              <a:t>to</a:t>
            </a:r>
            <a:r>
              <a:rPr spc="-272" dirty="0"/>
              <a:t> </a:t>
            </a:r>
            <a:r>
              <a:rPr spc="-100" dirty="0"/>
              <a:t>ConfigMaps,</a:t>
            </a:r>
            <a:r>
              <a:rPr spc="-272" dirty="0"/>
              <a:t> </a:t>
            </a:r>
            <a:r>
              <a:rPr spc="-100" dirty="0"/>
              <a:t>but</a:t>
            </a:r>
            <a:r>
              <a:rPr spc="-272" dirty="0"/>
              <a:t> </a:t>
            </a:r>
            <a:r>
              <a:rPr spc="-93" dirty="0"/>
              <a:t>stored</a:t>
            </a:r>
            <a:r>
              <a:rPr spc="-272" dirty="0"/>
              <a:t> </a:t>
            </a:r>
            <a:r>
              <a:rPr spc="-113" dirty="0"/>
              <a:t>encoded</a:t>
            </a:r>
            <a:r>
              <a:rPr spc="-272" dirty="0"/>
              <a:t> </a:t>
            </a:r>
            <a:r>
              <a:rPr spc="-160" dirty="0"/>
              <a:t>as</a:t>
            </a:r>
            <a:r>
              <a:rPr spc="-272" dirty="0"/>
              <a:t> </a:t>
            </a:r>
            <a:r>
              <a:rPr spc="-147" dirty="0"/>
              <a:t>base64,</a:t>
            </a:r>
            <a:r>
              <a:rPr spc="-272" dirty="0"/>
              <a:t> </a:t>
            </a:r>
            <a:r>
              <a:rPr spc="-140" dirty="0"/>
              <a:t>and</a:t>
            </a:r>
            <a:r>
              <a:rPr spc="-272" dirty="0"/>
              <a:t> </a:t>
            </a:r>
            <a:r>
              <a:rPr spc="-107" dirty="0"/>
              <a:t>encrypted</a:t>
            </a:r>
            <a:r>
              <a:rPr spc="-272" dirty="0"/>
              <a:t> </a:t>
            </a:r>
            <a:r>
              <a:rPr spc="-100" dirty="0"/>
              <a:t>at  </a:t>
            </a:r>
            <a:r>
              <a:rPr spc="-93" dirty="0"/>
              <a:t>rest </a:t>
            </a:r>
            <a:r>
              <a:rPr spc="-113" dirty="0"/>
              <a:t>(if</a:t>
            </a:r>
            <a:r>
              <a:rPr spc="-473" dirty="0"/>
              <a:t> </a:t>
            </a:r>
            <a:r>
              <a:rPr spc="-127" dirty="0"/>
              <a:t>configured).</a:t>
            </a:r>
            <a:endParaRPr sz="2133"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7" y="859910"/>
            <a:ext cx="4984327" cy="509541"/>
          </a:xfrm>
          <a:prstGeom prst="rect">
            <a:avLst/>
          </a:prstGeom>
        </p:spPr>
        <p:txBody>
          <a:bodyPr vert="horz" wrap="square" lIns="0" tIns="16933" rIns="0" bIns="0" rtlCol="0">
            <a:spAutoFit/>
          </a:bodyPr>
          <a:lstStyle/>
          <a:p>
            <a:pPr marL="16933">
              <a:spcBef>
                <a:spcPts val="133"/>
              </a:spcBef>
            </a:pPr>
            <a:r>
              <a:rPr sz="3200" spc="80" dirty="0"/>
              <a:t>ConfigMaps </a:t>
            </a:r>
            <a:r>
              <a:rPr sz="3200" spc="93" dirty="0"/>
              <a:t>and</a:t>
            </a:r>
            <a:r>
              <a:rPr sz="3200" spc="-753" dirty="0"/>
              <a:t> </a:t>
            </a:r>
            <a:r>
              <a:rPr sz="3200" spc="-27" dirty="0"/>
              <a:t>Secrets</a:t>
            </a:r>
            <a:endParaRPr sz="3200"/>
          </a:p>
        </p:txBody>
      </p:sp>
      <p:sp>
        <p:nvSpPr>
          <p:cNvPr id="3" name="object 3"/>
          <p:cNvSpPr txBox="1"/>
          <p:nvPr/>
        </p:nvSpPr>
        <p:spPr>
          <a:xfrm>
            <a:off x="1999235" y="2128992"/>
            <a:ext cx="5808980" cy="1100429"/>
          </a:xfrm>
          <a:prstGeom prst="rect">
            <a:avLst/>
          </a:prstGeom>
        </p:spPr>
        <p:txBody>
          <a:bodyPr vert="horz" wrap="square" lIns="0" tIns="66040" rIns="0" bIns="0" rtlCol="0">
            <a:spAutoFit/>
          </a:bodyPr>
          <a:lstStyle/>
          <a:p>
            <a:pPr marL="454649" indent="-437716" defTabSz="1219170">
              <a:spcBef>
                <a:spcPts val="520"/>
              </a:spcBef>
              <a:buFont typeface="Arial"/>
              <a:buChar char="●"/>
              <a:tabLst>
                <a:tab pos="453802" algn="l"/>
                <a:tab pos="454649" algn="l"/>
              </a:tabLst>
            </a:pPr>
            <a:r>
              <a:rPr sz="1733" spc="-107" dirty="0">
                <a:solidFill>
                  <a:srgbClr val="FFFFFF"/>
                </a:solidFill>
                <a:latin typeface="Verdana"/>
                <a:cs typeface="Verdana"/>
              </a:rPr>
              <a:t>Can</a:t>
            </a:r>
            <a:r>
              <a:rPr sz="1733" spc="-293" dirty="0">
                <a:solidFill>
                  <a:srgbClr val="FFFFFF"/>
                </a:solidFill>
                <a:latin typeface="Verdana"/>
                <a:cs typeface="Verdana"/>
              </a:rPr>
              <a:t> </a:t>
            </a:r>
            <a:r>
              <a:rPr sz="1733" spc="-120" dirty="0">
                <a:solidFill>
                  <a:srgbClr val="FFFFFF"/>
                </a:solidFill>
                <a:latin typeface="Verdana"/>
                <a:cs typeface="Verdana"/>
              </a:rPr>
              <a:t>be</a:t>
            </a:r>
            <a:r>
              <a:rPr sz="1733" spc="-287" dirty="0">
                <a:solidFill>
                  <a:srgbClr val="FFFFFF"/>
                </a:solidFill>
                <a:latin typeface="Verdana"/>
                <a:cs typeface="Verdana"/>
              </a:rPr>
              <a:t> </a:t>
            </a:r>
            <a:r>
              <a:rPr sz="1733" spc="-133" dirty="0">
                <a:solidFill>
                  <a:srgbClr val="FFFFFF"/>
                </a:solidFill>
                <a:latin typeface="Verdana"/>
                <a:cs typeface="Verdana"/>
              </a:rPr>
              <a:t>used</a:t>
            </a:r>
            <a:r>
              <a:rPr sz="1733" spc="-293" dirty="0">
                <a:solidFill>
                  <a:srgbClr val="FFFFFF"/>
                </a:solidFill>
                <a:latin typeface="Verdana"/>
                <a:cs typeface="Verdana"/>
              </a:rPr>
              <a:t> </a:t>
            </a:r>
            <a:r>
              <a:rPr sz="1733" spc="-87" dirty="0">
                <a:solidFill>
                  <a:srgbClr val="FFFFFF"/>
                </a:solidFill>
                <a:latin typeface="Verdana"/>
                <a:cs typeface="Verdana"/>
              </a:rPr>
              <a:t>in</a:t>
            </a:r>
            <a:r>
              <a:rPr sz="1733" spc="-287" dirty="0">
                <a:solidFill>
                  <a:srgbClr val="FFFFFF"/>
                </a:solidFill>
                <a:latin typeface="Verdana"/>
                <a:cs typeface="Verdana"/>
              </a:rPr>
              <a:t> </a:t>
            </a:r>
            <a:r>
              <a:rPr sz="1733" spc="-67" dirty="0">
                <a:solidFill>
                  <a:srgbClr val="FFFFFF"/>
                </a:solidFill>
                <a:latin typeface="Verdana"/>
                <a:cs typeface="Verdana"/>
              </a:rPr>
              <a:t>Pod</a:t>
            </a:r>
            <a:r>
              <a:rPr sz="1733" spc="-293" dirty="0">
                <a:solidFill>
                  <a:srgbClr val="FFFFFF"/>
                </a:solidFill>
                <a:latin typeface="Verdana"/>
                <a:cs typeface="Verdana"/>
              </a:rPr>
              <a:t> </a:t>
            </a:r>
            <a:r>
              <a:rPr sz="1733" spc="-127" dirty="0">
                <a:solidFill>
                  <a:srgbClr val="FFFFFF"/>
                </a:solidFill>
                <a:latin typeface="Verdana"/>
                <a:cs typeface="Verdana"/>
              </a:rPr>
              <a:t>Config:</a:t>
            </a:r>
            <a:endParaRPr sz="1733">
              <a:solidFill>
                <a:prstClr val="black"/>
              </a:solidFill>
              <a:latin typeface="Verdana"/>
              <a:cs typeface="Verdana"/>
            </a:endParaRPr>
          </a:p>
          <a:p>
            <a:pPr marL="1064233" lvl="1" indent="-417396" defTabSz="1219170">
              <a:spcBef>
                <a:spcPts val="333"/>
              </a:spcBef>
              <a:buFont typeface="Arial"/>
              <a:buChar char="○"/>
              <a:tabLst>
                <a:tab pos="1063387" algn="l"/>
                <a:tab pos="1064233" algn="l"/>
              </a:tabLst>
            </a:pPr>
            <a:r>
              <a:rPr sz="1467" spc="-107" dirty="0">
                <a:solidFill>
                  <a:srgbClr val="FFFFFF"/>
                </a:solidFill>
                <a:latin typeface="Verdana"/>
                <a:cs typeface="Verdana"/>
              </a:rPr>
              <a:t>Injected</a:t>
            </a:r>
            <a:r>
              <a:rPr sz="1467" spc="-267" dirty="0">
                <a:solidFill>
                  <a:srgbClr val="FFFFFF"/>
                </a:solidFill>
                <a:latin typeface="Verdana"/>
                <a:cs typeface="Verdana"/>
              </a:rPr>
              <a:t> </a:t>
            </a:r>
            <a:r>
              <a:rPr sz="1467" spc="-133" dirty="0">
                <a:solidFill>
                  <a:srgbClr val="FFFFFF"/>
                </a:solidFill>
                <a:latin typeface="Verdana"/>
                <a:cs typeface="Verdana"/>
              </a:rPr>
              <a:t>as</a:t>
            </a:r>
            <a:r>
              <a:rPr sz="1467" spc="-267" dirty="0">
                <a:solidFill>
                  <a:srgbClr val="FFFFFF"/>
                </a:solidFill>
                <a:latin typeface="Verdana"/>
                <a:cs typeface="Verdana"/>
              </a:rPr>
              <a:t> </a:t>
            </a:r>
            <a:r>
              <a:rPr sz="1467" spc="-140" dirty="0">
                <a:solidFill>
                  <a:srgbClr val="FFFFFF"/>
                </a:solidFill>
                <a:latin typeface="Verdana"/>
                <a:cs typeface="Verdana"/>
              </a:rPr>
              <a:t>a</a:t>
            </a:r>
            <a:r>
              <a:rPr sz="1467" spc="-267" dirty="0">
                <a:solidFill>
                  <a:srgbClr val="FFFFFF"/>
                </a:solidFill>
                <a:latin typeface="Verdana"/>
                <a:cs typeface="Verdana"/>
              </a:rPr>
              <a:t> </a:t>
            </a:r>
            <a:r>
              <a:rPr sz="1467" spc="-47" dirty="0">
                <a:solidFill>
                  <a:srgbClr val="FFFFFF"/>
                </a:solidFill>
                <a:latin typeface="Verdana"/>
                <a:cs typeface="Verdana"/>
              </a:rPr>
              <a:t>file</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100" dirty="0">
                <a:solidFill>
                  <a:srgbClr val="FFFFFF"/>
                </a:solidFill>
                <a:latin typeface="Verdana"/>
                <a:cs typeface="Verdana"/>
              </a:rPr>
              <a:t>Passed</a:t>
            </a:r>
            <a:r>
              <a:rPr sz="1467" spc="-240" dirty="0">
                <a:solidFill>
                  <a:srgbClr val="FFFFFF"/>
                </a:solidFill>
                <a:latin typeface="Verdana"/>
                <a:cs typeface="Verdana"/>
              </a:rPr>
              <a:t> </a:t>
            </a:r>
            <a:r>
              <a:rPr sz="1467" spc="-133" dirty="0">
                <a:solidFill>
                  <a:srgbClr val="FFFFFF"/>
                </a:solidFill>
                <a:latin typeface="Verdana"/>
                <a:cs typeface="Verdana"/>
              </a:rPr>
              <a:t>as</a:t>
            </a:r>
            <a:r>
              <a:rPr sz="1467" spc="-233" dirty="0">
                <a:solidFill>
                  <a:srgbClr val="FFFFFF"/>
                </a:solidFill>
                <a:latin typeface="Verdana"/>
                <a:cs typeface="Verdana"/>
              </a:rPr>
              <a:t> </a:t>
            </a:r>
            <a:r>
              <a:rPr sz="1467" spc="-127" dirty="0">
                <a:solidFill>
                  <a:srgbClr val="FFFFFF"/>
                </a:solidFill>
                <a:latin typeface="Verdana"/>
                <a:cs typeface="Verdana"/>
              </a:rPr>
              <a:t>an</a:t>
            </a:r>
            <a:r>
              <a:rPr sz="1467" spc="-233" dirty="0">
                <a:solidFill>
                  <a:srgbClr val="FFFFFF"/>
                </a:solidFill>
                <a:latin typeface="Verdana"/>
                <a:cs typeface="Verdana"/>
              </a:rPr>
              <a:t> </a:t>
            </a:r>
            <a:r>
              <a:rPr sz="1467" spc="-100" dirty="0">
                <a:solidFill>
                  <a:srgbClr val="FFFFFF"/>
                </a:solidFill>
                <a:latin typeface="Verdana"/>
                <a:cs typeface="Verdana"/>
              </a:rPr>
              <a:t>environment</a:t>
            </a:r>
            <a:r>
              <a:rPr sz="1467" spc="-233" dirty="0">
                <a:solidFill>
                  <a:srgbClr val="FFFFFF"/>
                </a:solidFill>
                <a:latin typeface="Verdana"/>
                <a:cs typeface="Verdana"/>
              </a:rPr>
              <a:t> </a:t>
            </a:r>
            <a:r>
              <a:rPr sz="1467" spc="-87" dirty="0">
                <a:solidFill>
                  <a:srgbClr val="FFFFFF"/>
                </a:solidFill>
                <a:latin typeface="Verdana"/>
                <a:cs typeface="Verdana"/>
              </a:rPr>
              <a:t>variable</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87" dirty="0">
                <a:solidFill>
                  <a:srgbClr val="FFFFFF"/>
                </a:solidFill>
                <a:latin typeface="Verdana"/>
                <a:cs typeface="Verdana"/>
              </a:rPr>
              <a:t>Used</a:t>
            </a:r>
            <a:r>
              <a:rPr sz="1467" spc="-233" dirty="0">
                <a:solidFill>
                  <a:srgbClr val="FFFFFF"/>
                </a:solidFill>
                <a:latin typeface="Verdana"/>
                <a:cs typeface="Verdana"/>
              </a:rPr>
              <a:t> </a:t>
            </a:r>
            <a:r>
              <a:rPr sz="1467" spc="-133" dirty="0">
                <a:solidFill>
                  <a:srgbClr val="FFFFFF"/>
                </a:solidFill>
                <a:latin typeface="Verdana"/>
                <a:cs typeface="Verdana"/>
              </a:rPr>
              <a:t>as</a:t>
            </a:r>
            <a:r>
              <a:rPr sz="1467" spc="-233" dirty="0">
                <a:solidFill>
                  <a:srgbClr val="FFFFFF"/>
                </a:solidFill>
                <a:latin typeface="Verdana"/>
                <a:cs typeface="Verdana"/>
              </a:rPr>
              <a:t> </a:t>
            </a:r>
            <a:r>
              <a:rPr sz="1467" spc="-140" dirty="0">
                <a:solidFill>
                  <a:srgbClr val="FFFFFF"/>
                </a:solidFill>
                <a:latin typeface="Verdana"/>
                <a:cs typeface="Verdana"/>
              </a:rPr>
              <a:t>a</a:t>
            </a:r>
            <a:r>
              <a:rPr sz="1467" spc="-227" dirty="0">
                <a:solidFill>
                  <a:srgbClr val="FFFFFF"/>
                </a:solidFill>
                <a:latin typeface="Verdana"/>
                <a:cs typeface="Verdana"/>
              </a:rPr>
              <a:t> </a:t>
            </a:r>
            <a:r>
              <a:rPr sz="1467" spc="-80" dirty="0">
                <a:solidFill>
                  <a:srgbClr val="FFFFFF"/>
                </a:solidFill>
                <a:latin typeface="Verdana"/>
                <a:cs typeface="Verdana"/>
              </a:rPr>
              <a:t>container</a:t>
            </a:r>
            <a:r>
              <a:rPr sz="1467" spc="-233" dirty="0">
                <a:solidFill>
                  <a:srgbClr val="FFFFFF"/>
                </a:solidFill>
                <a:latin typeface="Verdana"/>
                <a:cs typeface="Verdana"/>
              </a:rPr>
              <a:t> </a:t>
            </a:r>
            <a:r>
              <a:rPr sz="1467" spc="-140" dirty="0">
                <a:solidFill>
                  <a:srgbClr val="FFFFFF"/>
                </a:solidFill>
                <a:latin typeface="Verdana"/>
                <a:cs typeface="Verdana"/>
              </a:rPr>
              <a:t>command</a:t>
            </a:r>
            <a:r>
              <a:rPr sz="1467" spc="-227" dirty="0">
                <a:solidFill>
                  <a:srgbClr val="FFFFFF"/>
                </a:solidFill>
                <a:latin typeface="Verdana"/>
                <a:cs typeface="Verdana"/>
              </a:rPr>
              <a:t> </a:t>
            </a:r>
            <a:r>
              <a:rPr sz="1467" spc="-100" dirty="0">
                <a:solidFill>
                  <a:srgbClr val="FFFFFF"/>
                </a:solidFill>
                <a:latin typeface="Verdana"/>
                <a:cs typeface="Verdana"/>
              </a:rPr>
              <a:t>(requires</a:t>
            </a:r>
            <a:r>
              <a:rPr sz="1467" spc="-233" dirty="0">
                <a:solidFill>
                  <a:srgbClr val="FFFFFF"/>
                </a:solidFill>
                <a:latin typeface="Verdana"/>
                <a:cs typeface="Verdana"/>
              </a:rPr>
              <a:t> </a:t>
            </a:r>
            <a:r>
              <a:rPr sz="1467" spc="-120" dirty="0">
                <a:solidFill>
                  <a:srgbClr val="FFFFFF"/>
                </a:solidFill>
                <a:latin typeface="Verdana"/>
                <a:cs typeface="Verdana"/>
              </a:rPr>
              <a:t>passing</a:t>
            </a:r>
            <a:r>
              <a:rPr sz="1467" spc="-227" dirty="0">
                <a:solidFill>
                  <a:srgbClr val="FFFFFF"/>
                </a:solidFill>
                <a:latin typeface="Verdana"/>
                <a:cs typeface="Verdana"/>
              </a:rPr>
              <a:t> </a:t>
            </a:r>
            <a:r>
              <a:rPr sz="1467" spc="-133" dirty="0">
                <a:solidFill>
                  <a:srgbClr val="FFFFFF"/>
                </a:solidFill>
                <a:latin typeface="Verdana"/>
                <a:cs typeface="Verdana"/>
              </a:rPr>
              <a:t>as</a:t>
            </a:r>
            <a:r>
              <a:rPr sz="1467" spc="-233" dirty="0">
                <a:solidFill>
                  <a:srgbClr val="FFFFFF"/>
                </a:solidFill>
                <a:latin typeface="Verdana"/>
                <a:cs typeface="Verdana"/>
              </a:rPr>
              <a:t> </a:t>
            </a:r>
            <a:r>
              <a:rPr sz="1467" spc="-113" dirty="0">
                <a:solidFill>
                  <a:srgbClr val="FFFFFF"/>
                </a:solidFill>
                <a:latin typeface="Verdana"/>
                <a:cs typeface="Verdana"/>
              </a:rPr>
              <a:t>env</a:t>
            </a:r>
            <a:r>
              <a:rPr sz="1467" spc="-227" dirty="0">
                <a:solidFill>
                  <a:srgbClr val="FFFFFF"/>
                </a:solidFill>
                <a:latin typeface="Verdana"/>
                <a:cs typeface="Verdana"/>
              </a:rPr>
              <a:t> </a:t>
            </a:r>
            <a:r>
              <a:rPr sz="1467" spc="-133" dirty="0">
                <a:solidFill>
                  <a:srgbClr val="FFFFFF"/>
                </a:solidFill>
                <a:latin typeface="Verdana"/>
                <a:cs typeface="Verdana"/>
              </a:rPr>
              <a:t>var)</a:t>
            </a:r>
            <a:endParaRPr sz="1467">
              <a:solidFill>
                <a:prstClr val="black"/>
              </a:solidFill>
              <a:latin typeface="Verdana"/>
              <a:cs typeface="Verdana"/>
            </a:endParaRPr>
          </a:p>
        </p:txBody>
      </p:sp>
      <p:sp>
        <p:nvSpPr>
          <p:cNvPr id="4" name="object 4"/>
          <p:cNvSpPr/>
          <p:nvPr/>
        </p:nvSpPr>
        <p:spPr>
          <a:xfrm>
            <a:off x="8051251" y="1743810"/>
            <a:ext cx="2566728" cy="254178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7927718" y="4398333"/>
            <a:ext cx="2813793" cy="170675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4981723" y="3563292"/>
            <a:ext cx="2228528" cy="2541795"/>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2299662" y="3463293"/>
            <a:ext cx="1964596" cy="2641793"/>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9D5A-C000-4623-AE0E-C92551120167}"/>
              </a:ext>
            </a:extLst>
          </p:cNvPr>
          <p:cNvSpPr>
            <a:spLocks noGrp="1"/>
          </p:cNvSpPr>
          <p:nvPr>
            <p:ph type="title"/>
          </p:nvPr>
        </p:nvSpPr>
        <p:spPr>
          <a:xfrm>
            <a:off x="711201" y="177800"/>
            <a:ext cx="10425588" cy="738664"/>
          </a:xfrm>
        </p:spPr>
        <p:txBody>
          <a:bodyPr/>
          <a:lstStyle/>
          <a:p>
            <a:r>
              <a:rPr lang="en-US" dirty="0"/>
              <a:t>Pod Lifecycle</a:t>
            </a:r>
          </a:p>
        </p:txBody>
      </p:sp>
      <p:sp>
        <p:nvSpPr>
          <p:cNvPr id="3" name="Text Placeholder 2">
            <a:extLst>
              <a:ext uri="{FF2B5EF4-FFF2-40B4-BE49-F238E27FC236}">
                <a16:creationId xmlns:a16="http://schemas.microsoft.com/office/drawing/2014/main" id="{B1E7083C-BB9F-4F1D-AD32-40708A4C22A8}"/>
              </a:ext>
            </a:extLst>
          </p:cNvPr>
          <p:cNvSpPr>
            <a:spLocks noGrp="1"/>
          </p:cNvSpPr>
          <p:nvPr>
            <p:ph type="body" idx="1"/>
          </p:nvPr>
        </p:nvSpPr>
        <p:spPr/>
        <p:txBody>
          <a:bodyPr/>
          <a:lstStyle/>
          <a:p>
            <a:endParaRPr lang="en-US" dirty="0"/>
          </a:p>
        </p:txBody>
      </p:sp>
      <p:pic>
        <p:nvPicPr>
          <p:cNvPr id="5" name="Picture 4" descr="A close up of a device&#10;&#10;Description automatically generated">
            <a:extLst>
              <a:ext uri="{FF2B5EF4-FFF2-40B4-BE49-F238E27FC236}">
                <a16:creationId xmlns:a16="http://schemas.microsoft.com/office/drawing/2014/main" id="{EC2E06E3-E423-4E91-BEA3-CFACD8CC2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97001"/>
            <a:ext cx="11887200" cy="4905460"/>
          </a:xfrm>
          <a:prstGeom prst="rect">
            <a:avLst/>
          </a:prstGeom>
        </p:spPr>
      </p:pic>
    </p:spTree>
    <p:extLst>
      <p:ext uri="{BB962C8B-B14F-4D97-AF65-F5344CB8AC3E}">
        <p14:creationId xmlns:p14="http://schemas.microsoft.com/office/powerpoint/2010/main" val="129488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3571240" cy="509541"/>
          </a:xfrm>
          <a:prstGeom prst="rect">
            <a:avLst/>
          </a:prstGeom>
        </p:spPr>
        <p:txBody>
          <a:bodyPr vert="horz" wrap="square" lIns="0" tIns="16933" rIns="0" bIns="0" rtlCol="0">
            <a:spAutoFit/>
          </a:bodyPr>
          <a:lstStyle/>
          <a:p>
            <a:pPr marL="16933">
              <a:spcBef>
                <a:spcPts val="133"/>
              </a:spcBef>
            </a:pPr>
            <a:r>
              <a:rPr sz="3200" spc="80" dirty="0"/>
              <a:t>Networking </a:t>
            </a:r>
            <a:r>
              <a:rPr sz="3200" spc="-233" dirty="0"/>
              <a:t>-</a:t>
            </a:r>
            <a:r>
              <a:rPr sz="3200" spc="-760" dirty="0"/>
              <a:t> </a:t>
            </a:r>
            <a:r>
              <a:rPr sz="3200" spc="-40" dirty="0"/>
              <a:t>CNI</a:t>
            </a:r>
            <a:endParaRPr sz="3200"/>
          </a:p>
        </p:txBody>
      </p:sp>
      <p:sp>
        <p:nvSpPr>
          <p:cNvPr id="3" name="object 3"/>
          <p:cNvSpPr txBox="1"/>
          <p:nvPr/>
        </p:nvSpPr>
        <p:spPr>
          <a:xfrm>
            <a:off x="1827356" y="2133409"/>
            <a:ext cx="8527627" cy="1796496"/>
          </a:xfrm>
          <a:prstGeom prst="rect">
            <a:avLst/>
          </a:prstGeom>
        </p:spPr>
        <p:txBody>
          <a:bodyPr vert="horz" wrap="square" lIns="0" tIns="16933" rIns="0" bIns="0" rtlCol="0">
            <a:spAutoFit/>
          </a:bodyPr>
          <a:lstStyle/>
          <a:p>
            <a:pPr marL="16933" marR="6773" defTabSz="1219170">
              <a:lnSpc>
                <a:spcPct val="113300"/>
              </a:lnSpc>
              <a:spcBef>
                <a:spcPts val="133"/>
              </a:spcBef>
            </a:pPr>
            <a:r>
              <a:rPr sz="2133" spc="-107" dirty="0">
                <a:solidFill>
                  <a:srgbClr val="FFFFFF"/>
                </a:solidFill>
                <a:latin typeface="Verdana"/>
                <a:cs typeface="Verdana"/>
              </a:rPr>
              <a:t>Networking </a:t>
            </a:r>
            <a:r>
              <a:rPr sz="2133" spc="-100" dirty="0">
                <a:solidFill>
                  <a:srgbClr val="FFFFFF"/>
                </a:solidFill>
                <a:latin typeface="Verdana"/>
                <a:cs typeface="Verdana"/>
              </a:rPr>
              <a:t>within </a:t>
            </a:r>
            <a:r>
              <a:rPr sz="2133" spc="-127" dirty="0">
                <a:solidFill>
                  <a:srgbClr val="FFFFFF"/>
                </a:solidFill>
                <a:latin typeface="Verdana"/>
                <a:cs typeface="Verdana"/>
              </a:rPr>
              <a:t>Kubernetes </a:t>
            </a:r>
            <a:r>
              <a:rPr sz="2133" spc="-113" dirty="0">
                <a:solidFill>
                  <a:srgbClr val="FFFFFF"/>
                </a:solidFill>
                <a:latin typeface="Verdana"/>
                <a:cs typeface="Verdana"/>
              </a:rPr>
              <a:t>is </a:t>
            </a:r>
            <a:r>
              <a:rPr sz="2133" spc="-160" dirty="0">
                <a:solidFill>
                  <a:srgbClr val="FFFFFF"/>
                </a:solidFill>
                <a:latin typeface="Verdana"/>
                <a:cs typeface="Verdana"/>
              </a:rPr>
              <a:t>plumbed </a:t>
            </a:r>
            <a:r>
              <a:rPr sz="2133" spc="-140" dirty="0">
                <a:solidFill>
                  <a:srgbClr val="FFFFFF"/>
                </a:solidFill>
                <a:latin typeface="Verdana"/>
                <a:cs typeface="Verdana"/>
              </a:rPr>
              <a:t>via </a:t>
            </a:r>
            <a:r>
              <a:rPr sz="2133" spc="-127" dirty="0">
                <a:solidFill>
                  <a:srgbClr val="FFFFFF"/>
                </a:solidFill>
                <a:latin typeface="Verdana"/>
                <a:cs typeface="Verdana"/>
              </a:rPr>
              <a:t>the </a:t>
            </a:r>
            <a:r>
              <a:rPr sz="2133" spc="-107" dirty="0">
                <a:solidFill>
                  <a:srgbClr val="FFFFFF"/>
                </a:solidFill>
                <a:latin typeface="Verdana"/>
                <a:cs typeface="Verdana"/>
              </a:rPr>
              <a:t>Container </a:t>
            </a:r>
            <a:r>
              <a:rPr sz="2133" spc="-87" dirty="0">
                <a:solidFill>
                  <a:srgbClr val="FFFFFF"/>
                </a:solidFill>
                <a:latin typeface="Verdana"/>
                <a:cs typeface="Verdana"/>
              </a:rPr>
              <a:t>Network  </a:t>
            </a:r>
            <a:r>
              <a:rPr sz="2133" spc="-133" dirty="0">
                <a:solidFill>
                  <a:srgbClr val="FFFFFF"/>
                </a:solidFill>
                <a:latin typeface="Verdana"/>
                <a:cs typeface="Verdana"/>
              </a:rPr>
              <a:t>Interface</a:t>
            </a:r>
            <a:r>
              <a:rPr sz="2133" spc="-339" dirty="0">
                <a:solidFill>
                  <a:srgbClr val="FFFFFF"/>
                </a:solidFill>
                <a:latin typeface="Verdana"/>
                <a:cs typeface="Verdana"/>
              </a:rPr>
              <a:t> </a:t>
            </a:r>
            <a:r>
              <a:rPr sz="2133" spc="-207" dirty="0">
                <a:solidFill>
                  <a:srgbClr val="FFFFFF"/>
                </a:solidFill>
                <a:latin typeface="Verdana"/>
                <a:cs typeface="Verdana"/>
              </a:rPr>
              <a:t>(CNI),</a:t>
            </a:r>
            <a:r>
              <a:rPr sz="2133" spc="-333" dirty="0">
                <a:solidFill>
                  <a:srgbClr val="FFFFFF"/>
                </a:solidFill>
                <a:latin typeface="Verdana"/>
                <a:cs typeface="Verdana"/>
              </a:rPr>
              <a:t> </a:t>
            </a:r>
            <a:r>
              <a:rPr sz="2133" spc="-187" dirty="0">
                <a:solidFill>
                  <a:srgbClr val="FFFFFF"/>
                </a:solidFill>
                <a:latin typeface="Verdana"/>
                <a:cs typeface="Verdana"/>
              </a:rPr>
              <a:t>an</a:t>
            </a:r>
            <a:r>
              <a:rPr sz="2133" spc="-333" dirty="0">
                <a:solidFill>
                  <a:srgbClr val="FFFFFF"/>
                </a:solidFill>
                <a:latin typeface="Verdana"/>
                <a:cs typeface="Verdana"/>
              </a:rPr>
              <a:t> </a:t>
            </a:r>
            <a:r>
              <a:rPr sz="2133" spc="-107" dirty="0">
                <a:solidFill>
                  <a:srgbClr val="FFFFFF"/>
                </a:solidFill>
                <a:latin typeface="Verdana"/>
                <a:cs typeface="Verdana"/>
              </a:rPr>
              <a:t>interface</a:t>
            </a:r>
            <a:r>
              <a:rPr sz="2133" spc="-333" dirty="0">
                <a:solidFill>
                  <a:srgbClr val="FFFFFF"/>
                </a:solidFill>
                <a:latin typeface="Verdana"/>
                <a:cs typeface="Verdana"/>
              </a:rPr>
              <a:t> </a:t>
            </a:r>
            <a:r>
              <a:rPr sz="2133" spc="-133" dirty="0">
                <a:solidFill>
                  <a:srgbClr val="FFFFFF"/>
                </a:solidFill>
                <a:latin typeface="Verdana"/>
                <a:cs typeface="Verdana"/>
              </a:rPr>
              <a:t>between</a:t>
            </a:r>
            <a:r>
              <a:rPr sz="2133" spc="-339" dirty="0">
                <a:solidFill>
                  <a:srgbClr val="FFFFFF"/>
                </a:solidFill>
                <a:latin typeface="Verdana"/>
                <a:cs typeface="Verdana"/>
              </a:rPr>
              <a:t> </a:t>
            </a:r>
            <a:r>
              <a:rPr sz="2133" spc="-200" dirty="0">
                <a:solidFill>
                  <a:srgbClr val="FFFFFF"/>
                </a:solidFill>
                <a:latin typeface="Verdana"/>
                <a:cs typeface="Verdana"/>
              </a:rPr>
              <a:t>a</a:t>
            </a:r>
            <a:r>
              <a:rPr sz="2133" spc="-333" dirty="0">
                <a:solidFill>
                  <a:srgbClr val="FFFFFF"/>
                </a:solidFill>
                <a:latin typeface="Verdana"/>
                <a:cs typeface="Verdana"/>
              </a:rPr>
              <a:t> </a:t>
            </a:r>
            <a:r>
              <a:rPr sz="2133" spc="-120" dirty="0">
                <a:solidFill>
                  <a:srgbClr val="FFFFFF"/>
                </a:solidFill>
                <a:latin typeface="Verdana"/>
                <a:cs typeface="Verdana"/>
              </a:rPr>
              <a:t>container</a:t>
            </a:r>
            <a:r>
              <a:rPr sz="2133" spc="-333" dirty="0">
                <a:solidFill>
                  <a:srgbClr val="FFFFFF"/>
                </a:solidFill>
                <a:latin typeface="Verdana"/>
                <a:cs typeface="Verdana"/>
              </a:rPr>
              <a:t> </a:t>
            </a:r>
            <a:r>
              <a:rPr sz="2133" spc="-140" dirty="0">
                <a:solidFill>
                  <a:srgbClr val="FFFFFF"/>
                </a:solidFill>
                <a:latin typeface="Verdana"/>
                <a:cs typeface="Verdana"/>
              </a:rPr>
              <a:t>runtime</a:t>
            </a:r>
            <a:r>
              <a:rPr sz="2133" spc="-333" dirty="0">
                <a:solidFill>
                  <a:srgbClr val="FFFFFF"/>
                </a:solidFill>
                <a:latin typeface="Verdana"/>
                <a:cs typeface="Verdana"/>
              </a:rPr>
              <a:t> </a:t>
            </a:r>
            <a:r>
              <a:rPr sz="2133" spc="-167" dirty="0">
                <a:solidFill>
                  <a:srgbClr val="FFFFFF"/>
                </a:solidFill>
                <a:latin typeface="Verdana"/>
                <a:cs typeface="Verdana"/>
              </a:rPr>
              <a:t>and</a:t>
            </a:r>
            <a:r>
              <a:rPr sz="2133" spc="-339" dirty="0">
                <a:solidFill>
                  <a:srgbClr val="FFFFFF"/>
                </a:solidFill>
                <a:latin typeface="Verdana"/>
                <a:cs typeface="Verdana"/>
              </a:rPr>
              <a:t> </a:t>
            </a:r>
            <a:r>
              <a:rPr sz="2133" spc="-200" dirty="0">
                <a:solidFill>
                  <a:srgbClr val="FFFFFF"/>
                </a:solidFill>
                <a:latin typeface="Verdana"/>
                <a:cs typeface="Verdana"/>
              </a:rPr>
              <a:t>a</a:t>
            </a:r>
            <a:r>
              <a:rPr sz="2133" spc="-333" dirty="0">
                <a:solidFill>
                  <a:srgbClr val="FFFFFF"/>
                </a:solidFill>
                <a:latin typeface="Verdana"/>
                <a:cs typeface="Verdana"/>
              </a:rPr>
              <a:t> </a:t>
            </a:r>
            <a:r>
              <a:rPr sz="2133" spc="-113" dirty="0">
                <a:solidFill>
                  <a:srgbClr val="FFFFFF"/>
                </a:solidFill>
                <a:latin typeface="Verdana"/>
                <a:cs typeface="Verdana"/>
              </a:rPr>
              <a:t>network  </a:t>
            </a:r>
            <a:r>
              <a:rPr sz="2133" spc="-140" dirty="0">
                <a:solidFill>
                  <a:srgbClr val="FFFFFF"/>
                </a:solidFill>
                <a:latin typeface="Verdana"/>
                <a:cs typeface="Verdana"/>
              </a:rPr>
              <a:t>implementation</a:t>
            </a:r>
            <a:r>
              <a:rPr sz="2133" spc="-347" dirty="0">
                <a:solidFill>
                  <a:srgbClr val="FFFFFF"/>
                </a:solidFill>
                <a:latin typeface="Verdana"/>
                <a:cs typeface="Verdana"/>
              </a:rPr>
              <a:t> </a:t>
            </a:r>
            <a:r>
              <a:rPr sz="2133" spc="-167" dirty="0">
                <a:solidFill>
                  <a:srgbClr val="FFFFFF"/>
                </a:solidFill>
                <a:latin typeface="Verdana"/>
                <a:cs typeface="Verdana"/>
              </a:rPr>
              <a:t>plugin.</a:t>
            </a:r>
            <a:endParaRPr sz="2133">
              <a:solidFill>
                <a:prstClr val="black"/>
              </a:solidFill>
              <a:latin typeface="Verdana"/>
              <a:cs typeface="Verdana"/>
            </a:endParaRPr>
          </a:p>
          <a:p>
            <a:pPr defTabSz="1219170">
              <a:spcBef>
                <a:spcPts val="7"/>
              </a:spcBef>
            </a:pPr>
            <a:endParaRPr sz="2200">
              <a:solidFill>
                <a:prstClr val="black"/>
              </a:solidFill>
              <a:latin typeface="Times New Roman"/>
              <a:cs typeface="Times New Roman"/>
            </a:endParaRPr>
          </a:p>
          <a:p>
            <a:pPr marL="16933" defTabSz="1219170"/>
            <a:r>
              <a:rPr sz="2133" spc="-127" dirty="0">
                <a:solidFill>
                  <a:srgbClr val="FFFFFF"/>
                </a:solidFill>
                <a:latin typeface="Verdana"/>
                <a:cs typeface="Verdana"/>
              </a:rPr>
              <a:t>Compatible</a:t>
            </a:r>
            <a:r>
              <a:rPr sz="2133" spc="-347" dirty="0">
                <a:solidFill>
                  <a:srgbClr val="FFFFFF"/>
                </a:solidFill>
                <a:latin typeface="Verdana"/>
                <a:cs typeface="Verdana"/>
              </a:rPr>
              <a:t> </a:t>
            </a:r>
            <a:r>
              <a:rPr sz="2133" spc="-87" dirty="0">
                <a:solidFill>
                  <a:srgbClr val="FFFFFF"/>
                </a:solidFill>
                <a:latin typeface="Verdana"/>
                <a:cs typeface="Verdana"/>
              </a:rPr>
              <a:t>CNI</a:t>
            </a:r>
            <a:r>
              <a:rPr sz="2133" spc="-339" dirty="0">
                <a:solidFill>
                  <a:srgbClr val="FFFFFF"/>
                </a:solidFill>
                <a:latin typeface="Verdana"/>
                <a:cs typeface="Verdana"/>
              </a:rPr>
              <a:t> </a:t>
            </a:r>
            <a:r>
              <a:rPr sz="2133" spc="-87" dirty="0">
                <a:solidFill>
                  <a:srgbClr val="FFFFFF"/>
                </a:solidFill>
                <a:latin typeface="Verdana"/>
                <a:cs typeface="Verdana"/>
              </a:rPr>
              <a:t>Network</a:t>
            </a:r>
            <a:r>
              <a:rPr sz="2133" spc="-339" dirty="0">
                <a:solidFill>
                  <a:srgbClr val="FFFFFF"/>
                </a:solidFill>
                <a:latin typeface="Verdana"/>
                <a:cs typeface="Verdana"/>
              </a:rPr>
              <a:t> </a:t>
            </a:r>
            <a:r>
              <a:rPr sz="2133" spc="-160" dirty="0">
                <a:solidFill>
                  <a:srgbClr val="FFFFFF"/>
                </a:solidFill>
                <a:latin typeface="Verdana"/>
                <a:cs typeface="Verdana"/>
              </a:rPr>
              <a:t>Plugins:</a:t>
            </a:r>
            <a:endParaRPr sz="2133">
              <a:solidFill>
                <a:prstClr val="black"/>
              </a:solidFill>
              <a:latin typeface="Verdana"/>
              <a:cs typeface="Verdana"/>
            </a:endParaRPr>
          </a:p>
        </p:txBody>
      </p:sp>
      <p:sp>
        <p:nvSpPr>
          <p:cNvPr id="4" name="object 4"/>
          <p:cNvSpPr txBox="1"/>
          <p:nvPr/>
        </p:nvSpPr>
        <p:spPr>
          <a:xfrm>
            <a:off x="1968551" y="4023521"/>
            <a:ext cx="1475740" cy="1986484"/>
          </a:xfrm>
          <a:prstGeom prst="rect">
            <a:avLst/>
          </a:prstGeom>
        </p:spPr>
        <p:txBody>
          <a:bodyPr vert="horz" wrap="square" lIns="0" tIns="16933" rIns="0" bIns="0" rtlCol="0">
            <a:spAutoFit/>
          </a:bodyPr>
          <a:lstStyle/>
          <a:p>
            <a:pPr marL="485128" indent="-468195" defTabSz="1219170">
              <a:spcBef>
                <a:spcPts val="133"/>
              </a:spcBef>
              <a:buFont typeface="Arial"/>
              <a:buChar char="●"/>
              <a:tabLst>
                <a:tab pos="485128" algn="l"/>
                <a:tab pos="485975" algn="l"/>
              </a:tabLst>
            </a:pPr>
            <a:r>
              <a:rPr sz="2133" spc="-93" dirty="0">
                <a:solidFill>
                  <a:srgbClr val="FFFFFF"/>
                </a:solidFill>
                <a:latin typeface="Verdana"/>
                <a:cs typeface="Verdana"/>
              </a:rPr>
              <a:t>Calico</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100" dirty="0">
                <a:solidFill>
                  <a:srgbClr val="FFFFFF"/>
                </a:solidFill>
                <a:latin typeface="Verdana"/>
                <a:cs typeface="Verdana"/>
              </a:rPr>
              <a:t>Cillium</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93" dirty="0">
                <a:solidFill>
                  <a:srgbClr val="FFFFFF"/>
                </a:solidFill>
                <a:latin typeface="Verdana"/>
                <a:cs typeface="Verdana"/>
              </a:rPr>
              <a:t>Contiv</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87" dirty="0">
                <a:solidFill>
                  <a:srgbClr val="FFFFFF"/>
                </a:solidFill>
                <a:latin typeface="Verdana"/>
                <a:cs typeface="Verdana"/>
              </a:rPr>
              <a:t>Contrail</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113" dirty="0">
                <a:solidFill>
                  <a:srgbClr val="FFFFFF"/>
                </a:solidFill>
                <a:latin typeface="Verdana"/>
                <a:cs typeface="Verdana"/>
              </a:rPr>
              <a:t>Flannel</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80" dirty="0">
                <a:solidFill>
                  <a:srgbClr val="FFFFFF"/>
                </a:solidFill>
                <a:latin typeface="Verdana"/>
                <a:cs typeface="Verdana"/>
              </a:rPr>
              <a:t>GCE</a:t>
            </a:r>
            <a:endParaRPr sz="2133">
              <a:solidFill>
                <a:prstClr val="black"/>
              </a:solidFill>
              <a:latin typeface="Verdana"/>
              <a:cs typeface="Verdana"/>
            </a:endParaRPr>
          </a:p>
        </p:txBody>
      </p:sp>
      <p:sp>
        <p:nvSpPr>
          <p:cNvPr id="5" name="object 5"/>
          <p:cNvSpPr txBox="1"/>
          <p:nvPr/>
        </p:nvSpPr>
        <p:spPr>
          <a:xfrm>
            <a:off x="4391351" y="3976722"/>
            <a:ext cx="2143760" cy="1986484"/>
          </a:xfrm>
          <a:prstGeom prst="rect">
            <a:avLst/>
          </a:prstGeom>
        </p:spPr>
        <p:txBody>
          <a:bodyPr vert="horz" wrap="square" lIns="0" tIns="16933" rIns="0" bIns="0" rtlCol="0">
            <a:spAutoFit/>
          </a:bodyPr>
          <a:lstStyle/>
          <a:p>
            <a:pPr marL="485128" indent="-468195" defTabSz="1219170">
              <a:spcBef>
                <a:spcPts val="133"/>
              </a:spcBef>
              <a:buFont typeface="Arial"/>
              <a:buChar char="●"/>
              <a:tabLst>
                <a:tab pos="485128" algn="l"/>
                <a:tab pos="485975" algn="l"/>
              </a:tabLst>
            </a:pPr>
            <a:r>
              <a:rPr sz="2133" spc="-133" dirty="0">
                <a:solidFill>
                  <a:srgbClr val="FFFFFF"/>
                </a:solidFill>
                <a:latin typeface="Verdana"/>
                <a:cs typeface="Verdana"/>
              </a:rPr>
              <a:t>kube-router</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73" dirty="0">
                <a:solidFill>
                  <a:srgbClr val="FFFFFF"/>
                </a:solidFill>
                <a:latin typeface="Verdana"/>
                <a:cs typeface="Verdana"/>
              </a:rPr>
              <a:t>Multus</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120" dirty="0">
                <a:solidFill>
                  <a:srgbClr val="FFFFFF"/>
                </a:solidFill>
                <a:latin typeface="Verdana"/>
                <a:cs typeface="Verdana"/>
              </a:rPr>
              <a:t>OpenVSwitch</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7" dirty="0">
                <a:solidFill>
                  <a:srgbClr val="FFFFFF"/>
                </a:solidFill>
                <a:latin typeface="Verdana"/>
                <a:cs typeface="Verdana"/>
              </a:rPr>
              <a:t>OVN</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187" dirty="0">
                <a:solidFill>
                  <a:srgbClr val="FFFFFF"/>
                </a:solidFill>
                <a:latin typeface="Verdana"/>
                <a:cs typeface="Verdana"/>
              </a:rPr>
              <a:t>Romana</a:t>
            </a:r>
            <a:endParaRPr sz="2133">
              <a:solidFill>
                <a:prstClr val="black"/>
              </a:solidFill>
              <a:latin typeface="Verdana"/>
              <a:cs typeface="Verdana"/>
            </a:endParaRPr>
          </a:p>
          <a:p>
            <a:pPr marL="485128" indent="-468195" defTabSz="1219170">
              <a:spcBef>
                <a:spcPts val="40"/>
              </a:spcBef>
              <a:buFont typeface="Arial"/>
              <a:buChar char="●"/>
              <a:tabLst>
                <a:tab pos="485128" algn="l"/>
                <a:tab pos="485975" algn="l"/>
              </a:tabLst>
            </a:pPr>
            <a:r>
              <a:rPr sz="2133" spc="-127" dirty="0">
                <a:solidFill>
                  <a:srgbClr val="FFFFFF"/>
                </a:solidFill>
                <a:latin typeface="Verdana"/>
                <a:cs typeface="Verdana"/>
              </a:rPr>
              <a:t>Weave</a:t>
            </a:r>
            <a:endParaRPr sz="2133">
              <a:solidFill>
                <a:prstClr val="black"/>
              </a:solidFill>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A115-3B8E-4C81-80F7-64CDCD01403A}"/>
              </a:ext>
            </a:extLst>
          </p:cNvPr>
          <p:cNvSpPr>
            <a:spLocks noGrp="1"/>
          </p:cNvSpPr>
          <p:nvPr>
            <p:ph type="title"/>
          </p:nvPr>
        </p:nvSpPr>
        <p:spPr>
          <a:xfrm>
            <a:off x="406401" y="177800"/>
            <a:ext cx="10425588" cy="738664"/>
          </a:xfrm>
        </p:spPr>
        <p:txBody>
          <a:bodyPr/>
          <a:lstStyle/>
          <a:p>
            <a:r>
              <a:rPr lang="en-US" dirty="0"/>
              <a:t>POD </a:t>
            </a:r>
            <a:r>
              <a:rPr lang="en-US" dirty="0" err="1"/>
              <a:t>LifeCycle</a:t>
            </a:r>
            <a:endParaRPr lang="en-US" dirty="0"/>
          </a:p>
        </p:txBody>
      </p:sp>
      <p:pic>
        <p:nvPicPr>
          <p:cNvPr id="4" name="Picture 3">
            <a:extLst>
              <a:ext uri="{FF2B5EF4-FFF2-40B4-BE49-F238E27FC236}">
                <a16:creationId xmlns:a16="http://schemas.microsoft.com/office/drawing/2014/main" id="{85C35CB0-5E29-48EF-8A7C-E4A15CF2E1D8}"/>
              </a:ext>
            </a:extLst>
          </p:cNvPr>
          <p:cNvPicPr>
            <a:picLocks noChangeAspect="1"/>
          </p:cNvPicPr>
          <p:nvPr/>
        </p:nvPicPr>
        <p:blipFill>
          <a:blip r:embed="rId2"/>
          <a:stretch>
            <a:fillRect/>
          </a:stretch>
        </p:blipFill>
        <p:spPr>
          <a:xfrm>
            <a:off x="406401" y="1397000"/>
            <a:ext cx="11602367" cy="4876800"/>
          </a:xfrm>
          <a:prstGeom prst="rect">
            <a:avLst/>
          </a:prstGeom>
        </p:spPr>
      </p:pic>
      <p:sp>
        <p:nvSpPr>
          <p:cNvPr id="3" name="Text Placeholder 2">
            <a:extLst>
              <a:ext uri="{FF2B5EF4-FFF2-40B4-BE49-F238E27FC236}">
                <a16:creationId xmlns:a16="http://schemas.microsoft.com/office/drawing/2014/main" id="{DB1B5CB9-7BB6-4EBE-BDD7-3D344CE6CFF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616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BD37-D7C7-48BB-8FCB-2A7A8DAA7DCC}"/>
              </a:ext>
            </a:extLst>
          </p:cNvPr>
          <p:cNvSpPr>
            <a:spLocks noGrp="1"/>
          </p:cNvSpPr>
          <p:nvPr>
            <p:ph type="title"/>
          </p:nvPr>
        </p:nvSpPr>
        <p:spPr>
          <a:xfrm>
            <a:off x="603999" y="98860"/>
            <a:ext cx="10425588" cy="738664"/>
          </a:xfrm>
        </p:spPr>
        <p:txBody>
          <a:bodyPr/>
          <a:lstStyle/>
          <a:p>
            <a:r>
              <a:rPr lang="en-US" dirty="0"/>
              <a:t>Birth Of a Pod</a:t>
            </a:r>
          </a:p>
        </p:txBody>
      </p:sp>
      <p:sp>
        <p:nvSpPr>
          <p:cNvPr id="3" name="Text Placeholder 2">
            <a:extLst>
              <a:ext uri="{FF2B5EF4-FFF2-40B4-BE49-F238E27FC236}">
                <a16:creationId xmlns:a16="http://schemas.microsoft.com/office/drawing/2014/main" id="{6D23CBA8-2D7F-4E06-A44C-3CE7658D73AF}"/>
              </a:ext>
            </a:extLst>
          </p:cNvPr>
          <p:cNvSpPr>
            <a:spLocks noGrp="1"/>
          </p:cNvSpPr>
          <p:nvPr>
            <p:ph type="body" idx="1"/>
          </p:nvPr>
        </p:nvSpPr>
        <p:spPr>
          <a:xfrm>
            <a:off x="932125" y="1295401"/>
            <a:ext cx="9769340" cy="266676"/>
          </a:xfrm>
        </p:spPr>
        <p:txBody>
          <a:bodyPr/>
          <a:lstStyle/>
          <a:p>
            <a:endParaRPr lang="en-US" dirty="0"/>
          </a:p>
        </p:txBody>
      </p:sp>
      <p:pic>
        <p:nvPicPr>
          <p:cNvPr id="4" name="Picture 3">
            <a:extLst>
              <a:ext uri="{FF2B5EF4-FFF2-40B4-BE49-F238E27FC236}">
                <a16:creationId xmlns:a16="http://schemas.microsoft.com/office/drawing/2014/main" id="{4586065C-A449-42CA-A417-09AF92FEEA1D}"/>
              </a:ext>
            </a:extLst>
          </p:cNvPr>
          <p:cNvPicPr>
            <a:picLocks noChangeAspect="1"/>
          </p:cNvPicPr>
          <p:nvPr/>
        </p:nvPicPr>
        <p:blipFill>
          <a:blip r:embed="rId2"/>
          <a:stretch>
            <a:fillRect/>
          </a:stretch>
        </p:blipFill>
        <p:spPr>
          <a:xfrm>
            <a:off x="607601" y="990150"/>
            <a:ext cx="10093863" cy="5616365"/>
          </a:xfrm>
          <a:prstGeom prst="rect">
            <a:avLst/>
          </a:prstGeom>
        </p:spPr>
      </p:pic>
    </p:spTree>
    <p:extLst>
      <p:ext uri="{BB962C8B-B14F-4D97-AF65-F5344CB8AC3E}">
        <p14:creationId xmlns:p14="http://schemas.microsoft.com/office/powerpoint/2010/main" val="31861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BD37-D7C7-48BB-8FCB-2A7A8DAA7DCC}"/>
              </a:ext>
            </a:extLst>
          </p:cNvPr>
          <p:cNvSpPr>
            <a:spLocks noGrp="1"/>
          </p:cNvSpPr>
          <p:nvPr>
            <p:ph type="title"/>
          </p:nvPr>
        </p:nvSpPr>
        <p:spPr>
          <a:xfrm>
            <a:off x="225991" y="-127000"/>
            <a:ext cx="10425588" cy="738664"/>
          </a:xfrm>
        </p:spPr>
        <p:txBody>
          <a:bodyPr/>
          <a:lstStyle/>
          <a:p>
            <a:r>
              <a:rPr lang="en-US" dirty="0"/>
              <a:t>Termination</a:t>
            </a:r>
          </a:p>
        </p:txBody>
      </p:sp>
      <p:sp>
        <p:nvSpPr>
          <p:cNvPr id="3" name="Text Placeholder 2">
            <a:extLst>
              <a:ext uri="{FF2B5EF4-FFF2-40B4-BE49-F238E27FC236}">
                <a16:creationId xmlns:a16="http://schemas.microsoft.com/office/drawing/2014/main" id="{6D23CBA8-2D7F-4E06-A44C-3CE7658D73AF}"/>
              </a:ext>
            </a:extLst>
          </p:cNvPr>
          <p:cNvSpPr>
            <a:spLocks noGrp="1"/>
          </p:cNvSpPr>
          <p:nvPr>
            <p:ph type="body" idx="1"/>
          </p:nvPr>
        </p:nvSpPr>
        <p:spPr>
          <a:xfrm>
            <a:off x="932125" y="1295401"/>
            <a:ext cx="9769340" cy="266676"/>
          </a:xfrm>
        </p:spPr>
        <p:txBody>
          <a:bodyPr/>
          <a:lstStyle/>
          <a:p>
            <a:endParaRPr lang="en-US" dirty="0"/>
          </a:p>
        </p:txBody>
      </p:sp>
      <p:pic>
        <p:nvPicPr>
          <p:cNvPr id="6" name="Picture 5" descr="A close up of a map&#10;&#10;Description automatically generated">
            <a:extLst>
              <a:ext uri="{FF2B5EF4-FFF2-40B4-BE49-F238E27FC236}">
                <a16:creationId xmlns:a16="http://schemas.microsoft.com/office/drawing/2014/main" id="{F39CD678-327B-4294-B3BC-984ED877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92" y="696456"/>
            <a:ext cx="11181601" cy="6161545"/>
          </a:xfrm>
          <a:prstGeom prst="rect">
            <a:avLst/>
          </a:prstGeom>
        </p:spPr>
      </p:pic>
    </p:spTree>
    <p:extLst>
      <p:ext uri="{BB962C8B-B14F-4D97-AF65-F5344CB8AC3E}">
        <p14:creationId xmlns:p14="http://schemas.microsoft.com/office/powerpoint/2010/main" val="398531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56" y="859910"/>
            <a:ext cx="7482840" cy="509541"/>
          </a:xfrm>
          <a:prstGeom prst="rect">
            <a:avLst/>
          </a:prstGeom>
        </p:spPr>
        <p:txBody>
          <a:bodyPr vert="horz" wrap="square" lIns="0" tIns="16933" rIns="0" bIns="0" rtlCol="0">
            <a:spAutoFit/>
          </a:bodyPr>
          <a:lstStyle/>
          <a:p>
            <a:pPr marL="16933">
              <a:spcBef>
                <a:spcPts val="133"/>
              </a:spcBef>
            </a:pPr>
            <a:r>
              <a:rPr sz="3200" spc="67" dirty="0"/>
              <a:t>Concepts</a:t>
            </a:r>
            <a:r>
              <a:rPr sz="3200" spc="-305" dirty="0"/>
              <a:t> </a:t>
            </a:r>
            <a:r>
              <a:rPr sz="3200" spc="-233" dirty="0"/>
              <a:t>-</a:t>
            </a:r>
            <a:r>
              <a:rPr sz="3200" spc="-300" dirty="0"/>
              <a:t> </a:t>
            </a:r>
            <a:r>
              <a:rPr sz="3200" spc="100" dirty="0"/>
              <a:t>Auth</a:t>
            </a:r>
            <a:r>
              <a:rPr sz="3200" spc="-300" dirty="0"/>
              <a:t> </a:t>
            </a:r>
            <a:r>
              <a:rPr sz="3200" spc="93" dirty="0"/>
              <a:t>and</a:t>
            </a:r>
            <a:r>
              <a:rPr sz="3200" spc="-300" dirty="0"/>
              <a:t> </a:t>
            </a:r>
            <a:r>
              <a:rPr sz="3200" spc="-20" dirty="0"/>
              <a:t>Identity</a:t>
            </a:r>
            <a:r>
              <a:rPr sz="3200" spc="-305" dirty="0"/>
              <a:t> </a:t>
            </a:r>
            <a:r>
              <a:rPr sz="3200" spc="-53" dirty="0"/>
              <a:t>(RBAC)</a:t>
            </a:r>
            <a:endParaRPr sz="3200"/>
          </a:p>
        </p:txBody>
      </p:sp>
      <p:sp>
        <p:nvSpPr>
          <p:cNvPr id="3" name="object 3"/>
          <p:cNvSpPr txBox="1"/>
          <p:nvPr/>
        </p:nvSpPr>
        <p:spPr>
          <a:xfrm>
            <a:off x="1827356" y="2120943"/>
            <a:ext cx="9159240" cy="2901158"/>
          </a:xfrm>
          <a:prstGeom prst="rect">
            <a:avLst/>
          </a:prstGeom>
        </p:spPr>
        <p:txBody>
          <a:bodyPr vert="horz" wrap="square" lIns="0" tIns="24553" rIns="0" bIns="0" rtlCol="0">
            <a:spAutoFit/>
          </a:bodyPr>
          <a:lstStyle/>
          <a:p>
            <a:pPr marL="16933" marR="6773" algn="just" defTabSz="1219170">
              <a:lnSpc>
                <a:spcPct val="114599"/>
              </a:lnSpc>
              <a:spcBef>
                <a:spcPts val="193"/>
              </a:spcBef>
            </a:pPr>
            <a:r>
              <a:rPr sz="2133" b="1" spc="-67" dirty="0">
                <a:solidFill>
                  <a:srgbClr val="FFFFFF"/>
                </a:solidFill>
                <a:latin typeface="Arial"/>
                <a:cs typeface="Arial"/>
              </a:rPr>
              <a:t>[Cluster]Role</a:t>
            </a:r>
            <a:r>
              <a:rPr sz="2133" b="1" spc="-260"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100" dirty="0">
                <a:solidFill>
                  <a:srgbClr val="FFFFFF"/>
                </a:solidFill>
                <a:latin typeface="Verdana"/>
                <a:cs typeface="Verdana"/>
              </a:rPr>
              <a:t>Roles</a:t>
            </a:r>
            <a:r>
              <a:rPr sz="1733" spc="-272" dirty="0">
                <a:solidFill>
                  <a:srgbClr val="FFFFFF"/>
                </a:solidFill>
                <a:latin typeface="Verdana"/>
                <a:cs typeface="Verdana"/>
              </a:rPr>
              <a:t> </a:t>
            </a:r>
            <a:r>
              <a:rPr sz="1733" spc="-100" dirty="0">
                <a:solidFill>
                  <a:srgbClr val="FFFFFF"/>
                </a:solidFill>
                <a:latin typeface="Verdana"/>
                <a:cs typeface="Verdana"/>
              </a:rPr>
              <a:t>contain</a:t>
            </a:r>
            <a:r>
              <a:rPr sz="1733" spc="-272" dirty="0">
                <a:solidFill>
                  <a:srgbClr val="FFFFFF"/>
                </a:solidFill>
                <a:latin typeface="Verdana"/>
                <a:cs typeface="Verdana"/>
              </a:rPr>
              <a:t> </a:t>
            </a:r>
            <a:r>
              <a:rPr sz="1733" spc="-100" dirty="0">
                <a:solidFill>
                  <a:srgbClr val="FFFFFF"/>
                </a:solidFill>
                <a:latin typeface="Verdana"/>
                <a:cs typeface="Verdana"/>
              </a:rPr>
              <a:t>rules</a:t>
            </a:r>
            <a:r>
              <a:rPr sz="1733" spc="-272"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00" dirty="0">
                <a:solidFill>
                  <a:srgbClr val="FFFFFF"/>
                </a:solidFill>
                <a:latin typeface="Verdana"/>
                <a:cs typeface="Verdana"/>
              </a:rPr>
              <a:t>act</a:t>
            </a:r>
            <a:r>
              <a:rPr sz="1733" spc="-272" dirty="0">
                <a:solidFill>
                  <a:srgbClr val="FFFFFF"/>
                </a:solidFill>
                <a:latin typeface="Verdana"/>
                <a:cs typeface="Verdana"/>
              </a:rPr>
              <a:t> </a:t>
            </a:r>
            <a:r>
              <a:rPr sz="1733" spc="-160" dirty="0">
                <a:solidFill>
                  <a:srgbClr val="FFFFFF"/>
                </a:solidFill>
                <a:latin typeface="Verdana"/>
                <a:cs typeface="Verdana"/>
              </a:rPr>
              <a:t>as</a:t>
            </a:r>
            <a:r>
              <a:rPr sz="1733" spc="-272"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107" dirty="0">
                <a:solidFill>
                  <a:srgbClr val="FFFFFF"/>
                </a:solidFill>
                <a:latin typeface="Verdana"/>
                <a:cs typeface="Verdana"/>
              </a:rPr>
              <a:t>set</a:t>
            </a:r>
            <a:r>
              <a:rPr sz="1733" spc="-272" dirty="0">
                <a:solidFill>
                  <a:srgbClr val="FFFFFF"/>
                </a:solidFill>
                <a:latin typeface="Verdana"/>
                <a:cs typeface="Verdana"/>
              </a:rPr>
              <a:t> </a:t>
            </a:r>
            <a:r>
              <a:rPr sz="1733" spc="-60" dirty="0">
                <a:solidFill>
                  <a:srgbClr val="FFFFFF"/>
                </a:solidFill>
                <a:latin typeface="Verdana"/>
                <a:cs typeface="Verdana"/>
              </a:rPr>
              <a:t>of</a:t>
            </a:r>
            <a:r>
              <a:rPr sz="1733" spc="-272" dirty="0">
                <a:solidFill>
                  <a:srgbClr val="FFFFFF"/>
                </a:solidFill>
                <a:latin typeface="Verdana"/>
                <a:cs typeface="Verdana"/>
              </a:rPr>
              <a:t> </a:t>
            </a:r>
            <a:r>
              <a:rPr sz="1733" spc="-120" dirty="0">
                <a:solidFill>
                  <a:srgbClr val="FFFFFF"/>
                </a:solidFill>
                <a:latin typeface="Verdana"/>
                <a:cs typeface="Verdana"/>
              </a:rPr>
              <a:t>permissions</a:t>
            </a:r>
            <a:r>
              <a:rPr sz="1733" spc="-272"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20" dirty="0">
                <a:solidFill>
                  <a:srgbClr val="FFFFFF"/>
                </a:solidFill>
                <a:latin typeface="Verdana"/>
                <a:cs typeface="Verdana"/>
              </a:rPr>
              <a:t>apply</a:t>
            </a:r>
            <a:r>
              <a:rPr sz="1733" spc="-272" dirty="0">
                <a:solidFill>
                  <a:srgbClr val="FFFFFF"/>
                </a:solidFill>
                <a:latin typeface="Verdana"/>
                <a:cs typeface="Verdana"/>
              </a:rPr>
              <a:t> </a:t>
            </a:r>
            <a:r>
              <a:rPr sz="1733" spc="-113" dirty="0">
                <a:solidFill>
                  <a:srgbClr val="FFFFFF"/>
                </a:solidFill>
                <a:latin typeface="Verdana"/>
                <a:cs typeface="Verdana"/>
              </a:rPr>
              <a:t>verbs</a:t>
            </a:r>
            <a:r>
              <a:rPr sz="1733" spc="-272" dirty="0">
                <a:solidFill>
                  <a:srgbClr val="FFFFFF"/>
                </a:solidFill>
                <a:latin typeface="Verdana"/>
                <a:cs typeface="Verdana"/>
              </a:rPr>
              <a:t> </a:t>
            </a:r>
            <a:r>
              <a:rPr sz="1733" spc="-80" dirty="0">
                <a:solidFill>
                  <a:srgbClr val="FFFFFF"/>
                </a:solidFill>
                <a:latin typeface="Verdana"/>
                <a:cs typeface="Verdana"/>
              </a:rPr>
              <a:t>like</a:t>
            </a:r>
            <a:r>
              <a:rPr sz="1733" spc="-272" dirty="0">
                <a:solidFill>
                  <a:srgbClr val="FFFFFF"/>
                </a:solidFill>
                <a:latin typeface="Verdana"/>
                <a:cs typeface="Verdana"/>
              </a:rPr>
              <a:t> </a:t>
            </a:r>
            <a:r>
              <a:rPr sz="1733" spc="-160" dirty="0">
                <a:solidFill>
                  <a:srgbClr val="FFFFFF"/>
                </a:solidFill>
                <a:latin typeface="Verdana"/>
                <a:cs typeface="Verdana"/>
              </a:rPr>
              <a:t>“get”,  </a:t>
            </a:r>
            <a:r>
              <a:rPr sz="1733" spc="-127" dirty="0">
                <a:solidFill>
                  <a:srgbClr val="FFFFFF"/>
                </a:solidFill>
                <a:latin typeface="Verdana"/>
                <a:cs typeface="Verdana"/>
              </a:rPr>
              <a:t>“list”,</a:t>
            </a:r>
            <a:r>
              <a:rPr sz="1733" spc="-272" dirty="0">
                <a:solidFill>
                  <a:srgbClr val="FFFFFF"/>
                </a:solidFill>
                <a:latin typeface="Verdana"/>
                <a:cs typeface="Verdana"/>
              </a:rPr>
              <a:t> </a:t>
            </a:r>
            <a:r>
              <a:rPr sz="1733" spc="-127" dirty="0">
                <a:solidFill>
                  <a:srgbClr val="FFFFFF"/>
                </a:solidFill>
                <a:latin typeface="Verdana"/>
                <a:cs typeface="Verdana"/>
              </a:rPr>
              <a:t>“watch”</a:t>
            </a:r>
            <a:r>
              <a:rPr sz="1733" spc="-272" dirty="0">
                <a:solidFill>
                  <a:srgbClr val="FFFFFF"/>
                </a:solidFill>
                <a:latin typeface="Verdana"/>
                <a:cs typeface="Verdana"/>
              </a:rPr>
              <a:t> </a:t>
            </a:r>
            <a:r>
              <a:rPr sz="1733" spc="-87" dirty="0">
                <a:solidFill>
                  <a:srgbClr val="FFFFFF"/>
                </a:solidFill>
                <a:latin typeface="Verdana"/>
                <a:cs typeface="Verdana"/>
              </a:rPr>
              <a:t>etc</a:t>
            </a:r>
            <a:r>
              <a:rPr sz="1733" spc="-272" dirty="0">
                <a:solidFill>
                  <a:srgbClr val="FFFFFF"/>
                </a:solidFill>
                <a:latin typeface="Verdana"/>
                <a:cs typeface="Verdana"/>
              </a:rPr>
              <a:t> </a:t>
            </a:r>
            <a:r>
              <a:rPr sz="1733" spc="-100" dirty="0">
                <a:solidFill>
                  <a:srgbClr val="FFFFFF"/>
                </a:solidFill>
                <a:latin typeface="Verdana"/>
                <a:cs typeface="Verdana"/>
              </a:rPr>
              <a:t>over</a:t>
            </a:r>
            <a:r>
              <a:rPr sz="1733" spc="-272" dirty="0">
                <a:solidFill>
                  <a:srgbClr val="FFFFFF"/>
                </a:solidFill>
                <a:latin typeface="Verdana"/>
                <a:cs typeface="Verdana"/>
              </a:rPr>
              <a:t> </a:t>
            </a:r>
            <a:r>
              <a:rPr sz="1733" spc="-107" dirty="0">
                <a:solidFill>
                  <a:srgbClr val="FFFFFF"/>
                </a:solidFill>
                <a:latin typeface="Verdana"/>
                <a:cs typeface="Verdana"/>
              </a:rPr>
              <a:t>resources</a:t>
            </a:r>
            <a:r>
              <a:rPr sz="1733" spc="-267" dirty="0">
                <a:solidFill>
                  <a:srgbClr val="FFFFFF"/>
                </a:solidFill>
                <a:latin typeface="Verdana"/>
                <a:cs typeface="Verdana"/>
              </a:rPr>
              <a:t> </a:t>
            </a:r>
            <a:r>
              <a:rPr sz="1733" spc="-93" dirty="0">
                <a:solidFill>
                  <a:srgbClr val="FFFFFF"/>
                </a:solidFill>
                <a:latin typeface="Verdana"/>
                <a:cs typeface="Verdana"/>
              </a:rPr>
              <a:t>that</a:t>
            </a:r>
            <a:r>
              <a:rPr sz="1733" spc="-272" dirty="0">
                <a:solidFill>
                  <a:srgbClr val="FFFFFF"/>
                </a:solidFill>
                <a:latin typeface="Verdana"/>
                <a:cs typeface="Verdana"/>
              </a:rPr>
              <a:t> </a:t>
            </a:r>
            <a:r>
              <a:rPr sz="1733" spc="-113" dirty="0">
                <a:solidFill>
                  <a:srgbClr val="FFFFFF"/>
                </a:solidFill>
                <a:latin typeface="Verdana"/>
                <a:cs typeface="Verdana"/>
              </a:rPr>
              <a:t>are</a:t>
            </a:r>
            <a:r>
              <a:rPr sz="1733" spc="-272" dirty="0">
                <a:solidFill>
                  <a:srgbClr val="FFFFFF"/>
                </a:solidFill>
                <a:latin typeface="Verdana"/>
                <a:cs typeface="Verdana"/>
              </a:rPr>
              <a:t> </a:t>
            </a:r>
            <a:r>
              <a:rPr sz="1733" spc="-120" dirty="0">
                <a:solidFill>
                  <a:srgbClr val="FFFFFF"/>
                </a:solidFill>
                <a:latin typeface="Verdana"/>
                <a:cs typeface="Verdana"/>
              </a:rPr>
              <a:t>scoped</a:t>
            </a:r>
            <a:r>
              <a:rPr sz="1733" spc="-272" dirty="0">
                <a:solidFill>
                  <a:srgbClr val="FFFFFF"/>
                </a:solidFill>
                <a:latin typeface="Verdana"/>
                <a:cs typeface="Verdana"/>
              </a:rPr>
              <a:t> </a:t>
            </a:r>
            <a:r>
              <a:rPr sz="1733" spc="-67" dirty="0">
                <a:solidFill>
                  <a:srgbClr val="FFFFFF"/>
                </a:solidFill>
                <a:latin typeface="Verdana"/>
                <a:cs typeface="Verdana"/>
              </a:rPr>
              <a:t>to</a:t>
            </a:r>
            <a:r>
              <a:rPr sz="1733" spc="-267" dirty="0">
                <a:solidFill>
                  <a:srgbClr val="FFFFFF"/>
                </a:solidFill>
                <a:latin typeface="Verdana"/>
                <a:cs typeface="Verdana"/>
              </a:rPr>
              <a:t> </a:t>
            </a:r>
            <a:r>
              <a:rPr sz="1733" spc="-120" dirty="0">
                <a:solidFill>
                  <a:srgbClr val="FFFFFF"/>
                </a:solidFill>
                <a:latin typeface="Verdana"/>
                <a:cs typeface="Verdana"/>
              </a:rPr>
              <a:t>apiGroups.</a:t>
            </a:r>
            <a:r>
              <a:rPr sz="1733" spc="-272" dirty="0">
                <a:solidFill>
                  <a:srgbClr val="FFFFFF"/>
                </a:solidFill>
                <a:latin typeface="Verdana"/>
                <a:cs typeface="Verdana"/>
              </a:rPr>
              <a:t> </a:t>
            </a:r>
            <a:r>
              <a:rPr sz="1733" spc="-100" dirty="0">
                <a:solidFill>
                  <a:srgbClr val="FFFFFF"/>
                </a:solidFill>
                <a:latin typeface="Verdana"/>
                <a:cs typeface="Verdana"/>
              </a:rPr>
              <a:t>Roles</a:t>
            </a:r>
            <a:r>
              <a:rPr sz="1733" spc="-272" dirty="0">
                <a:solidFill>
                  <a:srgbClr val="FFFFFF"/>
                </a:solidFill>
                <a:latin typeface="Verdana"/>
                <a:cs typeface="Verdana"/>
              </a:rPr>
              <a:t> </a:t>
            </a:r>
            <a:r>
              <a:rPr sz="1733" spc="-113" dirty="0">
                <a:solidFill>
                  <a:srgbClr val="FFFFFF"/>
                </a:solidFill>
                <a:latin typeface="Verdana"/>
                <a:cs typeface="Verdana"/>
              </a:rPr>
              <a:t>are</a:t>
            </a:r>
            <a:r>
              <a:rPr sz="1733" spc="-272" dirty="0">
                <a:solidFill>
                  <a:srgbClr val="FFFFFF"/>
                </a:solidFill>
                <a:latin typeface="Verdana"/>
                <a:cs typeface="Verdana"/>
              </a:rPr>
              <a:t> </a:t>
            </a:r>
            <a:r>
              <a:rPr sz="1733" spc="-120" dirty="0">
                <a:solidFill>
                  <a:srgbClr val="FFFFFF"/>
                </a:solidFill>
                <a:latin typeface="Verdana"/>
                <a:cs typeface="Verdana"/>
              </a:rPr>
              <a:t>scoped</a:t>
            </a:r>
            <a:r>
              <a:rPr sz="1733" spc="-267" dirty="0">
                <a:solidFill>
                  <a:srgbClr val="FFFFFF"/>
                </a:solidFill>
                <a:latin typeface="Verdana"/>
                <a:cs typeface="Verdana"/>
              </a:rPr>
              <a:t> </a:t>
            </a:r>
            <a:r>
              <a:rPr sz="1733" spc="-67" dirty="0">
                <a:solidFill>
                  <a:srgbClr val="FFFFFF"/>
                </a:solidFill>
                <a:latin typeface="Verdana"/>
                <a:cs typeface="Verdana"/>
              </a:rPr>
              <a:t>to</a:t>
            </a:r>
            <a:r>
              <a:rPr sz="1733" spc="-272" dirty="0">
                <a:solidFill>
                  <a:srgbClr val="FFFFFF"/>
                </a:solidFill>
                <a:latin typeface="Verdana"/>
                <a:cs typeface="Verdana"/>
              </a:rPr>
              <a:t> </a:t>
            </a:r>
            <a:r>
              <a:rPr sz="1733" spc="-160" dirty="0">
                <a:solidFill>
                  <a:srgbClr val="FFFFFF"/>
                </a:solidFill>
                <a:latin typeface="Verdana"/>
                <a:cs typeface="Verdana"/>
              </a:rPr>
              <a:t>namespaces,  </a:t>
            </a:r>
            <a:r>
              <a:rPr sz="1733" spc="-140" dirty="0">
                <a:solidFill>
                  <a:srgbClr val="FFFFFF"/>
                </a:solidFill>
                <a:latin typeface="Verdana"/>
                <a:cs typeface="Verdana"/>
              </a:rPr>
              <a:t>and</a:t>
            </a:r>
            <a:r>
              <a:rPr sz="1733" spc="-280" dirty="0">
                <a:solidFill>
                  <a:srgbClr val="FFFFFF"/>
                </a:solidFill>
                <a:latin typeface="Verdana"/>
                <a:cs typeface="Verdana"/>
              </a:rPr>
              <a:t> </a:t>
            </a:r>
            <a:r>
              <a:rPr sz="1733" spc="-87" dirty="0">
                <a:solidFill>
                  <a:srgbClr val="FFFFFF"/>
                </a:solidFill>
                <a:latin typeface="Verdana"/>
                <a:cs typeface="Verdana"/>
              </a:rPr>
              <a:t>ClusterRoles</a:t>
            </a:r>
            <a:r>
              <a:rPr sz="1733" spc="-280" dirty="0">
                <a:solidFill>
                  <a:srgbClr val="FFFFFF"/>
                </a:solidFill>
                <a:latin typeface="Verdana"/>
                <a:cs typeface="Verdana"/>
              </a:rPr>
              <a:t> </a:t>
            </a:r>
            <a:r>
              <a:rPr sz="1733" spc="-113" dirty="0">
                <a:solidFill>
                  <a:srgbClr val="FFFFFF"/>
                </a:solidFill>
                <a:latin typeface="Verdana"/>
                <a:cs typeface="Verdana"/>
              </a:rPr>
              <a:t>are</a:t>
            </a:r>
            <a:r>
              <a:rPr sz="1733" spc="-280" dirty="0">
                <a:solidFill>
                  <a:srgbClr val="FFFFFF"/>
                </a:solidFill>
                <a:latin typeface="Verdana"/>
                <a:cs typeface="Verdana"/>
              </a:rPr>
              <a:t> </a:t>
            </a:r>
            <a:r>
              <a:rPr sz="1733" spc="-107" dirty="0">
                <a:solidFill>
                  <a:srgbClr val="FFFFFF"/>
                </a:solidFill>
                <a:latin typeface="Verdana"/>
                <a:cs typeface="Verdana"/>
              </a:rPr>
              <a:t>applied</a:t>
            </a:r>
            <a:r>
              <a:rPr sz="1733" spc="-280" dirty="0">
                <a:solidFill>
                  <a:srgbClr val="FFFFFF"/>
                </a:solidFill>
                <a:latin typeface="Verdana"/>
                <a:cs typeface="Verdana"/>
              </a:rPr>
              <a:t> </a:t>
            </a:r>
            <a:r>
              <a:rPr sz="1733" spc="-113" dirty="0">
                <a:solidFill>
                  <a:srgbClr val="FFFFFF"/>
                </a:solidFill>
                <a:latin typeface="Verdana"/>
                <a:cs typeface="Verdana"/>
              </a:rPr>
              <a:t>cluster-wide.</a:t>
            </a:r>
            <a:endParaRPr sz="1733">
              <a:solidFill>
                <a:prstClr val="black"/>
              </a:solidFill>
              <a:latin typeface="Verdana"/>
              <a:cs typeface="Verdana"/>
            </a:endParaRPr>
          </a:p>
          <a:p>
            <a:pPr defTabSz="1219170">
              <a:spcBef>
                <a:spcPts val="53"/>
              </a:spcBef>
            </a:pPr>
            <a:endParaRPr sz="1733">
              <a:solidFill>
                <a:prstClr val="black"/>
              </a:solidFill>
              <a:latin typeface="Times New Roman"/>
              <a:cs typeface="Times New Roman"/>
            </a:endParaRPr>
          </a:p>
          <a:p>
            <a:pPr marL="16933" marR="148163" defTabSz="1219170">
              <a:lnSpc>
                <a:spcPct val="113900"/>
              </a:lnSpc>
              <a:spcBef>
                <a:spcPts val="7"/>
              </a:spcBef>
            </a:pPr>
            <a:r>
              <a:rPr sz="2133" b="1" spc="-73" dirty="0">
                <a:solidFill>
                  <a:srgbClr val="FFFFFF"/>
                </a:solidFill>
                <a:latin typeface="Arial"/>
                <a:cs typeface="Arial"/>
              </a:rPr>
              <a:t>[Cluster]RoleBinding</a:t>
            </a:r>
            <a:r>
              <a:rPr sz="2133" b="1" spc="-260" dirty="0">
                <a:solidFill>
                  <a:srgbClr val="FFFFFF"/>
                </a:solidFill>
                <a:latin typeface="Arial"/>
                <a:cs typeface="Arial"/>
              </a:rPr>
              <a:t> </a:t>
            </a:r>
            <a:r>
              <a:rPr sz="1733" b="1" spc="40" dirty="0">
                <a:solidFill>
                  <a:srgbClr val="FFFFFF"/>
                </a:solidFill>
                <a:latin typeface="Arial"/>
                <a:cs typeface="Arial"/>
              </a:rPr>
              <a:t>-</a:t>
            </a:r>
            <a:r>
              <a:rPr sz="1733" b="1" spc="-147" dirty="0">
                <a:solidFill>
                  <a:srgbClr val="FFFFFF"/>
                </a:solidFill>
                <a:latin typeface="Arial"/>
                <a:cs typeface="Arial"/>
              </a:rPr>
              <a:t> </a:t>
            </a:r>
            <a:r>
              <a:rPr sz="1733" spc="-93" dirty="0">
                <a:solidFill>
                  <a:srgbClr val="FFFFFF"/>
                </a:solidFill>
                <a:latin typeface="Verdana"/>
                <a:cs typeface="Verdana"/>
              </a:rPr>
              <a:t>Grant</a:t>
            </a:r>
            <a:r>
              <a:rPr sz="1733" spc="-267"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120" dirty="0">
                <a:solidFill>
                  <a:srgbClr val="FFFFFF"/>
                </a:solidFill>
                <a:latin typeface="Verdana"/>
                <a:cs typeface="Verdana"/>
              </a:rPr>
              <a:t>permissions</a:t>
            </a:r>
            <a:r>
              <a:rPr sz="1733" spc="-272" dirty="0">
                <a:solidFill>
                  <a:srgbClr val="FFFFFF"/>
                </a:solidFill>
                <a:latin typeface="Verdana"/>
                <a:cs typeface="Verdana"/>
              </a:rPr>
              <a:t> </a:t>
            </a:r>
            <a:r>
              <a:rPr sz="1733" spc="-160" dirty="0">
                <a:solidFill>
                  <a:srgbClr val="FFFFFF"/>
                </a:solidFill>
                <a:latin typeface="Verdana"/>
                <a:cs typeface="Verdana"/>
              </a:rPr>
              <a:t>as</a:t>
            </a:r>
            <a:r>
              <a:rPr sz="1733" spc="-267" dirty="0">
                <a:solidFill>
                  <a:srgbClr val="FFFFFF"/>
                </a:solidFill>
                <a:latin typeface="Verdana"/>
                <a:cs typeface="Verdana"/>
              </a:rPr>
              <a:t> </a:t>
            </a:r>
            <a:r>
              <a:rPr sz="1733" spc="-100" dirty="0">
                <a:solidFill>
                  <a:srgbClr val="FFFFFF"/>
                </a:solidFill>
                <a:latin typeface="Verdana"/>
                <a:cs typeface="Verdana"/>
              </a:rPr>
              <a:t>defined</a:t>
            </a:r>
            <a:r>
              <a:rPr sz="1733" spc="-272" dirty="0">
                <a:solidFill>
                  <a:srgbClr val="FFFFFF"/>
                </a:solidFill>
                <a:latin typeface="Verdana"/>
                <a:cs typeface="Verdana"/>
              </a:rPr>
              <a:t> </a:t>
            </a:r>
            <a:r>
              <a:rPr sz="1733" spc="-87" dirty="0">
                <a:solidFill>
                  <a:srgbClr val="FFFFFF"/>
                </a:solidFill>
                <a:latin typeface="Verdana"/>
                <a:cs typeface="Verdana"/>
              </a:rPr>
              <a:t>in</a:t>
            </a:r>
            <a:r>
              <a:rPr sz="1733" spc="-267" dirty="0">
                <a:solidFill>
                  <a:srgbClr val="FFFFFF"/>
                </a:solidFill>
                <a:latin typeface="Verdana"/>
                <a:cs typeface="Verdana"/>
              </a:rPr>
              <a:t> </a:t>
            </a:r>
            <a:r>
              <a:rPr sz="1733" spc="-167" dirty="0">
                <a:solidFill>
                  <a:srgbClr val="FFFFFF"/>
                </a:solidFill>
                <a:latin typeface="Verdana"/>
                <a:cs typeface="Verdana"/>
              </a:rPr>
              <a:t>a</a:t>
            </a:r>
            <a:r>
              <a:rPr sz="1733" spc="-272" dirty="0">
                <a:solidFill>
                  <a:srgbClr val="FFFFFF"/>
                </a:solidFill>
                <a:latin typeface="Verdana"/>
                <a:cs typeface="Verdana"/>
              </a:rPr>
              <a:t> </a:t>
            </a:r>
            <a:r>
              <a:rPr sz="1733" spc="-113" dirty="0">
                <a:solidFill>
                  <a:srgbClr val="FFFFFF"/>
                </a:solidFill>
                <a:latin typeface="Verdana"/>
                <a:cs typeface="Verdana"/>
              </a:rPr>
              <a:t>[Cluster]Role</a:t>
            </a:r>
            <a:r>
              <a:rPr sz="1733" spc="-272" dirty="0">
                <a:solidFill>
                  <a:srgbClr val="FFFFFF"/>
                </a:solidFill>
                <a:latin typeface="Verdana"/>
                <a:cs typeface="Verdana"/>
              </a:rPr>
              <a:t> </a:t>
            </a:r>
            <a:r>
              <a:rPr sz="1733" spc="-67" dirty="0">
                <a:solidFill>
                  <a:srgbClr val="FFFFFF"/>
                </a:solidFill>
                <a:latin typeface="Verdana"/>
                <a:cs typeface="Verdana"/>
              </a:rPr>
              <a:t>to</a:t>
            </a:r>
            <a:r>
              <a:rPr sz="1733" spc="-267" dirty="0">
                <a:solidFill>
                  <a:srgbClr val="FFFFFF"/>
                </a:solidFill>
                <a:latin typeface="Verdana"/>
                <a:cs typeface="Verdana"/>
              </a:rPr>
              <a:t> </a:t>
            </a:r>
            <a:r>
              <a:rPr sz="1733" spc="-120" dirty="0">
                <a:solidFill>
                  <a:srgbClr val="FFFFFF"/>
                </a:solidFill>
                <a:latin typeface="Verdana"/>
                <a:cs typeface="Verdana"/>
              </a:rPr>
              <a:t>one</a:t>
            </a:r>
            <a:r>
              <a:rPr sz="1733" spc="-272" dirty="0">
                <a:solidFill>
                  <a:srgbClr val="FFFFFF"/>
                </a:solidFill>
                <a:latin typeface="Verdana"/>
                <a:cs typeface="Verdana"/>
              </a:rPr>
              <a:t> </a:t>
            </a:r>
            <a:r>
              <a:rPr sz="1733" spc="-67" dirty="0">
                <a:solidFill>
                  <a:srgbClr val="FFFFFF"/>
                </a:solidFill>
                <a:latin typeface="Verdana"/>
                <a:cs typeface="Verdana"/>
              </a:rPr>
              <a:t>or</a:t>
            </a:r>
            <a:r>
              <a:rPr sz="1733" spc="-267" dirty="0">
                <a:solidFill>
                  <a:srgbClr val="FFFFFF"/>
                </a:solidFill>
                <a:latin typeface="Verdana"/>
                <a:cs typeface="Verdana"/>
              </a:rPr>
              <a:t> </a:t>
            </a:r>
            <a:r>
              <a:rPr sz="1733" spc="-133" dirty="0">
                <a:solidFill>
                  <a:srgbClr val="FFFFFF"/>
                </a:solidFill>
                <a:latin typeface="Verdana"/>
                <a:cs typeface="Verdana"/>
              </a:rPr>
              <a:t>more  “subjects”</a:t>
            </a:r>
            <a:r>
              <a:rPr sz="1733" spc="-280" dirty="0">
                <a:solidFill>
                  <a:srgbClr val="FFFFFF"/>
                </a:solidFill>
                <a:latin typeface="Verdana"/>
                <a:cs typeface="Verdana"/>
              </a:rPr>
              <a:t> </a:t>
            </a:r>
            <a:r>
              <a:rPr sz="1733" spc="-100" dirty="0">
                <a:solidFill>
                  <a:srgbClr val="FFFFFF"/>
                </a:solidFill>
                <a:latin typeface="Verdana"/>
                <a:cs typeface="Verdana"/>
              </a:rPr>
              <a:t>which</a:t>
            </a:r>
            <a:r>
              <a:rPr sz="1733" spc="-280" dirty="0">
                <a:solidFill>
                  <a:srgbClr val="FFFFFF"/>
                </a:solidFill>
                <a:latin typeface="Verdana"/>
                <a:cs typeface="Verdana"/>
              </a:rPr>
              <a:t> </a:t>
            </a:r>
            <a:r>
              <a:rPr sz="1733" spc="-133" dirty="0">
                <a:solidFill>
                  <a:srgbClr val="FFFFFF"/>
                </a:solidFill>
                <a:latin typeface="Verdana"/>
                <a:cs typeface="Verdana"/>
              </a:rPr>
              <a:t>can</a:t>
            </a:r>
            <a:r>
              <a:rPr sz="1733" spc="-280" dirty="0">
                <a:solidFill>
                  <a:srgbClr val="FFFFFF"/>
                </a:solidFill>
                <a:latin typeface="Verdana"/>
                <a:cs typeface="Verdana"/>
              </a:rPr>
              <a:t> </a:t>
            </a:r>
            <a:r>
              <a:rPr sz="1733" spc="-120" dirty="0">
                <a:solidFill>
                  <a:srgbClr val="FFFFFF"/>
                </a:solidFill>
                <a:latin typeface="Verdana"/>
                <a:cs typeface="Verdana"/>
              </a:rPr>
              <a:t>be</a:t>
            </a:r>
            <a:r>
              <a:rPr sz="1733" spc="-280" dirty="0">
                <a:solidFill>
                  <a:srgbClr val="FFFFFF"/>
                </a:solidFill>
                <a:latin typeface="Verdana"/>
                <a:cs typeface="Verdana"/>
              </a:rPr>
              <a:t> </a:t>
            </a:r>
            <a:r>
              <a:rPr sz="1733" spc="-167" dirty="0">
                <a:solidFill>
                  <a:srgbClr val="FFFFFF"/>
                </a:solidFill>
                <a:latin typeface="Verdana"/>
                <a:cs typeface="Verdana"/>
              </a:rPr>
              <a:t>a</a:t>
            </a:r>
            <a:r>
              <a:rPr sz="1733" spc="-280" dirty="0">
                <a:solidFill>
                  <a:srgbClr val="FFFFFF"/>
                </a:solidFill>
                <a:latin typeface="Verdana"/>
                <a:cs typeface="Verdana"/>
              </a:rPr>
              <a:t> </a:t>
            </a:r>
            <a:r>
              <a:rPr sz="1733" spc="-147" dirty="0">
                <a:solidFill>
                  <a:srgbClr val="FFFFFF"/>
                </a:solidFill>
                <a:latin typeface="Verdana"/>
                <a:cs typeface="Verdana"/>
              </a:rPr>
              <a:t>user,</a:t>
            </a:r>
            <a:r>
              <a:rPr sz="1733" spc="-280" dirty="0">
                <a:solidFill>
                  <a:srgbClr val="FFFFFF"/>
                </a:solidFill>
                <a:latin typeface="Verdana"/>
                <a:cs typeface="Verdana"/>
              </a:rPr>
              <a:t> </a:t>
            </a:r>
            <a:r>
              <a:rPr sz="1733" spc="-147" dirty="0">
                <a:solidFill>
                  <a:srgbClr val="FFFFFF"/>
                </a:solidFill>
                <a:latin typeface="Verdana"/>
                <a:cs typeface="Verdana"/>
              </a:rPr>
              <a:t>group,</a:t>
            </a:r>
            <a:r>
              <a:rPr sz="1733" spc="-280" dirty="0">
                <a:solidFill>
                  <a:srgbClr val="FFFFFF"/>
                </a:solidFill>
                <a:latin typeface="Verdana"/>
                <a:cs typeface="Verdana"/>
              </a:rPr>
              <a:t> </a:t>
            </a:r>
            <a:r>
              <a:rPr sz="1733" spc="-67" dirty="0">
                <a:solidFill>
                  <a:srgbClr val="FFFFFF"/>
                </a:solidFill>
                <a:latin typeface="Verdana"/>
                <a:cs typeface="Verdana"/>
              </a:rPr>
              <a:t>or</a:t>
            </a:r>
            <a:r>
              <a:rPr sz="1733" spc="-280" dirty="0">
                <a:solidFill>
                  <a:srgbClr val="FFFFFF"/>
                </a:solidFill>
                <a:latin typeface="Verdana"/>
                <a:cs typeface="Verdana"/>
              </a:rPr>
              <a:t> </a:t>
            </a:r>
            <a:r>
              <a:rPr sz="1733" spc="-107" dirty="0">
                <a:solidFill>
                  <a:srgbClr val="FFFFFF"/>
                </a:solidFill>
                <a:latin typeface="Verdana"/>
                <a:cs typeface="Verdana"/>
              </a:rPr>
              <a:t>service</a:t>
            </a:r>
            <a:r>
              <a:rPr sz="1733" spc="-280" dirty="0">
                <a:solidFill>
                  <a:srgbClr val="FFFFFF"/>
                </a:solidFill>
                <a:latin typeface="Verdana"/>
                <a:cs typeface="Verdana"/>
              </a:rPr>
              <a:t> </a:t>
            </a:r>
            <a:r>
              <a:rPr sz="1733" spc="-127" dirty="0">
                <a:solidFill>
                  <a:srgbClr val="FFFFFF"/>
                </a:solidFill>
                <a:latin typeface="Verdana"/>
                <a:cs typeface="Verdana"/>
              </a:rPr>
              <a:t>account.</a:t>
            </a:r>
            <a:endParaRPr sz="1733">
              <a:solidFill>
                <a:prstClr val="black"/>
              </a:solidFill>
              <a:latin typeface="Verdana"/>
              <a:cs typeface="Verdana"/>
            </a:endParaRPr>
          </a:p>
          <a:p>
            <a:pPr defTabSz="1219170">
              <a:spcBef>
                <a:spcPts val="53"/>
              </a:spcBef>
            </a:pPr>
            <a:endParaRPr sz="1733">
              <a:solidFill>
                <a:prstClr val="black"/>
              </a:solidFill>
              <a:latin typeface="Times New Roman"/>
              <a:cs typeface="Times New Roman"/>
            </a:endParaRPr>
          </a:p>
          <a:p>
            <a:pPr marL="16933" marR="607045" defTabSz="1219170">
              <a:lnSpc>
                <a:spcPct val="113900"/>
              </a:lnSpc>
            </a:pPr>
            <a:r>
              <a:rPr sz="2133" b="1" spc="-80" dirty="0">
                <a:solidFill>
                  <a:srgbClr val="FFFFFF"/>
                </a:solidFill>
                <a:latin typeface="Arial"/>
                <a:cs typeface="Arial"/>
              </a:rPr>
              <a:t>ServiceAccount-</a:t>
            </a:r>
            <a:r>
              <a:rPr sz="2133" b="1" spc="-140" dirty="0">
                <a:solidFill>
                  <a:srgbClr val="FFFFFF"/>
                </a:solidFill>
                <a:latin typeface="Arial"/>
                <a:cs typeface="Arial"/>
              </a:rPr>
              <a:t> </a:t>
            </a:r>
            <a:r>
              <a:rPr sz="1733" spc="-107" dirty="0">
                <a:solidFill>
                  <a:srgbClr val="FFFFFF"/>
                </a:solidFill>
                <a:latin typeface="Verdana"/>
                <a:cs typeface="Verdana"/>
              </a:rPr>
              <a:t>ServiceAccounts</a:t>
            </a:r>
            <a:r>
              <a:rPr sz="1733" spc="-260" dirty="0">
                <a:solidFill>
                  <a:srgbClr val="FFFFFF"/>
                </a:solidFill>
                <a:latin typeface="Verdana"/>
                <a:cs typeface="Verdana"/>
              </a:rPr>
              <a:t> </a:t>
            </a:r>
            <a:r>
              <a:rPr sz="1733" spc="-100" dirty="0">
                <a:solidFill>
                  <a:srgbClr val="FFFFFF"/>
                </a:solidFill>
                <a:latin typeface="Verdana"/>
                <a:cs typeface="Verdana"/>
              </a:rPr>
              <a:t>provide</a:t>
            </a:r>
            <a:r>
              <a:rPr sz="1733" spc="-260" dirty="0">
                <a:solidFill>
                  <a:srgbClr val="FFFFFF"/>
                </a:solidFill>
                <a:latin typeface="Verdana"/>
                <a:cs typeface="Verdana"/>
              </a:rPr>
              <a:t> </a:t>
            </a:r>
            <a:r>
              <a:rPr sz="1733" spc="-167" dirty="0">
                <a:solidFill>
                  <a:srgbClr val="FFFFFF"/>
                </a:solidFill>
                <a:latin typeface="Verdana"/>
                <a:cs typeface="Verdana"/>
              </a:rPr>
              <a:t>a</a:t>
            </a:r>
            <a:r>
              <a:rPr sz="1733" spc="-260" dirty="0">
                <a:solidFill>
                  <a:srgbClr val="FFFFFF"/>
                </a:solidFill>
                <a:latin typeface="Verdana"/>
                <a:cs typeface="Verdana"/>
              </a:rPr>
              <a:t> </a:t>
            </a:r>
            <a:r>
              <a:rPr sz="1733" spc="-133" dirty="0">
                <a:solidFill>
                  <a:srgbClr val="FFFFFF"/>
                </a:solidFill>
                <a:latin typeface="Verdana"/>
                <a:cs typeface="Verdana"/>
              </a:rPr>
              <a:t>consumable</a:t>
            </a:r>
            <a:r>
              <a:rPr sz="1733" spc="-253" dirty="0">
                <a:solidFill>
                  <a:srgbClr val="FFFFFF"/>
                </a:solidFill>
                <a:latin typeface="Verdana"/>
                <a:cs typeface="Verdana"/>
              </a:rPr>
              <a:t> </a:t>
            </a:r>
            <a:r>
              <a:rPr sz="1733" spc="-87" dirty="0">
                <a:solidFill>
                  <a:srgbClr val="FFFFFF"/>
                </a:solidFill>
                <a:latin typeface="Verdana"/>
                <a:cs typeface="Verdana"/>
              </a:rPr>
              <a:t>identity</a:t>
            </a:r>
            <a:r>
              <a:rPr sz="1733" spc="-260" dirty="0">
                <a:solidFill>
                  <a:srgbClr val="FFFFFF"/>
                </a:solidFill>
                <a:latin typeface="Verdana"/>
                <a:cs typeface="Verdana"/>
              </a:rPr>
              <a:t> </a:t>
            </a:r>
            <a:r>
              <a:rPr sz="1733" spc="-53" dirty="0">
                <a:solidFill>
                  <a:srgbClr val="FFFFFF"/>
                </a:solidFill>
                <a:latin typeface="Verdana"/>
                <a:cs typeface="Verdana"/>
              </a:rPr>
              <a:t>for</a:t>
            </a:r>
            <a:r>
              <a:rPr sz="1733" spc="-260" dirty="0">
                <a:solidFill>
                  <a:srgbClr val="FFFFFF"/>
                </a:solidFill>
                <a:latin typeface="Verdana"/>
                <a:cs typeface="Verdana"/>
              </a:rPr>
              <a:t> </a:t>
            </a:r>
            <a:r>
              <a:rPr sz="1733" spc="-120" dirty="0">
                <a:solidFill>
                  <a:srgbClr val="FFFFFF"/>
                </a:solidFill>
                <a:latin typeface="Verdana"/>
                <a:cs typeface="Verdana"/>
              </a:rPr>
              <a:t>pods</a:t>
            </a:r>
            <a:r>
              <a:rPr sz="1733" spc="-260" dirty="0">
                <a:solidFill>
                  <a:srgbClr val="FFFFFF"/>
                </a:solidFill>
                <a:latin typeface="Verdana"/>
                <a:cs typeface="Verdana"/>
              </a:rPr>
              <a:t> </a:t>
            </a:r>
            <a:r>
              <a:rPr sz="1733" spc="-67" dirty="0">
                <a:solidFill>
                  <a:srgbClr val="FFFFFF"/>
                </a:solidFill>
                <a:latin typeface="Verdana"/>
                <a:cs typeface="Verdana"/>
              </a:rPr>
              <a:t>or</a:t>
            </a:r>
            <a:r>
              <a:rPr sz="1733" spc="-260" dirty="0">
                <a:solidFill>
                  <a:srgbClr val="FFFFFF"/>
                </a:solidFill>
                <a:latin typeface="Verdana"/>
                <a:cs typeface="Verdana"/>
              </a:rPr>
              <a:t> </a:t>
            </a:r>
            <a:r>
              <a:rPr sz="1733" spc="-107" dirty="0">
                <a:solidFill>
                  <a:srgbClr val="FFFFFF"/>
                </a:solidFill>
                <a:latin typeface="Verdana"/>
                <a:cs typeface="Verdana"/>
              </a:rPr>
              <a:t>external  </a:t>
            </a:r>
            <a:r>
              <a:rPr sz="1733" spc="-113" dirty="0">
                <a:solidFill>
                  <a:srgbClr val="FFFFFF"/>
                </a:solidFill>
                <a:latin typeface="Verdana"/>
                <a:cs typeface="Verdana"/>
              </a:rPr>
              <a:t>services</a:t>
            </a:r>
            <a:r>
              <a:rPr sz="1733" spc="-280" dirty="0">
                <a:solidFill>
                  <a:srgbClr val="FFFFFF"/>
                </a:solidFill>
                <a:latin typeface="Verdana"/>
                <a:cs typeface="Verdana"/>
              </a:rPr>
              <a:t> </a:t>
            </a:r>
            <a:r>
              <a:rPr sz="1733" spc="-93" dirty="0">
                <a:solidFill>
                  <a:srgbClr val="FFFFFF"/>
                </a:solidFill>
                <a:latin typeface="Verdana"/>
                <a:cs typeface="Verdana"/>
              </a:rPr>
              <a:t>that</a:t>
            </a:r>
            <a:r>
              <a:rPr sz="1733" spc="-280" dirty="0">
                <a:solidFill>
                  <a:srgbClr val="FFFFFF"/>
                </a:solidFill>
                <a:latin typeface="Verdana"/>
                <a:cs typeface="Verdana"/>
              </a:rPr>
              <a:t> </a:t>
            </a:r>
            <a:r>
              <a:rPr sz="1733" spc="-87" dirty="0">
                <a:solidFill>
                  <a:srgbClr val="FFFFFF"/>
                </a:solidFill>
                <a:latin typeface="Verdana"/>
                <a:cs typeface="Verdana"/>
              </a:rPr>
              <a:t>interact</a:t>
            </a:r>
            <a:r>
              <a:rPr sz="1733" spc="-272" dirty="0">
                <a:solidFill>
                  <a:srgbClr val="FFFFFF"/>
                </a:solidFill>
                <a:latin typeface="Verdana"/>
                <a:cs typeface="Verdana"/>
              </a:rPr>
              <a:t> </a:t>
            </a:r>
            <a:r>
              <a:rPr sz="1733" spc="-73" dirty="0">
                <a:solidFill>
                  <a:srgbClr val="FFFFFF"/>
                </a:solidFill>
                <a:latin typeface="Verdana"/>
                <a:cs typeface="Verdana"/>
              </a:rPr>
              <a:t>with</a:t>
            </a:r>
            <a:r>
              <a:rPr sz="1733" spc="-280" dirty="0">
                <a:solidFill>
                  <a:srgbClr val="FFFFFF"/>
                </a:solidFill>
                <a:latin typeface="Verdana"/>
                <a:cs typeface="Verdana"/>
              </a:rPr>
              <a:t> </a:t>
            </a:r>
            <a:r>
              <a:rPr sz="1733" spc="-100" dirty="0">
                <a:solidFill>
                  <a:srgbClr val="FFFFFF"/>
                </a:solidFill>
                <a:latin typeface="Verdana"/>
                <a:cs typeface="Verdana"/>
              </a:rPr>
              <a:t>the</a:t>
            </a:r>
            <a:r>
              <a:rPr sz="1733" spc="-272" dirty="0">
                <a:solidFill>
                  <a:srgbClr val="FFFFFF"/>
                </a:solidFill>
                <a:latin typeface="Verdana"/>
                <a:cs typeface="Verdana"/>
              </a:rPr>
              <a:t> </a:t>
            </a:r>
            <a:r>
              <a:rPr sz="1733" spc="-93" dirty="0">
                <a:solidFill>
                  <a:srgbClr val="FFFFFF"/>
                </a:solidFill>
                <a:latin typeface="Verdana"/>
                <a:cs typeface="Verdana"/>
              </a:rPr>
              <a:t>cluster</a:t>
            </a:r>
            <a:r>
              <a:rPr sz="1733" spc="-280" dirty="0">
                <a:solidFill>
                  <a:srgbClr val="FFFFFF"/>
                </a:solidFill>
                <a:latin typeface="Verdana"/>
                <a:cs typeface="Verdana"/>
              </a:rPr>
              <a:t> </a:t>
            </a:r>
            <a:r>
              <a:rPr sz="1733" spc="-80" dirty="0">
                <a:solidFill>
                  <a:srgbClr val="FFFFFF"/>
                </a:solidFill>
                <a:latin typeface="Verdana"/>
                <a:cs typeface="Verdana"/>
              </a:rPr>
              <a:t>directly</a:t>
            </a:r>
            <a:r>
              <a:rPr sz="1733" spc="-280" dirty="0">
                <a:solidFill>
                  <a:srgbClr val="FFFFFF"/>
                </a:solidFill>
                <a:latin typeface="Verdana"/>
                <a:cs typeface="Verdana"/>
              </a:rPr>
              <a:t> </a:t>
            </a:r>
            <a:r>
              <a:rPr sz="1733" spc="-140" dirty="0">
                <a:solidFill>
                  <a:srgbClr val="FFFFFF"/>
                </a:solidFill>
                <a:latin typeface="Verdana"/>
                <a:cs typeface="Verdana"/>
              </a:rPr>
              <a:t>and</a:t>
            </a:r>
            <a:r>
              <a:rPr sz="1733" spc="-272" dirty="0">
                <a:solidFill>
                  <a:srgbClr val="FFFFFF"/>
                </a:solidFill>
                <a:latin typeface="Verdana"/>
                <a:cs typeface="Verdana"/>
              </a:rPr>
              <a:t> </a:t>
            </a:r>
            <a:r>
              <a:rPr sz="1733" spc="-113" dirty="0">
                <a:solidFill>
                  <a:srgbClr val="FFFFFF"/>
                </a:solidFill>
                <a:latin typeface="Verdana"/>
                <a:cs typeface="Verdana"/>
              </a:rPr>
              <a:t>are</a:t>
            </a:r>
            <a:r>
              <a:rPr sz="1733" spc="-280" dirty="0">
                <a:solidFill>
                  <a:srgbClr val="FFFFFF"/>
                </a:solidFill>
                <a:latin typeface="Verdana"/>
                <a:cs typeface="Verdana"/>
              </a:rPr>
              <a:t> </a:t>
            </a:r>
            <a:r>
              <a:rPr sz="1733" spc="-120" dirty="0">
                <a:solidFill>
                  <a:srgbClr val="FFFFFF"/>
                </a:solidFill>
                <a:latin typeface="Verdana"/>
                <a:cs typeface="Verdana"/>
              </a:rPr>
              <a:t>scoped</a:t>
            </a:r>
            <a:r>
              <a:rPr sz="1733" spc="-272" dirty="0">
                <a:solidFill>
                  <a:srgbClr val="FFFFFF"/>
                </a:solidFill>
                <a:latin typeface="Verdana"/>
                <a:cs typeface="Verdana"/>
              </a:rPr>
              <a:t> </a:t>
            </a:r>
            <a:r>
              <a:rPr sz="1733" spc="-67" dirty="0">
                <a:solidFill>
                  <a:srgbClr val="FFFFFF"/>
                </a:solidFill>
                <a:latin typeface="Verdana"/>
                <a:cs typeface="Verdana"/>
              </a:rPr>
              <a:t>to</a:t>
            </a:r>
            <a:r>
              <a:rPr sz="1733" spc="-280" dirty="0">
                <a:solidFill>
                  <a:srgbClr val="FFFFFF"/>
                </a:solidFill>
                <a:latin typeface="Verdana"/>
                <a:cs typeface="Verdana"/>
              </a:rPr>
              <a:t> </a:t>
            </a:r>
            <a:r>
              <a:rPr sz="1733" spc="-160" dirty="0">
                <a:solidFill>
                  <a:srgbClr val="FFFFFF"/>
                </a:solidFill>
                <a:latin typeface="Verdana"/>
                <a:cs typeface="Verdana"/>
              </a:rPr>
              <a:t>namespaces.</a:t>
            </a:r>
            <a:endParaRPr sz="1733">
              <a:solidFill>
                <a:prstClr val="black"/>
              </a:solidFill>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9510" y="859910"/>
            <a:ext cx="2643293" cy="509541"/>
          </a:xfrm>
          <a:prstGeom prst="rect">
            <a:avLst/>
          </a:prstGeom>
        </p:spPr>
        <p:txBody>
          <a:bodyPr vert="horz" wrap="square" lIns="0" tIns="16933" rIns="0" bIns="0" rtlCol="0">
            <a:spAutoFit/>
          </a:bodyPr>
          <a:lstStyle/>
          <a:p>
            <a:pPr marL="16933">
              <a:spcBef>
                <a:spcPts val="133"/>
              </a:spcBef>
            </a:pPr>
            <a:r>
              <a:rPr sz="3200" spc="-53" dirty="0"/>
              <a:t>[Cluster]Role</a:t>
            </a:r>
            <a:endParaRPr sz="3200"/>
          </a:p>
        </p:txBody>
      </p:sp>
      <p:sp>
        <p:nvSpPr>
          <p:cNvPr id="3" name="object 3"/>
          <p:cNvSpPr txBox="1"/>
          <p:nvPr/>
        </p:nvSpPr>
        <p:spPr>
          <a:xfrm>
            <a:off x="1999235" y="2137981"/>
            <a:ext cx="3467100" cy="2773494"/>
          </a:xfrm>
          <a:prstGeom prst="rect">
            <a:avLst/>
          </a:prstGeom>
        </p:spPr>
        <p:txBody>
          <a:bodyPr vert="horz" wrap="square" lIns="0" tIns="16933" rIns="0" bIns="0" rtlCol="0">
            <a:spAutoFit/>
          </a:bodyPr>
          <a:lstStyle/>
          <a:p>
            <a:pPr marL="454649" marR="6773" indent="-437716" defTabSz="1219170">
              <a:lnSpc>
                <a:spcPct val="115399"/>
              </a:lnSpc>
              <a:spcBef>
                <a:spcPts val="133"/>
              </a:spcBef>
              <a:buFont typeface="Arial"/>
              <a:buChar char="●"/>
              <a:tabLst>
                <a:tab pos="453802" algn="l"/>
                <a:tab pos="454649" algn="l"/>
              </a:tabLst>
            </a:pPr>
            <a:r>
              <a:rPr sz="1733" spc="-107" dirty="0">
                <a:solidFill>
                  <a:srgbClr val="FFFFFF"/>
                </a:solidFill>
                <a:latin typeface="Verdana"/>
                <a:cs typeface="Verdana"/>
              </a:rPr>
              <a:t>Permissions </a:t>
            </a:r>
            <a:r>
              <a:rPr sz="1733" spc="-100" dirty="0">
                <a:solidFill>
                  <a:srgbClr val="FFFFFF"/>
                </a:solidFill>
                <a:latin typeface="Verdana"/>
                <a:cs typeface="Verdana"/>
              </a:rPr>
              <a:t>translate </a:t>
            </a:r>
            <a:r>
              <a:rPr sz="1733" spc="-67" dirty="0">
                <a:solidFill>
                  <a:srgbClr val="FFFFFF"/>
                </a:solidFill>
                <a:latin typeface="Verdana"/>
                <a:cs typeface="Verdana"/>
              </a:rPr>
              <a:t>to </a:t>
            </a:r>
            <a:r>
              <a:rPr sz="1733" spc="-73" dirty="0">
                <a:solidFill>
                  <a:srgbClr val="FFFFFF"/>
                </a:solidFill>
                <a:latin typeface="Verdana"/>
                <a:cs typeface="Verdana"/>
              </a:rPr>
              <a:t>url  </a:t>
            </a:r>
            <a:r>
              <a:rPr sz="1733" spc="-147" dirty="0">
                <a:solidFill>
                  <a:srgbClr val="FFFFFF"/>
                </a:solidFill>
                <a:latin typeface="Verdana"/>
                <a:cs typeface="Verdana"/>
              </a:rPr>
              <a:t>path.</a:t>
            </a:r>
            <a:r>
              <a:rPr sz="1733" spc="33" dirty="0">
                <a:solidFill>
                  <a:srgbClr val="FFFFFF"/>
                </a:solidFill>
                <a:latin typeface="Verdana"/>
                <a:cs typeface="Verdana"/>
              </a:rPr>
              <a:t> </a:t>
            </a:r>
            <a:r>
              <a:rPr sz="1733" spc="-40" dirty="0">
                <a:solidFill>
                  <a:srgbClr val="FFFFFF"/>
                </a:solidFill>
                <a:latin typeface="Verdana"/>
                <a:cs typeface="Verdana"/>
              </a:rPr>
              <a:t>With</a:t>
            </a:r>
            <a:r>
              <a:rPr sz="1733" spc="-287" dirty="0">
                <a:solidFill>
                  <a:srgbClr val="FFFFFF"/>
                </a:solidFill>
                <a:latin typeface="Verdana"/>
                <a:cs typeface="Verdana"/>
              </a:rPr>
              <a:t> </a:t>
            </a:r>
            <a:r>
              <a:rPr sz="1733" spc="-167" dirty="0">
                <a:solidFill>
                  <a:srgbClr val="FFFFFF"/>
                </a:solidFill>
                <a:latin typeface="Verdana"/>
                <a:cs typeface="Verdana"/>
              </a:rPr>
              <a:t>“”</a:t>
            </a:r>
            <a:r>
              <a:rPr sz="1733" spc="-293" dirty="0">
                <a:solidFill>
                  <a:srgbClr val="FFFFFF"/>
                </a:solidFill>
                <a:latin typeface="Verdana"/>
                <a:cs typeface="Verdana"/>
              </a:rPr>
              <a:t> </a:t>
            </a:r>
            <a:r>
              <a:rPr sz="1733" spc="-100" dirty="0">
                <a:solidFill>
                  <a:srgbClr val="FFFFFF"/>
                </a:solidFill>
                <a:latin typeface="Verdana"/>
                <a:cs typeface="Verdana"/>
              </a:rPr>
              <a:t>defaulting</a:t>
            </a:r>
            <a:r>
              <a:rPr sz="1733" spc="-287" dirty="0">
                <a:solidFill>
                  <a:srgbClr val="FFFFFF"/>
                </a:solidFill>
                <a:latin typeface="Verdana"/>
                <a:cs typeface="Verdana"/>
              </a:rPr>
              <a:t> </a:t>
            </a:r>
            <a:r>
              <a:rPr sz="1733" spc="-67" dirty="0">
                <a:solidFill>
                  <a:srgbClr val="FFFFFF"/>
                </a:solidFill>
                <a:latin typeface="Verdana"/>
                <a:cs typeface="Verdana"/>
              </a:rPr>
              <a:t>to</a:t>
            </a:r>
            <a:r>
              <a:rPr sz="1733" spc="-287" dirty="0">
                <a:solidFill>
                  <a:srgbClr val="FFFFFF"/>
                </a:solidFill>
                <a:latin typeface="Verdana"/>
                <a:cs typeface="Verdana"/>
              </a:rPr>
              <a:t> </a:t>
            </a:r>
            <a:r>
              <a:rPr sz="1733" spc="-93" dirty="0">
                <a:solidFill>
                  <a:srgbClr val="FFFFFF"/>
                </a:solidFill>
                <a:latin typeface="Verdana"/>
                <a:cs typeface="Verdana"/>
              </a:rPr>
              <a:t>core  </a:t>
            </a:r>
            <a:r>
              <a:rPr sz="1733" spc="-147" dirty="0">
                <a:solidFill>
                  <a:srgbClr val="FFFFFF"/>
                </a:solidFill>
                <a:latin typeface="Verdana"/>
                <a:cs typeface="Verdana"/>
              </a:rPr>
              <a:t>group.</a:t>
            </a:r>
            <a:endParaRPr sz="1733">
              <a:solidFill>
                <a:prstClr val="black"/>
              </a:solidFill>
              <a:latin typeface="Verdana"/>
              <a:cs typeface="Verdana"/>
            </a:endParaRPr>
          </a:p>
          <a:p>
            <a:pPr marL="454649" marR="52492" indent="-437716" defTabSz="1219170">
              <a:lnSpc>
                <a:spcPct val="115399"/>
              </a:lnSpc>
              <a:spcBef>
                <a:spcPts val="1300"/>
              </a:spcBef>
              <a:buFont typeface="Arial"/>
              <a:buChar char="●"/>
              <a:tabLst>
                <a:tab pos="453802" algn="l"/>
                <a:tab pos="454649" algn="l"/>
              </a:tabLst>
            </a:pPr>
            <a:r>
              <a:rPr sz="1733" spc="-113" dirty="0">
                <a:solidFill>
                  <a:srgbClr val="FFFFFF"/>
                </a:solidFill>
                <a:latin typeface="Verdana"/>
                <a:cs typeface="Verdana"/>
              </a:rPr>
              <a:t>Resources</a:t>
            </a:r>
            <a:r>
              <a:rPr sz="1733" spc="-293" dirty="0">
                <a:solidFill>
                  <a:srgbClr val="FFFFFF"/>
                </a:solidFill>
                <a:latin typeface="Verdana"/>
                <a:cs typeface="Verdana"/>
              </a:rPr>
              <a:t> </a:t>
            </a:r>
            <a:r>
              <a:rPr sz="1733" spc="-100" dirty="0">
                <a:solidFill>
                  <a:srgbClr val="FFFFFF"/>
                </a:solidFill>
                <a:latin typeface="Verdana"/>
                <a:cs typeface="Verdana"/>
              </a:rPr>
              <a:t>act</a:t>
            </a:r>
            <a:r>
              <a:rPr sz="1733" spc="-293" dirty="0">
                <a:solidFill>
                  <a:srgbClr val="FFFFFF"/>
                </a:solidFill>
                <a:latin typeface="Verdana"/>
                <a:cs typeface="Verdana"/>
              </a:rPr>
              <a:t> </a:t>
            </a:r>
            <a:r>
              <a:rPr sz="1733" spc="-160" dirty="0">
                <a:solidFill>
                  <a:srgbClr val="FFFFFF"/>
                </a:solidFill>
                <a:latin typeface="Verdana"/>
                <a:cs typeface="Verdana"/>
              </a:rPr>
              <a:t>as</a:t>
            </a:r>
            <a:r>
              <a:rPr sz="1733" spc="-287" dirty="0">
                <a:solidFill>
                  <a:srgbClr val="FFFFFF"/>
                </a:solidFill>
                <a:latin typeface="Verdana"/>
                <a:cs typeface="Verdana"/>
              </a:rPr>
              <a:t> </a:t>
            </a:r>
            <a:r>
              <a:rPr sz="1733" spc="-127" dirty="0">
                <a:solidFill>
                  <a:srgbClr val="FFFFFF"/>
                </a:solidFill>
                <a:latin typeface="Verdana"/>
                <a:cs typeface="Verdana"/>
              </a:rPr>
              <a:t>items</a:t>
            </a:r>
            <a:r>
              <a:rPr sz="1733" spc="-293" dirty="0">
                <a:solidFill>
                  <a:srgbClr val="FFFFFF"/>
                </a:solidFill>
                <a:latin typeface="Verdana"/>
                <a:cs typeface="Verdana"/>
              </a:rPr>
              <a:t> </a:t>
            </a:r>
            <a:r>
              <a:rPr sz="1733" spc="-100" dirty="0">
                <a:solidFill>
                  <a:srgbClr val="FFFFFF"/>
                </a:solidFill>
                <a:latin typeface="Verdana"/>
                <a:cs typeface="Verdana"/>
              </a:rPr>
              <a:t>the</a:t>
            </a:r>
            <a:r>
              <a:rPr sz="1733" spc="-287" dirty="0">
                <a:solidFill>
                  <a:srgbClr val="FFFFFF"/>
                </a:solidFill>
                <a:latin typeface="Verdana"/>
                <a:cs typeface="Verdana"/>
              </a:rPr>
              <a:t> </a:t>
            </a:r>
            <a:r>
              <a:rPr sz="1733" spc="-73" dirty="0">
                <a:solidFill>
                  <a:srgbClr val="FFFFFF"/>
                </a:solidFill>
                <a:latin typeface="Verdana"/>
                <a:cs typeface="Verdana"/>
              </a:rPr>
              <a:t>role  </a:t>
            </a:r>
            <a:r>
              <a:rPr sz="1733" spc="-113" dirty="0">
                <a:solidFill>
                  <a:srgbClr val="FFFFFF"/>
                </a:solidFill>
                <a:latin typeface="Verdana"/>
                <a:cs typeface="Verdana"/>
              </a:rPr>
              <a:t>should</a:t>
            </a:r>
            <a:r>
              <a:rPr sz="1733" spc="-287" dirty="0">
                <a:solidFill>
                  <a:srgbClr val="FFFFFF"/>
                </a:solidFill>
                <a:latin typeface="Verdana"/>
                <a:cs typeface="Verdana"/>
              </a:rPr>
              <a:t> </a:t>
            </a:r>
            <a:r>
              <a:rPr sz="1733" spc="-120" dirty="0">
                <a:solidFill>
                  <a:srgbClr val="FFFFFF"/>
                </a:solidFill>
                <a:latin typeface="Verdana"/>
                <a:cs typeface="Verdana"/>
              </a:rPr>
              <a:t>be</a:t>
            </a:r>
            <a:r>
              <a:rPr sz="1733" spc="-280" dirty="0">
                <a:solidFill>
                  <a:srgbClr val="FFFFFF"/>
                </a:solidFill>
                <a:latin typeface="Verdana"/>
                <a:cs typeface="Verdana"/>
              </a:rPr>
              <a:t> </a:t>
            </a:r>
            <a:r>
              <a:rPr sz="1733" spc="-120" dirty="0">
                <a:solidFill>
                  <a:srgbClr val="FFFFFF"/>
                </a:solidFill>
                <a:latin typeface="Verdana"/>
                <a:cs typeface="Verdana"/>
              </a:rPr>
              <a:t>granted</a:t>
            </a:r>
            <a:r>
              <a:rPr sz="1733" spc="-280" dirty="0">
                <a:solidFill>
                  <a:srgbClr val="FFFFFF"/>
                </a:solidFill>
                <a:latin typeface="Verdana"/>
                <a:cs typeface="Verdana"/>
              </a:rPr>
              <a:t> </a:t>
            </a:r>
            <a:r>
              <a:rPr sz="1733" spc="-133" dirty="0">
                <a:solidFill>
                  <a:srgbClr val="FFFFFF"/>
                </a:solidFill>
                <a:latin typeface="Verdana"/>
                <a:cs typeface="Verdana"/>
              </a:rPr>
              <a:t>access</a:t>
            </a:r>
            <a:r>
              <a:rPr sz="1733" spc="-287" dirty="0">
                <a:solidFill>
                  <a:srgbClr val="FFFFFF"/>
                </a:solidFill>
                <a:latin typeface="Verdana"/>
                <a:cs typeface="Verdana"/>
              </a:rPr>
              <a:t> </a:t>
            </a:r>
            <a:r>
              <a:rPr sz="1733" spc="-133" dirty="0">
                <a:solidFill>
                  <a:srgbClr val="FFFFFF"/>
                </a:solidFill>
                <a:latin typeface="Verdana"/>
                <a:cs typeface="Verdana"/>
              </a:rPr>
              <a:t>to.</a:t>
            </a:r>
            <a:endParaRPr sz="1733">
              <a:solidFill>
                <a:prstClr val="black"/>
              </a:solidFill>
              <a:latin typeface="Verdana"/>
              <a:cs typeface="Verdana"/>
            </a:endParaRPr>
          </a:p>
          <a:p>
            <a:pPr marL="454649" marR="77045" indent="-437716" defTabSz="1219170">
              <a:lnSpc>
                <a:spcPct val="115399"/>
              </a:lnSpc>
              <a:spcBef>
                <a:spcPts val="1300"/>
              </a:spcBef>
              <a:buFont typeface="Arial"/>
              <a:buChar char="●"/>
              <a:tabLst>
                <a:tab pos="453802" algn="l"/>
                <a:tab pos="454649" algn="l"/>
              </a:tabLst>
            </a:pPr>
            <a:r>
              <a:rPr sz="1733" spc="-87" dirty="0">
                <a:solidFill>
                  <a:srgbClr val="FFFFFF"/>
                </a:solidFill>
                <a:latin typeface="Verdana"/>
                <a:cs typeface="Verdana"/>
              </a:rPr>
              <a:t>Verbs</a:t>
            </a:r>
            <a:r>
              <a:rPr sz="1733" spc="-293" dirty="0">
                <a:solidFill>
                  <a:srgbClr val="FFFFFF"/>
                </a:solidFill>
                <a:latin typeface="Verdana"/>
                <a:cs typeface="Verdana"/>
              </a:rPr>
              <a:t> </a:t>
            </a:r>
            <a:r>
              <a:rPr sz="1733" spc="-113" dirty="0">
                <a:solidFill>
                  <a:srgbClr val="FFFFFF"/>
                </a:solidFill>
                <a:latin typeface="Verdana"/>
                <a:cs typeface="Verdana"/>
              </a:rPr>
              <a:t>are</a:t>
            </a:r>
            <a:r>
              <a:rPr sz="1733" spc="-293" dirty="0">
                <a:solidFill>
                  <a:srgbClr val="FFFFFF"/>
                </a:solidFill>
                <a:latin typeface="Verdana"/>
                <a:cs typeface="Verdana"/>
              </a:rPr>
              <a:t> </a:t>
            </a:r>
            <a:r>
              <a:rPr sz="1733" spc="-100" dirty="0">
                <a:solidFill>
                  <a:srgbClr val="FFFFFF"/>
                </a:solidFill>
                <a:latin typeface="Verdana"/>
                <a:cs typeface="Verdana"/>
              </a:rPr>
              <a:t>the</a:t>
            </a:r>
            <a:r>
              <a:rPr sz="1733" spc="-293" dirty="0">
                <a:solidFill>
                  <a:srgbClr val="FFFFFF"/>
                </a:solidFill>
                <a:latin typeface="Verdana"/>
                <a:cs typeface="Verdana"/>
              </a:rPr>
              <a:t> </a:t>
            </a:r>
            <a:r>
              <a:rPr sz="1733" spc="-100" dirty="0">
                <a:solidFill>
                  <a:srgbClr val="FFFFFF"/>
                </a:solidFill>
                <a:latin typeface="Verdana"/>
                <a:cs typeface="Verdana"/>
              </a:rPr>
              <a:t>actions</a:t>
            </a:r>
            <a:r>
              <a:rPr sz="1733" spc="-293" dirty="0">
                <a:solidFill>
                  <a:srgbClr val="FFFFFF"/>
                </a:solidFill>
                <a:latin typeface="Verdana"/>
                <a:cs typeface="Verdana"/>
              </a:rPr>
              <a:t> </a:t>
            </a:r>
            <a:r>
              <a:rPr sz="1733" spc="-100" dirty="0">
                <a:solidFill>
                  <a:srgbClr val="FFFFFF"/>
                </a:solidFill>
                <a:latin typeface="Verdana"/>
                <a:cs typeface="Verdana"/>
              </a:rPr>
              <a:t>the</a:t>
            </a:r>
            <a:r>
              <a:rPr sz="1733" spc="-293" dirty="0">
                <a:solidFill>
                  <a:srgbClr val="FFFFFF"/>
                </a:solidFill>
                <a:latin typeface="Verdana"/>
                <a:cs typeface="Verdana"/>
              </a:rPr>
              <a:t> </a:t>
            </a:r>
            <a:r>
              <a:rPr sz="1733" spc="-73" dirty="0">
                <a:solidFill>
                  <a:srgbClr val="FFFFFF"/>
                </a:solidFill>
                <a:latin typeface="Verdana"/>
                <a:cs typeface="Verdana"/>
              </a:rPr>
              <a:t>role  </a:t>
            </a:r>
            <a:r>
              <a:rPr sz="1733" spc="-133" dirty="0">
                <a:solidFill>
                  <a:srgbClr val="FFFFFF"/>
                </a:solidFill>
                <a:latin typeface="Verdana"/>
                <a:cs typeface="Verdana"/>
              </a:rPr>
              <a:t>can</a:t>
            </a:r>
            <a:r>
              <a:rPr sz="1733" spc="-287" dirty="0">
                <a:solidFill>
                  <a:srgbClr val="FFFFFF"/>
                </a:solidFill>
                <a:latin typeface="Verdana"/>
                <a:cs typeface="Verdana"/>
              </a:rPr>
              <a:t> </a:t>
            </a:r>
            <a:r>
              <a:rPr sz="1733" spc="-107" dirty="0">
                <a:solidFill>
                  <a:srgbClr val="FFFFFF"/>
                </a:solidFill>
                <a:latin typeface="Verdana"/>
                <a:cs typeface="Verdana"/>
              </a:rPr>
              <a:t>perform</a:t>
            </a:r>
            <a:r>
              <a:rPr sz="1733" spc="-280" dirty="0">
                <a:solidFill>
                  <a:srgbClr val="FFFFFF"/>
                </a:solidFill>
                <a:latin typeface="Verdana"/>
                <a:cs typeface="Verdana"/>
              </a:rPr>
              <a:t> </a:t>
            </a:r>
            <a:r>
              <a:rPr sz="1733" spc="-113" dirty="0">
                <a:solidFill>
                  <a:srgbClr val="FFFFFF"/>
                </a:solidFill>
                <a:latin typeface="Verdana"/>
                <a:cs typeface="Verdana"/>
              </a:rPr>
              <a:t>on</a:t>
            </a:r>
            <a:r>
              <a:rPr sz="1733" spc="-287" dirty="0">
                <a:solidFill>
                  <a:srgbClr val="FFFFFF"/>
                </a:solidFill>
                <a:latin typeface="Verdana"/>
                <a:cs typeface="Verdana"/>
              </a:rPr>
              <a:t> </a:t>
            </a:r>
            <a:r>
              <a:rPr sz="1733" spc="-100" dirty="0">
                <a:solidFill>
                  <a:srgbClr val="FFFFFF"/>
                </a:solidFill>
                <a:latin typeface="Verdana"/>
                <a:cs typeface="Verdana"/>
              </a:rPr>
              <a:t>the</a:t>
            </a:r>
            <a:r>
              <a:rPr sz="1733" spc="-280" dirty="0">
                <a:solidFill>
                  <a:srgbClr val="FFFFFF"/>
                </a:solidFill>
                <a:latin typeface="Verdana"/>
                <a:cs typeface="Verdana"/>
              </a:rPr>
              <a:t> </a:t>
            </a:r>
            <a:r>
              <a:rPr sz="1733" spc="-100" dirty="0">
                <a:solidFill>
                  <a:srgbClr val="FFFFFF"/>
                </a:solidFill>
                <a:latin typeface="Verdana"/>
                <a:cs typeface="Verdana"/>
              </a:rPr>
              <a:t>referenced  </a:t>
            </a:r>
            <a:r>
              <a:rPr sz="1733" spc="-127" dirty="0">
                <a:solidFill>
                  <a:srgbClr val="FFFFFF"/>
                </a:solidFill>
                <a:latin typeface="Verdana"/>
                <a:cs typeface="Verdana"/>
              </a:rPr>
              <a:t>resources.</a:t>
            </a:r>
            <a:endParaRPr sz="1733">
              <a:solidFill>
                <a:prstClr val="black"/>
              </a:solidFill>
              <a:latin typeface="Verdana"/>
              <a:cs typeface="Verdana"/>
            </a:endParaRPr>
          </a:p>
        </p:txBody>
      </p:sp>
      <p:sp>
        <p:nvSpPr>
          <p:cNvPr id="4" name="object 4"/>
          <p:cNvSpPr/>
          <p:nvPr/>
        </p:nvSpPr>
        <p:spPr>
          <a:xfrm>
            <a:off x="5651988" y="2295695"/>
            <a:ext cx="5463221" cy="238069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877" y="859910"/>
            <a:ext cx="4273127" cy="509541"/>
          </a:xfrm>
          <a:prstGeom prst="rect">
            <a:avLst/>
          </a:prstGeom>
        </p:spPr>
        <p:txBody>
          <a:bodyPr vert="horz" wrap="square" lIns="0" tIns="16933" rIns="0" bIns="0" rtlCol="0">
            <a:spAutoFit/>
          </a:bodyPr>
          <a:lstStyle/>
          <a:p>
            <a:pPr marL="16933">
              <a:spcBef>
                <a:spcPts val="133"/>
              </a:spcBef>
            </a:pPr>
            <a:r>
              <a:rPr sz="3200" spc="7" dirty="0"/>
              <a:t>[Cluster]RoleBinding</a:t>
            </a:r>
            <a:endParaRPr sz="3200"/>
          </a:p>
        </p:txBody>
      </p:sp>
      <p:sp>
        <p:nvSpPr>
          <p:cNvPr id="3" name="object 3"/>
          <p:cNvSpPr txBox="1"/>
          <p:nvPr/>
        </p:nvSpPr>
        <p:spPr>
          <a:xfrm>
            <a:off x="1999235" y="2137982"/>
            <a:ext cx="3600027" cy="1689351"/>
          </a:xfrm>
          <a:prstGeom prst="rect">
            <a:avLst/>
          </a:prstGeom>
        </p:spPr>
        <p:txBody>
          <a:bodyPr vert="horz" wrap="square" lIns="0" tIns="57573" rIns="0" bIns="0" rtlCol="0">
            <a:spAutoFit/>
          </a:bodyPr>
          <a:lstStyle/>
          <a:p>
            <a:pPr marL="454649" indent="-437716" defTabSz="1219170">
              <a:spcBef>
                <a:spcPts val="453"/>
              </a:spcBef>
              <a:buFont typeface="Arial"/>
              <a:buChar char="●"/>
              <a:tabLst>
                <a:tab pos="453802" algn="l"/>
                <a:tab pos="454649" algn="l"/>
              </a:tabLst>
            </a:pPr>
            <a:r>
              <a:rPr sz="1733" spc="-107" dirty="0">
                <a:solidFill>
                  <a:srgbClr val="FFFFFF"/>
                </a:solidFill>
                <a:latin typeface="Verdana"/>
                <a:cs typeface="Verdana"/>
              </a:rPr>
              <a:t>Can</a:t>
            </a:r>
            <a:r>
              <a:rPr sz="1733" spc="-300" dirty="0">
                <a:solidFill>
                  <a:srgbClr val="FFFFFF"/>
                </a:solidFill>
                <a:latin typeface="Verdana"/>
                <a:cs typeface="Verdana"/>
              </a:rPr>
              <a:t> </a:t>
            </a:r>
            <a:r>
              <a:rPr sz="1733" spc="-93" dirty="0">
                <a:solidFill>
                  <a:srgbClr val="FFFFFF"/>
                </a:solidFill>
                <a:latin typeface="Verdana"/>
                <a:cs typeface="Verdana"/>
              </a:rPr>
              <a:t>reference</a:t>
            </a:r>
            <a:r>
              <a:rPr sz="1733" spc="-300" dirty="0">
                <a:solidFill>
                  <a:srgbClr val="FFFFFF"/>
                </a:solidFill>
                <a:latin typeface="Verdana"/>
                <a:cs typeface="Verdana"/>
              </a:rPr>
              <a:t> </a:t>
            </a:r>
            <a:r>
              <a:rPr sz="1733" spc="-100" dirty="0">
                <a:solidFill>
                  <a:srgbClr val="FFFFFF"/>
                </a:solidFill>
                <a:latin typeface="Verdana"/>
                <a:cs typeface="Verdana"/>
              </a:rPr>
              <a:t>multiple</a:t>
            </a:r>
            <a:r>
              <a:rPr sz="1733" spc="-293" dirty="0">
                <a:solidFill>
                  <a:srgbClr val="FFFFFF"/>
                </a:solidFill>
                <a:latin typeface="Verdana"/>
                <a:cs typeface="Verdana"/>
              </a:rPr>
              <a:t> </a:t>
            </a:r>
            <a:r>
              <a:rPr sz="1733" spc="-120" dirty="0">
                <a:solidFill>
                  <a:srgbClr val="FFFFFF"/>
                </a:solidFill>
                <a:latin typeface="Verdana"/>
                <a:cs typeface="Verdana"/>
              </a:rPr>
              <a:t>subjects</a:t>
            </a:r>
            <a:endParaRPr sz="1733">
              <a:solidFill>
                <a:prstClr val="black"/>
              </a:solidFill>
              <a:latin typeface="Verdana"/>
              <a:cs typeface="Verdana"/>
            </a:endParaRPr>
          </a:p>
          <a:p>
            <a:pPr marL="454649" indent="-437716" defTabSz="1219170">
              <a:spcBef>
                <a:spcPts val="320"/>
              </a:spcBef>
              <a:buFont typeface="Arial"/>
              <a:buChar char="●"/>
              <a:tabLst>
                <a:tab pos="453802" algn="l"/>
                <a:tab pos="454649" algn="l"/>
              </a:tabLst>
            </a:pPr>
            <a:r>
              <a:rPr sz="1733" spc="-140" dirty="0">
                <a:solidFill>
                  <a:srgbClr val="FFFFFF"/>
                </a:solidFill>
                <a:latin typeface="Verdana"/>
                <a:cs typeface="Verdana"/>
              </a:rPr>
              <a:t>Subjects</a:t>
            </a:r>
            <a:r>
              <a:rPr sz="1733" spc="-287" dirty="0">
                <a:solidFill>
                  <a:srgbClr val="FFFFFF"/>
                </a:solidFill>
                <a:latin typeface="Verdana"/>
                <a:cs typeface="Verdana"/>
              </a:rPr>
              <a:t> </a:t>
            </a:r>
            <a:r>
              <a:rPr sz="1733" spc="-133" dirty="0">
                <a:solidFill>
                  <a:srgbClr val="FFFFFF"/>
                </a:solidFill>
                <a:latin typeface="Verdana"/>
                <a:cs typeface="Verdana"/>
              </a:rPr>
              <a:t>can</a:t>
            </a:r>
            <a:r>
              <a:rPr sz="1733" spc="-280" dirty="0">
                <a:solidFill>
                  <a:srgbClr val="FFFFFF"/>
                </a:solidFill>
                <a:latin typeface="Verdana"/>
                <a:cs typeface="Verdana"/>
              </a:rPr>
              <a:t> </a:t>
            </a:r>
            <a:r>
              <a:rPr sz="1733" spc="-120" dirty="0">
                <a:solidFill>
                  <a:srgbClr val="FFFFFF"/>
                </a:solidFill>
                <a:latin typeface="Verdana"/>
                <a:cs typeface="Verdana"/>
              </a:rPr>
              <a:t>be</a:t>
            </a:r>
            <a:r>
              <a:rPr sz="1733" spc="-280" dirty="0">
                <a:solidFill>
                  <a:srgbClr val="FFFFFF"/>
                </a:solidFill>
                <a:latin typeface="Verdana"/>
                <a:cs typeface="Verdana"/>
              </a:rPr>
              <a:t> </a:t>
            </a:r>
            <a:r>
              <a:rPr sz="1733" spc="-60" dirty="0">
                <a:solidFill>
                  <a:srgbClr val="FFFFFF"/>
                </a:solidFill>
                <a:latin typeface="Verdana"/>
                <a:cs typeface="Verdana"/>
              </a:rPr>
              <a:t>of</a:t>
            </a:r>
            <a:r>
              <a:rPr sz="1733" spc="-280" dirty="0">
                <a:solidFill>
                  <a:srgbClr val="FFFFFF"/>
                </a:solidFill>
                <a:latin typeface="Verdana"/>
                <a:cs typeface="Verdana"/>
              </a:rPr>
              <a:t> </a:t>
            </a:r>
            <a:r>
              <a:rPr sz="1733" spc="-152" dirty="0">
                <a:solidFill>
                  <a:srgbClr val="FFFFFF"/>
                </a:solidFill>
                <a:latin typeface="Verdana"/>
                <a:cs typeface="Verdana"/>
              </a:rPr>
              <a:t>kind:</a:t>
            </a:r>
            <a:endParaRPr sz="1733">
              <a:solidFill>
                <a:prstClr val="black"/>
              </a:solidFill>
              <a:latin typeface="Verdana"/>
              <a:cs typeface="Verdana"/>
            </a:endParaRPr>
          </a:p>
          <a:p>
            <a:pPr marL="1064233" lvl="1" indent="-417396" defTabSz="1219170">
              <a:spcBef>
                <a:spcPts val="327"/>
              </a:spcBef>
              <a:buFont typeface="Arial"/>
              <a:buChar char="○"/>
              <a:tabLst>
                <a:tab pos="1063387" algn="l"/>
                <a:tab pos="1064233" algn="l"/>
              </a:tabLst>
            </a:pPr>
            <a:r>
              <a:rPr sz="1467" spc="-73" dirty="0">
                <a:solidFill>
                  <a:srgbClr val="FFFFFF"/>
                </a:solidFill>
                <a:latin typeface="Verdana"/>
                <a:cs typeface="Verdana"/>
              </a:rPr>
              <a:t>User</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80" dirty="0">
                <a:solidFill>
                  <a:srgbClr val="FFFFFF"/>
                </a:solidFill>
                <a:latin typeface="Verdana"/>
                <a:cs typeface="Verdana"/>
              </a:rPr>
              <a:t>Group</a:t>
            </a:r>
            <a:endParaRPr sz="1467">
              <a:solidFill>
                <a:prstClr val="black"/>
              </a:solidFill>
              <a:latin typeface="Verdana"/>
              <a:cs typeface="Verdana"/>
            </a:endParaRPr>
          </a:p>
          <a:p>
            <a:pPr marL="1064233" lvl="1" indent="-417396" defTabSz="1219170">
              <a:spcBef>
                <a:spcPts val="240"/>
              </a:spcBef>
              <a:buFont typeface="Arial"/>
              <a:buChar char="○"/>
              <a:tabLst>
                <a:tab pos="1063387" algn="l"/>
                <a:tab pos="1064233" algn="l"/>
              </a:tabLst>
            </a:pPr>
            <a:r>
              <a:rPr sz="1467" spc="-87" dirty="0">
                <a:solidFill>
                  <a:srgbClr val="FFFFFF"/>
                </a:solidFill>
                <a:latin typeface="Verdana"/>
                <a:cs typeface="Verdana"/>
              </a:rPr>
              <a:t>ServiceAccount</a:t>
            </a:r>
            <a:endParaRPr sz="1467">
              <a:solidFill>
                <a:prstClr val="black"/>
              </a:solidFill>
              <a:latin typeface="Verdana"/>
              <a:cs typeface="Verdana"/>
            </a:endParaRPr>
          </a:p>
          <a:p>
            <a:pPr marL="454649" indent="-437716" defTabSz="1219170">
              <a:spcBef>
                <a:spcPts val="233"/>
              </a:spcBef>
              <a:buFont typeface="Arial"/>
              <a:buChar char="●"/>
              <a:tabLst>
                <a:tab pos="453802" algn="l"/>
                <a:tab pos="454649" algn="l"/>
              </a:tabLst>
            </a:pPr>
            <a:r>
              <a:rPr sz="1733" spc="-80" dirty="0">
                <a:solidFill>
                  <a:srgbClr val="FFFFFF"/>
                </a:solidFill>
                <a:latin typeface="Verdana"/>
                <a:cs typeface="Verdana"/>
              </a:rPr>
              <a:t>roleRef</a:t>
            </a:r>
            <a:r>
              <a:rPr sz="1733" spc="-293" dirty="0">
                <a:solidFill>
                  <a:srgbClr val="FFFFFF"/>
                </a:solidFill>
                <a:latin typeface="Verdana"/>
                <a:cs typeface="Verdana"/>
              </a:rPr>
              <a:t> </a:t>
            </a:r>
            <a:r>
              <a:rPr sz="1733" spc="-107" dirty="0">
                <a:solidFill>
                  <a:srgbClr val="FFFFFF"/>
                </a:solidFill>
                <a:latin typeface="Verdana"/>
                <a:cs typeface="Verdana"/>
              </a:rPr>
              <a:t>targets</a:t>
            </a:r>
            <a:r>
              <a:rPr sz="1733" spc="-293" dirty="0">
                <a:solidFill>
                  <a:srgbClr val="FFFFFF"/>
                </a:solidFill>
                <a:latin typeface="Verdana"/>
                <a:cs typeface="Verdana"/>
              </a:rPr>
              <a:t> </a:t>
            </a:r>
            <a:r>
              <a:rPr sz="1733" spc="-167" dirty="0">
                <a:solidFill>
                  <a:srgbClr val="FFFFFF"/>
                </a:solidFill>
                <a:latin typeface="Verdana"/>
                <a:cs typeface="Verdana"/>
              </a:rPr>
              <a:t>a</a:t>
            </a:r>
            <a:r>
              <a:rPr sz="1733" spc="-287" dirty="0">
                <a:solidFill>
                  <a:srgbClr val="FFFFFF"/>
                </a:solidFill>
                <a:latin typeface="Verdana"/>
                <a:cs typeface="Verdana"/>
              </a:rPr>
              <a:t> </a:t>
            </a:r>
            <a:r>
              <a:rPr sz="1733" spc="-113" dirty="0">
                <a:solidFill>
                  <a:srgbClr val="FFFFFF"/>
                </a:solidFill>
                <a:latin typeface="Verdana"/>
                <a:cs typeface="Verdana"/>
              </a:rPr>
              <a:t>single</a:t>
            </a:r>
            <a:r>
              <a:rPr sz="1733" spc="-293" dirty="0">
                <a:solidFill>
                  <a:srgbClr val="FFFFFF"/>
                </a:solidFill>
                <a:latin typeface="Verdana"/>
                <a:cs typeface="Verdana"/>
              </a:rPr>
              <a:t> </a:t>
            </a:r>
            <a:r>
              <a:rPr sz="1733" spc="-73" dirty="0">
                <a:solidFill>
                  <a:srgbClr val="FFFFFF"/>
                </a:solidFill>
                <a:latin typeface="Verdana"/>
                <a:cs typeface="Verdana"/>
              </a:rPr>
              <a:t>role</a:t>
            </a:r>
            <a:r>
              <a:rPr sz="1733" spc="-287" dirty="0">
                <a:solidFill>
                  <a:srgbClr val="FFFFFF"/>
                </a:solidFill>
                <a:latin typeface="Verdana"/>
                <a:cs typeface="Verdana"/>
              </a:rPr>
              <a:t> </a:t>
            </a:r>
            <a:r>
              <a:rPr sz="1733" spc="-133" dirty="0">
                <a:solidFill>
                  <a:srgbClr val="FFFFFF"/>
                </a:solidFill>
                <a:latin typeface="Verdana"/>
                <a:cs typeface="Verdana"/>
              </a:rPr>
              <a:t>only.</a:t>
            </a:r>
            <a:endParaRPr sz="1733">
              <a:solidFill>
                <a:prstClr val="black"/>
              </a:solidFill>
              <a:latin typeface="Verdana"/>
              <a:cs typeface="Verdana"/>
            </a:endParaRPr>
          </a:p>
        </p:txBody>
      </p:sp>
      <p:sp>
        <p:nvSpPr>
          <p:cNvPr id="4" name="object 4"/>
          <p:cNvSpPr/>
          <p:nvPr/>
        </p:nvSpPr>
        <p:spPr>
          <a:xfrm>
            <a:off x="6216387" y="2090046"/>
            <a:ext cx="4898789" cy="3379876"/>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AC9-D3D8-4349-8164-FE9FF4AE753D}"/>
              </a:ext>
            </a:extLst>
          </p:cNvPr>
          <p:cNvSpPr>
            <a:spLocks noGrp="1"/>
          </p:cNvSpPr>
          <p:nvPr>
            <p:ph type="title"/>
          </p:nvPr>
        </p:nvSpPr>
        <p:spPr>
          <a:xfrm>
            <a:off x="203201" y="279400"/>
            <a:ext cx="10425588" cy="738664"/>
          </a:xfrm>
        </p:spPr>
        <p:txBody>
          <a:bodyPr/>
          <a:lstStyle/>
          <a:p>
            <a:r>
              <a:rPr lang="en-US" dirty="0"/>
              <a:t>Kubernetes Configurations</a:t>
            </a:r>
          </a:p>
        </p:txBody>
      </p:sp>
      <p:sp>
        <p:nvSpPr>
          <p:cNvPr id="3" name="Text Placeholder 2">
            <a:extLst>
              <a:ext uri="{FF2B5EF4-FFF2-40B4-BE49-F238E27FC236}">
                <a16:creationId xmlns:a16="http://schemas.microsoft.com/office/drawing/2014/main" id="{334F9883-E3D3-4C2F-8DF8-F465EFCE2320}"/>
              </a:ext>
            </a:extLst>
          </p:cNvPr>
          <p:cNvSpPr>
            <a:spLocks noGrp="1"/>
          </p:cNvSpPr>
          <p:nvPr>
            <p:ph type="body" idx="1"/>
          </p:nvPr>
        </p:nvSpPr>
        <p:spPr>
          <a:xfrm>
            <a:off x="203201" y="1256467"/>
            <a:ext cx="11582399" cy="5601533"/>
          </a:xfrm>
        </p:spPr>
        <p:txBody>
          <a:bodyPr/>
          <a:lstStyle/>
          <a:p>
            <a:endParaRPr lang="en-US" dirty="0"/>
          </a:p>
          <a:p>
            <a:r>
              <a:rPr lang="en-US" dirty="0"/>
              <a:t>Kubernetes can be installed using different configurations. The four major installation types are briefly presented below:</a:t>
            </a:r>
          </a:p>
          <a:p>
            <a:endParaRPr lang="en-US" dirty="0"/>
          </a:p>
          <a:p>
            <a:r>
              <a:rPr lang="en-US" b="1" dirty="0"/>
              <a:t>All-in-One Single-Node Installation</a:t>
            </a:r>
          </a:p>
          <a:p>
            <a:r>
              <a:rPr lang="en-US" dirty="0"/>
              <a:t>With all-in-one, all the master and worker components are installed on a single node. This is very useful for learning, development, and testing. This type should not be used in production. </a:t>
            </a:r>
            <a:r>
              <a:rPr lang="en-US" dirty="0" err="1"/>
              <a:t>Minikube</a:t>
            </a:r>
            <a:r>
              <a:rPr lang="en-US" dirty="0"/>
              <a:t> is one such example, and we are going to explore it in future chapters.</a:t>
            </a:r>
          </a:p>
          <a:p>
            <a:endParaRPr lang="en-US" dirty="0"/>
          </a:p>
          <a:p>
            <a:r>
              <a:rPr lang="en-US" b="1" dirty="0"/>
              <a:t>Single-Node </a:t>
            </a:r>
            <a:r>
              <a:rPr lang="en-US" b="1" dirty="0" err="1"/>
              <a:t>etcd</a:t>
            </a:r>
            <a:r>
              <a:rPr lang="en-US" b="1" dirty="0"/>
              <a:t>, Single-Master, and Multi-Worker Installation</a:t>
            </a:r>
          </a:p>
          <a:p>
            <a:r>
              <a:rPr lang="en-US" dirty="0"/>
              <a:t>In this setup, we have a single master node, which also runs a single-node </a:t>
            </a:r>
            <a:r>
              <a:rPr lang="en-US" dirty="0" err="1"/>
              <a:t>etcd</a:t>
            </a:r>
            <a:r>
              <a:rPr lang="en-US" dirty="0"/>
              <a:t> instance. Multiple worker nodes are connected to the master node.</a:t>
            </a:r>
          </a:p>
          <a:p>
            <a:endParaRPr lang="en-US" dirty="0"/>
          </a:p>
          <a:p>
            <a:r>
              <a:rPr lang="en-US" b="1" dirty="0"/>
              <a:t>Single-Node </a:t>
            </a:r>
            <a:r>
              <a:rPr lang="en-US" b="1" dirty="0" err="1"/>
              <a:t>etcd</a:t>
            </a:r>
            <a:r>
              <a:rPr lang="en-US" b="1" dirty="0"/>
              <a:t>, Multi-Master, and Multi-Worker Installation</a:t>
            </a:r>
          </a:p>
          <a:p>
            <a:r>
              <a:rPr lang="en-US" dirty="0"/>
              <a:t>In this setup, we have multiple master nodes, which work in an HA mode, but we have a single-node </a:t>
            </a:r>
            <a:r>
              <a:rPr lang="en-US" dirty="0" err="1"/>
              <a:t>etcd</a:t>
            </a:r>
            <a:r>
              <a:rPr lang="en-US" dirty="0"/>
              <a:t> instance. Multiple worker nodes are connected to the master nodes.</a:t>
            </a:r>
          </a:p>
          <a:p>
            <a:endParaRPr lang="en-US" dirty="0"/>
          </a:p>
          <a:p>
            <a:r>
              <a:rPr lang="en-US" b="1" dirty="0"/>
              <a:t>Multi-Node </a:t>
            </a:r>
            <a:r>
              <a:rPr lang="en-US" b="1" dirty="0" err="1"/>
              <a:t>etcd</a:t>
            </a:r>
            <a:r>
              <a:rPr lang="en-US" b="1" dirty="0"/>
              <a:t>, Multi-Master, and Multi-Worker Installation</a:t>
            </a:r>
          </a:p>
          <a:p>
            <a:r>
              <a:rPr lang="en-US" dirty="0"/>
              <a:t>In this mode, </a:t>
            </a:r>
            <a:r>
              <a:rPr lang="en-US" dirty="0" err="1"/>
              <a:t>etcd</a:t>
            </a:r>
            <a:r>
              <a:rPr lang="en-US" dirty="0"/>
              <a:t> is configured in a clustered mode, outside the Kubernetes cluster, and the nodes connect to it. The master nodes are all configured in an HA mode, connecting to multiple worker nodes. This is the most advanced and recommended production setup.</a:t>
            </a:r>
          </a:p>
        </p:txBody>
      </p:sp>
    </p:spTree>
    <p:extLst>
      <p:ext uri="{BB962C8B-B14F-4D97-AF65-F5344CB8AC3E}">
        <p14:creationId xmlns:p14="http://schemas.microsoft.com/office/powerpoint/2010/main" val="100339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AC9-D3D8-4349-8164-FE9FF4AE753D}"/>
              </a:ext>
            </a:extLst>
          </p:cNvPr>
          <p:cNvSpPr>
            <a:spLocks noGrp="1"/>
          </p:cNvSpPr>
          <p:nvPr>
            <p:ph type="title"/>
          </p:nvPr>
        </p:nvSpPr>
        <p:spPr>
          <a:xfrm>
            <a:off x="555082" y="279401"/>
            <a:ext cx="10425588" cy="2215991"/>
          </a:xfrm>
        </p:spPr>
        <p:txBody>
          <a:bodyPr/>
          <a:lstStyle/>
          <a:p>
            <a:r>
              <a:rPr lang="en-US" b="1" dirty="0"/>
              <a:t>Infrastructure for Kubernetes Installation</a:t>
            </a:r>
            <a:br>
              <a:rPr lang="en-US" b="1" dirty="0"/>
            </a:br>
            <a:endParaRPr lang="en-US" dirty="0"/>
          </a:p>
        </p:txBody>
      </p:sp>
      <p:sp>
        <p:nvSpPr>
          <p:cNvPr id="3" name="Text Placeholder 2">
            <a:extLst>
              <a:ext uri="{FF2B5EF4-FFF2-40B4-BE49-F238E27FC236}">
                <a16:creationId xmlns:a16="http://schemas.microsoft.com/office/drawing/2014/main" id="{334F9883-E3D3-4C2F-8DF8-F465EFCE2320}"/>
              </a:ext>
            </a:extLst>
          </p:cNvPr>
          <p:cNvSpPr>
            <a:spLocks noGrp="1"/>
          </p:cNvSpPr>
          <p:nvPr>
            <p:ph type="body" idx="1"/>
          </p:nvPr>
        </p:nvSpPr>
        <p:spPr>
          <a:xfrm>
            <a:off x="1211330" y="2133409"/>
            <a:ext cx="9769340" cy="3733458"/>
          </a:xfrm>
        </p:spPr>
        <p:txBody>
          <a:bodyPr/>
          <a:lstStyle/>
          <a:p>
            <a:r>
              <a:rPr lang="en-US" dirty="0"/>
              <a:t>Once we decide on the installation type, we also need to make some infrastructure-related decisions, such as:</a:t>
            </a:r>
          </a:p>
          <a:p>
            <a:endParaRPr lang="en-US" dirty="0"/>
          </a:p>
          <a:p>
            <a:pPr lvl="2"/>
            <a:r>
              <a:rPr lang="en-US" sz="1733" dirty="0">
                <a:solidFill>
                  <a:schemeClr val="bg1"/>
                </a:solidFill>
                <a:latin typeface="Verdana"/>
              </a:rPr>
              <a:t>Should we set up Kubernetes on bare metal, public cloud, or private cloud?</a:t>
            </a:r>
          </a:p>
          <a:p>
            <a:pPr lvl="2"/>
            <a:endParaRPr lang="en-US" sz="1733" dirty="0">
              <a:solidFill>
                <a:schemeClr val="bg1"/>
              </a:solidFill>
              <a:latin typeface="Verdana"/>
            </a:endParaRPr>
          </a:p>
          <a:p>
            <a:pPr lvl="2"/>
            <a:r>
              <a:rPr lang="en-US" sz="1733" dirty="0">
                <a:solidFill>
                  <a:schemeClr val="bg1"/>
                </a:solidFill>
                <a:latin typeface="Verdana"/>
              </a:rPr>
              <a:t>Which underlying system should we use? Should we choose RHEL, CoreOS, CentOS, or something else?</a:t>
            </a:r>
          </a:p>
          <a:p>
            <a:pPr lvl="2"/>
            <a:endParaRPr lang="en-US" sz="1733" dirty="0">
              <a:solidFill>
                <a:schemeClr val="bg1"/>
              </a:solidFill>
              <a:latin typeface="Verdana"/>
            </a:endParaRPr>
          </a:p>
          <a:p>
            <a:pPr lvl="2"/>
            <a:r>
              <a:rPr lang="en-US" sz="1733" dirty="0">
                <a:solidFill>
                  <a:schemeClr val="bg1"/>
                </a:solidFill>
                <a:latin typeface="Verdana"/>
              </a:rPr>
              <a:t>Which networking solution should we use?</a:t>
            </a:r>
          </a:p>
          <a:p>
            <a:pPr lvl="2"/>
            <a:endParaRPr lang="en-US" sz="1733" dirty="0">
              <a:solidFill>
                <a:schemeClr val="bg1"/>
              </a:solidFill>
              <a:latin typeface="Verdana"/>
            </a:endParaRPr>
          </a:p>
          <a:p>
            <a:pPr lvl="2"/>
            <a:r>
              <a:rPr lang="en-US" sz="1733" dirty="0">
                <a:solidFill>
                  <a:schemeClr val="bg1"/>
                </a:solidFill>
                <a:latin typeface="Verdana"/>
              </a:rPr>
              <a:t>And so on.</a:t>
            </a:r>
          </a:p>
          <a:p>
            <a:r>
              <a:rPr lang="en-US" dirty="0"/>
              <a:t>The Kubernetes documentation has details in regards to </a:t>
            </a:r>
            <a:r>
              <a:rPr lang="en-US" dirty="0">
                <a:hlinkClick r:id="rId2"/>
              </a:rPr>
              <a:t>choosing the right solution</a:t>
            </a:r>
            <a:r>
              <a:rPr lang="en-US" dirty="0"/>
              <a:t>. Next, we will take a closer look at these solutions.</a:t>
            </a:r>
          </a:p>
          <a:p>
            <a:endParaRPr lang="en-US" dirty="0"/>
          </a:p>
        </p:txBody>
      </p:sp>
    </p:spTree>
    <p:extLst>
      <p:ext uri="{BB962C8B-B14F-4D97-AF65-F5344CB8AC3E}">
        <p14:creationId xmlns:p14="http://schemas.microsoft.com/office/powerpoint/2010/main" val="9540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AC9-D3D8-4349-8164-FE9FF4AE753D}"/>
              </a:ext>
            </a:extLst>
          </p:cNvPr>
          <p:cNvSpPr>
            <a:spLocks noGrp="1"/>
          </p:cNvSpPr>
          <p:nvPr>
            <p:ph type="title"/>
          </p:nvPr>
        </p:nvSpPr>
        <p:spPr>
          <a:xfrm>
            <a:off x="711201" y="177801"/>
            <a:ext cx="10425588" cy="1501985"/>
          </a:xfrm>
        </p:spPr>
        <p:txBody>
          <a:bodyPr/>
          <a:lstStyle/>
          <a:p>
            <a:r>
              <a:rPr lang="en-US" b="1" dirty="0"/>
              <a:t>Localhost Installation</a:t>
            </a:r>
            <a:br>
              <a:rPr lang="en-US" b="1" dirty="0"/>
            </a:br>
            <a:endParaRPr lang="en-US" dirty="0"/>
          </a:p>
        </p:txBody>
      </p:sp>
      <p:sp>
        <p:nvSpPr>
          <p:cNvPr id="3" name="Text Placeholder 2">
            <a:extLst>
              <a:ext uri="{FF2B5EF4-FFF2-40B4-BE49-F238E27FC236}">
                <a16:creationId xmlns:a16="http://schemas.microsoft.com/office/drawing/2014/main" id="{334F9883-E3D3-4C2F-8DF8-F465EFCE2320}"/>
              </a:ext>
            </a:extLst>
          </p:cNvPr>
          <p:cNvSpPr>
            <a:spLocks noGrp="1"/>
          </p:cNvSpPr>
          <p:nvPr>
            <p:ph type="body" idx="1"/>
          </p:nvPr>
        </p:nvSpPr>
        <p:spPr>
          <a:xfrm>
            <a:off x="1211330" y="2133408"/>
            <a:ext cx="9769340" cy="1887376"/>
          </a:xfrm>
        </p:spPr>
        <p:txBody>
          <a:bodyPr/>
          <a:lstStyle/>
          <a:p>
            <a:r>
              <a:rPr lang="en-US" dirty="0"/>
              <a:t>There are a few localhost installation options available to deploy single- or multi-node Kubernetes clusters on our workstation/laptop:</a:t>
            </a:r>
          </a:p>
          <a:p>
            <a:pPr lvl="2"/>
            <a:r>
              <a:rPr lang="en-US" dirty="0" err="1">
                <a:hlinkClick r:id="rId2"/>
              </a:rPr>
              <a:t>Minikube</a:t>
            </a:r>
            <a:endParaRPr lang="en-US" dirty="0"/>
          </a:p>
          <a:p>
            <a:pPr lvl="2"/>
            <a:r>
              <a:rPr lang="en-US" dirty="0">
                <a:hlinkClick r:id="rId3"/>
              </a:rPr>
              <a:t>Ubuntu on LXD</a:t>
            </a:r>
            <a:r>
              <a:rPr lang="en-US" dirty="0"/>
              <a:t>.</a:t>
            </a:r>
          </a:p>
          <a:p>
            <a:r>
              <a:rPr lang="en-US" dirty="0" err="1"/>
              <a:t>Minikube</a:t>
            </a:r>
            <a:r>
              <a:rPr lang="en-US" dirty="0"/>
              <a:t> is the preferred and recommended way to create an all-in-one Kubernetes setup.</a:t>
            </a:r>
          </a:p>
          <a:p>
            <a:endParaRPr lang="en-US" dirty="0"/>
          </a:p>
        </p:txBody>
      </p:sp>
    </p:spTree>
    <p:extLst>
      <p:ext uri="{BB962C8B-B14F-4D97-AF65-F5344CB8AC3E}">
        <p14:creationId xmlns:p14="http://schemas.microsoft.com/office/powerpoint/2010/main" val="15227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AC9-D3D8-4349-8164-FE9FF4AE753D}"/>
              </a:ext>
            </a:extLst>
          </p:cNvPr>
          <p:cNvSpPr>
            <a:spLocks noGrp="1"/>
          </p:cNvSpPr>
          <p:nvPr>
            <p:ph type="title"/>
          </p:nvPr>
        </p:nvSpPr>
        <p:spPr>
          <a:xfrm>
            <a:off x="555082" y="177801"/>
            <a:ext cx="10425588" cy="1501985"/>
          </a:xfrm>
        </p:spPr>
        <p:txBody>
          <a:bodyPr/>
          <a:lstStyle/>
          <a:p>
            <a:r>
              <a:rPr lang="en-US" b="1" dirty="0"/>
              <a:t>On-Premise Installation</a:t>
            </a:r>
            <a:br>
              <a:rPr lang="en-US" b="1" dirty="0"/>
            </a:br>
            <a:endParaRPr lang="en-US" dirty="0"/>
          </a:p>
        </p:txBody>
      </p:sp>
      <p:sp>
        <p:nvSpPr>
          <p:cNvPr id="3" name="Text Placeholder 2">
            <a:extLst>
              <a:ext uri="{FF2B5EF4-FFF2-40B4-BE49-F238E27FC236}">
                <a16:creationId xmlns:a16="http://schemas.microsoft.com/office/drawing/2014/main" id="{334F9883-E3D3-4C2F-8DF8-F465EFCE2320}"/>
              </a:ext>
            </a:extLst>
          </p:cNvPr>
          <p:cNvSpPr>
            <a:spLocks noGrp="1"/>
          </p:cNvSpPr>
          <p:nvPr>
            <p:ph type="body" idx="1"/>
          </p:nvPr>
        </p:nvSpPr>
        <p:spPr>
          <a:xfrm>
            <a:off x="524978" y="1397000"/>
            <a:ext cx="10425588" cy="3467616"/>
          </a:xfrm>
        </p:spPr>
        <p:txBody>
          <a:bodyPr/>
          <a:lstStyle/>
          <a:p>
            <a:r>
              <a:rPr lang="en-US" dirty="0"/>
              <a:t>Kubernetes can be installed on-premise on VMs and bare metal.</a:t>
            </a:r>
          </a:p>
          <a:p>
            <a:endParaRPr lang="en-US" dirty="0"/>
          </a:p>
          <a:p>
            <a:r>
              <a:rPr lang="en-US" dirty="0"/>
              <a:t>On-Premise VMs</a:t>
            </a:r>
          </a:p>
          <a:p>
            <a:endParaRPr lang="en-US" dirty="0"/>
          </a:p>
          <a:p>
            <a:r>
              <a:rPr lang="en-US" dirty="0"/>
              <a:t>Kubernetes can be installed on VMs created via Vagrant, VMware vSphere, KVM, etc. There are different tools available to automate the installation, like Ansible or </a:t>
            </a:r>
            <a:r>
              <a:rPr lang="en-US" dirty="0" err="1"/>
              <a:t>kubeadm</a:t>
            </a:r>
            <a:r>
              <a:rPr lang="en-US" dirty="0"/>
              <a:t>.</a:t>
            </a:r>
          </a:p>
          <a:p>
            <a:endParaRPr lang="en-US" dirty="0"/>
          </a:p>
          <a:p>
            <a:endParaRPr lang="en-US" dirty="0"/>
          </a:p>
          <a:p>
            <a:r>
              <a:rPr lang="en-US" dirty="0"/>
              <a:t>On-Premise Bare Metal</a:t>
            </a:r>
          </a:p>
          <a:p>
            <a:endParaRPr lang="en-US" dirty="0"/>
          </a:p>
          <a:p>
            <a:r>
              <a:rPr lang="en-US" dirty="0"/>
              <a:t>Kubernetes can be installed on on-premise bare metal, on top of different operating systems, like RHEL, CoreOS, CentOS, Fedora, Ubuntu, etc. Most of the tools used to install VMs can be used with bare metal as well. </a:t>
            </a:r>
          </a:p>
        </p:txBody>
      </p:sp>
    </p:spTree>
    <p:extLst>
      <p:ext uri="{BB962C8B-B14F-4D97-AF65-F5344CB8AC3E}">
        <p14:creationId xmlns:p14="http://schemas.microsoft.com/office/powerpoint/2010/main" val="359094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AC9-D3D8-4349-8164-FE9FF4AE753D}"/>
              </a:ext>
            </a:extLst>
          </p:cNvPr>
          <p:cNvSpPr>
            <a:spLocks noGrp="1"/>
          </p:cNvSpPr>
          <p:nvPr>
            <p:ph type="title"/>
          </p:nvPr>
        </p:nvSpPr>
        <p:spPr>
          <a:xfrm>
            <a:off x="555082" y="177801"/>
            <a:ext cx="10425588" cy="2215991"/>
          </a:xfrm>
        </p:spPr>
        <p:txBody>
          <a:bodyPr/>
          <a:lstStyle/>
          <a:p>
            <a:r>
              <a:rPr lang="en-US" b="1" dirty="0"/>
              <a:t>Cloud Installation</a:t>
            </a:r>
            <a:br>
              <a:rPr lang="en-US" b="1" dirty="0"/>
            </a:br>
            <a:br>
              <a:rPr lang="en-US" b="1" dirty="0"/>
            </a:br>
            <a:endParaRPr lang="en-US" dirty="0"/>
          </a:p>
        </p:txBody>
      </p:sp>
      <p:sp>
        <p:nvSpPr>
          <p:cNvPr id="3" name="Text Placeholder 2">
            <a:extLst>
              <a:ext uri="{FF2B5EF4-FFF2-40B4-BE49-F238E27FC236}">
                <a16:creationId xmlns:a16="http://schemas.microsoft.com/office/drawing/2014/main" id="{334F9883-E3D3-4C2F-8DF8-F465EFCE2320}"/>
              </a:ext>
            </a:extLst>
          </p:cNvPr>
          <p:cNvSpPr>
            <a:spLocks noGrp="1"/>
          </p:cNvSpPr>
          <p:nvPr>
            <p:ph type="body" idx="1"/>
          </p:nvPr>
        </p:nvSpPr>
        <p:spPr>
          <a:xfrm>
            <a:off x="555081" y="1078667"/>
            <a:ext cx="10425588" cy="5601533"/>
          </a:xfrm>
        </p:spPr>
        <p:txBody>
          <a:bodyPr/>
          <a:lstStyle/>
          <a:p>
            <a:r>
              <a:rPr lang="en-US" dirty="0"/>
              <a:t>Kubernetes can be installed and managed on almost any cloud environment:</a:t>
            </a:r>
          </a:p>
          <a:p>
            <a:endParaRPr lang="en-US" dirty="0"/>
          </a:p>
          <a:p>
            <a:r>
              <a:rPr lang="en-US" dirty="0"/>
              <a:t>Hosted Solutions</a:t>
            </a:r>
          </a:p>
          <a:p>
            <a:r>
              <a:rPr lang="en-US" dirty="0"/>
              <a:t>With hosted solutions, any given software is completely managed by the provider. The user will just need to pay hosting and management charges. Some examples of vendors providing hosted solutions for Kubernetes are listed below:</a:t>
            </a:r>
          </a:p>
          <a:p>
            <a:r>
              <a:rPr lang="en-US" dirty="0"/>
              <a:t>Google Kubernetes Engine (GKE)</a:t>
            </a:r>
          </a:p>
          <a:p>
            <a:r>
              <a:rPr lang="en-US" dirty="0"/>
              <a:t>Azure Container Service (AKS)</a:t>
            </a:r>
          </a:p>
          <a:p>
            <a:r>
              <a:rPr lang="en-US" dirty="0"/>
              <a:t>Amazon Elastic Container Service for Kubernetes (EKS) - Currently in Tech Preview</a:t>
            </a:r>
          </a:p>
          <a:p>
            <a:r>
              <a:rPr lang="en-US" dirty="0"/>
              <a:t>OpenShift Dedicated</a:t>
            </a:r>
          </a:p>
          <a:p>
            <a:r>
              <a:rPr lang="en-US" dirty="0"/>
              <a:t>Platform9</a:t>
            </a:r>
          </a:p>
          <a:p>
            <a:r>
              <a:rPr lang="en-US" dirty="0"/>
              <a:t>IBM Cloud Container Service.</a:t>
            </a:r>
          </a:p>
          <a:p>
            <a:r>
              <a:rPr lang="en-US" dirty="0"/>
              <a:t>Turnkey Cloud Solutions</a:t>
            </a:r>
          </a:p>
          <a:p>
            <a:r>
              <a:rPr lang="en-US" dirty="0"/>
              <a:t>For Kubernetes, we have some Turnkey Cloud Solutions, with which Kubernetes can be installed with just a few commands on an underlying IaaS platform, such as:</a:t>
            </a:r>
          </a:p>
          <a:p>
            <a:r>
              <a:rPr lang="en-US" dirty="0"/>
              <a:t>Google Compute Engine</a:t>
            </a:r>
          </a:p>
          <a:p>
            <a:r>
              <a:rPr lang="en-US" dirty="0"/>
              <a:t>Amazon AWS</a:t>
            </a:r>
          </a:p>
          <a:p>
            <a:r>
              <a:rPr lang="en-US" dirty="0"/>
              <a:t>Microsoft Azure</a:t>
            </a:r>
          </a:p>
          <a:p>
            <a:r>
              <a:rPr lang="en-US" dirty="0"/>
              <a:t>Tectonic by CoreOS.</a:t>
            </a:r>
          </a:p>
          <a:p>
            <a:r>
              <a:rPr lang="en-US" dirty="0"/>
              <a:t>Bare Metal</a:t>
            </a:r>
          </a:p>
          <a:p>
            <a:r>
              <a:rPr lang="en-US" dirty="0"/>
              <a:t>Kubernetes can be installed on bare metal provided by different cloud providers.</a:t>
            </a:r>
          </a:p>
        </p:txBody>
      </p:sp>
    </p:spTree>
    <p:extLst>
      <p:ext uri="{BB962C8B-B14F-4D97-AF65-F5344CB8AC3E}">
        <p14:creationId xmlns:p14="http://schemas.microsoft.com/office/powerpoint/2010/main" val="4599733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4349</TotalTime>
  <Words>2378</Words>
  <Application>Microsoft Office PowerPoint</Application>
  <PresentationFormat>Widescreen</PresentationFormat>
  <Paragraphs>251</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Times New Roman</vt:lpstr>
      <vt:lpstr>Verdana</vt:lpstr>
      <vt:lpstr>Wingdings</vt:lpstr>
      <vt:lpstr>1_Office Theme</vt:lpstr>
      <vt:lpstr>PowerPoint Presentation</vt:lpstr>
      <vt:lpstr>Networking - Fundamental Rules</vt:lpstr>
      <vt:lpstr>Networking - Fundamentals Applied</vt:lpstr>
      <vt:lpstr>Networking - CNI</vt:lpstr>
      <vt:lpstr>Kubernetes Configurations</vt:lpstr>
      <vt:lpstr>Infrastructure for Kubernetes Installation </vt:lpstr>
      <vt:lpstr>Localhost Installation </vt:lpstr>
      <vt:lpstr>On-Premise Installation </vt:lpstr>
      <vt:lpstr>Cloud Installation  </vt:lpstr>
      <vt:lpstr>Kubernetes Concepts</vt:lpstr>
      <vt:lpstr>Kubernetes Concepts - Core</vt:lpstr>
      <vt:lpstr>Concepts - Core (cont.)</vt:lpstr>
      <vt:lpstr>Concepts - Workloads</vt:lpstr>
      <vt:lpstr>A Pod is the smallest and simplest Kubernetes object. It is the unit of deployment in Kubernetes, which represents a single instance of the application. A Pod is a logical collection of one or more containers, which: Are scheduled together on the same host Share the same network namespace Mount the same external storage (volumes). </vt:lpstr>
      <vt:lpstr>Labels are key-value pairs that can be attached to any Kubernetes objects (e.g. Pods). Labels are used to organize and select a subset of objects, based on the requirements in place. Many objects can have the same Label(s). Labels do not provide uniqueness to objects. </vt:lpstr>
      <vt:lpstr>With Label Selectors, we can select a subset of objects. Kubernetes supports two types of Selectors:  Equality-Based Selectors Equality-Based Selectors allow filtering of objects based on Label keys and values. With this type of selectors, we can use the =, ==, or != operators. For example, with env==dev we are selecting the objects where the env Label is set to dev.  Set-Based Selectors Set-Based Selectors allow filtering of objects based on a set of values. With this type of Selectors, we can use the in, notin, and exist operators. For example, with env in (dev,qa), we are selecting objects where the env Label is set to dev or qa.</vt:lpstr>
      <vt:lpstr>Labels, and Annotations,  and Selectors</vt:lpstr>
      <vt:lpstr>Set-based selectors</vt:lpstr>
      <vt:lpstr>PowerPoint Presentation</vt:lpstr>
      <vt:lpstr>A ReplicationController (rc) is a controller that is part of the master node's controller manager. It makes sure the specified number of replicas for a Pod is running at any given point in time. If there are more Pods than the desired count, the ReplicationController would kill the extra Pods, and, if there are less Pods, then the ReplicationController would create more Pods to match the desired count. Generally, we don't deploy a Pod independently, as it would not be able to re-start itself, if something goes wrong. We always use controllers like ReplicationController to create and manage Pods.</vt:lpstr>
      <vt:lpstr>A ReplicaSet (rs) is the next-generation ReplicationController. ReplicaSets support both equality- and set-based selectors, whereas ReplicationControllers only support equality-based Selectors. Currently, this is the only difference.</vt:lpstr>
      <vt:lpstr>PowerPoint Presentation</vt:lpstr>
      <vt:lpstr>PowerPoint Presentation</vt:lpstr>
      <vt:lpstr>Deployment</vt:lpstr>
      <vt:lpstr>Connecting Users to PODS</vt:lpstr>
      <vt:lpstr>PowerPoint Presentation</vt:lpstr>
      <vt:lpstr>Services</vt:lpstr>
      <vt:lpstr>Service</vt:lpstr>
      <vt:lpstr>ServiceType: ClusterIP and NodePort</vt:lpstr>
      <vt:lpstr>ServiceType: LoadBalancer</vt:lpstr>
      <vt:lpstr>Concepts - Network</vt:lpstr>
      <vt:lpstr>Concepts - Storage</vt:lpstr>
      <vt:lpstr>Volumes</vt:lpstr>
      <vt:lpstr>Persistent Volumes</vt:lpstr>
      <vt:lpstr>Persistent Volume Claims</vt:lpstr>
      <vt:lpstr>Storage Classes</vt:lpstr>
      <vt:lpstr>Concepts - Configuration</vt:lpstr>
      <vt:lpstr>ConfigMaps and Secrets</vt:lpstr>
      <vt:lpstr>Pod Lifecycle</vt:lpstr>
      <vt:lpstr>POD LifeCycle</vt:lpstr>
      <vt:lpstr>Birth Of a Pod</vt:lpstr>
      <vt:lpstr>Termination</vt:lpstr>
      <vt:lpstr>Concepts - Auth and Identity (RBAC)</vt:lpstr>
      <vt:lpstr>[Cluster]Role</vt:lpstr>
      <vt:lpstr>[Cluster]RoleBinding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V</dc:creator>
  <cp:lastModifiedBy>Vijay V</cp:lastModifiedBy>
  <cp:revision>5</cp:revision>
  <dcterms:created xsi:type="dcterms:W3CDTF">2019-03-14T11:54:22Z</dcterms:created>
  <dcterms:modified xsi:type="dcterms:W3CDTF">2019-10-06T02:50:40Z</dcterms:modified>
</cp:coreProperties>
</file>