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3"/>
  </p:notesMasterIdLst>
  <p:sldIdLst>
    <p:sldId id="256" r:id="rId2"/>
    <p:sldId id="267" r:id="rId3"/>
    <p:sldId id="268" r:id="rId4"/>
    <p:sldId id="264" r:id="rId5"/>
    <p:sldId id="269" r:id="rId6"/>
    <p:sldId id="270" r:id="rId7"/>
    <p:sldId id="271" r:id="rId8"/>
    <p:sldId id="272" r:id="rId9"/>
    <p:sldId id="273" r:id="rId10"/>
    <p:sldId id="274" r:id="rId11"/>
    <p:sldId id="275" r:id="rId12"/>
    <p:sldId id="282" r:id="rId13"/>
    <p:sldId id="283" r:id="rId14"/>
    <p:sldId id="284" r:id="rId15"/>
    <p:sldId id="276" r:id="rId16"/>
    <p:sldId id="257" r:id="rId17"/>
    <p:sldId id="277" r:id="rId18"/>
    <p:sldId id="278" r:id="rId19"/>
    <p:sldId id="279" r:id="rId20"/>
    <p:sldId id="280" r:id="rId21"/>
    <p:sldId id="266" r:id="rId22"/>
    <p:sldId id="261" r:id="rId23"/>
    <p:sldId id="281" r:id="rId24"/>
    <p:sldId id="285" r:id="rId25"/>
    <p:sldId id="286" r:id="rId26"/>
    <p:sldId id="265" r:id="rId27"/>
    <p:sldId id="287" r:id="rId28"/>
    <p:sldId id="288" r:id="rId29"/>
    <p:sldId id="289" r:id="rId30"/>
    <p:sldId id="290"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76637" autoAdjust="0"/>
  </p:normalViewPr>
  <p:slideViewPr>
    <p:cSldViewPr snapToGrid="0">
      <p:cViewPr varScale="1">
        <p:scale>
          <a:sx n="54" d="100"/>
          <a:sy n="54" d="100"/>
        </p:scale>
        <p:origin x="1212" y="40"/>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8E7B3-0639-49E3-91DF-E15C8DD13EBA}" type="datetimeFigureOut">
              <a:rPr lang="en-US" smtClean="0"/>
              <a:t>2/18/2016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06492-83F4-4958-AB36-690B966F848E}" type="slidenum">
              <a:rPr lang="en-US" smtClean="0"/>
              <a:t>‹#›</a:t>
            </a:fld>
            <a:endParaRPr lang="en-US"/>
          </a:p>
        </p:txBody>
      </p:sp>
    </p:spTree>
    <p:extLst>
      <p:ext uri="{BB962C8B-B14F-4D97-AF65-F5344CB8AC3E}">
        <p14:creationId xmlns:p14="http://schemas.microsoft.com/office/powerpoint/2010/main" val="85398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todomvc.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1</a:t>
            </a:fld>
            <a:endParaRPr lang="en-US"/>
          </a:p>
        </p:txBody>
      </p:sp>
    </p:spTree>
    <p:extLst>
      <p:ext uri="{BB962C8B-B14F-4D97-AF65-F5344CB8AC3E}">
        <p14:creationId xmlns:p14="http://schemas.microsoft.com/office/powerpoint/2010/main" val="252966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not desired for several reasons…</a:t>
            </a:r>
          </a:p>
          <a:p>
            <a:r>
              <a:rPr lang="en-US" baseline="0" dirty="0" smtClean="0"/>
              <a:t>While this may be okay for even 5 cats, it doesn’t extend well to more cats…</a:t>
            </a:r>
          </a:p>
          <a:p>
            <a:r>
              <a:rPr lang="en-US" baseline="0" dirty="0" smtClean="0"/>
              <a:t>It’s also very ugly to look at and difficult to debug</a:t>
            </a:r>
          </a:p>
        </p:txBody>
      </p:sp>
      <p:sp>
        <p:nvSpPr>
          <p:cNvPr id="4" name="Slide Number Placeholder 3"/>
          <p:cNvSpPr>
            <a:spLocks noGrp="1"/>
          </p:cNvSpPr>
          <p:nvPr>
            <p:ph type="sldNum" sz="quarter" idx="10"/>
          </p:nvPr>
        </p:nvSpPr>
        <p:spPr/>
        <p:txBody>
          <a:bodyPr/>
          <a:lstStyle/>
          <a:p>
            <a:fld id="{3DE06492-83F4-4958-AB36-690B966F848E}" type="slidenum">
              <a:rPr lang="en-US" smtClean="0"/>
              <a:t>10</a:t>
            </a:fld>
            <a:endParaRPr lang="en-US"/>
          </a:p>
        </p:txBody>
      </p:sp>
    </p:spTree>
    <p:extLst>
      <p:ext uri="{BB962C8B-B14F-4D97-AF65-F5344CB8AC3E}">
        <p14:creationId xmlns:p14="http://schemas.microsoft.com/office/powerpoint/2010/main" val="3435610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are writing</a:t>
            </a:r>
            <a:r>
              <a:rPr lang="en-US" baseline="0" dirty="0" smtClean="0"/>
              <a:t> </a:t>
            </a:r>
            <a:r>
              <a:rPr lang="en-US" baseline="0" dirty="0" err="1" smtClean="0"/>
              <a:t>javascript</a:t>
            </a:r>
            <a:r>
              <a:rPr lang="en-US" baseline="0" dirty="0" smtClean="0"/>
              <a:t>, we should aim to follow these principles as closely as possible</a:t>
            </a:r>
            <a:endParaRPr lang="en-US" dirty="0" smtClean="0"/>
          </a:p>
          <a:p>
            <a:endParaRPr lang="en-US" dirty="0" smtClean="0"/>
          </a:p>
          <a:p>
            <a:r>
              <a:rPr lang="en-US" dirty="0" smtClean="0"/>
              <a:t>Taken from https://www.youtube.com/watch?v=HkFlM73G-hk&amp;list=PLoYCgNOIyGABs-wDaaxChu82q_xQgUb4f</a:t>
            </a:r>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11</a:t>
            </a:fld>
            <a:endParaRPr lang="en-US"/>
          </a:p>
        </p:txBody>
      </p:sp>
    </p:spTree>
    <p:extLst>
      <p:ext uri="{BB962C8B-B14F-4D97-AF65-F5344CB8AC3E}">
        <p14:creationId xmlns:p14="http://schemas.microsoft.com/office/powerpoint/2010/main" val="1076965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The </a:t>
            </a:r>
            <a:r>
              <a:rPr lang="en-US" sz="1100" b="1" i="0" kern="1200" dirty="0" smtClean="0">
                <a:solidFill>
                  <a:schemeClr val="tx1"/>
                </a:solidFill>
                <a:effectLst/>
                <a:latin typeface="+mn-lt"/>
                <a:ea typeface="+mn-ea"/>
                <a:cs typeface="+mn-cs"/>
              </a:rPr>
              <a:t>model</a:t>
            </a:r>
            <a:r>
              <a:rPr lang="en-US" sz="1100" b="0" i="0" kern="1200" dirty="0" smtClean="0">
                <a:solidFill>
                  <a:schemeClr val="tx1"/>
                </a:solidFill>
                <a:effectLst/>
                <a:latin typeface="+mn-lt"/>
                <a:ea typeface="+mn-ea"/>
                <a:cs typeface="+mn-cs"/>
              </a:rPr>
              <a:t> represents the data, and does nothing else. The model does NOT depend on the controller or the view.</a:t>
            </a:r>
          </a:p>
          <a:p>
            <a:r>
              <a:rPr lang="en-US" sz="1100" b="0" i="0" kern="1200" dirty="0" smtClean="0">
                <a:solidFill>
                  <a:schemeClr val="tx1"/>
                </a:solidFill>
                <a:effectLst/>
                <a:latin typeface="+mn-lt"/>
                <a:ea typeface="+mn-ea"/>
                <a:cs typeface="+mn-cs"/>
              </a:rPr>
              <a:t>The </a:t>
            </a:r>
            <a:r>
              <a:rPr lang="en-US" sz="1100" b="1" i="0" kern="1200" dirty="0" smtClean="0">
                <a:solidFill>
                  <a:schemeClr val="tx1"/>
                </a:solidFill>
                <a:effectLst/>
                <a:latin typeface="+mn-lt"/>
                <a:ea typeface="+mn-ea"/>
                <a:cs typeface="+mn-cs"/>
              </a:rPr>
              <a:t>view</a:t>
            </a:r>
            <a:r>
              <a:rPr lang="en-US" sz="1100" b="0" i="0" kern="1200" dirty="0" smtClean="0">
                <a:solidFill>
                  <a:schemeClr val="tx1"/>
                </a:solidFill>
                <a:effectLst/>
                <a:latin typeface="+mn-lt"/>
                <a:ea typeface="+mn-ea"/>
                <a:cs typeface="+mn-cs"/>
              </a:rPr>
              <a:t> displays the model data, and sends user actions (e.g. button clicks) to the controller. The view can:</a:t>
            </a:r>
          </a:p>
          <a:p>
            <a:pPr lvl="1"/>
            <a:r>
              <a:rPr lang="en-US" sz="1100" b="0" i="0" kern="1200" dirty="0" smtClean="0">
                <a:solidFill>
                  <a:schemeClr val="tx1"/>
                </a:solidFill>
                <a:effectLst/>
                <a:latin typeface="+mn-lt"/>
                <a:ea typeface="+mn-ea"/>
                <a:cs typeface="+mn-cs"/>
              </a:rPr>
              <a:t>be independent of both the model and the controller; or</a:t>
            </a:r>
          </a:p>
          <a:p>
            <a:pPr lvl="1"/>
            <a:r>
              <a:rPr lang="en-US" sz="1100" b="0" i="0" kern="1200" dirty="0" smtClean="0">
                <a:solidFill>
                  <a:schemeClr val="tx1"/>
                </a:solidFill>
                <a:effectLst/>
                <a:latin typeface="+mn-lt"/>
                <a:ea typeface="+mn-ea"/>
                <a:cs typeface="+mn-cs"/>
              </a:rPr>
              <a:t>actually </a:t>
            </a:r>
            <a:r>
              <a:rPr lang="en-US" sz="1100" b="1" i="0" kern="1200" dirty="0" smtClean="0">
                <a:solidFill>
                  <a:schemeClr val="tx1"/>
                </a:solidFill>
                <a:effectLst/>
                <a:latin typeface="+mn-lt"/>
                <a:ea typeface="+mn-ea"/>
                <a:cs typeface="+mn-cs"/>
              </a:rPr>
              <a:t>be</a:t>
            </a:r>
            <a:r>
              <a:rPr lang="en-US" sz="1100" b="0" i="0" kern="1200" dirty="0" smtClean="0">
                <a:solidFill>
                  <a:schemeClr val="tx1"/>
                </a:solidFill>
                <a:effectLst/>
                <a:latin typeface="+mn-lt"/>
                <a:ea typeface="+mn-ea"/>
                <a:cs typeface="+mn-cs"/>
              </a:rPr>
              <a:t> the controller, and therefore depend on the model.</a:t>
            </a:r>
          </a:p>
          <a:p>
            <a:r>
              <a:rPr lang="en-US" sz="1100" b="0" i="0" kern="1200" dirty="0" smtClean="0">
                <a:solidFill>
                  <a:schemeClr val="tx1"/>
                </a:solidFill>
                <a:effectLst/>
                <a:latin typeface="+mn-lt"/>
                <a:ea typeface="+mn-ea"/>
                <a:cs typeface="+mn-cs"/>
              </a:rPr>
              <a:t>The </a:t>
            </a:r>
            <a:r>
              <a:rPr lang="en-US" sz="1100" b="1" i="0" kern="1200" dirty="0" smtClean="0">
                <a:solidFill>
                  <a:schemeClr val="tx1"/>
                </a:solidFill>
                <a:effectLst/>
                <a:latin typeface="+mn-lt"/>
                <a:ea typeface="+mn-ea"/>
                <a:cs typeface="+mn-cs"/>
              </a:rPr>
              <a:t>controller</a:t>
            </a:r>
            <a:r>
              <a:rPr lang="en-US" sz="1100" b="0" i="0" kern="1200" dirty="0" smtClean="0">
                <a:solidFill>
                  <a:schemeClr val="tx1"/>
                </a:solidFill>
                <a:effectLst/>
                <a:latin typeface="+mn-lt"/>
                <a:ea typeface="+mn-ea"/>
                <a:cs typeface="+mn-cs"/>
              </a:rPr>
              <a:t> provides model data to the view, and interprets user actions such as button clicks. The controller depends on the view and the model. In some cases, the controller and the view are the same object</a:t>
            </a:r>
          </a:p>
          <a:p>
            <a:r>
              <a:rPr lang="en-US" sz="1100" b="0" i="0" kern="1200" dirty="0" smtClean="0">
                <a:solidFill>
                  <a:schemeClr val="tx1"/>
                </a:solidFill>
                <a:effectLst/>
                <a:latin typeface="+mn-lt"/>
                <a:ea typeface="+mn-ea"/>
                <a:cs typeface="+mn-cs"/>
              </a:rPr>
              <a:t>http://www.tomdalling.com/blog/software-design/model-view-controller-explained/</a:t>
            </a:r>
          </a:p>
          <a:p>
            <a:endParaRPr lang="en-US" dirty="0"/>
          </a:p>
        </p:txBody>
      </p:sp>
    </p:spTree>
    <p:extLst>
      <p:ext uri="{BB962C8B-B14F-4D97-AF65-F5344CB8AC3E}">
        <p14:creationId xmlns:p14="http://schemas.microsoft.com/office/powerpoint/2010/main" val="4084975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https://lostechies.com/derekgreer/2007/08/25/interactive-application-architecture/</a:t>
            </a:r>
          </a:p>
          <a:p>
            <a:endParaRPr lang="en-US" dirty="0"/>
          </a:p>
        </p:txBody>
      </p:sp>
    </p:spTree>
    <p:extLst>
      <p:ext uri="{BB962C8B-B14F-4D97-AF65-F5344CB8AC3E}">
        <p14:creationId xmlns:p14="http://schemas.microsoft.com/office/powerpoint/2010/main" val="318559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Frameworks</a:t>
            </a:r>
            <a:r>
              <a:rPr lang="en-US" baseline="0" dirty="0" smtClean="0"/>
              <a:t> force code to be written in a very particular way, usually following some set of design principles.</a:t>
            </a:r>
          </a:p>
          <a:p>
            <a:pPr marL="171450" indent="-171450">
              <a:buFont typeface="Arial" panose="020B0604020202020204" pitchFamily="34" charset="0"/>
              <a:buChar char="•"/>
            </a:pPr>
            <a:r>
              <a:rPr lang="en-US" baseline="0" dirty="0" smtClean="0"/>
              <a:t>Help you avoid writing spaghetti code</a:t>
            </a:r>
          </a:p>
          <a:p>
            <a:pPr marL="171450" indent="-171450">
              <a:buFont typeface="Arial" panose="020B0604020202020204" pitchFamily="34" charset="0"/>
              <a:buChar char="•"/>
            </a:pPr>
            <a:r>
              <a:rPr lang="en-US" baseline="0" dirty="0" smtClean="0"/>
              <a:t>And, depending on which framework you are using, they do much more</a:t>
            </a:r>
            <a:endParaRPr lang="en-US" dirty="0" smtClean="0"/>
          </a:p>
          <a:p>
            <a:endParaRPr lang="en-US" dirty="0" smtClean="0"/>
          </a:p>
          <a:p>
            <a:r>
              <a:rPr lang="en-US" dirty="0" smtClean="0"/>
              <a:t>They are entirely client-side - generally they communicate with a server via JSON over HTTP, so they are somewhat agnostic of the language you use on the server. You aren't likely to use PHP as it's client-focused, but I've seen these frameworks used with </a:t>
            </a:r>
            <a:r>
              <a:rPr lang="en-US" dirty="0" err="1" smtClean="0"/>
              <a:t>backends</a:t>
            </a:r>
            <a:r>
              <a:rPr lang="en-US" dirty="0" smtClean="0"/>
              <a:t> in Sinatra, Ruby on Rails, Node.js, </a:t>
            </a:r>
            <a:r>
              <a:rPr lang="en-US" dirty="0" err="1" smtClean="0"/>
              <a:t>Scalatra</a:t>
            </a:r>
            <a:r>
              <a:rPr lang="en-US" dirty="0" smtClean="0"/>
              <a:t> (Scala) and </a:t>
            </a:r>
            <a:r>
              <a:rPr lang="en-US" dirty="0" err="1" smtClean="0"/>
              <a:t>Compojure</a:t>
            </a:r>
            <a:r>
              <a:rPr lang="en-US" dirty="0" smtClean="0"/>
              <a:t> (</a:t>
            </a:r>
            <a:r>
              <a:rPr lang="en-US" dirty="0" err="1" smtClean="0"/>
              <a:t>Clojure</a:t>
            </a:r>
            <a:r>
              <a:rPr lang="en-US" dirty="0" smtClean="0"/>
              <a:t>) - one of the nice features of them is they let you choose the best language for the job, server-side.</a:t>
            </a:r>
          </a:p>
          <a:p>
            <a:r>
              <a:rPr lang="en-US" dirty="0" smtClean="0"/>
              <a:t>The general theory is they provide some kind of Model/View/Controller logic in the browser (or MVVM, but that's a longer tale). You have Models that reflect some subset of the server-side model of your application, Views that handle displaying a representation of the </a:t>
            </a:r>
            <a:r>
              <a:rPr lang="en-US" dirty="0" err="1" smtClean="0"/>
              <a:t>Modls</a:t>
            </a:r>
            <a:r>
              <a:rPr lang="en-US" dirty="0" smtClean="0"/>
              <a:t> on the DOM, and Controllers that handle user activity and coordinate changes to the Model and View, and </a:t>
            </a:r>
            <a:r>
              <a:rPr lang="en-US" dirty="0" err="1" smtClean="0"/>
              <a:t>synchronisation</a:t>
            </a:r>
            <a:r>
              <a:rPr lang="en-US" dirty="0" smtClean="0"/>
              <a:t> of data back to the server.</a:t>
            </a:r>
          </a:p>
          <a:p>
            <a:r>
              <a:rPr lang="en-US" dirty="0" smtClean="0"/>
              <a:t>Generally these client-side applications assume you work within a single page in the browser. You can have apparent page transitions within that page, but actually the app is just manipulating the current DOM to have new content, rather than a traditional new URL in a browser, where the entire state is thrown away and a new page is loaded. (You </a:t>
            </a:r>
            <a:r>
              <a:rPr lang="en-US" i="1" dirty="0" smtClean="0"/>
              <a:t>can</a:t>
            </a:r>
            <a:r>
              <a:rPr lang="en-US" dirty="0" smtClean="0"/>
              <a:t> have different pages for significant different parts of your app, but it's rare)</a:t>
            </a:r>
          </a:p>
          <a:p>
            <a:endParaRPr lang="en-US" dirty="0" smtClean="0"/>
          </a:p>
          <a:p>
            <a:r>
              <a:rPr lang="en-US" dirty="0" smtClean="0"/>
              <a:t>Benefits of this approach are:</a:t>
            </a:r>
          </a:p>
          <a:p>
            <a:pPr marL="171450" indent="-171450">
              <a:buFont typeface="Arial" panose="020B0604020202020204" pitchFamily="34" charset="0"/>
              <a:buChar char="•"/>
            </a:pPr>
            <a:r>
              <a:rPr lang="en-US" dirty="0" smtClean="0"/>
              <a:t>Clean separation of concerns - all your view logic is in the browser, and most of your business logic is in the server. This makes it easier to develop these two parts somewhat separately, and you can have multiple front-ends using the same back-end - say for mobile apps, or for communicating between your server and other systems</a:t>
            </a:r>
          </a:p>
          <a:p>
            <a:pPr marL="171450" indent="-171450">
              <a:buFont typeface="Arial" panose="020B0604020202020204" pitchFamily="34" charset="0"/>
              <a:buChar char="•"/>
            </a:pPr>
            <a:r>
              <a:rPr lang="en-US" dirty="0" smtClean="0"/>
              <a:t>Greater testability - you can test your app entirely in a browser, using a framework like jasmine and stubbing out the server-side JSON interactions. You can also test the server on it's own, simulating the JSON interactions from the client.</a:t>
            </a:r>
          </a:p>
          <a:p>
            <a:pPr marL="171450" indent="-171450">
              <a:buFont typeface="Arial" panose="020B0604020202020204" pitchFamily="34" charset="0"/>
              <a:buChar char="•"/>
            </a:pPr>
            <a:r>
              <a:rPr lang="en-US" dirty="0" smtClean="0"/>
              <a:t>Easier logic for complex web apps - if you want a lot of dynamic state in a web app, the MVC structure gives you a great way to structure a complex JavaScript app.</a:t>
            </a:r>
          </a:p>
          <a:p>
            <a:r>
              <a:rPr lang="en-US" dirty="0" smtClean="0"/>
              <a:t>The downsides are:</a:t>
            </a:r>
          </a:p>
          <a:p>
            <a:pPr marL="171450" indent="-171450">
              <a:buFont typeface="Arial" panose="020B0604020202020204" pitchFamily="34" charset="0"/>
              <a:buChar char="•"/>
            </a:pPr>
            <a:r>
              <a:rPr lang="en-US" dirty="0" smtClean="0"/>
              <a:t>Performance can be poorer than server-side generated sites, especially when those sites are mostly static, or very large. You are offloading a lot of your rendering logic to the browser, which is OK most of the time, but can be a problem with old browsers, or overly complex pages. Also, if your server can't handle the load, slow asynchronous responses can make your UI unusable, whereas html sites degrade rather more gracefully.</a:t>
            </a:r>
          </a:p>
          <a:p>
            <a:pPr marL="171450" indent="-171450">
              <a:buFont typeface="Arial" panose="020B0604020202020204" pitchFamily="34" charset="0"/>
              <a:buChar char="•"/>
            </a:pPr>
            <a:r>
              <a:rPr lang="en-US" dirty="0" smtClean="0"/>
              <a:t>Nothing will work without JavaScript turned on. No progressive enhancement, nothing. There has been debate about how many people this affects, figures are 1% of users (from Yahoo in 2010) and 1.5% of people with disabilities using screen readers (</a:t>
            </a:r>
            <a:r>
              <a:rPr lang="en-US" dirty="0" err="1" smtClean="0"/>
              <a:t>WebAIM</a:t>
            </a:r>
            <a:r>
              <a:rPr lang="en-US" dirty="0" smtClean="0"/>
              <a:t> 2012) - for some people this is still a big deal.</a:t>
            </a:r>
          </a:p>
          <a:p>
            <a:pPr marL="171450" indent="-171450">
              <a:buFont typeface="Arial" panose="020B0604020202020204" pitchFamily="34" charset="0"/>
              <a:buChar char="•"/>
            </a:pPr>
            <a:r>
              <a:rPr lang="en-US" dirty="0" smtClean="0"/>
              <a:t>Search Engine </a:t>
            </a:r>
            <a:r>
              <a:rPr lang="en-US" dirty="0" err="1" smtClean="0"/>
              <a:t>Optimisation</a:t>
            </a:r>
            <a:r>
              <a:rPr lang="en-US" dirty="0" smtClean="0"/>
              <a:t> can be a real problem - basically the big search engines usually don't render JavaScript, so if you want your page to be indexed by Google, you have to jump through extra hoops to render a static version of the site.</a:t>
            </a:r>
          </a:p>
          <a:p>
            <a:r>
              <a:rPr lang="en-US" dirty="0" smtClean="0"/>
              <a:t>These things are still rather new, and require a chunk of learning, whereas more traditional frameworks like Ruby on Rails or </a:t>
            </a:r>
            <a:r>
              <a:rPr lang="en-US" dirty="0" err="1" smtClean="0"/>
              <a:t>PhP</a:t>
            </a:r>
            <a:r>
              <a:rPr lang="en-US" dirty="0" smtClean="0"/>
              <a:t> are well established and may be easier for those already familiar with them.</a:t>
            </a:r>
          </a:p>
          <a:p>
            <a:r>
              <a:rPr lang="en-US" dirty="0" smtClean="0"/>
              <a:t>If you want a good overview of lots of these frameworks, take a look at </a:t>
            </a:r>
            <a:r>
              <a:rPr lang="en-US" dirty="0" smtClean="0">
                <a:hlinkClick r:id="rId3"/>
              </a:rPr>
              <a:t>http://todomvc.com/</a:t>
            </a:r>
            <a:endParaRPr lang="en-US" dirty="0" smtClean="0"/>
          </a:p>
          <a:p>
            <a:r>
              <a:rPr lang="en-US" dirty="0" smtClean="0"/>
              <a:t>- it's the same app, rendered in lots of different frameworks.</a:t>
            </a:r>
          </a:p>
          <a:p>
            <a:endParaRPr lang="en-US" b="1" dirty="0" smtClean="0"/>
          </a:p>
          <a:p>
            <a:r>
              <a:rPr lang="en-US" b="1" dirty="0" smtClean="0"/>
              <a:t>TL;DR:</a:t>
            </a:r>
            <a:r>
              <a:rPr lang="en-US" dirty="0" smtClean="0"/>
              <a:t> Great for complex interactive web applications, less great for mostly static web sites or places with twitter-like performance needs.</a:t>
            </a:r>
          </a:p>
          <a:p>
            <a:r>
              <a:rPr lang="en-US" i="1" dirty="0" smtClean="0"/>
              <a:t>disclaimer</a:t>
            </a:r>
            <a:r>
              <a:rPr lang="en-US" dirty="0" smtClean="0"/>
              <a:t>: I've been building stuff this way for several years, and I'm a sad </a:t>
            </a:r>
            <a:r>
              <a:rPr lang="en-US" dirty="0" err="1" smtClean="0"/>
              <a:t>neoholic</a:t>
            </a:r>
            <a:r>
              <a:rPr lang="en-US" dirty="0" smtClean="0"/>
              <a:t>, so am probably rather biased</a:t>
            </a:r>
          </a:p>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15</a:t>
            </a:fld>
            <a:endParaRPr lang="en-US"/>
          </a:p>
        </p:txBody>
      </p:sp>
    </p:spTree>
    <p:extLst>
      <p:ext uri="{BB962C8B-B14F-4D97-AF65-F5344CB8AC3E}">
        <p14:creationId xmlns:p14="http://schemas.microsoft.com/office/powerpoint/2010/main" val="64156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Solutions </a:t>
            </a:r>
            <a:r>
              <a:rPr lang="en-US" baseline="0" dirty="0" smtClean="0"/>
              <a:t>usually take </a:t>
            </a:r>
            <a:r>
              <a:rPr lang="en-US" baseline="0" dirty="0" smtClean="0"/>
              <a:t>several different </a:t>
            </a:r>
            <a:r>
              <a:rPr lang="en-US" baseline="0" dirty="0" smtClean="0"/>
              <a:t>forms</a:t>
            </a:r>
          </a:p>
          <a:p>
            <a:pPr marL="628650" lvl="1" indent="-171450">
              <a:buFont typeface="Arial" panose="020B0604020202020204" pitchFamily="34" charset="0"/>
              <a:buChar char="•"/>
            </a:pPr>
            <a:r>
              <a:rPr lang="en-US" baseline="0" dirty="0" smtClean="0"/>
              <a:t>Libraries, Full </a:t>
            </a:r>
            <a:r>
              <a:rPr lang="en-US" baseline="0" dirty="0" smtClean="0"/>
              <a:t>featured </a:t>
            </a:r>
            <a:r>
              <a:rPr lang="en-US" baseline="0" dirty="0" smtClean="0"/>
              <a:t>frameworks, or platforms</a:t>
            </a:r>
          </a:p>
          <a:p>
            <a:pPr marL="628650" lvl="1" indent="-171450">
              <a:buFont typeface="Arial" panose="020B0604020202020204" pitchFamily="34" charset="0"/>
              <a:buChar char="•"/>
            </a:pPr>
            <a:r>
              <a:rPr lang="en-US" baseline="0" dirty="0" smtClean="0"/>
              <a:t>There is  a lot of overlap between their features</a:t>
            </a:r>
            <a:endParaRPr lang="en-US" baseline="0" dirty="0" smtClean="0"/>
          </a:p>
          <a:p>
            <a:pPr marL="628650" lvl="1" indent="-171450">
              <a:buFont typeface="Arial" panose="020B0604020202020204" pitchFamily="34" charset="0"/>
              <a:buChar char="•"/>
            </a:pPr>
            <a:r>
              <a:rPr lang="en-US" baseline="0" dirty="0" smtClean="0"/>
              <a:t>We </a:t>
            </a:r>
            <a:r>
              <a:rPr lang="en-US" baseline="0" dirty="0" smtClean="0"/>
              <a:t>will explore some of these frameworks to understand the types of problems that they are trying to solve</a:t>
            </a:r>
          </a:p>
          <a:p>
            <a:pPr marL="171450" lvl="0" indent="-171450">
              <a:buFont typeface="Arial" panose="020B0604020202020204" pitchFamily="34" charset="0"/>
              <a:buChar char="•"/>
            </a:pPr>
            <a:r>
              <a:rPr lang="en-US" baseline="0" dirty="0" smtClean="0"/>
              <a:t>This is not an exhaustive list, there are many more </a:t>
            </a:r>
            <a:r>
              <a:rPr lang="en-US" baseline="0" dirty="0" err="1" smtClean="0"/>
              <a:t>javascript</a:t>
            </a:r>
            <a:r>
              <a:rPr lang="en-US" baseline="0" dirty="0" smtClean="0"/>
              <a:t> frameworks and libraries</a:t>
            </a:r>
          </a:p>
          <a:p>
            <a:pPr marL="457200" lvl="1" indent="0">
              <a:buFont typeface="Arial" panose="020B0604020202020204" pitchFamily="34" charset="0"/>
              <a:buNone/>
            </a:pPr>
            <a:r>
              <a:rPr lang="en-US" baseline="0" dirty="0" smtClean="0"/>
              <a:t>But, these are some of the most popular</a:t>
            </a:r>
            <a:endParaRPr lang="en-US" baseline="0" dirty="0" smtClean="0"/>
          </a:p>
        </p:txBody>
      </p:sp>
      <p:sp>
        <p:nvSpPr>
          <p:cNvPr id="4" name="Slide Number Placeholder 3"/>
          <p:cNvSpPr>
            <a:spLocks noGrp="1"/>
          </p:cNvSpPr>
          <p:nvPr>
            <p:ph type="sldNum" sz="quarter" idx="10"/>
          </p:nvPr>
        </p:nvSpPr>
        <p:spPr/>
        <p:txBody>
          <a:bodyPr/>
          <a:lstStyle/>
          <a:p>
            <a:fld id="{3DE06492-83F4-4958-AB36-690B966F848E}" type="slidenum">
              <a:rPr lang="en-US" smtClean="0"/>
              <a:t>16</a:t>
            </a:fld>
            <a:endParaRPr lang="en-US"/>
          </a:p>
        </p:txBody>
      </p:sp>
    </p:spTree>
    <p:extLst>
      <p:ext uri="{BB962C8B-B14F-4D97-AF65-F5344CB8AC3E}">
        <p14:creationId xmlns:p14="http://schemas.microsoft.com/office/powerpoint/2010/main" val="242250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18</a:t>
            </a:fld>
            <a:endParaRPr lang="en-US"/>
          </a:p>
        </p:txBody>
      </p:sp>
    </p:spTree>
    <p:extLst>
      <p:ext uri="{BB962C8B-B14F-4D97-AF65-F5344CB8AC3E}">
        <p14:creationId xmlns:p14="http://schemas.microsoft.com/office/powerpoint/2010/main" val="2299847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21</a:t>
            </a:fld>
            <a:endParaRPr lang="en-US"/>
          </a:p>
        </p:txBody>
      </p:sp>
    </p:spTree>
    <p:extLst>
      <p:ext uri="{BB962C8B-B14F-4D97-AF65-F5344CB8AC3E}">
        <p14:creationId xmlns:p14="http://schemas.microsoft.com/office/powerpoint/2010/main" val="3188204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the relative popularity of them all</a:t>
            </a:r>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22</a:t>
            </a:fld>
            <a:endParaRPr lang="en-US"/>
          </a:p>
        </p:txBody>
      </p:sp>
    </p:spTree>
    <p:extLst>
      <p:ext uri="{BB962C8B-B14F-4D97-AF65-F5344CB8AC3E}">
        <p14:creationId xmlns:p14="http://schemas.microsoft.com/office/powerpoint/2010/main" val="1750812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Two way</a:t>
            </a:r>
            <a:r>
              <a:rPr lang="en-US" baseline="0" dirty="0" smtClean="0"/>
              <a:t> </a:t>
            </a:r>
            <a:r>
              <a:rPr lang="en-US" baseline="0" dirty="0" err="1" smtClean="0"/>
              <a:t>db</a:t>
            </a:r>
            <a:r>
              <a:rPr lang="en-US" baseline="0" dirty="0" smtClean="0"/>
              <a:t>: </a:t>
            </a:r>
            <a:r>
              <a:rPr lang="en-US" dirty="0" smtClean="0"/>
              <a:t>In Angular, both the Model and the View can update the data, thus the “two-way” descriptor.</a:t>
            </a:r>
          </a:p>
          <a:p>
            <a:pPr marL="628650" lvl="1" indent="-171450">
              <a:buFont typeface="Arial" panose="020B0604020202020204" pitchFamily="34" charset="0"/>
              <a:buChar char="•"/>
            </a:pPr>
            <a:r>
              <a:rPr lang="en-US" dirty="0" smtClean="0"/>
              <a:t>Have</a:t>
            </a:r>
            <a:r>
              <a:rPr lang="en-US" baseline="0" dirty="0" smtClean="0"/>
              <a:t> to write less code</a:t>
            </a:r>
          </a:p>
          <a:p>
            <a:pPr marL="171450" lvl="0" indent="-171450">
              <a:buFont typeface="Arial" panose="020B0604020202020204" pitchFamily="34" charset="0"/>
              <a:buChar char="•"/>
            </a:pPr>
            <a:r>
              <a:rPr lang="en-US" dirty="0" smtClean="0"/>
              <a:t>Directives: Extend HTML by attaching</a:t>
            </a:r>
            <a:r>
              <a:rPr lang="en-US" baseline="0" dirty="0" smtClean="0"/>
              <a:t> special behaviors to parts of the dom.</a:t>
            </a:r>
          </a:p>
          <a:p>
            <a:pPr marL="628650" lvl="1" indent="-171450">
              <a:buFont typeface="Arial" panose="020B0604020202020204" pitchFamily="34" charset="0"/>
              <a:buChar char="•"/>
            </a:pPr>
            <a:r>
              <a:rPr lang="en-US" baseline="0" dirty="0" smtClean="0"/>
              <a:t>You can for example, repeat an HTML element n number of times without having to manually write it out</a:t>
            </a:r>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23</a:t>
            </a:fld>
            <a:endParaRPr lang="en-US"/>
          </a:p>
        </p:txBody>
      </p:sp>
    </p:spTree>
    <p:extLst>
      <p:ext uri="{BB962C8B-B14F-4D97-AF65-F5344CB8AC3E}">
        <p14:creationId xmlns:p14="http://schemas.microsoft.com/office/powerpoint/2010/main" val="160266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This is the course map for IOLab 2016</a:t>
            </a:r>
          </a:p>
          <a:p>
            <a:pPr lvl="0" rtl="0">
              <a:spcBef>
                <a:spcPts val="0"/>
              </a:spcBef>
              <a:buNone/>
            </a:pPr>
            <a:r>
              <a:rPr lang="en"/>
              <a:t>We have packaged the course in four modules</a:t>
            </a:r>
          </a:p>
        </p:txBody>
      </p:sp>
    </p:spTree>
    <p:extLst>
      <p:ext uri="{BB962C8B-B14F-4D97-AF65-F5344CB8AC3E}">
        <p14:creationId xmlns:p14="http://schemas.microsoft.com/office/powerpoint/2010/main" val="3748919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29</a:t>
            </a:fld>
            <a:endParaRPr lang="en-US"/>
          </a:p>
        </p:txBody>
      </p:sp>
    </p:spTree>
    <p:extLst>
      <p:ext uri="{BB962C8B-B14F-4D97-AF65-F5344CB8AC3E}">
        <p14:creationId xmlns:p14="http://schemas.microsoft.com/office/powerpoint/2010/main" val="131734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This is the course map for IOLab 2016</a:t>
            </a:r>
          </a:p>
          <a:p>
            <a:pPr lvl="0" rtl="0">
              <a:spcBef>
                <a:spcPts val="0"/>
              </a:spcBef>
              <a:buNone/>
            </a:pPr>
            <a:r>
              <a:rPr lang="en" dirty="0"/>
              <a:t>We have packaged the course in four modules</a:t>
            </a:r>
          </a:p>
        </p:txBody>
      </p:sp>
    </p:spTree>
    <p:extLst>
      <p:ext uri="{BB962C8B-B14F-4D97-AF65-F5344CB8AC3E}">
        <p14:creationId xmlns:p14="http://schemas.microsoft.com/office/powerpoint/2010/main" val="60222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Programmers </a:t>
            </a:r>
            <a:r>
              <a:rPr lang="en-US" baseline="0" dirty="0" smtClean="0"/>
              <a:t>have found that developing for the web in the modern day with rudimentary tools is difficult.</a:t>
            </a:r>
          </a:p>
          <a:p>
            <a:pPr marL="628650" lvl="1" indent="-171450">
              <a:buFont typeface="Arial" panose="020B0604020202020204" pitchFamily="34" charset="0"/>
              <a:buChar char="•"/>
            </a:pPr>
            <a:r>
              <a:rPr lang="en-US" baseline="0" dirty="0" smtClean="0"/>
              <a:t>Various solutions have been created to try to address this problem</a:t>
            </a:r>
          </a:p>
          <a:p>
            <a:pPr marL="628650" lvl="1" indent="-171450">
              <a:buFont typeface="Arial" panose="020B0604020202020204" pitchFamily="34" charset="0"/>
              <a:buChar char="•"/>
            </a:pPr>
            <a:r>
              <a:rPr lang="en-US" baseline="0" dirty="0" smtClean="0"/>
              <a:t>Our goal is to look at the problems that we are solving and choose the right tools to do so</a:t>
            </a:r>
          </a:p>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4</a:t>
            </a:fld>
            <a:endParaRPr lang="en-US"/>
          </a:p>
        </p:txBody>
      </p:sp>
    </p:spTree>
    <p:extLst>
      <p:ext uri="{BB962C8B-B14F-4D97-AF65-F5344CB8AC3E}">
        <p14:creationId xmlns:p14="http://schemas.microsoft.com/office/powerpoint/2010/main" val="29721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5</a:t>
            </a:fld>
            <a:endParaRPr lang="en-US"/>
          </a:p>
        </p:txBody>
      </p:sp>
    </p:spTree>
    <p:extLst>
      <p:ext uri="{BB962C8B-B14F-4D97-AF65-F5344CB8AC3E}">
        <p14:creationId xmlns:p14="http://schemas.microsoft.com/office/powerpoint/2010/main" val="40011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6</a:t>
            </a:fld>
            <a:endParaRPr lang="en-US"/>
          </a:p>
        </p:txBody>
      </p:sp>
    </p:spTree>
    <p:extLst>
      <p:ext uri="{BB962C8B-B14F-4D97-AF65-F5344CB8AC3E}">
        <p14:creationId xmlns:p14="http://schemas.microsoft.com/office/powerpoint/2010/main" val="82487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7</a:t>
            </a:fld>
            <a:endParaRPr lang="en-US"/>
          </a:p>
        </p:txBody>
      </p:sp>
    </p:spTree>
    <p:extLst>
      <p:ext uri="{BB962C8B-B14F-4D97-AF65-F5344CB8AC3E}">
        <p14:creationId xmlns:p14="http://schemas.microsoft.com/office/powerpoint/2010/main" val="230025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8</a:t>
            </a:fld>
            <a:endParaRPr lang="en-US"/>
          </a:p>
        </p:txBody>
      </p:sp>
    </p:spTree>
    <p:extLst>
      <p:ext uri="{BB962C8B-B14F-4D97-AF65-F5344CB8AC3E}">
        <p14:creationId xmlns:p14="http://schemas.microsoft.com/office/powerpoint/2010/main" val="345750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k the class</a:t>
            </a:r>
            <a:endParaRPr lang="en-US" dirty="0"/>
          </a:p>
        </p:txBody>
      </p:sp>
      <p:sp>
        <p:nvSpPr>
          <p:cNvPr id="4" name="Slide Number Placeholder 3"/>
          <p:cNvSpPr>
            <a:spLocks noGrp="1"/>
          </p:cNvSpPr>
          <p:nvPr>
            <p:ph type="sldNum" sz="quarter" idx="10"/>
          </p:nvPr>
        </p:nvSpPr>
        <p:spPr/>
        <p:txBody>
          <a:bodyPr/>
          <a:lstStyle/>
          <a:p>
            <a:fld id="{3DE06492-83F4-4958-AB36-690B966F848E}" type="slidenum">
              <a:rPr lang="en-US" smtClean="0"/>
              <a:t>9</a:t>
            </a:fld>
            <a:endParaRPr lang="en-US"/>
          </a:p>
        </p:txBody>
      </p:sp>
    </p:spTree>
    <p:extLst>
      <p:ext uri="{BB962C8B-B14F-4D97-AF65-F5344CB8AC3E}">
        <p14:creationId xmlns:p14="http://schemas.microsoft.com/office/powerpoint/2010/main" val="2764646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117E3E-A7FC-4219-A779-982AEE35D041}"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6C98A-FBB0-405E-8DEC-98F118968AFD}"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521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17E3E-A7FC-4219-A779-982AEE35D041}"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6C98A-FBB0-405E-8DEC-98F118968AFD}" type="slidenum">
              <a:rPr lang="en-US" smtClean="0"/>
              <a:t>‹#›</a:t>
            </a:fld>
            <a:endParaRPr lang="en-US"/>
          </a:p>
        </p:txBody>
      </p:sp>
    </p:spTree>
    <p:extLst>
      <p:ext uri="{BB962C8B-B14F-4D97-AF65-F5344CB8AC3E}">
        <p14:creationId xmlns:p14="http://schemas.microsoft.com/office/powerpoint/2010/main" val="311767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17E3E-A7FC-4219-A779-982AEE35D041}"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6C98A-FBB0-405E-8DEC-98F118968AF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764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15601" y="593367"/>
            <a:ext cx="11360799" cy="83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lvl="0">
              <a:spcBef>
                <a:spcPts val="0"/>
              </a:spcBef>
              <a:buClr>
                <a:srgbClr val="000000"/>
              </a:buClr>
              <a:buSzPct val="100000"/>
              <a:defRPr sz="3200">
                <a:solidFill>
                  <a:srgbClr val="000000"/>
                </a:solidFill>
              </a:defRPr>
            </a:lvl1pPr>
            <a:lvl2pPr lvl="1">
              <a:spcBef>
                <a:spcPts val="0"/>
              </a:spcBef>
              <a:buClr>
                <a:srgbClr val="000000"/>
              </a:buClr>
              <a:buSzPct val="100000"/>
              <a:defRPr sz="2400">
                <a:solidFill>
                  <a:srgbClr val="000000"/>
                </a:solidFill>
              </a:defRPr>
            </a:lvl2pPr>
            <a:lvl3pPr lvl="2">
              <a:spcBef>
                <a:spcPts val="0"/>
              </a:spcBef>
              <a:buClr>
                <a:srgbClr val="000000"/>
              </a:buClr>
              <a:defRPr>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a:endParaRPr/>
          </a:p>
        </p:txBody>
      </p:sp>
      <p:sp>
        <p:nvSpPr>
          <p:cNvPr id="22" name="Shape 22"/>
          <p:cNvSpPr txBox="1">
            <a:spLocks noGrp="1"/>
          </p:cNvSpPr>
          <p:nvPr>
            <p:ph type="sldNum" idx="12"/>
          </p:nvPr>
        </p:nvSpPr>
        <p:spPr>
          <a:xfrm>
            <a:off x="11330666" y="6251677"/>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0533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17E3E-A7FC-4219-A779-982AEE35D041}"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6C98A-FBB0-405E-8DEC-98F118968AFD}" type="slidenum">
              <a:rPr lang="en-US" smtClean="0"/>
              <a:t>‹#›</a:t>
            </a:fld>
            <a:endParaRPr lang="en-US"/>
          </a:p>
        </p:txBody>
      </p:sp>
    </p:spTree>
    <p:extLst>
      <p:ext uri="{BB962C8B-B14F-4D97-AF65-F5344CB8AC3E}">
        <p14:creationId xmlns:p14="http://schemas.microsoft.com/office/powerpoint/2010/main" val="239995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17E3E-A7FC-4219-A779-982AEE35D041}"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6C98A-FBB0-405E-8DEC-98F118968AFD}"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528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17E3E-A7FC-4219-A779-982AEE35D041}"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6C98A-FBB0-405E-8DEC-98F118968AFD}" type="slidenum">
              <a:rPr lang="en-US" smtClean="0"/>
              <a:t>‹#›</a:t>
            </a:fld>
            <a:endParaRPr lang="en-US"/>
          </a:p>
        </p:txBody>
      </p:sp>
    </p:spTree>
    <p:extLst>
      <p:ext uri="{BB962C8B-B14F-4D97-AF65-F5344CB8AC3E}">
        <p14:creationId xmlns:p14="http://schemas.microsoft.com/office/powerpoint/2010/main" val="178075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17E3E-A7FC-4219-A779-982AEE35D041}" type="datetimeFigureOut">
              <a:rPr lang="en-US" smtClean="0"/>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6C98A-FBB0-405E-8DEC-98F118968AFD}" type="slidenum">
              <a:rPr lang="en-US" smtClean="0"/>
              <a:t>‹#›</a:t>
            </a:fld>
            <a:endParaRPr lang="en-US"/>
          </a:p>
        </p:txBody>
      </p:sp>
    </p:spTree>
    <p:extLst>
      <p:ext uri="{BB962C8B-B14F-4D97-AF65-F5344CB8AC3E}">
        <p14:creationId xmlns:p14="http://schemas.microsoft.com/office/powerpoint/2010/main" val="252068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117E3E-A7FC-4219-A779-982AEE35D041}" type="datetimeFigureOut">
              <a:rPr lang="en-US" smtClean="0"/>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6C98A-FBB0-405E-8DEC-98F118968AFD}" type="slidenum">
              <a:rPr lang="en-US" smtClean="0"/>
              <a:t>‹#›</a:t>
            </a:fld>
            <a:endParaRPr lang="en-US"/>
          </a:p>
        </p:txBody>
      </p:sp>
    </p:spTree>
    <p:extLst>
      <p:ext uri="{BB962C8B-B14F-4D97-AF65-F5344CB8AC3E}">
        <p14:creationId xmlns:p14="http://schemas.microsoft.com/office/powerpoint/2010/main" val="170810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17E3E-A7FC-4219-A779-982AEE35D041}" type="datetimeFigureOut">
              <a:rPr lang="en-US" smtClean="0"/>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6C98A-FBB0-405E-8DEC-98F118968AFD}" type="slidenum">
              <a:rPr lang="en-US" smtClean="0"/>
              <a:t>‹#›</a:t>
            </a:fld>
            <a:endParaRPr lang="en-US"/>
          </a:p>
        </p:txBody>
      </p:sp>
    </p:spTree>
    <p:extLst>
      <p:ext uri="{BB962C8B-B14F-4D97-AF65-F5344CB8AC3E}">
        <p14:creationId xmlns:p14="http://schemas.microsoft.com/office/powerpoint/2010/main" val="225987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17E3E-A7FC-4219-A779-982AEE35D041}"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6C98A-FBB0-405E-8DEC-98F118968AFD}" type="slidenum">
              <a:rPr lang="en-US" smtClean="0"/>
              <a:t>‹#›</a:t>
            </a:fld>
            <a:endParaRPr lang="en-US"/>
          </a:p>
        </p:txBody>
      </p:sp>
    </p:spTree>
    <p:extLst>
      <p:ext uri="{BB962C8B-B14F-4D97-AF65-F5344CB8AC3E}">
        <p14:creationId xmlns:p14="http://schemas.microsoft.com/office/powerpoint/2010/main" val="53224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17E3E-A7FC-4219-A779-982AEE35D041}"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6C98A-FBB0-405E-8DEC-98F118968AF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72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117E3E-A7FC-4219-A779-982AEE35D041}" type="datetimeFigureOut">
              <a:rPr lang="en-US" smtClean="0"/>
              <a:t>2/18/2016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A6C98A-FBB0-405E-8DEC-98F118968AFD}"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32116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tructured_programm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Spaghetti_co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Front-End</a:t>
            </a:r>
            <a:r>
              <a:rPr lang="en-US" dirty="0"/>
              <a:t> </a:t>
            </a:r>
            <a:r>
              <a:rPr lang="en-US" dirty="0" smtClean="0"/>
              <a:t>Frameworks</a:t>
            </a:r>
            <a:endParaRPr lang="en-US" dirty="0"/>
          </a:p>
        </p:txBody>
      </p:sp>
      <p:sp>
        <p:nvSpPr>
          <p:cNvPr id="3" name="Subtitle 2"/>
          <p:cNvSpPr>
            <a:spLocks noGrp="1"/>
          </p:cNvSpPr>
          <p:nvPr>
            <p:ph type="subTitle" idx="1"/>
          </p:nvPr>
        </p:nvSpPr>
        <p:spPr/>
        <p:txBody>
          <a:bodyPr/>
          <a:lstStyle/>
          <a:p>
            <a:r>
              <a:rPr lang="en-US" dirty="0" smtClean="0"/>
              <a:t>Vijay Velagapudi</a:t>
            </a:r>
            <a:endParaRPr lang="en-US" dirty="0"/>
          </a:p>
        </p:txBody>
      </p:sp>
    </p:spTree>
    <p:extLst>
      <p:ext uri="{BB962C8B-B14F-4D97-AF65-F5344CB8AC3E}">
        <p14:creationId xmlns:p14="http://schemas.microsoft.com/office/powerpoint/2010/main" val="908335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3543" y="0"/>
            <a:ext cx="8296275" cy="8315325"/>
          </a:xfrm>
          <a:prstGeom prst="rect">
            <a:avLst/>
          </a:prstGeom>
        </p:spPr>
      </p:pic>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4"/>
          <a:stretch>
            <a:fillRect/>
          </a:stretch>
        </p:blipFill>
        <p:spPr>
          <a:xfrm>
            <a:off x="5006975" y="0"/>
            <a:ext cx="7258050" cy="6953250"/>
          </a:xfrm>
          <a:prstGeom prst="rect">
            <a:avLst/>
          </a:prstGeom>
        </p:spPr>
      </p:pic>
    </p:spTree>
    <p:extLst>
      <p:ext uri="{BB962C8B-B14F-4D97-AF65-F5344CB8AC3E}">
        <p14:creationId xmlns:p14="http://schemas.microsoft.com/office/powerpoint/2010/main" val="3972224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600" dirty="0" smtClean="0"/>
              <a:t>Self Contained Modules</a:t>
            </a:r>
          </a:p>
          <a:p>
            <a:pPr lvl="1">
              <a:buFont typeface="Arial" panose="020B0604020202020204" pitchFamily="34" charset="0"/>
              <a:buChar char="•"/>
            </a:pPr>
            <a:r>
              <a:rPr lang="en-US" sz="3200" dirty="0" smtClean="0"/>
              <a:t>Everything to do with a module is in that module</a:t>
            </a:r>
          </a:p>
          <a:p>
            <a:pPr lvl="1">
              <a:buFont typeface="Arial" panose="020B0604020202020204" pitchFamily="34" charset="0"/>
              <a:buChar char="•"/>
            </a:pPr>
            <a:r>
              <a:rPr lang="en-US" sz="3200" dirty="0" smtClean="0"/>
              <a:t>No Global Variables</a:t>
            </a:r>
          </a:p>
          <a:p>
            <a:pPr lvl="1">
              <a:buFont typeface="Arial" panose="020B0604020202020204" pitchFamily="34" charset="0"/>
              <a:buChar char="•"/>
            </a:pPr>
            <a:r>
              <a:rPr lang="en-US" sz="3200" dirty="0" smtClean="0"/>
              <a:t>If a module manages more than one thing it should be split up</a:t>
            </a:r>
          </a:p>
          <a:p>
            <a:pPr>
              <a:buFont typeface="Arial" panose="020B0604020202020204" pitchFamily="34" charset="0"/>
              <a:buChar char="•"/>
            </a:pPr>
            <a:r>
              <a:rPr lang="en-US" sz="3600" dirty="0" smtClean="0"/>
              <a:t>Separation of Concerns</a:t>
            </a:r>
          </a:p>
          <a:p>
            <a:pPr>
              <a:buFont typeface="Arial" panose="020B0604020202020204" pitchFamily="34" charset="0"/>
              <a:buChar char="•"/>
            </a:pPr>
            <a:r>
              <a:rPr lang="en-US" sz="3600" dirty="0" smtClean="0"/>
              <a:t>DRY: Don’t Repeat Yourself!</a:t>
            </a:r>
          </a:p>
        </p:txBody>
      </p:sp>
    </p:spTree>
    <p:extLst>
      <p:ext uri="{BB962C8B-B14F-4D97-AF65-F5344CB8AC3E}">
        <p14:creationId xmlns:p14="http://schemas.microsoft.com/office/powerpoint/2010/main" val="3945241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Pattern</a:t>
            </a:r>
            <a:endParaRPr lang="en-US" dirty="0"/>
          </a:p>
        </p:txBody>
      </p:sp>
      <p:sp>
        <p:nvSpPr>
          <p:cNvPr id="4" name="Can 3"/>
          <p:cNvSpPr/>
          <p:nvPr/>
        </p:nvSpPr>
        <p:spPr>
          <a:xfrm>
            <a:off x="845127" y="2288192"/>
            <a:ext cx="2454656" cy="2344769"/>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Box 4"/>
          <p:cNvSpPr txBox="1"/>
          <p:nvPr/>
        </p:nvSpPr>
        <p:spPr>
          <a:xfrm>
            <a:off x="1624469" y="4819458"/>
            <a:ext cx="966931" cy="461665"/>
          </a:xfrm>
          <a:prstGeom prst="rect">
            <a:avLst/>
          </a:prstGeom>
          <a:noFill/>
        </p:spPr>
        <p:txBody>
          <a:bodyPr wrap="none" rtlCol="0">
            <a:spAutoFit/>
          </a:bodyPr>
          <a:lstStyle/>
          <a:p>
            <a:r>
              <a:rPr lang="en-US" sz="2400" dirty="0"/>
              <a:t>Model</a:t>
            </a:r>
            <a:endParaRPr lang="en-US" sz="2400" dirty="0"/>
          </a:p>
        </p:txBody>
      </p:sp>
      <p:pic>
        <p:nvPicPr>
          <p:cNvPr id="6" name="Picture 5"/>
          <p:cNvPicPr>
            <a:picLocks noChangeAspect="1"/>
          </p:cNvPicPr>
          <p:nvPr/>
        </p:nvPicPr>
        <p:blipFill>
          <a:blip r:embed="rId3"/>
          <a:stretch>
            <a:fillRect/>
          </a:stretch>
        </p:blipFill>
        <p:spPr>
          <a:xfrm>
            <a:off x="4855914" y="2275085"/>
            <a:ext cx="2494025" cy="2357875"/>
          </a:xfrm>
          <a:prstGeom prst="rect">
            <a:avLst/>
          </a:prstGeom>
        </p:spPr>
      </p:pic>
      <p:sp>
        <p:nvSpPr>
          <p:cNvPr id="7" name="TextBox 6"/>
          <p:cNvSpPr txBox="1"/>
          <p:nvPr/>
        </p:nvSpPr>
        <p:spPr>
          <a:xfrm>
            <a:off x="5686999" y="4837858"/>
            <a:ext cx="875817" cy="461665"/>
          </a:xfrm>
          <a:prstGeom prst="rect">
            <a:avLst/>
          </a:prstGeom>
          <a:noFill/>
        </p:spPr>
        <p:txBody>
          <a:bodyPr wrap="none" rtlCol="0">
            <a:spAutoFit/>
          </a:bodyPr>
          <a:lstStyle/>
          <a:p>
            <a:r>
              <a:rPr lang="en-US" sz="2400" dirty="0"/>
              <a:t>View </a:t>
            </a:r>
            <a:endParaRPr lang="en-US" sz="2400" dirty="0"/>
          </a:p>
        </p:txBody>
      </p:sp>
      <p:pic>
        <p:nvPicPr>
          <p:cNvPr id="8" name="Picture 7"/>
          <p:cNvPicPr>
            <a:picLocks noChangeAspect="1"/>
          </p:cNvPicPr>
          <p:nvPr/>
        </p:nvPicPr>
        <p:blipFill>
          <a:blip r:embed="rId4"/>
          <a:stretch>
            <a:fillRect/>
          </a:stretch>
        </p:blipFill>
        <p:spPr>
          <a:xfrm>
            <a:off x="8131810" y="2070187"/>
            <a:ext cx="3605023" cy="2767671"/>
          </a:xfrm>
          <a:prstGeom prst="rect">
            <a:avLst/>
          </a:prstGeom>
        </p:spPr>
      </p:pic>
      <p:sp>
        <p:nvSpPr>
          <p:cNvPr id="9" name="TextBox 8"/>
          <p:cNvSpPr txBox="1"/>
          <p:nvPr/>
        </p:nvSpPr>
        <p:spPr>
          <a:xfrm>
            <a:off x="9293974" y="4837858"/>
            <a:ext cx="1383969" cy="461665"/>
          </a:xfrm>
          <a:prstGeom prst="rect">
            <a:avLst/>
          </a:prstGeom>
          <a:noFill/>
        </p:spPr>
        <p:txBody>
          <a:bodyPr wrap="none" rtlCol="0">
            <a:spAutoFit/>
          </a:bodyPr>
          <a:lstStyle/>
          <a:p>
            <a:r>
              <a:rPr lang="en-US" sz="2400" dirty="0"/>
              <a:t>Controller</a:t>
            </a:r>
            <a:endParaRPr lang="en-US" sz="2400" dirty="0"/>
          </a:p>
        </p:txBody>
      </p:sp>
    </p:spTree>
    <p:extLst>
      <p:ext uri="{BB962C8B-B14F-4D97-AF65-F5344CB8AC3E}">
        <p14:creationId xmlns:p14="http://schemas.microsoft.com/office/powerpoint/2010/main" val="3762797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pic>
        <p:nvPicPr>
          <p:cNvPr id="3" name="Picture 2"/>
          <p:cNvPicPr>
            <a:picLocks noChangeAspect="1"/>
          </p:cNvPicPr>
          <p:nvPr/>
        </p:nvPicPr>
        <p:blipFill>
          <a:blip r:embed="rId2"/>
          <a:stretch>
            <a:fillRect/>
          </a:stretch>
        </p:blipFill>
        <p:spPr>
          <a:xfrm>
            <a:off x="2925572" y="1691323"/>
            <a:ext cx="5918200" cy="3848100"/>
          </a:xfrm>
          <a:prstGeom prst="rect">
            <a:avLst/>
          </a:prstGeom>
        </p:spPr>
      </p:pic>
    </p:spTree>
    <p:extLst>
      <p:ext uri="{BB962C8B-B14F-4D97-AF65-F5344CB8AC3E}">
        <p14:creationId xmlns:p14="http://schemas.microsoft.com/office/powerpoint/2010/main" val="2949398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01" y="847367"/>
            <a:ext cx="11360799" cy="831200"/>
          </a:xfrm>
        </p:spPr>
        <p:txBody>
          <a:bodyPr>
            <a:normAutofit/>
          </a:bodyPr>
          <a:lstStyle/>
          <a:p>
            <a:r>
              <a:rPr lang="en-US" dirty="0" smtClean="0"/>
              <a:t>MVC Pattern</a:t>
            </a:r>
            <a:endParaRPr lang="en-US" dirty="0"/>
          </a:p>
        </p:txBody>
      </p:sp>
      <p:sp>
        <p:nvSpPr>
          <p:cNvPr id="3" name="Text Placeholder 2"/>
          <p:cNvSpPr>
            <a:spLocks noGrp="1"/>
          </p:cNvSpPr>
          <p:nvPr>
            <p:ph type="body" idx="1"/>
          </p:nvPr>
        </p:nvSpPr>
        <p:spPr>
          <a:xfrm>
            <a:off x="415601" y="2044633"/>
            <a:ext cx="11360799" cy="4555200"/>
          </a:xfrm>
        </p:spPr>
        <p:txBody>
          <a:bodyPr>
            <a:normAutofit/>
          </a:bodyPr>
          <a:lstStyle/>
          <a:p>
            <a:pPr>
              <a:buFont typeface="Arial" panose="020B0604020202020204" pitchFamily="34" charset="0"/>
              <a:buChar char="•"/>
            </a:pPr>
            <a:r>
              <a:rPr lang="en-US" sz="4400" dirty="0" smtClean="0"/>
              <a:t>Separation of concerns!</a:t>
            </a:r>
          </a:p>
          <a:p>
            <a:pPr>
              <a:buFont typeface="Arial" panose="020B0604020202020204" pitchFamily="34" charset="0"/>
              <a:buChar char="•"/>
            </a:pPr>
            <a:r>
              <a:rPr lang="en-US" sz="4400" dirty="0" smtClean="0"/>
              <a:t>Application Logic</a:t>
            </a:r>
          </a:p>
          <a:p>
            <a:pPr>
              <a:buFont typeface="Arial" panose="020B0604020202020204" pitchFamily="34" charset="0"/>
              <a:buChar char="•"/>
            </a:pPr>
            <a:r>
              <a:rPr lang="en-US" sz="4400" dirty="0" smtClean="0"/>
              <a:t>Application presentation</a:t>
            </a:r>
          </a:p>
          <a:p>
            <a:pPr>
              <a:buFont typeface="Arial" panose="020B0604020202020204" pitchFamily="34" charset="0"/>
              <a:buChar char="•"/>
            </a:pPr>
            <a:r>
              <a:rPr lang="en-US" sz="4400" dirty="0" smtClean="0"/>
              <a:t>Information persistence</a:t>
            </a:r>
          </a:p>
          <a:p>
            <a:pPr>
              <a:buFont typeface="Arial" panose="020B0604020202020204" pitchFamily="34" charset="0"/>
              <a:buChar char="•"/>
            </a:pPr>
            <a:r>
              <a:rPr lang="en-US" sz="4400" dirty="0" smtClean="0"/>
              <a:t>The other stuff:</a:t>
            </a:r>
          </a:p>
          <a:p>
            <a:pPr lvl="1">
              <a:buFont typeface="Arial" panose="020B0604020202020204" pitchFamily="34" charset="0"/>
              <a:buChar char="•"/>
            </a:pPr>
            <a:r>
              <a:rPr lang="en-US" sz="3600" dirty="0" smtClean="0"/>
              <a:t>Routing, templating, sessions , HTTP, Networking.. </a:t>
            </a:r>
            <a:r>
              <a:rPr lang="en-US" sz="3600" dirty="0" err="1" smtClean="0"/>
              <a:t>etc</a:t>
            </a:r>
            <a:endParaRPr lang="en-US" sz="3600" dirty="0"/>
          </a:p>
        </p:txBody>
      </p:sp>
    </p:spTree>
    <p:extLst>
      <p:ext uri="{BB962C8B-B14F-4D97-AF65-F5344CB8AC3E}">
        <p14:creationId xmlns:p14="http://schemas.microsoft.com/office/powerpoint/2010/main" val="196073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 sort of</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600" dirty="0" smtClean="0">
                <a:solidFill>
                  <a:schemeClr val="accent2"/>
                </a:solidFill>
              </a:rPr>
              <a:t>MVC framework on the client side</a:t>
            </a:r>
          </a:p>
          <a:p>
            <a:pPr lvl="1">
              <a:buFont typeface="Arial" panose="020B0604020202020204" pitchFamily="34" charset="0"/>
              <a:buChar char="•"/>
            </a:pPr>
            <a:r>
              <a:rPr lang="en-US" sz="3200" dirty="0" smtClean="0">
                <a:solidFill>
                  <a:schemeClr val="accent2"/>
                </a:solidFill>
              </a:rPr>
              <a:t>Forces you to follow certain design patterns</a:t>
            </a:r>
          </a:p>
          <a:p>
            <a:pPr lvl="1">
              <a:buFont typeface="Arial" panose="020B0604020202020204" pitchFamily="34" charset="0"/>
              <a:buChar char="•"/>
            </a:pPr>
            <a:r>
              <a:rPr lang="en-US" sz="3200" dirty="0" smtClean="0">
                <a:solidFill>
                  <a:schemeClr val="accent2"/>
                </a:solidFill>
              </a:rPr>
              <a:t>Clear separation of concerns</a:t>
            </a:r>
          </a:p>
          <a:p>
            <a:pPr>
              <a:buFont typeface="Arial" panose="020B0604020202020204" pitchFamily="34" charset="0"/>
              <a:buChar char="•"/>
            </a:pPr>
            <a:r>
              <a:rPr lang="en-US" sz="3600" dirty="0" smtClean="0">
                <a:solidFill>
                  <a:schemeClr val="accent2"/>
                </a:solidFill>
              </a:rPr>
              <a:t>Greater testability</a:t>
            </a:r>
          </a:p>
          <a:p>
            <a:pPr>
              <a:buFont typeface="Arial" panose="020B0604020202020204" pitchFamily="34" charset="0"/>
              <a:buChar char="•"/>
            </a:pPr>
            <a:r>
              <a:rPr lang="en-US" sz="3600" dirty="0" smtClean="0">
                <a:solidFill>
                  <a:srgbClr val="FF0000"/>
                </a:solidFill>
              </a:rPr>
              <a:t>Learn new library</a:t>
            </a:r>
          </a:p>
          <a:p>
            <a:pPr>
              <a:buFont typeface="Arial" panose="020B0604020202020204" pitchFamily="34" charset="0"/>
              <a:buChar char="•"/>
            </a:pPr>
            <a:endParaRPr lang="en-US" sz="3600" dirty="0" smtClean="0"/>
          </a:p>
          <a:p>
            <a:pPr>
              <a:buFont typeface="Arial" panose="020B0604020202020204" pitchFamily="34" charset="0"/>
              <a:buChar char="•"/>
            </a:pPr>
            <a:endParaRPr lang="en-US" sz="3600" dirty="0"/>
          </a:p>
        </p:txBody>
      </p:sp>
    </p:spTree>
    <p:extLst>
      <p:ext uri="{BB962C8B-B14F-4D97-AF65-F5344CB8AC3E}">
        <p14:creationId xmlns:p14="http://schemas.microsoft.com/office/powerpoint/2010/main" val="3349773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a:t>
            </a:r>
            <a:r>
              <a:rPr lang="en-US" dirty="0" smtClean="0"/>
              <a:t> </a:t>
            </a:r>
            <a:r>
              <a:rPr lang="en-US" dirty="0" smtClean="0"/>
              <a:t>Landscape</a:t>
            </a:r>
            <a:endParaRPr lang="en-US" dirty="0"/>
          </a:p>
        </p:txBody>
      </p:sp>
      <p:sp>
        <p:nvSpPr>
          <p:cNvPr id="3" name="Content Placeholder 2"/>
          <p:cNvSpPr>
            <a:spLocks noGrp="1"/>
          </p:cNvSpPr>
          <p:nvPr>
            <p:ph idx="1"/>
          </p:nvPr>
        </p:nvSpPr>
        <p:spPr/>
        <p:txBody>
          <a:bodyPr>
            <a:normAutofit lnSpcReduction="10000"/>
          </a:bodyPr>
          <a:lstStyle/>
          <a:p>
            <a:pPr lvl="1"/>
            <a:r>
              <a:rPr lang="en-US" sz="3200" dirty="0" smtClean="0"/>
              <a:t>Libraries</a:t>
            </a:r>
          </a:p>
          <a:p>
            <a:pPr lvl="2"/>
            <a:r>
              <a:rPr lang="en-US" sz="2800" dirty="0" smtClean="0"/>
              <a:t>Address specific problem area(s</a:t>
            </a:r>
            <a:r>
              <a:rPr lang="en-US" sz="2800" dirty="0" smtClean="0"/>
              <a:t>), minimalist</a:t>
            </a:r>
            <a:endParaRPr lang="en-US" sz="2800" dirty="0" smtClean="0"/>
          </a:p>
          <a:p>
            <a:pPr lvl="2"/>
            <a:r>
              <a:rPr lang="en-US" sz="2800" dirty="0" smtClean="0"/>
              <a:t>Examples: </a:t>
            </a:r>
            <a:r>
              <a:rPr lang="en-US" sz="2800" dirty="0" smtClean="0"/>
              <a:t>React, Backbone, JQuery</a:t>
            </a:r>
            <a:endParaRPr lang="en-US" sz="2400" dirty="0" smtClean="0"/>
          </a:p>
          <a:p>
            <a:pPr lvl="1"/>
            <a:r>
              <a:rPr lang="en-US" sz="3200" dirty="0" smtClean="0"/>
              <a:t>Frameworks</a:t>
            </a:r>
          </a:p>
          <a:p>
            <a:pPr lvl="2"/>
            <a:r>
              <a:rPr lang="en-US" sz="2800" dirty="0" smtClean="0"/>
              <a:t>Full-featured MVCs</a:t>
            </a:r>
            <a:endParaRPr lang="en-US" sz="2800" dirty="0" smtClean="0"/>
          </a:p>
          <a:p>
            <a:pPr lvl="2"/>
            <a:r>
              <a:rPr lang="en-US" sz="2800" dirty="0" smtClean="0"/>
              <a:t>Examples: AngularJS, </a:t>
            </a:r>
            <a:r>
              <a:rPr lang="en-US" sz="2800" dirty="0" err="1" smtClean="0"/>
              <a:t>EmberJS</a:t>
            </a:r>
            <a:r>
              <a:rPr lang="en-US" sz="2800" dirty="0" smtClean="0"/>
              <a:t>, etc</a:t>
            </a:r>
            <a:r>
              <a:rPr lang="en-US" sz="2800" dirty="0" smtClean="0"/>
              <a:t>.</a:t>
            </a:r>
          </a:p>
          <a:p>
            <a:pPr lvl="1"/>
            <a:r>
              <a:rPr lang="en-US" sz="3200" dirty="0" smtClean="0"/>
              <a:t>Platforms</a:t>
            </a:r>
          </a:p>
          <a:p>
            <a:pPr lvl="2"/>
            <a:r>
              <a:rPr lang="en-US" sz="2800" dirty="0" smtClean="0"/>
              <a:t>Prescriptive, include server side code</a:t>
            </a:r>
            <a:endParaRPr lang="en-US" sz="2800" dirty="0"/>
          </a:p>
          <a:p>
            <a:pPr lvl="2"/>
            <a:r>
              <a:rPr lang="en-US" sz="2800" dirty="0" smtClean="0"/>
              <a:t>Examples: Meteor</a:t>
            </a:r>
          </a:p>
          <a:p>
            <a:pPr lvl="2"/>
            <a:endParaRPr lang="en-US" sz="2800" dirty="0" smtClean="0"/>
          </a:p>
        </p:txBody>
      </p:sp>
    </p:spTree>
    <p:extLst>
      <p:ext uri="{BB962C8B-B14F-4D97-AF65-F5344CB8AC3E}">
        <p14:creationId xmlns:p14="http://schemas.microsoft.com/office/powerpoint/2010/main" val="1372536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Classic</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9724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Backbone.js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4400" dirty="0" smtClean="0"/>
              <a:t>One of the oldest </a:t>
            </a:r>
            <a:r>
              <a:rPr lang="en-US" sz="4400" dirty="0" err="1" smtClean="0"/>
              <a:t>Javascript</a:t>
            </a:r>
            <a:r>
              <a:rPr lang="en-US" sz="4400" dirty="0" smtClean="0"/>
              <a:t> Frameworks</a:t>
            </a:r>
          </a:p>
          <a:p>
            <a:pPr>
              <a:buFont typeface="Arial" panose="020B0604020202020204" pitchFamily="34" charset="0"/>
              <a:buChar char="•"/>
            </a:pPr>
            <a:r>
              <a:rPr lang="en-US" sz="4400" dirty="0" smtClean="0"/>
              <a:t>Minimalist MVC</a:t>
            </a:r>
          </a:p>
          <a:p>
            <a:pPr>
              <a:buFont typeface="Arial" panose="020B0604020202020204" pitchFamily="34" charset="0"/>
              <a:buChar char="•"/>
            </a:pPr>
            <a:r>
              <a:rPr lang="en-US" sz="4400" dirty="0" smtClean="0"/>
              <a:t>Used at Twitter, Hulu, Pinterest, and Pandora</a:t>
            </a:r>
            <a:endParaRPr lang="en-US" sz="4400" dirty="0"/>
          </a:p>
        </p:txBody>
      </p:sp>
    </p:spTree>
    <p:extLst>
      <p:ext uri="{BB962C8B-B14F-4D97-AF65-F5344CB8AC3E}">
        <p14:creationId xmlns:p14="http://schemas.microsoft.com/office/powerpoint/2010/main" val="3928000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Stuff</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4800" dirty="0" smtClean="0"/>
              <a:t>Compact</a:t>
            </a:r>
          </a:p>
          <a:p>
            <a:pPr>
              <a:buFont typeface="Arial" panose="020B0604020202020204" pitchFamily="34" charset="0"/>
              <a:buChar char="•"/>
            </a:pPr>
            <a:r>
              <a:rPr lang="en-US" sz="4800" dirty="0" smtClean="0"/>
              <a:t>Flexible</a:t>
            </a:r>
          </a:p>
          <a:p>
            <a:pPr>
              <a:buFont typeface="Arial" panose="020B0604020202020204" pitchFamily="34" charset="0"/>
              <a:buChar char="•"/>
            </a:pPr>
            <a:r>
              <a:rPr lang="en-US" sz="4800" dirty="0" smtClean="0"/>
              <a:t>Works well for apps where speed is a priority</a:t>
            </a:r>
            <a:endParaRPr lang="en-US" sz="4800" dirty="0"/>
          </a:p>
        </p:txBody>
      </p:sp>
    </p:spTree>
    <p:extLst>
      <p:ext uri="{BB962C8B-B14F-4D97-AF65-F5344CB8AC3E}">
        <p14:creationId xmlns:p14="http://schemas.microsoft.com/office/powerpoint/2010/main" val="93696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
              <a:t>Map</a:t>
            </a:r>
          </a:p>
        </p:txBody>
      </p:sp>
      <p:pic>
        <p:nvPicPr>
          <p:cNvPr id="68" name="Shape 68"/>
          <p:cNvPicPr preferRelativeResize="0"/>
          <p:nvPr/>
        </p:nvPicPr>
        <p:blipFill rotWithShape="1">
          <a:blip r:embed="rId3">
            <a:alphaModFix/>
          </a:blip>
          <a:srcRect/>
          <a:stretch/>
        </p:blipFill>
        <p:spPr>
          <a:xfrm>
            <a:off x="889401" y="2434817"/>
            <a:ext cx="1739900" cy="1714500"/>
          </a:xfrm>
          <a:prstGeom prst="rect">
            <a:avLst/>
          </a:prstGeom>
          <a:noFill/>
          <a:ln>
            <a:noFill/>
          </a:ln>
        </p:spPr>
      </p:pic>
      <p:pic>
        <p:nvPicPr>
          <p:cNvPr id="69" name="Shape 69"/>
          <p:cNvPicPr preferRelativeResize="0"/>
          <p:nvPr/>
        </p:nvPicPr>
        <p:blipFill rotWithShape="1">
          <a:blip r:embed="rId4">
            <a:alphaModFix/>
          </a:blip>
          <a:srcRect/>
          <a:stretch/>
        </p:blipFill>
        <p:spPr>
          <a:xfrm>
            <a:off x="3780489" y="2434817"/>
            <a:ext cx="1739900" cy="1714500"/>
          </a:xfrm>
          <a:prstGeom prst="rect">
            <a:avLst/>
          </a:prstGeom>
          <a:noFill/>
          <a:ln>
            <a:noFill/>
          </a:ln>
        </p:spPr>
      </p:pic>
      <p:pic>
        <p:nvPicPr>
          <p:cNvPr id="70" name="Shape 70"/>
          <p:cNvPicPr preferRelativeResize="0"/>
          <p:nvPr/>
        </p:nvPicPr>
        <p:blipFill rotWithShape="1">
          <a:blip r:embed="rId5">
            <a:alphaModFix/>
          </a:blip>
          <a:srcRect/>
          <a:stretch/>
        </p:blipFill>
        <p:spPr>
          <a:xfrm>
            <a:off x="6671578" y="2434817"/>
            <a:ext cx="1739900" cy="1714500"/>
          </a:xfrm>
          <a:prstGeom prst="rect">
            <a:avLst/>
          </a:prstGeom>
          <a:noFill/>
          <a:ln>
            <a:noFill/>
          </a:ln>
        </p:spPr>
      </p:pic>
      <p:pic>
        <p:nvPicPr>
          <p:cNvPr id="71" name="Shape 71"/>
          <p:cNvPicPr preferRelativeResize="0"/>
          <p:nvPr/>
        </p:nvPicPr>
        <p:blipFill>
          <a:blip r:embed="rId6">
            <a:alphaModFix/>
          </a:blip>
          <a:stretch>
            <a:fillRect/>
          </a:stretch>
        </p:blipFill>
        <p:spPr>
          <a:xfrm>
            <a:off x="9562667" y="2434817"/>
            <a:ext cx="1739900" cy="1714500"/>
          </a:xfrm>
          <a:prstGeom prst="rect">
            <a:avLst/>
          </a:prstGeom>
          <a:noFill/>
          <a:ln>
            <a:noFill/>
          </a:ln>
        </p:spPr>
      </p:pic>
      <p:sp>
        <p:nvSpPr>
          <p:cNvPr id="72" name="Shape 72"/>
          <p:cNvSpPr txBox="1"/>
          <p:nvPr/>
        </p:nvSpPr>
        <p:spPr>
          <a:xfrm>
            <a:off x="653967" y="1848133"/>
            <a:ext cx="2210799" cy="582000"/>
          </a:xfrm>
          <a:prstGeom prst="rect">
            <a:avLst/>
          </a:prstGeom>
          <a:noFill/>
          <a:ln>
            <a:noFill/>
          </a:ln>
        </p:spPr>
        <p:txBody>
          <a:bodyPr lIns="121900" tIns="121900" rIns="121900" bIns="121900" anchor="ctr" anchorCtr="0">
            <a:noAutofit/>
          </a:bodyPr>
          <a:lstStyle/>
          <a:p>
            <a:pPr algn="ctr"/>
            <a:r>
              <a:rPr lang="en" sz="2400" b="1"/>
              <a:t>Getting Started</a:t>
            </a:r>
          </a:p>
        </p:txBody>
      </p:sp>
      <p:sp>
        <p:nvSpPr>
          <p:cNvPr id="73" name="Shape 73"/>
          <p:cNvSpPr txBox="1"/>
          <p:nvPr/>
        </p:nvSpPr>
        <p:spPr>
          <a:xfrm>
            <a:off x="3544387" y="1848133"/>
            <a:ext cx="2210799" cy="582000"/>
          </a:xfrm>
          <a:prstGeom prst="rect">
            <a:avLst/>
          </a:prstGeom>
          <a:noFill/>
          <a:ln>
            <a:noFill/>
          </a:ln>
        </p:spPr>
        <p:txBody>
          <a:bodyPr lIns="121900" tIns="121900" rIns="121900" bIns="121900" anchor="ctr" anchorCtr="0">
            <a:noAutofit/>
          </a:bodyPr>
          <a:lstStyle/>
          <a:p>
            <a:pPr algn="ctr"/>
            <a:r>
              <a:rPr lang="en" sz="2400" b="1"/>
              <a:t>Front End</a:t>
            </a:r>
          </a:p>
        </p:txBody>
      </p:sp>
      <p:sp>
        <p:nvSpPr>
          <p:cNvPr id="74" name="Shape 74"/>
          <p:cNvSpPr txBox="1"/>
          <p:nvPr/>
        </p:nvSpPr>
        <p:spPr>
          <a:xfrm>
            <a:off x="6436142" y="1848133"/>
            <a:ext cx="2210799" cy="582000"/>
          </a:xfrm>
          <a:prstGeom prst="rect">
            <a:avLst/>
          </a:prstGeom>
          <a:noFill/>
          <a:ln>
            <a:noFill/>
          </a:ln>
        </p:spPr>
        <p:txBody>
          <a:bodyPr lIns="121900" tIns="121900" rIns="121900" bIns="121900" anchor="ctr" anchorCtr="0">
            <a:noAutofit/>
          </a:bodyPr>
          <a:lstStyle/>
          <a:p>
            <a:pPr algn="ctr"/>
            <a:r>
              <a:rPr lang="en" sz="2400" b="1"/>
              <a:t>Back End</a:t>
            </a:r>
          </a:p>
        </p:txBody>
      </p:sp>
      <p:sp>
        <p:nvSpPr>
          <p:cNvPr id="75" name="Shape 75"/>
          <p:cNvSpPr txBox="1"/>
          <p:nvPr/>
        </p:nvSpPr>
        <p:spPr>
          <a:xfrm>
            <a:off x="9327862" y="1848133"/>
            <a:ext cx="2210799" cy="582000"/>
          </a:xfrm>
          <a:prstGeom prst="rect">
            <a:avLst/>
          </a:prstGeom>
          <a:noFill/>
          <a:ln>
            <a:noFill/>
          </a:ln>
        </p:spPr>
        <p:txBody>
          <a:bodyPr lIns="121900" tIns="121900" rIns="121900" bIns="121900" anchor="ctr" anchorCtr="0">
            <a:noAutofit/>
          </a:bodyPr>
          <a:lstStyle/>
          <a:p>
            <a:pPr algn="ctr"/>
            <a:r>
              <a:rPr lang="en" sz="2400" b="1"/>
              <a:t>Advanced Topics</a:t>
            </a:r>
          </a:p>
        </p:txBody>
      </p:sp>
      <p:sp>
        <p:nvSpPr>
          <p:cNvPr id="76" name="Shape 76"/>
          <p:cNvSpPr txBox="1"/>
          <p:nvPr/>
        </p:nvSpPr>
        <p:spPr>
          <a:xfrm>
            <a:off x="617107" y="4255911"/>
            <a:ext cx="2382400" cy="2154000"/>
          </a:xfrm>
          <a:prstGeom prst="rect">
            <a:avLst/>
          </a:prstGeom>
          <a:noFill/>
          <a:ln>
            <a:noFill/>
          </a:ln>
        </p:spPr>
        <p:txBody>
          <a:bodyPr lIns="121900" tIns="121900" rIns="121900" bIns="121900" anchor="t" anchorCtr="0">
            <a:noAutofit/>
          </a:bodyPr>
          <a:lstStyle/>
          <a:p>
            <a:pPr algn="ctr"/>
            <a:r>
              <a:rPr lang="en" sz="2400" dirty="0"/>
              <a:t>Introduction</a:t>
            </a:r>
          </a:p>
          <a:p>
            <a:pPr algn="ctr"/>
            <a:endParaRPr sz="2400" dirty="0"/>
          </a:p>
          <a:p>
            <a:pPr algn="ctr"/>
            <a:r>
              <a:rPr lang="en" sz="2400" dirty="0"/>
              <a:t>Fundamentals</a:t>
            </a:r>
          </a:p>
          <a:p>
            <a:pPr algn="ctr"/>
            <a:endParaRPr sz="2400" dirty="0"/>
          </a:p>
          <a:p>
            <a:pPr algn="ctr"/>
            <a:r>
              <a:rPr lang="en" sz="2400" dirty="0"/>
              <a:t>Git</a:t>
            </a:r>
          </a:p>
          <a:p>
            <a:pPr algn="ctr"/>
            <a:endParaRPr sz="2400" dirty="0"/>
          </a:p>
          <a:p>
            <a:pPr algn="ctr"/>
            <a:r>
              <a:rPr lang="en" sz="2400" dirty="0"/>
              <a:t>Command Line</a:t>
            </a:r>
          </a:p>
        </p:txBody>
      </p:sp>
      <p:sp>
        <p:nvSpPr>
          <p:cNvPr id="77" name="Shape 77"/>
          <p:cNvSpPr txBox="1"/>
          <p:nvPr/>
        </p:nvSpPr>
        <p:spPr>
          <a:xfrm>
            <a:off x="3483069" y="4255151"/>
            <a:ext cx="2382400" cy="2154000"/>
          </a:xfrm>
          <a:prstGeom prst="rect">
            <a:avLst/>
          </a:prstGeom>
          <a:noFill/>
          <a:ln>
            <a:noFill/>
          </a:ln>
        </p:spPr>
        <p:txBody>
          <a:bodyPr lIns="121900" tIns="121900" rIns="121900" bIns="121900" anchor="t" anchorCtr="0">
            <a:noAutofit/>
          </a:bodyPr>
          <a:lstStyle/>
          <a:p>
            <a:pPr algn="ctr"/>
            <a:r>
              <a:rPr lang="en" sz="2400" dirty="0"/>
              <a:t>HTML</a:t>
            </a:r>
          </a:p>
          <a:p>
            <a:pPr algn="ctr"/>
            <a:endParaRPr sz="2400" dirty="0"/>
          </a:p>
          <a:p>
            <a:pPr algn="ctr"/>
            <a:r>
              <a:rPr lang="en" sz="2400" dirty="0"/>
              <a:t>CSS</a:t>
            </a:r>
          </a:p>
          <a:p>
            <a:pPr algn="ctr"/>
            <a:endParaRPr sz="2400" dirty="0"/>
          </a:p>
          <a:p>
            <a:pPr algn="ctr"/>
            <a:r>
              <a:rPr lang="en" sz="2400" dirty="0"/>
              <a:t>Responsive Design</a:t>
            </a:r>
          </a:p>
          <a:p>
            <a:pPr algn="ctr"/>
            <a:endParaRPr sz="2400" dirty="0"/>
          </a:p>
          <a:p>
            <a:pPr algn="ctr"/>
            <a:r>
              <a:rPr lang="en" sz="2400" dirty="0"/>
              <a:t>JavaScript &amp; jQuery</a:t>
            </a:r>
          </a:p>
        </p:txBody>
      </p:sp>
      <p:sp>
        <p:nvSpPr>
          <p:cNvPr id="78" name="Shape 78"/>
          <p:cNvSpPr txBox="1"/>
          <p:nvPr/>
        </p:nvSpPr>
        <p:spPr>
          <a:xfrm>
            <a:off x="6349032" y="4255151"/>
            <a:ext cx="2382400" cy="2154000"/>
          </a:xfrm>
          <a:prstGeom prst="rect">
            <a:avLst/>
          </a:prstGeom>
          <a:noFill/>
          <a:ln>
            <a:noFill/>
          </a:ln>
        </p:spPr>
        <p:txBody>
          <a:bodyPr lIns="121900" tIns="121900" rIns="121900" bIns="121900" anchor="t" anchorCtr="0">
            <a:noAutofit/>
          </a:bodyPr>
          <a:lstStyle/>
          <a:p>
            <a:pPr algn="ctr"/>
            <a:r>
              <a:rPr lang="en" sz="2400" dirty="0"/>
              <a:t>Web Frameworks</a:t>
            </a:r>
          </a:p>
          <a:p>
            <a:pPr algn="ctr"/>
            <a:endParaRPr sz="2400" dirty="0"/>
          </a:p>
          <a:p>
            <a:pPr algn="ctr"/>
            <a:r>
              <a:rPr lang="en" sz="2400" dirty="0"/>
              <a:t>Architecture</a:t>
            </a:r>
          </a:p>
          <a:p>
            <a:pPr algn="ctr"/>
            <a:endParaRPr sz="2400" dirty="0"/>
          </a:p>
          <a:p>
            <a:pPr algn="ctr"/>
            <a:r>
              <a:rPr lang="en" sz="2400" dirty="0"/>
              <a:t>Database Design</a:t>
            </a:r>
          </a:p>
        </p:txBody>
      </p:sp>
      <p:sp>
        <p:nvSpPr>
          <p:cNvPr id="79" name="Shape 79"/>
          <p:cNvSpPr txBox="1"/>
          <p:nvPr/>
        </p:nvSpPr>
        <p:spPr>
          <a:xfrm>
            <a:off x="9307901" y="4275732"/>
            <a:ext cx="2382400" cy="2154000"/>
          </a:xfrm>
          <a:prstGeom prst="rect">
            <a:avLst/>
          </a:prstGeom>
          <a:noFill/>
          <a:ln>
            <a:noFill/>
          </a:ln>
        </p:spPr>
        <p:txBody>
          <a:bodyPr lIns="121900" tIns="121900" rIns="121900" bIns="121900" anchor="t" anchorCtr="0">
            <a:noAutofit/>
          </a:bodyPr>
          <a:lstStyle/>
          <a:p>
            <a:pPr algn="ctr"/>
            <a:r>
              <a:rPr lang="en" sz="2400" dirty="0"/>
              <a:t>APIs</a:t>
            </a:r>
          </a:p>
          <a:p>
            <a:pPr algn="ctr"/>
            <a:endParaRPr sz="2400" dirty="0"/>
          </a:p>
          <a:p>
            <a:pPr algn="ctr"/>
            <a:r>
              <a:rPr lang="en" sz="2400" dirty="0"/>
              <a:t>Visualization</a:t>
            </a:r>
          </a:p>
          <a:p>
            <a:pPr algn="ctr"/>
            <a:endParaRPr sz="2400" dirty="0"/>
          </a:p>
          <a:p>
            <a:pPr algn="ctr"/>
            <a:r>
              <a:rPr lang="en" sz="2400" dirty="0"/>
              <a:t>Security</a:t>
            </a:r>
          </a:p>
          <a:p>
            <a:pPr algn="ctr"/>
            <a:endParaRPr sz="2400" dirty="0"/>
          </a:p>
          <a:p>
            <a:pPr algn="ctr"/>
            <a:r>
              <a:rPr lang="en" sz="2400" dirty="0"/>
              <a:t>Deployment</a:t>
            </a:r>
          </a:p>
        </p:txBody>
      </p:sp>
      <p:cxnSp>
        <p:nvCxnSpPr>
          <p:cNvPr id="81" name="Shape 81"/>
          <p:cNvCxnSpPr>
            <a:stCxn id="68" idx="3"/>
            <a:endCxn id="69" idx="1"/>
          </p:cNvCxnSpPr>
          <p:nvPr/>
        </p:nvCxnSpPr>
        <p:spPr>
          <a:xfrm>
            <a:off x="2629300" y="3292067"/>
            <a:ext cx="1151200" cy="0"/>
          </a:xfrm>
          <a:prstGeom prst="straightConnector1">
            <a:avLst/>
          </a:prstGeom>
          <a:noFill/>
          <a:ln w="9525" cap="flat" cmpd="sng">
            <a:solidFill>
              <a:srgbClr val="666666"/>
            </a:solidFill>
            <a:prstDash val="solid"/>
            <a:round/>
            <a:headEnd type="none" w="lg" len="lg"/>
            <a:tailEnd type="none" w="lg" len="lg"/>
          </a:ln>
        </p:spPr>
      </p:cxnSp>
      <p:cxnSp>
        <p:nvCxnSpPr>
          <p:cNvPr id="82" name="Shape 82"/>
          <p:cNvCxnSpPr>
            <a:stCxn id="69" idx="3"/>
            <a:endCxn id="70" idx="1"/>
          </p:cNvCxnSpPr>
          <p:nvPr/>
        </p:nvCxnSpPr>
        <p:spPr>
          <a:xfrm>
            <a:off x="5520388" y="3292067"/>
            <a:ext cx="1151200" cy="0"/>
          </a:xfrm>
          <a:prstGeom prst="straightConnector1">
            <a:avLst/>
          </a:prstGeom>
          <a:noFill/>
          <a:ln w="9525" cap="flat" cmpd="sng">
            <a:solidFill>
              <a:srgbClr val="666666"/>
            </a:solidFill>
            <a:prstDash val="solid"/>
            <a:round/>
            <a:headEnd type="none" w="lg" len="lg"/>
            <a:tailEnd type="none" w="lg" len="lg"/>
          </a:ln>
        </p:spPr>
      </p:cxnSp>
      <p:cxnSp>
        <p:nvCxnSpPr>
          <p:cNvPr id="83" name="Shape 83"/>
          <p:cNvCxnSpPr>
            <a:stCxn id="70" idx="3"/>
            <a:endCxn id="71" idx="1"/>
          </p:cNvCxnSpPr>
          <p:nvPr/>
        </p:nvCxnSpPr>
        <p:spPr>
          <a:xfrm>
            <a:off x="8411477" y="3292067"/>
            <a:ext cx="1151200" cy="0"/>
          </a:xfrm>
          <a:prstGeom prst="straightConnector1">
            <a:avLst/>
          </a:prstGeom>
          <a:noFill/>
          <a:ln w="9525" cap="flat" cmpd="sng">
            <a:solidFill>
              <a:srgbClr val="666666"/>
            </a:solidFill>
            <a:prstDash val="solid"/>
            <a:round/>
            <a:headEnd type="none" w="lg" len="lg"/>
            <a:tailEnd type="none" w="lg" len="lg"/>
          </a:ln>
        </p:spPr>
      </p:cxnSp>
    </p:spTree>
    <p:extLst>
      <p:ext uri="{BB962C8B-B14F-4D97-AF65-F5344CB8AC3E}">
        <p14:creationId xmlns:p14="http://schemas.microsoft.com/office/powerpoint/2010/main" val="1830150620"/>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sz="7700" dirty="0" smtClean="0"/>
              <a:t>Minimalism</a:t>
            </a:r>
          </a:p>
          <a:p>
            <a:pPr>
              <a:buFont typeface="Arial" panose="020B0604020202020204" pitchFamily="34" charset="0"/>
              <a:buChar char="•"/>
            </a:pPr>
            <a:r>
              <a:rPr lang="en-US" sz="7700" dirty="0" smtClean="0"/>
              <a:t>No server-side rendering*</a:t>
            </a:r>
            <a:endParaRPr lang="en-US" dirty="0"/>
          </a:p>
          <a:p>
            <a:endParaRPr lang="en-US" dirty="0" smtClean="0"/>
          </a:p>
          <a:p>
            <a:endParaRPr lang="en-US" dirty="0"/>
          </a:p>
          <a:p>
            <a:endParaRPr lang="en-US" dirty="0" smtClean="0"/>
          </a:p>
          <a:p>
            <a:pPr marL="0" indent="0">
              <a:buNone/>
            </a:pPr>
            <a:endParaRPr lang="en-US" dirty="0" smtClean="0"/>
          </a:p>
          <a:p>
            <a:r>
              <a:rPr lang="en-US" sz="4000" dirty="0" smtClean="0"/>
              <a:t>* We’ll talk about this later in the semester</a:t>
            </a:r>
            <a:endParaRPr lang="en-US" sz="4000" dirty="0"/>
          </a:p>
        </p:txBody>
      </p:sp>
    </p:spTree>
    <p:extLst>
      <p:ext uri="{BB962C8B-B14F-4D97-AF65-F5344CB8AC3E}">
        <p14:creationId xmlns:p14="http://schemas.microsoft.com/office/powerpoint/2010/main" val="89451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Popular One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9818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464564" y="1857616"/>
            <a:ext cx="8839200" cy="5343525"/>
          </a:xfrm>
          <a:prstGeom prst="rect">
            <a:avLst/>
          </a:prstGeom>
        </p:spPr>
      </p:pic>
    </p:spTree>
    <p:extLst>
      <p:ext uri="{BB962C8B-B14F-4D97-AF65-F5344CB8AC3E}">
        <p14:creationId xmlns:p14="http://schemas.microsoft.com/office/powerpoint/2010/main" val="1283144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4800" dirty="0" smtClean="0"/>
              <a:t>Much more full featured</a:t>
            </a:r>
          </a:p>
          <a:p>
            <a:pPr lvl="1">
              <a:buFont typeface="Arial" panose="020B0604020202020204" pitchFamily="34" charset="0"/>
              <a:buChar char="•"/>
            </a:pPr>
            <a:r>
              <a:rPr lang="en-US" sz="4400" dirty="0" smtClean="0"/>
              <a:t>Templating, Two-way data binding, Directives, etc.</a:t>
            </a:r>
          </a:p>
          <a:p>
            <a:pPr>
              <a:buFont typeface="Arial" panose="020B0604020202020204" pitchFamily="34" charset="0"/>
              <a:buChar char="•"/>
            </a:pPr>
            <a:r>
              <a:rPr lang="en-US" sz="4800" dirty="0" smtClean="0"/>
              <a:t>Used at VEVO, The Weather Channel, and MSNBC</a:t>
            </a:r>
          </a:p>
        </p:txBody>
      </p:sp>
    </p:spTree>
    <p:extLst>
      <p:ext uri="{BB962C8B-B14F-4D97-AF65-F5344CB8AC3E}">
        <p14:creationId xmlns:p14="http://schemas.microsoft.com/office/powerpoint/2010/main" val="1493397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Stuff</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4000" dirty="0" smtClean="0"/>
              <a:t>Lots of people are using it</a:t>
            </a:r>
          </a:p>
          <a:p>
            <a:pPr>
              <a:buFont typeface="Arial" panose="020B0604020202020204" pitchFamily="34" charset="0"/>
              <a:buChar char="•"/>
            </a:pPr>
            <a:r>
              <a:rPr lang="en-US" sz="4000" dirty="0" smtClean="0"/>
              <a:t>Sponsored by Google</a:t>
            </a:r>
          </a:p>
          <a:p>
            <a:pPr>
              <a:buFont typeface="Arial" panose="020B0604020202020204" pitchFamily="34" charset="0"/>
              <a:buChar char="•"/>
            </a:pPr>
            <a:r>
              <a:rPr lang="en-US" sz="4000" dirty="0" smtClean="0"/>
              <a:t>Fairly Stable</a:t>
            </a:r>
            <a:endParaRPr lang="en-US" dirty="0"/>
          </a:p>
        </p:txBody>
      </p:sp>
    </p:spTree>
    <p:extLst>
      <p:ext uri="{BB962C8B-B14F-4D97-AF65-F5344CB8AC3E}">
        <p14:creationId xmlns:p14="http://schemas.microsoft.com/office/powerpoint/2010/main" val="1910341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 Stuff</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4400" dirty="0" smtClean="0"/>
              <a:t>Can be slow</a:t>
            </a:r>
          </a:p>
          <a:p>
            <a:pPr lvl="1">
              <a:buFont typeface="Arial" panose="020B0604020202020204" pitchFamily="34" charset="0"/>
              <a:buChar char="•"/>
            </a:pPr>
            <a:r>
              <a:rPr lang="en-US" sz="4000" dirty="0" smtClean="0"/>
              <a:t>In large complex apps</a:t>
            </a:r>
          </a:p>
          <a:p>
            <a:pPr>
              <a:buFont typeface="Arial" panose="020B0604020202020204" pitchFamily="34" charset="0"/>
              <a:buChar char="•"/>
            </a:pPr>
            <a:r>
              <a:rPr lang="en-US" sz="4400" dirty="0" smtClean="0"/>
              <a:t>Angular 2 will be released</a:t>
            </a:r>
          </a:p>
          <a:p>
            <a:pPr lvl="1">
              <a:buFont typeface="Arial" panose="020B0604020202020204" pitchFamily="34" charset="0"/>
              <a:buChar char="•"/>
            </a:pPr>
            <a:r>
              <a:rPr lang="en-US" sz="4000" dirty="0" smtClean="0"/>
              <a:t>No backwards compatibility</a:t>
            </a:r>
            <a:endParaRPr lang="en-US" sz="4000" dirty="0"/>
          </a:p>
        </p:txBody>
      </p:sp>
    </p:spTree>
    <p:extLst>
      <p:ext uri="{BB962C8B-B14F-4D97-AF65-F5344CB8AC3E}">
        <p14:creationId xmlns:p14="http://schemas.microsoft.com/office/powerpoint/2010/main" val="2629153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Kid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5457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600" dirty="0" smtClean="0"/>
              <a:t>React is more of the V part of the MVC</a:t>
            </a:r>
          </a:p>
          <a:p>
            <a:pPr lvl="1">
              <a:buFont typeface="Arial" panose="020B0604020202020204" pitchFamily="34" charset="0"/>
              <a:buChar char="•"/>
            </a:pPr>
            <a:r>
              <a:rPr lang="en-US" sz="3200" dirty="0" smtClean="0"/>
              <a:t>Allows it to be used with many different libraries and frameworks</a:t>
            </a:r>
          </a:p>
          <a:p>
            <a:pPr>
              <a:buFont typeface="Arial" panose="020B0604020202020204" pitchFamily="34" charset="0"/>
              <a:buChar char="•"/>
            </a:pPr>
            <a:r>
              <a:rPr lang="en-US" sz="3600" dirty="0" smtClean="0"/>
              <a:t>Used at Facebook, Instagram, Flipboard, BBC, and Netflix</a:t>
            </a:r>
            <a:endParaRPr lang="en-US" sz="3600" dirty="0"/>
          </a:p>
        </p:txBody>
      </p:sp>
    </p:spTree>
    <p:extLst>
      <p:ext uri="{BB962C8B-B14F-4D97-AF65-F5344CB8AC3E}">
        <p14:creationId xmlns:p14="http://schemas.microsoft.com/office/powerpoint/2010/main" val="449686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Stuff</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4800" dirty="0" smtClean="0"/>
              <a:t>Very fast</a:t>
            </a:r>
          </a:p>
          <a:p>
            <a:pPr lvl="1">
              <a:buFont typeface="Arial" panose="020B0604020202020204" pitchFamily="34" charset="0"/>
              <a:buChar char="•"/>
            </a:pPr>
            <a:r>
              <a:rPr lang="en-US" sz="4400" dirty="0" smtClean="0"/>
              <a:t>Uses a virtual DOM</a:t>
            </a:r>
            <a:endParaRPr lang="en-US" sz="4800" dirty="0" smtClean="0"/>
          </a:p>
          <a:p>
            <a:pPr>
              <a:buFont typeface="Arial" panose="020B0604020202020204" pitchFamily="34" charset="0"/>
              <a:buChar char="•"/>
            </a:pPr>
            <a:r>
              <a:rPr lang="en-US" sz="5200" dirty="0" smtClean="0"/>
              <a:t>Easy to learn</a:t>
            </a:r>
          </a:p>
          <a:p>
            <a:pPr lvl="1">
              <a:buFont typeface="Arial" panose="020B0604020202020204" pitchFamily="34" charset="0"/>
              <a:buChar char="•"/>
            </a:pPr>
            <a:r>
              <a:rPr lang="en-US" sz="4400" dirty="0" smtClean="0"/>
              <a:t>Very little domain specific language</a:t>
            </a:r>
          </a:p>
          <a:p>
            <a:pPr>
              <a:buFont typeface="Arial" panose="020B0604020202020204" pitchFamily="34" charset="0"/>
              <a:buChar char="•"/>
            </a:pPr>
            <a:r>
              <a:rPr lang="en-US" sz="4800" dirty="0" smtClean="0"/>
              <a:t>Can easily create native apps with React Native	</a:t>
            </a:r>
          </a:p>
        </p:txBody>
      </p:sp>
    </p:spTree>
    <p:extLst>
      <p:ext uri="{BB962C8B-B14F-4D97-AF65-F5344CB8AC3E}">
        <p14:creationId xmlns:p14="http://schemas.microsoft.com/office/powerpoint/2010/main" val="1431184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 Stuff</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4800" dirty="0" smtClean="0"/>
              <a:t>No templates</a:t>
            </a:r>
          </a:p>
          <a:p>
            <a:pPr lvl="1">
              <a:buFont typeface="Arial" panose="020B0604020202020204" pitchFamily="34" charset="0"/>
              <a:buChar char="•"/>
            </a:pPr>
            <a:r>
              <a:rPr lang="en-US" sz="4400" dirty="0" smtClean="0"/>
              <a:t>Have to use components to generate the UI</a:t>
            </a:r>
          </a:p>
          <a:p>
            <a:pPr>
              <a:buFont typeface="Arial" panose="020B0604020202020204" pitchFamily="34" charset="0"/>
              <a:buChar char="•"/>
            </a:pPr>
            <a:r>
              <a:rPr lang="en-US" sz="4800" dirty="0" smtClean="0"/>
              <a:t>Debugging can be difficult at times</a:t>
            </a:r>
          </a:p>
          <a:p>
            <a:endParaRPr lang="en-US" dirty="0"/>
          </a:p>
        </p:txBody>
      </p:sp>
    </p:spTree>
    <p:extLst>
      <p:ext uri="{BB962C8B-B14F-4D97-AF65-F5344CB8AC3E}">
        <p14:creationId xmlns:p14="http://schemas.microsoft.com/office/powerpoint/2010/main" val="390501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
              <a:t>Map</a:t>
            </a:r>
          </a:p>
        </p:txBody>
      </p:sp>
      <p:pic>
        <p:nvPicPr>
          <p:cNvPr id="89" name="Shape 89"/>
          <p:cNvPicPr preferRelativeResize="0"/>
          <p:nvPr/>
        </p:nvPicPr>
        <p:blipFill rotWithShape="1">
          <a:blip r:embed="rId3">
            <a:alphaModFix/>
          </a:blip>
          <a:srcRect/>
          <a:stretch/>
        </p:blipFill>
        <p:spPr>
          <a:xfrm>
            <a:off x="889401" y="2434817"/>
            <a:ext cx="1739900" cy="1714500"/>
          </a:xfrm>
          <a:prstGeom prst="rect">
            <a:avLst/>
          </a:prstGeom>
          <a:noFill/>
          <a:ln>
            <a:noFill/>
          </a:ln>
        </p:spPr>
      </p:pic>
      <p:pic>
        <p:nvPicPr>
          <p:cNvPr id="90" name="Shape 90"/>
          <p:cNvPicPr preferRelativeResize="0"/>
          <p:nvPr/>
        </p:nvPicPr>
        <p:blipFill rotWithShape="1">
          <a:blip r:embed="rId4">
            <a:alphaModFix/>
          </a:blip>
          <a:srcRect/>
          <a:stretch/>
        </p:blipFill>
        <p:spPr>
          <a:xfrm>
            <a:off x="3780489" y="2434817"/>
            <a:ext cx="1739900" cy="1714500"/>
          </a:xfrm>
          <a:prstGeom prst="rect">
            <a:avLst/>
          </a:prstGeom>
          <a:noFill/>
          <a:ln>
            <a:noFill/>
          </a:ln>
        </p:spPr>
      </p:pic>
      <p:pic>
        <p:nvPicPr>
          <p:cNvPr id="91" name="Shape 91"/>
          <p:cNvPicPr preferRelativeResize="0"/>
          <p:nvPr/>
        </p:nvPicPr>
        <p:blipFill rotWithShape="1">
          <a:blip r:embed="rId5">
            <a:alphaModFix/>
          </a:blip>
          <a:srcRect/>
          <a:stretch/>
        </p:blipFill>
        <p:spPr>
          <a:xfrm>
            <a:off x="6671578" y="2434817"/>
            <a:ext cx="1739900" cy="1714500"/>
          </a:xfrm>
          <a:prstGeom prst="rect">
            <a:avLst/>
          </a:prstGeom>
          <a:noFill/>
          <a:ln>
            <a:noFill/>
          </a:ln>
        </p:spPr>
      </p:pic>
      <p:pic>
        <p:nvPicPr>
          <p:cNvPr id="92" name="Shape 92"/>
          <p:cNvPicPr preferRelativeResize="0"/>
          <p:nvPr/>
        </p:nvPicPr>
        <p:blipFill>
          <a:blip r:embed="rId6">
            <a:alphaModFix/>
          </a:blip>
          <a:stretch>
            <a:fillRect/>
          </a:stretch>
        </p:blipFill>
        <p:spPr>
          <a:xfrm>
            <a:off x="9562667" y="2434817"/>
            <a:ext cx="1739900" cy="1714500"/>
          </a:xfrm>
          <a:prstGeom prst="rect">
            <a:avLst/>
          </a:prstGeom>
          <a:noFill/>
          <a:ln>
            <a:noFill/>
          </a:ln>
        </p:spPr>
      </p:pic>
      <p:sp>
        <p:nvSpPr>
          <p:cNvPr id="93" name="Shape 93"/>
          <p:cNvSpPr txBox="1"/>
          <p:nvPr/>
        </p:nvSpPr>
        <p:spPr>
          <a:xfrm>
            <a:off x="653967" y="1848133"/>
            <a:ext cx="2210799" cy="582000"/>
          </a:xfrm>
          <a:prstGeom prst="rect">
            <a:avLst/>
          </a:prstGeom>
          <a:noFill/>
          <a:ln>
            <a:noFill/>
          </a:ln>
        </p:spPr>
        <p:txBody>
          <a:bodyPr lIns="121900" tIns="121900" rIns="121900" bIns="121900" anchor="ctr" anchorCtr="0">
            <a:noAutofit/>
          </a:bodyPr>
          <a:lstStyle/>
          <a:p>
            <a:pPr algn="ctr"/>
            <a:r>
              <a:rPr lang="en" sz="2400" b="1"/>
              <a:t>Getting Started</a:t>
            </a:r>
          </a:p>
        </p:txBody>
      </p:sp>
      <p:sp>
        <p:nvSpPr>
          <p:cNvPr id="94" name="Shape 94"/>
          <p:cNvSpPr txBox="1"/>
          <p:nvPr/>
        </p:nvSpPr>
        <p:spPr>
          <a:xfrm>
            <a:off x="3544387" y="1848133"/>
            <a:ext cx="2210799" cy="582000"/>
          </a:xfrm>
          <a:prstGeom prst="rect">
            <a:avLst/>
          </a:prstGeom>
          <a:noFill/>
          <a:ln>
            <a:noFill/>
          </a:ln>
        </p:spPr>
        <p:txBody>
          <a:bodyPr lIns="121900" tIns="121900" rIns="121900" bIns="121900" anchor="ctr" anchorCtr="0">
            <a:noAutofit/>
          </a:bodyPr>
          <a:lstStyle/>
          <a:p>
            <a:pPr algn="ctr"/>
            <a:r>
              <a:rPr lang="en" sz="2400" b="1"/>
              <a:t>Front End</a:t>
            </a:r>
          </a:p>
        </p:txBody>
      </p:sp>
      <p:sp>
        <p:nvSpPr>
          <p:cNvPr id="95" name="Shape 95"/>
          <p:cNvSpPr txBox="1"/>
          <p:nvPr/>
        </p:nvSpPr>
        <p:spPr>
          <a:xfrm>
            <a:off x="6436142" y="1848133"/>
            <a:ext cx="2210799" cy="582000"/>
          </a:xfrm>
          <a:prstGeom prst="rect">
            <a:avLst/>
          </a:prstGeom>
          <a:noFill/>
          <a:ln>
            <a:noFill/>
          </a:ln>
        </p:spPr>
        <p:txBody>
          <a:bodyPr lIns="121900" tIns="121900" rIns="121900" bIns="121900" anchor="ctr" anchorCtr="0">
            <a:noAutofit/>
          </a:bodyPr>
          <a:lstStyle/>
          <a:p>
            <a:pPr algn="ctr"/>
            <a:r>
              <a:rPr lang="en" sz="2400" b="1"/>
              <a:t>Back End</a:t>
            </a:r>
          </a:p>
        </p:txBody>
      </p:sp>
      <p:sp>
        <p:nvSpPr>
          <p:cNvPr id="96" name="Shape 96"/>
          <p:cNvSpPr txBox="1"/>
          <p:nvPr/>
        </p:nvSpPr>
        <p:spPr>
          <a:xfrm>
            <a:off x="9327862" y="1848133"/>
            <a:ext cx="2210799" cy="582000"/>
          </a:xfrm>
          <a:prstGeom prst="rect">
            <a:avLst/>
          </a:prstGeom>
          <a:noFill/>
          <a:ln>
            <a:noFill/>
          </a:ln>
        </p:spPr>
        <p:txBody>
          <a:bodyPr lIns="121900" tIns="121900" rIns="121900" bIns="121900" anchor="ctr" anchorCtr="0">
            <a:noAutofit/>
          </a:bodyPr>
          <a:lstStyle/>
          <a:p>
            <a:pPr algn="ctr"/>
            <a:r>
              <a:rPr lang="en" sz="2400" b="1"/>
              <a:t>Advanced Topics</a:t>
            </a:r>
          </a:p>
        </p:txBody>
      </p:sp>
      <p:sp>
        <p:nvSpPr>
          <p:cNvPr id="97" name="Shape 97"/>
          <p:cNvSpPr txBox="1"/>
          <p:nvPr/>
        </p:nvSpPr>
        <p:spPr>
          <a:xfrm>
            <a:off x="568167" y="4351500"/>
            <a:ext cx="2382400" cy="2154000"/>
          </a:xfrm>
          <a:prstGeom prst="rect">
            <a:avLst/>
          </a:prstGeom>
          <a:noFill/>
          <a:ln>
            <a:noFill/>
          </a:ln>
        </p:spPr>
        <p:txBody>
          <a:bodyPr lIns="121900" tIns="121900" rIns="121900" bIns="121900" anchor="t" anchorCtr="0">
            <a:noAutofit/>
          </a:bodyPr>
          <a:lstStyle/>
          <a:p>
            <a:pPr algn="ctr"/>
            <a:r>
              <a:rPr lang="en" sz="2400"/>
              <a:t>Introduction</a:t>
            </a:r>
          </a:p>
          <a:p>
            <a:pPr algn="ctr"/>
            <a:endParaRPr sz="2400"/>
          </a:p>
          <a:p>
            <a:pPr algn="ctr"/>
            <a:r>
              <a:rPr lang="en" sz="2400"/>
              <a:t>Fundamentals</a:t>
            </a:r>
          </a:p>
          <a:p>
            <a:pPr algn="ctr"/>
            <a:endParaRPr sz="2400"/>
          </a:p>
          <a:p>
            <a:pPr algn="ctr"/>
            <a:r>
              <a:rPr lang="en" sz="2400"/>
              <a:t>Git</a:t>
            </a:r>
          </a:p>
          <a:p>
            <a:pPr algn="ctr"/>
            <a:endParaRPr sz="2400"/>
          </a:p>
          <a:p>
            <a:pPr algn="ctr"/>
            <a:r>
              <a:rPr lang="en" sz="2400"/>
              <a:t>Command Line</a:t>
            </a:r>
          </a:p>
        </p:txBody>
      </p:sp>
      <p:sp>
        <p:nvSpPr>
          <p:cNvPr id="98" name="Shape 98"/>
          <p:cNvSpPr txBox="1"/>
          <p:nvPr/>
        </p:nvSpPr>
        <p:spPr>
          <a:xfrm>
            <a:off x="3458600" y="4351500"/>
            <a:ext cx="2382400" cy="2154000"/>
          </a:xfrm>
          <a:prstGeom prst="rect">
            <a:avLst/>
          </a:prstGeom>
          <a:noFill/>
          <a:ln>
            <a:noFill/>
          </a:ln>
        </p:spPr>
        <p:txBody>
          <a:bodyPr lIns="121900" tIns="121900" rIns="121900" bIns="121900" anchor="t" anchorCtr="0">
            <a:noAutofit/>
          </a:bodyPr>
          <a:lstStyle/>
          <a:p>
            <a:pPr algn="ctr"/>
            <a:r>
              <a:rPr lang="en" sz="2400"/>
              <a:t>HTML</a:t>
            </a:r>
          </a:p>
          <a:p>
            <a:pPr algn="ctr"/>
            <a:endParaRPr sz="2400"/>
          </a:p>
          <a:p>
            <a:pPr algn="ctr"/>
            <a:r>
              <a:rPr lang="en" sz="2400"/>
              <a:t>CSS</a:t>
            </a:r>
          </a:p>
          <a:p>
            <a:pPr algn="ctr"/>
            <a:endParaRPr sz="2400"/>
          </a:p>
          <a:p>
            <a:pPr algn="ctr"/>
            <a:r>
              <a:rPr lang="en" sz="2400"/>
              <a:t>Responsive Design</a:t>
            </a:r>
          </a:p>
          <a:p>
            <a:pPr algn="ctr"/>
            <a:endParaRPr sz="2400"/>
          </a:p>
          <a:p>
            <a:pPr algn="ctr"/>
            <a:r>
              <a:rPr lang="en" sz="2400"/>
              <a:t>JavaScript &amp; jQuery</a:t>
            </a:r>
          </a:p>
        </p:txBody>
      </p:sp>
      <p:sp>
        <p:nvSpPr>
          <p:cNvPr id="99" name="Shape 99"/>
          <p:cNvSpPr txBox="1"/>
          <p:nvPr/>
        </p:nvSpPr>
        <p:spPr>
          <a:xfrm>
            <a:off x="6349033" y="4351500"/>
            <a:ext cx="2382400" cy="2154000"/>
          </a:xfrm>
          <a:prstGeom prst="rect">
            <a:avLst/>
          </a:prstGeom>
          <a:noFill/>
          <a:ln>
            <a:noFill/>
          </a:ln>
        </p:spPr>
        <p:txBody>
          <a:bodyPr lIns="121900" tIns="121900" rIns="121900" bIns="121900" anchor="t" anchorCtr="0">
            <a:noAutofit/>
          </a:bodyPr>
          <a:lstStyle/>
          <a:p>
            <a:pPr algn="ctr"/>
            <a:r>
              <a:rPr lang="en" sz="2400" u="sng" dirty="0"/>
              <a:t>Web Frameworks</a:t>
            </a:r>
          </a:p>
          <a:p>
            <a:pPr algn="ctr"/>
            <a:endParaRPr sz="2400" dirty="0"/>
          </a:p>
          <a:p>
            <a:pPr algn="ctr"/>
            <a:r>
              <a:rPr lang="en" sz="2400" u="sng" dirty="0"/>
              <a:t>Architecture</a:t>
            </a:r>
          </a:p>
          <a:p>
            <a:pPr algn="ctr"/>
            <a:endParaRPr sz="2400" dirty="0"/>
          </a:p>
          <a:p>
            <a:pPr algn="ctr"/>
            <a:r>
              <a:rPr lang="en" sz="2400" dirty="0"/>
              <a:t>Database Design</a:t>
            </a:r>
          </a:p>
        </p:txBody>
      </p:sp>
      <p:sp>
        <p:nvSpPr>
          <p:cNvPr id="100" name="Shape 100"/>
          <p:cNvSpPr txBox="1"/>
          <p:nvPr/>
        </p:nvSpPr>
        <p:spPr>
          <a:xfrm>
            <a:off x="9327867" y="4351500"/>
            <a:ext cx="2382400" cy="2154000"/>
          </a:xfrm>
          <a:prstGeom prst="rect">
            <a:avLst/>
          </a:prstGeom>
          <a:noFill/>
          <a:ln>
            <a:noFill/>
          </a:ln>
        </p:spPr>
        <p:txBody>
          <a:bodyPr lIns="121900" tIns="121900" rIns="121900" bIns="121900" anchor="t" anchorCtr="0">
            <a:noAutofit/>
          </a:bodyPr>
          <a:lstStyle/>
          <a:p>
            <a:pPr algn="ctr"/>
            <a:r>
              <a:rPr lang="en" sz="2400"/>
              <a:t>APIs</a:t>
            </a:r>
          </a:p>
          <a:p>
            <a:pPr algn="ctr"/>
            <a:endParaRPr sz="2400"/>
          </a:p>
          <a:p>
            <a:pPr algn="ctr"/>
            <a:r>
              <a:rPr lang="en" sz="2400"/>
              <a:t>Visualization</a:t>
            </a:r>
          </a:p>
          <a:p>
            <a:pPr algn="ctr"/>
            <a:endParaRPr sz="2400"/>
          </a:p>
          <a:p>
            <a:pPr algn="ctr"/>
            <a:r>
              <a:rPr lang="en" sz="2400"/>
              <a:t>Security</a:t>
            </a:r>
          </a:p>
          <a:p>
            <a:pPr algn="ctr"/>
            <a:endParaRPr sz="2400"/>
          </a:p>
          <a:p>
            <a:pPr algn="ctr"/>
            <a:r>
              <a:rPr lang="en" sz="2400"/>
              <a:t>Deployment</a:t>
            </a:r>
          </a:p>
        </p:txBody>
      </p:sp>
      <p:cxnSp>
        <p:nvCxnSpPr>
          <p:cNvPr id="102" name="Shape 102"/>
          <p:cNvCxnSpPr>
            <a:stCxn id="89" idx="3"/>
            <a:endCxn id="90" idx="1"/>
          </p:cNvCxnSpPr>
          <p:nvPr/>
        </p:nvCxnSpPr>
        <p:spPr>
          <a:xfrm>
            <a:off x="2629300" y="3292067"/>
            <a:ext cx="1151200" cy="0"/>
          </a:xfrm>
          <a:prstGeom prst="straightConnector1">
            <a:avLst/>
          </a:prstGeom>
          <a:noFill/>
          <a:ln w="9525" cap="flat" cmpd="sng">
            <a:solidFill>
              <a:srgbClr val="666666"/>
            </a:solidFill>
            <a:prstDash val="solid"/>
            <a:round/>
            <a:headEnd type="none" w="lg" len="lg"/>
            <a:tailEnd type="none" w="lg" len="lg"/>
          </a:ln>
        </p:spPr>
      </p:cxnSp>
      <p:cxnSp>
        <p:nvCxnSpPr>
          <p:cNvPr id="103" name="Shape 103"/>
          <p:cNvCxnSpPr>
            <a:stCxn id="90" idx="3"/>
            <a:endCxn id="91" idx="1"/>
          </p:cNvCxnSpPr>
          <p:nvPr/>
        </p:nvCxnSpPr>
        <p:spPr>
          <a:xfrm>
            <a:off x="5520388" y="3292067"/>
            <a:ext cx="1151200" cy="0"/>
          </a:xfrm>
          <a:prstGeom prst="straightConnector1">
            <a:avLst/>
          </a:prstGeom>
          <a:noFill/>
          <a:ln w="9525" cap="flat" cmpd="sng">
            <a:solidFill>
              <a:srgbClr val="666666"/>
            </a:solidFill>
            <a:prstDash val="solid"/>
            <a:round/>
            <a:headEnd type="none" w="lg" len="lg"/>
            <a:tailEnd type="none" w="lg" len="lg"/>
          </a:ln>
        </p:spPr>
      </p:cxnSp>
      <p:cxnSp>
        <p:nvCxnSpPr>
          <p:cNvPr id="104" name="Shape 104"/>
          <p:cNvCxnSpPr>
            <a:stCxn id="91" idx="3"/>
            <a:endCxn id="92" idx="1"/>
          </p:cNvCxnSpPr>
          <p:nvPr/>
        </p:nvCxnSpPr>
        <p:spPr>
          <a:xfrm>
            <a:off x="8411477" y="3292067"/>
            <a:ext cx="1151200" cy="0"/>
          </a:xfrm>
          <a:prstGeom prst="straightConnector1">
            <a:avLst/>
          </a:prstGeom>
          <a:noFill/>
          <a:ln w="9525" cap="flat" cmpd="sng">
            <a:solidFill>
              <a:srgbClr val="666666"/>
            </a:solidFill>
            <a:prstDash val="solid"/>
            <a:round/>
            <a:headEnd type="none" w="lg" len="lg"/>
            <a:tailEnd type="none" w="lg" len="lg"/>
          </a:ln>
        </p:spPr>
      </p:cxnSp>
      <p:sp>
        <p:nvSpPr>
          <p:cNvPr id="105" name="Shape 105"/>
          <p:cNvSpPr/>
          <p:nvPr/>
        </p:nvSpPr>
        <p:spPr>
          <a:xfrm>
            <a:off x="182667" y="1527701"/>
            <a:ext cx="5878399" cy="5064799"/>
          </a:xfrm>
          <a:prstGeom prst="rect">
            <a:avLst/>
          </a:prstGeom>
          <a:solidFill>
            <a:srgbClr val="FFFFFF">
              <a:alpha val="60380"/>
            </a:srgbClr>
          </a:solidFill>
          <a:ln>
            <a:noFill/>
          </a:ln>
        </p:spPr>
        <p:txBody>
          <a:bodyPr lIns="121900" tIns="121900" rIns="121900" bIns="121900" anchor="ctr" anchorCtr="0">
            <a:noAutofit/>
          </a:bodyPr>
          <a:lstStyle/>
          <a:p>
            <a:endParaRPr sz="2400"/>
          </a:p>
        </p:txBody>
      </p:sp>
      <p:sp>
        <p:nvSpPr>
          <p:cNvPr id="106" name="Shape 106"/>
          <p:cNvSpPr/>
          <p:nvPr/>
        </p:nvSpPr>
        <p:spPr>
          <a:xfrm>
            <a:off x="8983267" y="1743334"/>
            <a:ext cx="3159600" cy="5064799"/>
          </a:xfrm>
          <a:prstGeom prst="rect">
            <a:avLst/>
          </a:prstGeom>
          <a:solidFill>
            <a:srgbClr val="FFFFFF">
              <a:alpha val="60380"/>
            </a:srgbClr>
          </a:solidFill>
          <a:ln>
            <a:noFill/>
          </a:ln>
        </p:spPr>
        <p:txBody>
          <a:bodyPr lIns="121900" tIns="121900" rIns="121900" bIns="121900" anchor="ctr" anchorCtr="0">
            <a:noAutofit/>
          </a:bodyPr>
          <a:lstStyle/>
          <a:p>
            <a:endParaRPr sz="2400"/>
          </a:p>
        </p:txBody>
      </p:sp>
    </p:spTree>
    <p:extLst>
      <p:ext uri="{BB962C8B-B14F-4D97-AF65-F5344CB8AC3E}">
        <p14:creationId xmlns:p14="http://schemas.microsoft.com/office/powerpoint/2010/main" val="2696953827"/>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One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2079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Would I Use </a:t>
            </a:r>
            <a:r>
              <a:rPr lang="en-US" dirty="0" smtClean="0"/>
              <a:t>What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smtClean="0"/>
              <a:t>Evaluate you needs first</a:t>
            </a:r>
            <a:endParaRPr lang="en-US" sz="2800" dirty="0"/>
          </a:p>
          <a:p>
            <a:pPr lvl="1"/>
            <a:r>
              <a:rPr lang="en-US" sz="2400" dirty="0" smtClean="0"/>
              <a:t>Are you building a large or small project?</a:t>
            </a:r>
          </a:p>
          <a:p>
            <a:pPr lvl="1"/>
            <a:r>
              <a:rPr lang="en-US" sz="2400" dirty="0" smtClean="0"/>
              <a:t>Who will be responsible for maintaining the code?</a:t>
            </a:r>
          </a:p>
          <a:p>
            <a:pPr lvl="1"/>
            <a:r>
              <a:rPr lang="en-US" sz="2400" dirty="0" smtClean="0"/>
              <a:t>Is speed more important than accuracy? Reliability?</a:t>
            </a:r>
          </a:p>
          <a:p>
            <a:r>
              <a:rPr lang="en-US" sz="2800" dirty="0" smtClean="0"/>
              <a:t>Compare your needs to what popular websites are using.</a:t>
            </a:r>
          </a:p>
          <a:p>
            <a:pPr lvl="1"/>
            <a:r>
              <a:rPr lang="en-US" sz="2400" dirty="0" smtClean="0"/>
              <a:t>If your needs are similar? Can you use their framework(s)?</a:t>
            </a:r>
          </a:p>
          <a:p>
            <a:pPr lvl="1"/>
            <a:r>
              <a:rPr lang="en-US" sz="2400" dirty="0" smtClean="0"/>
              <a:t>If not, which things are different? Which part of the stack needs to change?</a:t>
            </a:r>
          </a:p>
        </p:txBody>
      </p:sp>
    </p:spTree>
    <p:extLst>
      <p:ext uri="{BB962C8B-B14F-4D97-AF65-F5344CB8AC3E}">
        <p14:creationId xmlns:p14="http://schemas.microsoft.com/office/powerpoint/2010/main" val="3622205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will Learn About</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4000" dirty="0" smtClean="0"/>
              <a:t>Spaghetti Code</a:t>
            </a:r>
            <a:endParaRPr lang="en-US" sz="4000" dirty="0" smtClean="0"/>
          </a:p>
          <a:p>
            <a:pPr>
              <a:buFont typeface="Arial" panose="020B0604020202020204" pitchFamily="34" charset="0"/>
              <a:buChar char="•"/>
            </a:pPr>
            <a:r>
              <a:rPr lang="en-US" sz="4000" dirty="0" err="1" smtClean="0"/>
              <a:t>Javascript</a:t>
            </a:r>
            <a:r>
              <a:rPr lang="en-US" sz="4000" dirty="0" smtClean="0"/>
              <a:t> Framework Landscape</a:t>
            </a:r>
          </a:p>
          <a:p>
            <a:pPr lvl="1">
              <a:buFont typeface="Arial" panose="020B0604020202020204" pitchFamily="34" charset="0"/>
              <a:buChar char="•"/>
            </a:pPr>
            <a:r>
              <a:rPr lang="en-US" sz="3600" dirty="0" smtClean="0"/>
              <a:t>Backbone</a:t>
            </a:r>
            <a:endParaRPr lang="en-US" sz="3600" dirty="0" smtClean="0"/>
          </a:p>
          <a:p>
            <a:pPr lvl="1">
              <a:buFont typeface="Arial" panose="020B0604020202020204" pitchFamily="34" charset="0"/>
              <a:buChar char="•"/>
            </a:pPr>
            <a:r>
              <a:rPr lang="en-US" sz="3600" dirty="0" smtClean="0"/>
              <a:t>React</a:t>
            </a:r>
            <a:endParaRPr lang="en-US" sz="3600" dirty="0" smtClean="0"/>
          </a:p>
          <a:p>
            <a:pPr lvl="1">
              <a:buFont typeface="Arial" panose="020B0604020202020204" pitchFamily="34" charset="0"/>
              <a:buChar char="•"/>
            </a:pPr>
            <a:r>
              <a:rPr lang="en-US" sz="3600" dirty="0" smtClean="0"/>
              <a:t>Angular</a:t>
            </a:r>
          </a:p>
          <a:p>
            <a:pPr lvl="1">
              <a:buFont typeface="Arial" panose="020B0604020202020204" pitchFamily="34" charset="0"/>
              <a:buChar char="•"/>
            </a:pPr>
            <a:r>
              <a:rPr lang="en-US" sz="3600" dirty="0" smtClean="0"/>
              <a:t>Ember</a:t>
            </a:r>
          </a:p>
          <a:p>
            <a:pPr>
              <a:buFont typeface="Arial" panose="020B0604020202020204" pitchFamily="34" charset="0"/>
              <a:buChar char="•"/>
            </a:pPr>
            <a:r>
              <a:rPr lang="en-US" sz="4000" dirty="0" smtClean="0"/>
              <a:t>When to use frameworks</a:t>
            </a:r>
            <a:endParaRPr lang="en-US" sz="4000" dirty="0" smtClean="0"/>
          </a:p>
        </p:txBody>
      </p:sp>
    </p:spTree>
    <p:extLst>
      <p:ext uri="{BB962C8B-B14F-4D97-AF65-F5344CB8AC3E}">
        <p14:creationId xmlns:p14="http://schemas.microsoft.com/office/powerpoint/2010/main" val="40406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3377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Code</a:t>
            </a:r>
            <a:endParaRPr lang="en-US" dirty="0"/>
          </a:p>
        </p:txBody>
      </p:sp>
      <p:sp>
        <p:nvSpPr>
          <p:cNvPr id="3" name="Content Placeholder 2"/>
          <p:cNvSpPr>
            <a:spLocks noGrp="1"/>
          </p:cNvSpPr>
          <p:nvPr>
            <p:ph idx="1"/>
          </p:nvPr>
        </p:nvSpPr>
        <p:spPr/>
        <p:txBody>
          <a:bodyPr>
            <a:noAutofit/>
          </a:bodyPr>
          <a:lstStyle/>
          <a:p>
            <a:r>
              <a:rPr lang="en-US" sz="3200" dirty="0" smtClean="0"/>
              <a:t>“</a:t>
            </a:r>
            <a:r>
              <a:rPr lang="en-US" sz="3200" b="1" dirty="0"/>
              <a:t>Spaghetti code</a:t>
            </a:r>
            <a:r>
              <a:rPr lang="en-US" sz="3200" dirty="0"/>
              <a:t> is a pejorative phrase for source code that has a </a:t>
            </a:r>
            <a:r>
              <a:rPr lang="en-US" sz="3200" b="1" dirty="0"/>
              <a:t>complex and tangled control structure</a:t>
            </a:r>
            <a:r>
              <a:rPr lang="en-US" sz="3200" dirty="0"/>
              <a:t>, especially one using many GOTO statements, exceptions, threads, or other "</a:t>
            </a:r>
            <a:r>
              <a:rPr lang="en-US" sz="3200" b="1" dirty="0"/>
              <a:t>unstructured</a:t>
            </a:r>
            <a:r>
              <a:rPr lang="en-US" sz="3200" dirty="0"/>
              <a:t>" branching constructs. It is named such because program flow is conceptually like a bowl of spaghetti, i.e. </a:t>
            </a:r>
            <a:r>
              <a:rPr lang="en-US" sz="3200" b="1" dirty="0"/>
              <a:t>twisted and </a:t>
            </a:r>
            <a:r>
              <a:rPr lang="en-US" sz="3200" b="1" dirty="0" smtClean="0"/>
              <a:t>tangled</a:t>
            </a:r>
            <a:r>
              <a:rPr lang="en-US" sz="3200" dirty="0" smtClean="0"/>
              <a:t>… </a:t>
            </a:r>
            <a:r>
              <a:rPr lang="en-US" sz="3200" dirty="0" smtClean="0">
                <a:hlinkClick r:id="rId3" tooltip="Structured programming"/>
              </a:rPr>
              <a:t>Structured </a:t>
            </a:r>
            <a:r>
              <a:rPr lang="en-US" sz="3200" dirty="0">
                <a:hlinkClick r:id="rId3" tooltip="Structured programming"/>
              </a:rPr>
              <a:t>programming</a:t>
            </a:r>
            <a:r>
              <a:rPr lang="en-US" sz="3200" dirty="0"/>
              <a:t> greatly decreases the incidence of spaghetti code</a:t>
            </a:r>
            <a:r>
              <a:rPr lang="en-US" sz="3200" dirty="0" smtClean="0"/>
              <a:t>.” – </a:t>
            </a:r>
            <a:r>
              <a:rPr lang="en-US" sz="3200" dirty="0" smtClean="0">
                <a:hlinkClick r:id="rId4"/>
              </a:rPr>
              <a:t>Wikipedia</a:t>
            </a:r>
            <a:endParaRPr lang="en-US" sz="3200" dirty="0"/>
          </a:p>
        </p:txBody>
      </p:sp>
    </p:spTree>
    <p:extLst>
      <p:ext uri="{BB962C8B-B14F-4D97-AF65-F5344CB8AC3E}">
        <p14:creationId xmlns:p14="http://schemas.microsoft.com/office/powerpoint/2010/main" val="149684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Clicker - Revisited</a:t>
            </a:r>
            <a:endParaRPr lang="en-US" dirty="0"/>
          </a:p>
        </p:txBody>
      </p:sp>
      <p:sp>
        <p:nvSpPr>
          <p:cNvPr id="3" name="Content Placeholder 2"/>
          <p:cNvSpPr>
            <a:spLocks noGrp="1"/>
          </p:cNvSpPr>
          <p:nvPr>
            <p:ph idx="1"/>
          </p:nvPr>
        </p:nvSpPr>
        <p:spPr>
          <a:xfrm>
            <a:off x="1024128" y="1905000"/>
            <a:ext cx="9720073" cy="4023360"/>
          </a:xfrm>
        </p:spPr>
        <p:txBody>
          <a:bodyPr>
            <a:noAutofit/>
          </a:bodyPr>
          <a:lstStyle/>
          <a:p>
            <a:r>
              <a:rPr lang="en-US" sz="1800" b="1" dirty="0"/>
              <a:t>Visuals</a:t>
            </a:r>
          </a:p>
          <a:p>
            <a:r>
              <a:rPr lang="en-US" sz="1800" dirty="0"/>
              <a:t>The application should display</a:t>
            </a:r>
          </a:p>
          <a:p>
            <a:pPr lvl="1"/>
            <a:r>
              <a:rPr lang="en-US" sz="1600" dirty="0"/>
              <a:t>a list of cats by name</a:t>
            </a:r>
          </a:p>
          <a:p>
            <a:pPr lvl="1"/>
            <a:r>
              <a:rPr lang="en-US" sz="1600" dirty="0"/>
              <a:t>an area to display the selected cat</a:t>
            </a:r>
          </a:p>
          <a:p>
            <a:r>
              <a:rPr lang="en-US" sz="1800" dirty="0"/>
              <a:t>In the cat display area, the following should be displayed</a:t>
            </a:r>
          </a:p>
          <a:p>
            <a:pPr lvl="1"/>
            <a:r>
              <a:rPr lang="en-US" sz="1600" dirty="0"/>
              <a:t>the cat's name</a:t>
            </a:r>
          </a:p>
          <a:p>
            <a:pPr lvl="1"/>
            <a:r>
              <a:rPr lang="en-US" sz="1600" dirty="0"/>
              <a:t>a picture of the cat</a:t>
            </a:r>
          </a:p>
          <a:p>
            <a:pPr lvl="1"/>
            <a:r>
              <a:rPr lang="en-US" sz="1600" dirty="0"/>
              <a:t>text showing the number of clicks</a:t>
            </a:r>
          </a:p>
          <a:p>
            <a:r>
              <a:rPr lang="en-US" sz="1800" b="1" dirty="0" smtClean="0"/>
              <a:t>Interaction</a:t>
            </a:r>
            <a:endParaRPr lang="en-US" sz="1800" b="1" dirty="0"/>
          </a:p>
          <a:p>
            <a:r>
              <a:rPr lang="en-US" sz="1800" dirty="0"/>
              <a:t>When a cat name is clicked in the list, the cat display area should update to show the data for the selected cat.</a:t>
            </a:r>
          </a:p>
          <a:p>
            <a:r>
              <a:rPr lang="en-US" sz="1800" dirty="0"/>
              <a:t>The number of clicks in the cat area should be unique to each cat, and should increment when the cat's picture is clicked</a:t>
            </a:r>
            <a:r>
              <a:rPr lang="en-US" sz="1800" dirty="0" smtClean="0"/>
              <a:t>.</a:t>
            </a:r>
            <a:endParaRPr lang="en-US" sz="1800" dirty="0"/>
          </a:p>
        </p:txBody>
      </p:sp>
    </p:spTree>
    <p:extLst>
      <p:ext uri="{BB962C8B-B14F-4D97-AF65-F5344CB8AC3E}">
        <p14:creationId xmlns:p14="http://schemas.microsoft.com/office/powerpoint/2010/main" val="2512073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75543" y="0"/>
            <a:ext cx="8296275" cy="8315325"/>
          </a:xfrm>
          <a:prstGeom prst="rect">
            <a:avLst/>
          </a:prstGeom>
          <a:ln>
            <a:noFill/>
          </a:ln>
          <a:effectLst>
            <a:softEdge rad="112500"/>
          </a:effectLst>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985211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466975" y="-47625"/>
            <a:ext cx="7258050" cy="6953250"/>
          </a:xfrm>
          <a:prstGeom prst="rect">
            <a:avLst/>
          </a:prstGeom>
        </p:spPr>
      </p:pic>
      <p:pic>
        <p:nvPicPr>
          <p:cNvPr id="5" name="Picture 4"/>
          <p:cNvPicPr>
            <a:picLocks noChangeAspect="1"/>
          </p:cNvPicPr>
          <p:nvPr/>
        </p:nvPicPr>
        <p:blipFill>
          <a:blip r:embed="rId3"/>
          <a:stretch>
            <a:fillRect/>
          </a:stretch>
        </p:blipFill>
        <p:spPr>
          <a:xfrm>
            <a:off x="2466975" y="0"/>
            <a:ext cx="7258050" cy="6953250"/>
          </a:xfrm>
          <a:prstGeom prst="rect">
            <a:avLst/>
          </a:prstGeom>
        </p:spPr>
      </p:pic>
    </p:spTree>
    <p:extLst>
      <p:ext uri="{BB962C8B-B14F-4D97-AF65-F5344CB8AC3E}">
        <p14:creationId xmlns:p14="http://schemas.microsoft.com/office/powerpoint/2010/main" val="6363650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1648</TotalTime>
  <Words>1710</Words>
  <Application>Microsoft Office PowerPoint</Application>
  <PresentationFormat>Widescreen</PresentationFormat>
  <Paragraphs>248</Paragraphs>
  <Slides>31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Tw Cen MT</vt:lpstr>
      <vt:lpstr>Tw Cen MT Condensed</vt:lpstr>
      <vt:lpstr>Wingdings 3</vt:lpstr>
      <vt:lpstr>Integral</vt:lpstr>
      <vt:lpstr>Front-End Frameworks</vt:lpstr>
      <vt:lpstr>Map</vt:lpstr>
      <vt:lpstr>Map</vt:lpstr>
      <vt:lpstr>You will Learn About</vt:lpstr>
      <vt:lpstr>The Problem</vt:lpstr>
      <vt:lpstr>Spaghetti Code</vt:lpstr>
      <vt:lpstr>Cat Clicker - Revisited</vt:lpstr>
      <vt:lpstr>PowerPoint Presentation</vt:lpstr>
      <vt:lpstr>PowerPoint Presentation</vt:lpstr>
      <vt:lpstr>PowerPoint Presentation</vt:lpstr>
      <vt:lpstr>Design Principles</vt:lpstr>
      <vt:lpstr>MVC Pattern</vt:lpstr>
      <vt:lpstr>MVC</vt:lpstr>
      <vt:lpstr>MVC Pattern</vt:lpstr>
      <vt:lpstr>Frameworks To the Rescue… sort of</vt:lpstr>
      <vt:lpstr>Framework Landscape</vt:lpstr>
      <vt:lpstr>The Classic</vt:lpstr>
      <vt:lpstr>Backbone.js</vt:lpstr>
      <vt:lpstr>The Good Stuff</vt:lpstr>
      <vt:lpstr>Concerns</vt:lpstr>
      <vt:lpstr>The Popular One</vt:lpstr>
      <vt:lpstr>Angular</vt:lpstr>
      <vt:lpstr>Angular</vt:lpstr>
      <vt:lpstr>The Good Stuff</vt:lpstr>
      <vt:lpstr>The Bad Stuff</vt:lpstr>
      <vt:lpstr>The New Kid</vt:lpstr>
      <vt:lpstr>React</vt:lpstr>
      <vt:lpstr>The Good Stuff</vt:lpstr>
      <vt:lpstr>The Bad Stuff</vt:lpstr>
      <vt:lpstr>Picking One</vt:lpstr>
      <vt:lpstr>When Would I Use What?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Velagapudi</dc:creator>
  <cp:lastModifiedBy>Vijay Velagapudi</cp:lastModifiedBy>
  <cp:revision>116</cp:revision>
  <dcterms:created xsi:type="dcterms:W3CDTF">2015-12-31T00:51:44Z</dcterms:created>
  <dcterms:modified xsi:type="dcterms:W3CDTF">2016-02-19T22:41:18Z</dcterms:modified>
</cp:coreProperties>
</file>