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8" r:id="rId3"/>
    <p:sldId id="259" r:id="rId4"/>
    <p:sldId id="257" r:id="rId5"/>
    <p:sldId id="269" r:id="rId6"/>
    <p:sldId id="266" r:id="rId7"/>
    <p:sldId id="268" r:id="rId8"/>
    <p:sldId id="270" r:id="rId9"/>
    <p:sldId id="267" r:id="rId10"/>
    <p:sldId id="261" r:id="rId11"/>
    <p:sldId id="272" r:id="rId12"/>
    <p:sldId id="277" r:id="rId13"/>
    <p:sldId id="278" r:id="rId14"/>
    <p:sldId id="262" r:id="rId15"/>
    <p:sldId id="279" r:id="rId16"/>
    <p:sldId id="280" r:id="rId17"/>
    <p:sldId id="281" r:id="rId18"/>
    <p:sldId id="273" r:id="rId19"/>
    <p:sldId id="275"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95C2F9-4B4D-4AE7-9BD8-8E6915739F4C}">
          <p14:sldIdLst>
            <p14:sldId id="256"/>
            <p14:sldId id="258"/>
            <p14:sldId id="259"/>
            <p14:sldId id="257"/>
            <p14:sldId id="269"/>
            <p14:sldId id="266"/>
            <p14:sldId id="268"/>
            <p14:sldId id="270"/>
            <p14:sldId id="267"/>
            <p14:sldId id="261"/>
            <p14:sldId id="272"/>
            <p14:sldId id="277"/>
            <p14:sldId id="278"/>
            <p14:sldId id="262"/>
            <p14:sldId id="279"/>
            <p14:sldId id="280"/>
            <p14:sldId id="281"/>
            <p14:sldId id="273"/>
            <p14:sldId id="275"/>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62" autoAdjust="0"/>
  </p:normalViewPr>
  <p:slideViewPr>
    <p:cSldViewPr snapToGrid="0">
      <p:cViewPr varScale="1">
        <p:scale>
          <a:sx n="55" d="100"/>
          <a:sy n="55" d="100"/>
        </p:scale>
        <p:origin x="107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EC520-70ED-4636-AAA9-332D52976C13}" type="datetimeFigureOut">
              <a:rPr lang="en-US" smtClean="0"/>
              <a:t>2/10/2016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8DB26-3129-437E-9085-D7CF93E2C9FE}" type="slidenum">
              <a:rPr lang="en-US" smtClean="0"/>
              <a:t>‹#›</a:t>
            </a:fld>
            <a:endParaRPr lang="en-US"/>
          </a:p>
        </p:txBody>
      </p:sp>
    </p:spTree>
    <p:extLst>
      <p:ext uri="{BB962C8B-B14F-4D97-AF65-F5344CB8AC3E}">
        <p14:creationId xmlns:p14="http://schemas.microsoft.com/office/powerpoint/2010/main" val="75056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65431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http://javascriptissexy.com/understand-javascript-closures-with-ease/</a:t>
            </a:r>
          </a:p>
          <a:p>
            <a:endParaRPr lang="en-US" dirty="0" smtClean="0"/>
          </a:p>
          <a:p>
            <a:r>
              <a:rPr lang="en-US" dirty="0" smtClean="0"/>
              <a:t>Inner function has access to outer</a:t>
            </a:r>
            <a:r>
              <a:rPr lang="en-US" baseline="0" dirty="0" smtClean="0"/>
              <a:t> function’s variables and the global variables.</a:t>
            </a:r>
          </a:p>
          <a:p>
            <a:endParaRPr lang="en-US" baseline="0" dirty="0" smtClean="0"/>
          </a:p>
          <a:p>
            <a:r>
              <a:rPr lang="en-US" baseline="0" dirty="0" smtClean="0"/>
              <a:t>Therefore, a function has access to variables within it’s own scope, it’s own variables, and it’s global variables.</a:t>
            </a:r>
          </a:p>
          <a:p>
            <a:endParaRPr lang="en-US" baseline="0" dirty="0" smtClean="0"/>
          </a:p>
          <a:p>
            <a:r>
              <a:rPr lang="en-US" b="1" dirty="0" smtClean="0"/>
              <a:t>Closures store references to the outer function’s variable</a:t>
            </a:r>
            <a:endParaRPr lang="en-US" baseline="0" dirty="0" smtClean="0"/>
          </a:p>
        </p:txBody>
      </p:sp>
      <p:sp>
        <p:nvSpPr>
          <p:cNvPr id="4" name="Slide Number Placeholder 3"/>
          <p:cNvSpPr>
            <a:spLocks noGrp="1"/>
          </p:cNvSpPr>
          <p:nvPr>
            <p:ph type="sldNum" sz="quarter" idx="10"/>
          </p:nvPr>
        </p:nvSpPr>
        <p:spPr/>
        <p:txBody>
          <a:bodyPr/>
          <a:lstStyle/>
          <a:p>
            <a:fld id="{D5A8DB26-3129-437E-9085-D7CF93E2C9FE}" type="slidenum">
              <a:rPr lang="en-US" smtClean="0"/>
              <a:t>13</a:t>
            </a:fld>
            <a:endParaRPr lang="en-US"/>
          </a:p>
        </p:txBody>
      </p:sp>
    </p:spTree>
    <p:extLst>
      <p:ext uri="{BB962C8B-B14F-4D97-AF65-F5344CB8AC3E}">
        <p14:creationId xmlns:p14="http://schemas.microsoft.com/office/powerpoint/2010/main" val="3240956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mins</a:t>
            </a:r>
          </a:p>
          <a:p>
            <a:r>
              <a:rPr lang="en-US" dirty="0" smtClean="0"/>
              <a:t>http</a:t>
            </a:r>
            <a:r>
              <a:rPr lang="en-US" dirty="0" smtClean="0"/>
              <a:t>://rowanmanning.com/posts/javascript-for-beginners-async/</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14</a:t>
            </a:fld>
            <a:endParaRPr lang="en-US"/>
          </a:p>
        </p:txBody>
      </p:sp>
    </p:spTree>
    <p:extLst>
      <p:ext uri="{BB962C8B-B14F-4D97-AF65-F5344CB8AC3E}">
        <p14:creationId xmlns:p14="http://schemas.microsoft.com/office/powerpoint/2010/main" val="47794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statements above will execute in order, outputting “First”, “Second”, “Third” to the console. That’s because it’s written synchronously.</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15</a:t>
            </a:fld>
            <a:endParaRPr lang="en-US"/>
          </a:p>
        </p:txBody>
      </p:sp>
    </p:spTree>
    <p:extLst>
      <p:ext uri="{BB962C8B-B14F-4D97-AF65-F5344CB8AC3E}">
        <p14:creationId xmlns:p14="http://schemas.microsoft.com/office/powerpoint/2010/main" val="319951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 code takes statements outside of the main program flow</a:t>
            </a:r>
          </a:p>
          <a:p>
            <a:r>
              <a:rPr lang="en-US" dirty="0" smtClean="0"/>
              <a:t>allowing the code after the asynchronous call to be executed immediately without waiting. </a:t>
            </a:r>
          </a:p>
          <a:p>
            <a:endParaRPr lang="en-US" dirty="0" smtClean="0"/>
          </a:p>
          <a:p>
            <a:r>
              <a:rPr lang="en-US" dirty="0" smtClean="0"/>
              <a:t>You’ve probably used asynchronous programming before with </a:t>
            </a:r>
            <a:r>
              <a:rPr lang="en-US" dirty="0" err="1" smtClean="0"/>
              <a:t>jQuery.ajax</a:t>
            </a:r>
            <a:r>
              <a:rPr lang="en-US" dirty="0" smtClean="0"/>
              <a:t> or similar</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16</a:t>
            </a:fld>
            <a:endParaRPr lang="en-US"/>
          </a:p>
        </p:txBody>
      </p:sp>
    </p:spTree>
    <p:extLst>
      <p:ext uri="{BB962C8B-B14F-4D97-AF65-F5344CB8AC3E}">
        <p14:creationId xmlns:p14="http://schemas.microsoft.com/office/powerpoint/2010/main" val="3107506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long-running JavaScript functions can make the UI or server unresponsive until the function has returned</a:t>
            </a:r>
          </a:p>
          <a:p>
            <a:endParaRPr lang="en-US" dirty="0" smtClean="0"/>
          </a:p>
          <a:p>
            <a:r>
              <a:rPr lang="en-US" dirty="0" smtClean="0"/>
              <a:t>For example: if you want to load your latest tweets onto a web page, and you do this synchronously, then a visitor to your site won’t be able to do anything until those tweets are loaded.</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17</a:t>
            </a:fld>
            <a:endParaRPr lang="en-US"/>
          </a:p>
        </p:txBody>
      </p:sp>
    </p:spTree>
    <p:extLst>
      <p:ext uri="{BB962C8B-B14F-4D97-AF65-F5344CB8AC3E}">
        <p14:creationId xmlns:p14="http://schemas.microsoft.com/office/powerpoint/2010/main" val="453403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show of hands for people who already have project teams</a:t>
            </a:r>
          </a:p>
          <a:p>
            <a:r>
              <a:rPr lang="en-US" dirty="0" smtClean="0"/>
              <a:t>Quick</a:t>
            </a:r>
            <a:r>
              <a:rPr lang="en-US" baseline="0" dirty="0" smtClean="0"/>
              <a:t> show of hands for people who want to pitch on Friday</a:t>
            </a:r>
            <a:r>
              <a:rPr lang="en-US" dirty="0" smtClean="0"/>
              <a:t> (It’s optional)</a:t>
            </a:r>
          </a:p>
          <a:p>
            <a:r>
              <a:rPr lang="en-US" dirty="0" smtClean="0"/>
              <a:t>Actual</a:t>
            </a:r>
            <a:r>
              <a:rPr lang="en-US" baseline="0" dirty="0" smtClean="0"/>
              <a:t> proposal due on 19</a:t>
            </a:r>
            <a:r>
              <a:rPr lang="en-US" baseline="30000" dirty="0" smtClean="0"/>
              <a:t>th</a:t>
            </a:r>
            <a:r>
              <a:rPr lang="en-US" baseline="0" dirty="0" smtClean="0"/>
              <a:t> of </a:t>
            </a:r>
            <a:r>
              <a:rPr lang="en-US" baseline="0" dirty="0" smtClean="0"/>
              <a:t>February</a:t>
            </a:r>
          </a:p>
          <a:p>
            <a:endParaRPr lang="en-US" baseline="0" dirty="0" smtClean="0"/>
          </a:p>
          <a:p>
            <a:r>
              <a:rPr lang="en-US" dirty="0" smtClean="0"/>
              <a:t>As a general rule of thumb, you use asynchronous code when performing expensive and time-consuming operations. You wouldn’t use it to change a CSS class on an element, for example.</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18</a:t>
            </a:fld>
            <a:endParaRPr lang="en-US"/>
          </a:p>
        </p:txBody>
      </p:sp>
    </p:spTree>
    <p:extLst>
      <p:ext uri="{BB962C8B-B14F-4D97-AF65-F5344CB8AC3E}">
        <p14:creationId xmlns:p14="http://schemas.microsoft.com/office/powerpoint/2010/main" val="3190810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Remainder of class</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19</a:t>
            </a:fld>
            <a:endParaRPr lang="en-US"/>
          </a:p>
        </p:txBody>
      </p:sp>
    </p:spTree>
    <p:extLst>
      <p:ext uri="{BB962C8B-B14F-4D97-AF65-F5344CB8AC3E}">
        <p14:creationId xmlns:p14="http://schemas.microsoft.com/office/powerpoint/2010/main" val="600636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a:t>
            </a:r>
            <a:r>
              <a:rPr lang="en-US" baseline="0" dirty="0" smtClean="0"/>
              <a:t> to give you a set of requirements and I want you to build me a webpage using HTML, CSS, and </a:t>
            </a:r>
            <a:r>
              <a:rPr lang="en-US" baseline="0" dirty="0" err="1" smtClean="0"/>
              <a:t>Javascript</a:t>
            </a:r>
            <a:r>
              <a:rPr lang="en-US" baseline="0" dirty="0" smtClean="0"/>
              <a:t>. </a:t>
            </a:r>
          </a:p>
          <a:p>
            <a:endParaRPr lang="en-US" baseline="0" dirty="0" smtClean="0"/>
          </a:p>
          <a:p>
            <a:r>
              <a:rPr lang="en-US" baseline="0" dirty="0" smtClean="0"/>
              <a:t>After you complete each set of requirements, let me know and I will give you the next set of requirements.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you complete a set of requirements, write down on a piece of paper how difficult it was to complete that task on a scale of 1-10 and how confident you are in the stability of your code on a scale of 1-10.</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20</a:t>
            </a:fld>
            <a:endParaRPr lang="en-US"/>
          </a:p>
        </p:txBody>
      </p:sp>
    </p:spTree>
    <p:extLst>
      <p:ext uri="{BB962C8B-B14F-4D97-AF65-F5344CB8AC3E}">
        <p14:creationId xmlns:p14="http://schemas.microsoft.com/office/powerpoint/2010/main" val="424110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938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to wake everyone up and get them thinking about coding in </a:t>
            </a:r>
            <a:r>
              <a:rPr lang="en-US" baseline="0" dirty="0" err="1" smtClean="0"/>
              <a:t>Javascript</a:t>
            </a:r>
            <a:endParaRPr lang="en-US" baseline="0" dirty="0" smtClean="0"/>
          </a:p>
          <a:p>
            <a:endParaRPr lang="en-US" baseline="0" dirty="0" smtClean="0"/>
          </a:p>
          <a:p>
            <a:r>
              <a:rPr lang="en-US" dirty="0" smtClean="0"/>
              <a:t>for (</a:t>
            </a:r>
            <a:r>
              <a:rPr lang="en-US" dirty="0" err="1" smtClean="0"/>
              <a:t>i</a:t>
            </a:r>
            <a:r>
              <a:rPr lang="en-US" dirty="0" smtClean="0"/>
              <a:t>=0; </a:t>
            </a:r>
            <a:r>
              <a:rPr lang="en-US" dirty="0" err="1" smtClean="0"/>
              <a:t>i</a:t>
            </a:r>
            <a:r>
              <a:rPr lang="en-US" dirty="0" smtClean="0"/>
              <a:t>&lt;=100; </a:t>
            </a:r>
            <a:r>
              <a:rPr lang="en-US" dirty="0" err="1" smtClean="0"/>
              <a:t>i</a:t>
            </a:r>
            <a:r>
              <a:rPr lang="en-US" dirty="0" smtClean="0"/>
              <a:t>++) { </a:t>
            </a:r>
          </a:p>
          <a:p>
            <a:r>
              <a:rPr lang="en-US" dirty="0" smtClean="0"/>
              <a:t>  if (</a:t>
            </a:r>
            <a:r>
              <a:rPr lang="en-US" dirty="0" err="1" smtClean="0"/>
              <a:t>i</a:t>
            </a:r>
            <a:r>
              <a:rPr lang="en-US" dirty="0" smtClean="0"/>
              <a:t> % 5 === 0 &amp;&amp; </a:t>
            </a:r>
            <a:r>
              <a:rPr lang="en-US" dirty="0" err="1" smtClean="0"/>
              <a:t>i</a:t>
            </a:r>
            <a:r>
              <a:rPr lang="en-US" dirty="0" smtClean="0"/>
              <a:t> % 3 === 0) {</a:t>
            </a:r>
          </a:p>
          <a:p>
            <a:r>
              <a:rPr lang="en-US" dirty="0" smtClean="0"/>
              <a:t>    console.log("</a:t>
            </a:r>
            <a:r>
              <a:rPr lang="en-US" dirty="0" err="1" smtClean="0"/>
              <a:t>FizzBuzz</a:t>
            </a:r>
            <a:r>
              <a:rPr lang="en-US" dirty="0" smtClean="0"/>
              <a:t>");</a:t>
            </a:r>
          </a:p>
          <a:p>
            <a:r>
              <a:rPr lang="en-US" dirty="0" smtClean="0"/>
              <a:t>  } else if (</a:t>
            </a:r>
            <a:r>
              <a:rPr lang="en-US" dirty="0" err="1" smtClean="0"/>
              <a:t>i</a:t>
            </a:r>
            <a:r>
              <a:rPr lang="en-US" dirty="0" smtClean="0"/>
              <a:t> % 3 === 0) {</a:t>
            </a:r>
          </a:p>
          <a:p>
            <a:r>
              <a:rPr lang="en-US" dirty="0" smtClean="0"/>
              <a:t>    console.log("Fizz");</a:t>
            </a:r>
          </a:p>
          <a:p>
            <a:r>
              <a:rPr lang="en-US" dirty="0" smtClean="0"/>
              <a:t>  } else if (</a:t>
            </a:r>
            <a:r>
              <a:rPr lang="en-US" dirty="0" err="1" smtClean="0"/>
              <a:t>i</a:t>
            </a:r>
            <a:r>
              <a:rPr lang="en-US" dirty="0" smtClean="0"/>
              <a:t> % 5 === 0) {</a:t>
            </a:r>
          </a:p>
          <a:p>
            <a:r>
              <a:rPr lang="en-US" dirty="0" smtClean="0"/>
              <a:t>    console.log("Buzz");</a:t>
            </a:r>
          </a:p>
          <a:p>
            <a:r>
              <a:rPr lang="en-US" dirty="0" smtClean="0"/>
              <a:t>  } else {</a:t>
            </a:r>
          </a:p>
          <a:p>
            <a:r>
              <a:rPr lang="en-US" dirty="0" smtClean="0"/>
              <a:t>  console.log(</a:t>
            </a:r>
            <a:r>
              <a:rPr lang="en-US" dirty="0" err="1" smtClean="0"/>
              <a:t>i</a:t>
            </a:r>
            <a:r>
              <a:rPr lang="en-US" dirty="0" smtClean="0"/>
              <a:t>); </a:t>
            </a:r>
          </a:p>
          <a:p>
            <a:r>
              <a:rPr lang="en-US" baseline="0" dirty="0" smtClean="0"/>
              <a:t>  </a:t>
            </a:r>
            <a:r>
              <a:rPr lang="en-US" dirty="0" smtClean="0"/>
              <a:t>}</a:t>
            </a:r>
          </a:p>
          <a:p>
            <a:r>
              <a:rPr lang="en-US" dirty="0" smtClean="0"/>
              <a:t>}</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6</a:t>
            </a:fld>
            <a:endParaRPr lang="en-US"/>
          </a:p>
        </p:txBody>
      </p:sp>
    </p:spTree>
    <p:extLst>
      <p:ext uri="{BB962C8B-B14F-4D97-AF65-F5344CB8AC3E}">
        <p14:creationId xmlns:p14="http://schemas.microsoft.com/office/powerpoint/2010/main" val="247131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mins</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7</a:t>
            </a:fld>
            <a:endParaRPr lang="en-US"/>
          </a:p>
        </p:txBody>
      </p:sp>
    </p:spTree>
    <p:extLst>
      <p:ext uri="{BB962C8B-B14F-4D97-AF65-F5344CB8AC3E}">
        <p14:creationId xmlns:p14="http://schemas.microsoft.com/office/powerpoint/2010/main" val="359196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https://developer.mozilla.org/en-US/docs/Web/JavaScript/Guide/Working_with_Objects</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Objects can be compared to objects in real </a:t>
            </a:r>
            <a:r>
              <a:rPr lang="en-US" dirty="0" smtClean="0"/>
              <a:t>life.</a:t>
            </a:r>
          </a:p>
          <a:p>
            <a:pPr marL="171450" indent="-171450">
              <a:buFont typeface="Arial" panose="020B0604020202020204" pitchFamily="34" charset="0"/>
              <a:buChar char="•"/>
            </a:pPr>
            <a:r>
              <a:rPr lang="en-US" dirty="0" smtClean="0"/>
              <a:t>Object</a:t>
            </a:r>
            <a:r>
              <a:rPr lang="en-US" baseline="0" dirty="0" smtClean="0"/>
              <a:t>s </a:t>
            </a:r>
            <a:r>
              <a:rPr lang="en-US" baseline="0" dirty="0" smtClean="0"/>
              <a:t>have </a:t>
            </a:r>
            <a:r>
              <a:rPr lang="en-US" dirty="0" smtClean="0"/>
              <a:t>properties. </a:t>
            </a:r>
          </a:p>
          <a:p>
            <a:pPr marL="171450" indent="-171450">
              <a:buFont typeface="Arial" panose="020B0604020202020204" pitchFamily="34" charset="0"/>
              <a:buChar char="•"/>
            </a:pPr>
            <a:r>
              <a:rPr lang="en-US" dirty="0" smtClean="0"/>
              <a:t>Compare it with a cup, for example. A cup is an object, with properties. A cup has a color, a design, weight, a material it is made of, etc. The same way, JavaScript objects can have properties, which define their characteristics.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Demo</a:t>
            </a:r>
            <a:r>
              <a:rPr lang="en-US" baseline="0" dirty="0" smtClean="0"/>
              <a:t> of Object: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a:t>
            </a:r>
            <a:r>
              <a:rPr lang="en-US" dirty="0" smtClean="0"/>
              <a:t> </a:t>
            </a:r>
            <a:r>
              <a:rPr lang="en-US" dirty="0" err="1" smtClean="0"/>
              <a:t>myFavoriteCup</a:t>
            </a:r>
            <a:r>
              <a:rPr lang="en-US"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myFavoriteCup.color</a:t>
            </a:r>
            <a:r>
              <a:rPr lang="en-US" dirty="0" smtClean="0"/>
              <a:t> = "red“;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myFavoriteCup.showColor</a:t>
            </a:r>
            <a:r>
              <a:rPr lang="en-US" dirty="0" smtClean="0"/>
              <a:t> = function() { console.log("The color of the cup is " + </a:t>
            </a:r>
            <a:r>
              <a:rPr lang="en-US" dirty="0" err="1" smtClean="0"/>
              <a:t>this.color</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myFavoriteCup.showColor</a:t>
            </a:r>
            <a:r>
              <a:rPr lang="en-US" dirty="0" smtClean="0"/>
              <a:t>()</a:t>
            </a:r>
          </a:p>
          <a:p>
            <a:endParaRPr lang="en-US" dirty="0" smtClean="0"/>
          </a:p>
          <a:p>
            <a:endParaRPr lang="en-US" dirty="0" smtClean="0"/>
          </a:p>
          <a:p>
            <a:r>
              <a:rPr lang="en-US" dirty="0" smtClean="0"/>
              <a:t>In </a:t>
            </a:r>
            <a:r>
              <a:rPr lang="en-US" dirty="0" err="1" smtClean="0"/>
              <a:t>Javascript</a:t>
            </a:r>
            <a:r>
              <a:rPr lang="en-US" dirty="0" smtClean="0"/>
              <a:t>, functions are also objects</a:t>
            </a:r>
            <a:r>
              <a:rPr lang="en-US" baseline="0" dirty="0" smtClean="0"/>
              <a:t> and are referred to as “first-class” functions. This means that they can be treated in the same way as numbers, strings, or arrays. This is important distinction leads us to the next important topic about callback functions.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http://helephant.com/2008/08/19/functions-are-first-class-objects-in-javascript/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Second Demo of Function</a:t>
            </a:r>
            <a:r>
              <a:rPr lang="en-US" baseline="0" dirty="0" smtClean="0"/>
              <a:t>s as Object properties: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a:t>
            </a:r>
            <a:r>
              <a:rPr lang="en-US" dirty="0" smtClean="0"/>
              <a:t> </a:t>
            </a:r>
            <a:r>
              <a:rPr lang="en-US" dirty="0" err="1" smtClean="0"/>
              <a:t>outerFunction</a:t>
            </a:r>
            <a:r>
              <a:rPr lang="en-US" dirty="0" smtClean="0"/>
              <a:t> = function(</a:t>
            </a:r>
            <a:r>
              <a:rPr lang="en-US" dirty="0" err="1" smtClean="0"/>
              <a:t>innerFunction</a:t>
            </a:r>
            <a:r>
              <a:rPr lang="en-US" dirty="0" smtClean="0"/>
              <a:t>) { </a:t>
            </a:r>
            <a:r>
              <a:rPr lang="en-US" dirty="0" err="1" smtClean="0"/>
              <a:t>innerFunction</a:t>
            </a:r>
            <a:r>
              <a:rPr lang="en-US" dirty="0" smtClean="0"/>
              <a:t>(); } </a:t>
            </a:r>
          </a:p>
          <a:p>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8</a:t>
            </a:fld>
            <a:endParaRPr lang="en-US"/>
          </a:p>
        </p:txBody>
      </p:sp>
    </p:spTree>
    <p:extLst>
      <p:ext uri="{BB962C8B-B14F-4D97-AF65-F5344CB8AC3E}">
        <p14:creationId xmlns:p14="http://schemas.microsoft.com/office/powerpoint/2010/main" val="4126199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a:t>
            </a:r>
            <a:r>
              <a:rPr lang="en-US" dirty="0" smtClean="0"/>
              <a:t> A key is always a string enclosed in quotation marks.</a:t>
            </a:r>
          </a:p>
          <a:p>
            <a:r>
              <a:rPr lang="en-US" b="1" dirty="0" smtClean="0"/>
              <a:t>Value:</a:t>
            </a:r>
            <a:r>
              <a:rPr lang="en-US" dirty="0" smtClean="0"/>
              <a:t> A value can be a string, number, </a:t>
            </a:r>
            <a:r>
              <a:rPr lang="en-US" dirty="0" err="1" smtClean="0"/>
              <a:t>boolean</a:t>
            </a:r>
            <a:r>
              <a:rPr lang="en-US" dirty="0" smtClean="0"/>
              <a:t> expression, array, </a:t>
            </a:r>
            <a:r>
              <a:rPr lang="en-US" dirty="0" smtClean="0"/>
              <a:t>object,</a:t>
            </a:r>
            <a:r>
              <a:rPr lang="en-US" baseline="0" dirty="0" smtClean="0"/>
              <a:t> or null</a:t>
            </a:r>
            <a:r>
              <a:rPr lang="en-US" dirty="0" smtClean="0"/>
              <a:t>.</a:t>
            </a:r>
            <a:endParaRPr lang="en-US" dirty="0" smtClean="0"/>
          </a:p>
          <a:p>
            <a:r>
              <a:rPr lang="en-US" b="1" dirty="0" smtClean="0"/>
              <a:t>Key/Value Pair:</a:t>
            </a:r>
            <a:r>
              <a:rPr lang="en-US" dirty="0" smtClean="0"/>
              <a:t> A key value pair follows a specific syntax, with the key followed by a colon followed by the value. Key/value pairs are comma separated.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JSON is a format for structuring data to transmit data between a server and web application.</a:t>
            </a:r>
          </a:p>
          <a:p>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9</a:t>
            </a:fld>
            <a:endParaRPr lang="en-US"/>
          </a:p>
        </p:txBody>
      </p:sp>
    </p:spTree>
    <p:extLst>
      <p:ext uri="{BB962C8B-B14F-4D97-AF65-F5344CB8AC3E}">
        <p14:creationId xmlns:p14="http://schemas.microsoft.com/office/powerpoint/2010/main" val="3738619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t>
            </a:r>
            <a:r>
              <a:rPr lang="en-US" dirty="0" smtClean="0"/>
              <a:t>http://developers.squarespace.com/what-is-json</a:t>
            </a:r>
            <a:r>
              <a:rPr lang="en-US" dirty="0" smtClean="0"/>
              <a:t>/</a:t>
            </a:r>
            <a:endParaRPr lang="en-US" baseline="0" dirty="0" smtClean="0"/>
          </a:p>
          <a:p>
            <a:r>
              <a:rPr lang="en-US" dirty="0" smtClean="0"/>
              <a:t>jsonlint.com</a:t>
            </a:r>
            <a:endParaRPr lang="en-US" dirty="0" smtClean="0"/>
          </a:p>
          <a:p>
            <a:endParaRPr lang="en-US" dirty="0" smtClean="0"/>
          </a:p>
          <a:p>
            <a:r>
              <a:rPr lang="en-US" dirty="0" smtClean="0"/>
              <a:t>While</a:t>
            </a:r>
            <a:r>
              <a:rPr lang="en-US" baseline="0" dirty="0" smtClean="0"/>
              <a:t> JSON looks very similar to </a:t>
            </a:r>
            <a:r>
              <a:rPr lang="en-US" baseline="0" dirty="0" err="1" smtClean="0"/>
              <a:t>Javascript</a:t>
            </a:r>
            <a:r>
              <a:rPr lang="en-US" baseline="0" dirty="0" smtClean="0"/>
              <a:t> objects, JSON and </a:t>
            </a:r>
            <a:r>
              <a:rPr lang="en-US" baseline="0" dirty="0" err="1" smtClean="0"/>
              <a:t>Javascript</a:t>
            </a:r>
            <a:r>
              <a:rPr lang="en-US" baseline="0" dirty="0" smtClean="0"/>
              <a:t> Objects are different things. </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10</a:t>
            </a:fld>
            <a:endParaRPr lang="en-US"/>
          </a:p>
        </p:txBody>
      </p:sp>
    </p:spTree>
    <p:extLst>
      <p:ext uri="{BB962C8B-B14F-4D97-AF65-F5344CB8AC3E}">
        <p14:creationId xmlns:p14="http://schemas.microsoft.com/office/powerpoint/2010/main" val="2699896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mins</a:t>
            </a:r>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11</a:t>
            </a:fld>
            <a:endParaRPr lang="en-US"/>
          </a:p>
        </p:txBody>
      </p:sp>
    </p:spTree>
    <p:extLst>
      <p:ext uri="{BB962C8B-B14F-4D97-AF65-F5344CB8AC3E}">
        <p14:creationId xmlns:p14="http://schemas.microsoft.com/office/powerpoint/2010/main" val="155269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also referred to as Higher-order</a:t>
            </a:r>
            <a:r>
              <a:rPr lang="en-US" baseline="0" dirty="0" smtClean="0"/>
              <a:t> functions.</a:t>
            </a:r>
          </a:p>
          <a:p>
            <a:endParaRPr lang="en-US" baseline="0" dirty="0" smtClean="0"/>
          </a:p>
          <a:p>
            <a:r>
              <a:rPr lang="en-US" baseline="0" dirty="0" smtClean="0"/>
              <a:t>It is a function that is passed as a parameter to another function. The “callback” is executed inside of the function that it is passed to.</a:t>
            </a:r>
            <a:endParaRPr lang="en-US" dirty="0" smtClean="0"/>
          </a:p>
          <a:p>
            <a:endParaRPr lang="en-US" dirty="0" smtClean="0"/>
          </a:p>
          <a:p>
            <a:r>
              <a:rPr lang="en-US" dirty="0" smtClean="0"/>
              <a:t>Because functions are first-class objects, we can pass a function as an argument in another function and later execute that passed-in function or even return it to be executed later.</a:t>
            </a:r>
          </a:p>
          <a:p>
            <a:endParaRPr lang="en-US" dirty="0" smtClean="0"/>
          </a:p>
          <a:p>
            <a:r>
              <a:rPr lang="en-US" dirty="0" smtClean="0"/>
              <a:t>Callback functions are probably the most widely used functional programming technique in JavaScript, and you can find them in just about every piece of JavaScript and jQuery code, yet they remain mysterious to many JavaScript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a:t>
            </a:r>
            <a:r>
              <a:rPr lang="en-US" dirty="0" smtClean="0"/>
              <a:t> </a:t>
            </a:r>
            <a:r>
              <a:rPr lang="en-US" dirty="0" err="1" smtClean="0"/>
              <a:t>txtNode</a:t>
            </a:r>
            <a:r>
              <a:rPr lang="en-US" dirty="0" smtClean="0"/>
              <a:t> = </a:t>
            </a:r>
            <a:r>
              <a:rPr lang="en-US" dirty="0" err="1" smtClean="0"/>
              <a:t>document.createTextNode</a:t>
            </a:r>
            <a:r>
              <a:rPr lang="en-US" dirty="0" smtClean="0"/>
              <a:t>("Hello. This is a new node.");</a:t>
            </a:r>
          </a:p>
          <a:p>
            <a:endParaRPr lang="en-US" dirty="0"/>
          </a:p>
        </p:txBody>
      </p:sp>
      <p:sp>
        <p:nvSpPr>
          <p:cNvPr id="4" name="Slide Number Placeholder 3"/>
          <p:cNvSpPr>
            <a:spLocks noGrp="1"/>
          </p:cNvSpPr>
          <p:nvPr>
            <p:ph type="sldNum" sz="quarter" idx="10"/>
          </p:nvPr>
        </p:nvSpPr>
        <p:spPr/>
        <p:txBody>
          <a:bodyPr/>
          <a:lstStyle/>
          <a:p>
            <a:fld id="{D5A8DB26-3129-437E-9085-D7CF93E2C9FE}" type="slidenum">
              <a:rPr lang="en-US" smtClean="0"/>
              <a:t>12</a:t>
            </a:fld>
            <a:endParaRPr lang="en-US"/>
          </a:p>
        </p:txBody>
      </p:sp>
    </p:spTree>
    <p:extLst>
      <p:ext uri="{BB962C8B-B14F-4D97-AF65-F5344CB8AC3E}">
        <p14:creationId xmlns:p14="http://schemas.microsoft.com/office/powerpoint/2010/main" val="310229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3D76AA4-5EEA-4FC5-9ADE-C22F6DDAA986}"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F95FD-D802-447D-9896-37572DBE3AB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58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D76AA4-5EEA-4FC5-9ADE-C22F6DDAA986}"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F95FD-D802-447D-9896-37572DBE3ABD}" type="slidenum">
              <a:rPr lang="en-US" smtClean="0"/>
              <a:t>‹#›</a:t>
            </a:fld>
            <a:endParaRPr lang="en-US"/>
          </a:p>
        </p:txBody>
      </p:sp>
    </p:spTree>
    <p:extLst>
      <p:ext uri="{BB962C8B-B14F-4D97-AF65-F5344CB8AC3E}">
        <p14:creationId xmlns:p14="http://schemas.microsoft.com/office/powerpoint/2010/main" val="138671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D76AA4-5EEA-4FC5-9ADE-C22F6DDAA986}"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F95FD-D802-447D-9896-37572DBE3AB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652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15601" y="593367"/>
            <a:ext cx="11360799" cy="831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1"/>
          </p:nvPr>
        </p:nvSpPr>
        <p:spPr>
          <a:xfrm>
            <a:off x="415601" y="1536633"/>
            <a:ext cx="11360799" cy="4555200"/>
          </a:xfrm>
          <a:prstGeom prst="rect">
            <a:avLst/>
          </a:prstGeom>
        </p:spPr>
        <p:txBody>
          <a:bodyPr lIns="91425" tIns="91425" rIns="91425" bIns="91425" anchor="t" anchorCtr="0"/>
          <a:lstStyle>
            <a:lvl1pPr lvl="0">
              <a:spcBef>
                <a:spcPts val="0"/>
              </a:spcBef>
              <a:buClr>
                <a:srgbClr val="434343"/>
              </a:buClr>
              <a:defRPr>
                <a:solidFill>
                  <a:srgbClr val="434343"/>
                </a:solidFill>
              </a:defRPr>
            </a:lvl1pPr>
            <a:lvl2pPr lvl="1">
              <a:spcBef>
                <a:spcPts val="0"/>
              </a:spcBef>
              <a:buClr>
                <a:srgbClr val="434343"/>
              </a:buClr>
              <a:defRPr>
                <a:solidFill>
                  <a:srgbClr val="434343"/>
                </a:solidFill>
              </a:defRPr>
            </a:lvl2pPr>
            <a:lvl3pPr lvl="2">
              <a:spcBef>
                <a:spcPts val="0"/>
              </a:spcBef>
              <a:buClr>
                <a:srgbClr val="434343"/>
              </a:buClr>
              <a:defRPr>
                <a:solidFill>
                  <a:srgbClr val="434343"/>
                </a:solidFill>
              </a:defRPr>
            </a:lvl3pPr>
            <a:lvl4pPr lvl="3">
              <a:spcBef>
                <a:spcPts val="0"/>
              </a:spcBef>
              <a:buClr>
                <a:srgbClr val="434343"/>
              </a:buClr>
              <a:defRPr>
                <a:solidFill>
                  <a:srgbClr val="434343"/>
                </a:solidFill>
              </a:defRPr>
            </a:lvl4pPr>
            <a:lvl5pPr lvl="4">
              <a:spcBef>
                <a:spcPts val="0"/>
              </a:spcBef>
              <a:buClr>
                <a:srgbClr val="434343"/>
              </a:buClr>
              <a:defRPr>
                <a:solidFill>
                  <a:srgbClr val="434343"/>
                </a:solidFill>
              </a:defRPr>
            </a:lvl5pPr>
            <a:lvl6pPr lvl="5">
              <a:spcBef>
                <a:spcPts val="0"/>
              </a:spcBef>
              <a:buClr>
                <a:srgbClr val="434343"/>
              </a:buClr>
              <a:defRPr>
                <a:solidFill>
                  <a:srgbClr val="434343"/>
                </a:solidFill>
              </a:defRPr>
            </a:lvl6pPr>
            <a:lvl7pPr lvl="6">
              <a:spcBef>
                <a:spcPts val="0"/>
              </a:spcBef>
              <a:buClr>
                <a:srgbClr val="434343"/>
              </a:buClr>
              <a:defRPr>
                <a:solidFill>
                  <a:srgbClr val="434343"/>
                </a:solidFill>
              </a:defRPr>
            </a:lvl7pPr>
            <a:lvl8pPr lvl="7">
              <a:spcBef>
                <a:spcPts val="0"/>
              </a:spcBef>
              <a:buClr>
                <a:srgbClr val="434343"/>
              </a:buClr>
              <a:defRPr>
                <a:solidFill>
                  <a:srgbClr val="434343"/>
                </a:solidFill>
              </a:defRPr>
            </a:lvl8pPr>
            <a:lvl9pPr lvl="8">
              <a:spcBef>
                <a:spcPts val="0"/>
              </a:spcBef>
              <a:buClr>
                <a:srgbClr val="434343"/>
              </a:buClr>
              <a:defRPr>
                <a:solidFill>
                  <a:srgbClr val="434343"/>
                </a:solidFill>
              </a:defRPr>
            </a:lvl9pPr>
          </a:lstStyle>
          <a:p>
            <a:endParaRPr/>
          </a:p>
        </p:txBody>
      </p:sp>
      <p:sp>
        <p:nvSpPr>
          <p:cNvPr id="21" name="Shape 21"/>
          <p:cNvSpPr txBox="1">
            <a:spLocks noGrp="1"/>
          </p:cNvSpPr>
          <p:nvPr>
            <p:ph type="sldNum" idx="12"/>
          </p:nvPr>
        </p:nvSpPr>
        <p:spPr>
          <a:xfrm>
            <a:off x="11330666" y="6251677"/>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
        <p:nvSpPr>
          <p:cNvPr id="22" name="Shape 22"/>
          <p:cNvSpPr/>
          <p:nvPr/>
        </p:nvSpPr>
        <p:spPr>
          <a:xfrm>
            <a:off x="107601" y="6699534"/>
            <a:ext cx="11976799" cy="158399"/>
          </a:xfrm>
          <a:prstGeom prst="rect">
            <a:avLst/>
          </a:prstGeom>
          <a:solidFill>
            <a:srgbClr val="E69138"/>
          </a:solidFill>
          <a:ln>
            <a:noFill/>
          </a:ln>
        </p:spPr>
        <p:txBody>
          <a:bodyPr lIns="121900" tIns="121900" rIns="121900" bIns="121900" anchor="ctr" anchorCtr="0">
            <a:noAutofit/>
          </a:bodyPr>
          <a:lstStyle/>
          <a:p>
            <a:pPr lvl="0">
              <a:spcBef>
                <a:spcPts val="0"/>
              </a:spcBef>
              <a:buNone/>
            </a:pPr>
            <a:endParaRPr sz="2400"/>
          </a:p>
        </p:txBody>
      </p:sp>
    </p:spTree>
    <p:extLst>
      <p:ext uri="{BB962C8B-B14F-4D97-AF65-F5344CB8AC3E}">
        <p14:creationId xmlns:p14="http://schemas.microsoft.com/office/powerpoint/2010/main" val="283650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D76AA4-5EEA-4FC5-9ADE-C22F6DDAA986}"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F95FD-D802-447D-9896-37572DBE3ABD}" type="slidenum">
              <a:rPr lang="en-US" smtClean="0"/>
              <a:t>‹#›</a:t>
            </a:fld>
            <a:endParaRPr lang="en-US"/>
          </a:p>
        </p:txBody>
      </p:sp>
    </p:spTree>
    <p:extLst>
      <p:ext uri="{BB962C8B-B14F-4D97-AF65-F5344CB8AC3E}">
        <p14:creationId xmlns:p14="http://schemas.microsoft.com/office/powerpoint/2010/main" val="256115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76AA4-5EEA-4FC5-9ADE-C22F6DDAA986}"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F95FD-D802-447D-9896-37572DBE3AB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00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D76AA4-5EEA-4FC5-9ADE-C22F6DDAA986}"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F95FD-D802-447D-9896-37572DBE3ABD}" type="slidenum">
              <a:rPr lang="en-US" smtClean="0"/>
              <a:t>‹#›</a:t>
            </a:fld>
            <a:endParaRPr lang="en-US"/>
          </a:p>
        </p:txBody>
      </p:sp>
    </p:spTree>
    <p:extLst>
      <p:ext uri="{BB962C8B-B14F-4D97-AF65-F5344CB8AC3E}">
        <p14:creationId xmlns:p14="http://schemas.microsoft.com/office/powerpoint/2010/main" val="395235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D76AA4-5EEA-4FC5-9ADE-C22F6DDAA986}" type="datetimeFigureOut">
              <a:rPr lang="en-US" smtClean="0"/>
              <a:t>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F95FD-D802-447D-9896-37572DBE3ABD}" type="slidenum">
              <a:rPr lang="en-US" smtClean="0"/>
              <a:t>‹#›</a:t>
            </a:fld>
            <a:endParaRPr lang="en-US"/>
          </a:p>
        </p:txBody>
      </p:sp>
    </p:spTree>
    <p:extLst>
      <p:ext uri="{BB962C8B-B14F-4D97-AF65-F5344CB8AC3E}">
        <p14:creationId xmlns:p14="http://schemas.microsoft.com/office/powerpoint/2010/main" val="159121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D76AA4-5EEA-4FC5-9ADE-C22F6DDAA986}" type="datetimeFigureOut">
              <a:rPr lang="en-US" smtClean="0"/>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F95FD-D802-447D-9896-37572DBE3ABD}" type="slidenum">
              <a:rPr lang="en-US" smtClean="0"/>
              <a:t>‹#›</a:t>
            </a:fld>
            <a:endParaRPr lang="en-US"/>
          </a:p>
        </p:txBody>
      </p:sp>
    </p:spTree>
    <p:extLst>
      <p:ext uri="{BB962C8B-B14F-4D97-AF65-F5344CB8AC3E}">
        <p14:creationId xmlns:p14="http://schemas.microsoft.com/office/powerpoint/2010/main" val="385356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76AA4-5EEA-4FC5-9ADE-C22F6DDAA986}" type="datetimeFigureOut">
              <a:rPr lang="en-US" smtClean="0"/>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AF95FD-D802-447D-9896-37572DBE3ABD}" type="slidenum">
              <a:rPr lang="en-US" smtClean="0"/>
              <a:t>‹#›</a:t>
            </a:fld>
            <a:endParaRPr lang="en-US"/>
          </a:p>
        </p:txBody>
      </p:sp>
    </p:spTree>
    <p:extLst>
      <p:ext uri="{BB962C8B-B14F-4D97-AF65-F5344CB8AC3E}">
        <p14:creationId xmlns:p14="http://schemas.microsoft.com/office/powerpoint/2010/main" val="746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76AA4-5EEA-4FC5-9ADE-C22F6DDAA986}"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F95FD-D802-447D-9896-37572DBE3ABD}" type="slidenum">
              <a:rPr lang="en-US" smtClean="0"/>
              <a:t>‹#›</a:t>
            </a:fld>
            <a:endParaRPr lang="en-US"/>
          </a:p>
        </p:txBody>
      </p:sp>
    </p:spTree>
    <p:extLst>
      <p:ext uri="{BB962C8B-B14F-4D97-AF65-F5344CB8AC3E}">
        <p14:creationId xmlns:p14="http://schemas.microsoft.com/office/powerpoint/2010/main" val="51477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76AA4-5EEA-4FC5-9ADE-C22F6DDAA986}"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F95FD-D802-447D-9896-37572DBE3A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1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D76AA4-5EEA-4FC5-9ADE-C22F6DDAA986}" type="datetimeFigureOut">
              <a:rPr lang="en-US" smtClean="0"/>
              <a:t>2/10/2016</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AF95FD-D802-447D-9896-37572DBE3AB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6541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eloquentjavascript.net/02_program_structure.html#p_fJ/4Bt0n0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a:t>
            </a:r>
            <a:r>
              <a:rPr lang="en-US" dirty="0" err="1" smtClean="0"/>
              <a:t>Javascript</a:t>
            </a:r>
            <a:endParaRPr lang="en-US" dirty="0"/>
          </a:p>
        </p:txBody>
      </p:sp>
      <p:sp>
        <p:nvSpPr>
          <p:cNvPr id="3" name="Subtitle 2"/>
          <p:cNvSpPr>
            <a:spLocks noGrp="1"/>
          </p:cNvSpPr>
          <p:nvPr>
            <p:ph type="subTitle" idx="1"/>
          </p:nvPr>
        </p:nvSpPr>
        <p:spPr/>
        <p:txBody>
          <a:bodyPr/>
          <a:lstStyle/>
          <a:p>
            <a:r>
              <a:rPr lang="en-US" dirty="0" smtClean="0"/>
              <a:t>Vijay Velagapudi</a:t>
            </a:r>
            <a:endParaRPr lang="en-US" dirty="0"/>
          </a:p>
        </p:txBody>
      </p:sp>
    </p:spTree>
    <p:extLst>
      <p:ext uri="{BB962C8B-B14F-4D97-AF65-F5344CB8AC3E}">
        <p14:creationId xmlns:p14="http://schemas.microsoft.com/office/powerpoint/2010/main" val="309450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p:txBody>
          <a:bodyPr/>
          <a:lstStyle/>
          <a:p>
            <a:pPr marL="0" indent="0">
              <a:buNone/>
            </a:pPr>
            <a:r>
              <a:rPr lang="en-US" sz="3600" dirty="0" smtClean="0"/>
              <a:t>JSON</a:t>
            </a:r>
            <a:r>
              <a:rPr lang="en-US" sz="3600" dirty="0"/>
              <a:t>, or JavaScript Object Notation, is a </a:t>
            </a:r>
            <a:r>
              <a:rPr lang="en-US" sz="3600" b="1" dirty="0"/>
              <a:t>minimal</a:t>
            </a:r>
            <a:r>
              <a:rPr lang="en-US" sz="3600" dirty="0"/>
              <a:t>, readable </a:t>
            </a:r>
            <a:r>
              <a:rPr lang="en-US" sz="3600" b="1" dirty="0"/>
              <a:t>format for structuring data</a:t>
            </a:r>
            <a:r>
              <a:rPr lang="en-US" sz="3600" dirty="0"/>
              <a:t>. It is used primarily to </a:t>
            </a:r>
            <a:r>
              <a:rPr lang="en-US" sz="3600" b="1" dirty="0"/>
              <a:t>transmit data</a:t>
            </a:r>
            <a:r>
              <a:rPr lang="en-US" sz="3600" dirty="0"/>
              <a:t> between a server and web application, as an alternative to XML.</a:t>
            </a:r>
          </a:p>
        </p:txBody>
      </p:sp>
    </p:spTree>
    <p:extLst>
      <p:ext uri="{BB962C8B-B14F-4D97-AF65-F5344CB8AC3E}">
        <p14:creationId xmlns:p14="http://schemas.microsoft.com/office/powerpoint/2010/main" val="426832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CallBack</a:t>
            </a:r>
            <a:r>
              <a:rPr lang="en-US" dirty="0" smtClean="0"/>
              <a:t> Functions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008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Functions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Callback functions are derived from a programming paradigm known as </a:t>
            </a:r>
            <a:r>
              <a:rPr lang="en-US" sz="3200" b="1" dirty="0"/>
              <a:t>functional programming</a:t>
            </a:r>
            <a:r>
              <a:rPr lang="en-US" sz="3200" dirty="0" smtClean="0"/>
              <a:t>.</a:t>
            </a:r>
          </a:p>
          <a:p>
            <a:pPr marL="0" indent="0">
              <a:buNone/>
            </a:pPr>
            <a:endParaRPr lang="en-US" sz="3200" dirty="0"/>
          </a:p>
          <a:p>
            <a:pPr marL="0" indent="0">
              <a:buNone/>
            </a:pPr>
            <a:r>
              <a:rPr lang="en-US" sz="3200" dirty="0" smtClean="0"/>
              <a:t>Used frequently in </a:t>
            </a:r>
            <a:r>
              <a:rPr lang="en-US" sz="3200" dirty="0" err="1" smtClean="0"/>
              <a:t>Javascript</a:t>
            </a:r>
            <a:r>
              <a:rPr lang="en-US" sz="3200" dirty="0" smtClean="0"/>
              <a:t>!</a:t>
            </a:r>
          </a:p>
          <a:p>
            <a:pPr marL="0" indent="0">
              <a:buNone/>
            </a:pPr>
            <a:r>
              <a:rPr lang="en-US" sz="3200" dirty="0" smtClean="0"/>
              <a:t>Fundamental to creating interactive websites</a:t>
            </a:r>
            <a:endParaRPr lang="en-US" sz="3200" dirty="0"/>
          </a:p>
        </p:txBody>
      </p:sp>
    </p:spTree>
    <p:extLst>
      <p:ext uri="{BB962C8B-B14F-4D97-AF65-F5344CB8AC3E}">
        <p14:creationId xmlns:p14="http://schemas.microsoft.com/office/powerpoint/2010/main" val="377579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A closure is an </a:t>
            </a:r>
            <a:r>
              <a:rPr lang="en-US" sz="3200" b="1" dirty="0" smtClean="0"/>
              <a:t>inner function</a:t>
            </a:r>
            <a:r>
              <a:rPr lang="en-US" sz="3200" dirty="0" smtClean="0"/>
              <a:t> that </a:t>
            </a:r>
            <a:r>
              <a:rPr lang="en-US" sz="3200" b="1" dirty="0" smtClean="0"/>
              <a:t>has access to the outer (enclosing) function’s variables</a:t>
            </a:r>
            <a:r>
              <a:rPr lang="en-US" sz="3200" dirty="0" smtClean="0"/>
              <a:t>—scope chain. The closure has three scope chains: it has access to its own scope (variables defined between its curly brackets), it has access to the outer function’s variables, and it has access to the global variables.</a:t>
            </a:r>
          </a:p>
          <a:p>
            <a:pPr marL="0" indent="0">
              <a:buNone/>
            </a:pPr>
            <a:endParaRPr lang="en-US" sz="3200" dirty="0"/>
          </a:p>
          <a:p>
            <a:pPr marL="0" indent="0">
              <a:buNone/>
            </a:pPr>
            <a:r>
              <a:rPr lang="en-US" sz="3200" dirty="0" smtClean="0"/>
              <a:t>A callback function is a closure</a:t>
            </a:r>
            <a:r>
              <a:rPr lang="en-US" sz="3200" dirty="0"/>
              <a:t>.</a:t>
            </a:r>
          </a:p>
        </p:txBody>
      </p:sp>
    </p:spTree>
    <p:extLst>
      <p:ext uri="{BB962C8B-B14F-4D97-AF65-F5344CB8AC3E}">
        <p14:creationId xmlns:p14="http://schemas.microsoft.com/office/powerpoint/2010/main" val="184303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9420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a:t>
            </a:r>
            <a:endParaRPr lang="en-US" dirty="0"/>
          </a:p>
        </p:txBody>
      </p:sp>
      <p:sp>
        <p:nvSpPr>
          <p:cNvPr id="3" name="Content Placeholder 2"/>
          <p:cNvSpPr>
            <a:spLocks noGrp="1"/>
          </p:cNvSpPr>
          <p:nvPr>
            <p:ph idx="1"/>
          </p:nvPr>
        </p:nvSpPr>
        <p:spPr/>
        <p:txBody>
          <a:bodyPr/>
          <a:lstStyle/>
          <a:p>
            <a:pPr marL="0" indent="0">
              <a:buNone/>
            </a:pPr>
            <a:r>
              <a:rPr lang="en-US" sz="4000" dirty="0"/>
              <a:t>In </a:t>
            </a:r>
            <a:r>
              <a:rPr lang="en-US" sz="4000" dirty="0" smtClean="0"/>
              <a:t>synchronous code, each statement of code is executed one after another</a:t>
            </a:r>
          </a:p>
          <a:p>
            <a:pPr marL="0" indent="0">
              <a:buNone/>
            </a:pPr>
            <a:endParaRPr lang="en-US" dirty="0"/>
          </a:p>
        </p:txBody>
      </p:sp>
      <p:pic>
        <p:nvPicPr>
          <p:cNvPr id="4" name="Picture 3"/>
          <p:cNvPicPr>
            <a:picLocks noChangeAspect="1"/>
          </p:cNvPicPr>
          <p:nvPr/>
        </p:nvPicPr>
        <p:blipFill>
          <a:blip r:embed="rId3"/>
          <a:stretch>
            <a:fillRect/>
          </a:stretch>
        </p:blipFill>
        <p:spPr>
          <a:xfrm>
            <a:off x="1024128" y="3720193"/>
            <a:ext cx="7848600" cy="1638300"/>
          </a:xfrm>
          <a:prstGeom prst="rect">
            <a:avLst/>
          </a:prstGeom>
        </p:spPr>
      </p:pic>
    </p:spTree>
    <p:extLst>
      <p:ext uri="{BB962C8B-B14F-4D97-AF65-F5344CB8AC3E}">
        <p14:creationId xmlns:p14="http://schemas.microsoft.com/office/powerpoint/2010/main" val="2335073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a:t>
            </a:r>
            <a:r>
              <a:rPr lang="en-US" dirty="0" smtClean="0"/>
              <a:t>SYNC</a:t>
            </a:r>
            <a:endParaRPr lang="en-US" dirty="0"/>
          </a:p>
        </p:txBody>
      </p:sp>
      <p:sp>
        <p:nvSpPr>
          <p:cNvPr id="3" name="Content Placeholder 2"/>
          <p:cNvSpPr>
            <a:spLocks noGrp="1"/>
          </p:cNvSpPr>
          <p:nvPr>
            <p:ph idx="1"/>
          </p:nvPr>
        </p:nvSpPr>
        <p:spPr/>
        <p:txBody>
          <a:bodyPr>
            <a:normAutofit/>
          </a:bodyPr>
          <a:lstStyle/>
          <a:p>
            <a:r>
              <a:rPr lang="en-US" sz="3600" dirty="0" smtClean="0"/>
              <a:t>Statements can be executed “out of order”</a:t>
            </a:r>
            <a:endParaRPr lang="en-US" sz="3600" dirty="0"/>
          </a:p>
        </p:txBody>
      </p:sp>
      <p:pic>
        <p:nvPicPr>
          <p:cNvPr id="4" name="Picture 3"/>
          <p:cNvPicPr>
            <a:picLocks noChangeAspect="1"/>
          </p:cNvPicPr>
          <p:nvPr/>
        </p:nvPicPr>
        <p:blipFill>
          <a:blip r:embed="rId3"/>
          <a:stretch>
            <a:fillRect/>
          </a:stretch>
        </p:blipFill>
        <p:spPr>
          <a:xfrm>
            <a:off x="1151572" y="3058023"/>
            <a:ext cx="7877175" cy="2390775"/>
          </a:xfrm>
          <a:prstGeom prst="rect">
            <a:avLst/>
          </a:prstGeom>
        </p:spPr>
      </p:pic>
    </p:spTree>
    <p:extLst>
      <p:ext uri="{BB962C8B-B14F-4D97-AF65-F5344CB8AC3E}">
        <p14:creationId xmlns:p14="http://schemas.microsoft.com/office/powerpoint/2010/main" val="153351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Async</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600" dirty="0" smtClean="0"/>
              <a:t>Synchronous </a:t>
            </a:r>
            <a:r>
              <a:rPr lang="en-US" sz="3600" dirty="0"/>
              <a:t>code has the potential to block further execution until it has finished what it’s </a:t>
            </a:r>
            <a:r>
              <a:rPr lang="en-US" sz="3600" dirty="0" smtClean="0"/>
              <a:t>doing</a:t>
            </a:r>
          </a:p>
          <a:p>
            <a:pPr>
              <a:buFont typeface="Arial" panose="020B0604020202020204" pitchFamily="34" charset="0"/>
              <a:buChar char="•"/>
            </a:pPr>
            <a:r>
              <a:rPr lang="en-US" sz="3600" dirty="0" smtClean="0"/>
              <a:t>Better UI Experience</a:t>
            </a:r>
          </a:p>
          <a:p>
            <a:pPr>
              <a:buFont typeface="Arial" panose="020B0604020202020204" pitchFamily="34" charset="0"/>
              <a:buChar char="•"/>
            </a:pPr>
            <a:r>
              <a:rPr lang="en-US" sz="3600" dirty="0" smtClean="0"/>
              <a:t>CPU Usage</a:t>
            </a:r>
          </a:p>
        </p:txBody>
      </p:sp>
    </p:spTree>
    <p:extLst>
      <p:ext uri="{BB962C8B-B14F-4D97-AF65-F5344CB8AC3E}">
        <p14:creationId xmlns:p14="http://schemas.microsoft.com/office/powerpoint/2010/main" val="277931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Pitches on Friday</a:t>
            </a:r>
            <a:endParaRPr lang="en-US" dirty="0"/>
          </a:p>
        </p:txBody>
      </p:sp>
      <p:sp>
        <p:nvSpPr>
          <p:cNvPr id="3" name="Content Placeholder 2"/>
          <p:cNvSpPr>
            <a:spLocks noGrp="1"/>
          </p:cNvSpPr>
          <p:nvPr>
            <p:ph idx="1"/>
          </p:nvPr>
        </p:nvSpPr>
        <p:spPr/>
        <p:txBody>
          <a:bodyPr>
            <a:normAutofit/>
          </a:bodyPr>
          <a:lstStyle/>
          <a:p>
            <a:pPr fontAlgn="base"/>
            <a:r>
              <a:rPr lang="en-US" sz="2400" dirty="0"/>
              <a:t>40% of your grade</a:t>
            </a:r>
          </a:p>
          <a:p>
            <a:pPr fontAlgn="base"/>
            <a:r>
              <a:rPr lang="en-US" sz="2400" dirty="0"/>
              <a:t>Teams of 2-4</a:t>
            </a:r>
          </a:p>
          <a:p>
            <a:pPr fontAlgn="base"/>
            <a:r>
              <a:rPr lang="en-US" sz="2400" dirty="0"/>
              <a:t>Deliverables</a:t>
            </a:r>
          </a:p>
          <a:p>
            <a:pPr lvl="1" fontAlgn="base"/>
            <a:r>
              <a:rPr lang="en-US" sz="2000" dirty="0"/>
              <a:t>Working accessible application</a:t>
            </a:r>
          </a:p>
          <a:p>
            <a:pPr lvl="2" fontAlgn="base"/>
            <a:r>
              <a:rPr lang="en-US" sz="1600" dirty="0"/>
              <a:t>Front End &amp; Back End</a:t>
            </a:r>
          </a:p>
          <a:p>
            <a:pPr lvl="1" fontAlgn="base"/>
            <a:r>
              <a:rPr lang="en-US" sz="2000" dirty="0"/>
              <a:t>Final Report and 2 Presentations</a:t>
            </a:r>
          </a:p>
          <a:p>
            <a:pPr fontAlgn="base"/>
            <a:r>
              <a:rPr lang="en-US" sz="2400" dirty="0"/>
              <a:t>Dates</a:t>
            </a:r>
          </a:p>
          <a:p>
            <a:pPr lvl="1" fontAlgn="base"/>
            <a:r>
              <a:rPr lang="en-US" sz="2000" dirty="0"/>
              <a:t>Ideas due 12th Feb (optional 2 Slides, 2 Minutes per pitch)</a:t>
            </a:r>
          </a:p>
          <a:p>
            <a:pPr lvl="1" fontAlgn="base"/>
            <a:r>
              <a:rPr lang="en-US" sz="2000" dirty="0"/>
              <a:t>Team submissions and proposal due 19th Feb(</a:t>
            </a:r>
            <a:r>
              <a:rPr lang="en-US" sz="2000" dirty="0" err="1"/>
              <a:t>BCourses</a:t>
            </a:r>
            <a:r>
              <a:rPr lang="en-US" sz="2000" dirty="0"/>
              <a:t>)</a:t>
            </a:r>
          </a:p>
          <a:p>
            <a:pPr lvl="1" fontAlgn="base"/>
            <a:r>
              <a:rPr lang="en-US" sz="2000" dirty="0"/>
              <a:t>Presentation and Report (May - TBD)</a:t>
            </a:r>
          </a:p>
        </p:txBody>
      </p:sp>
    </p:spTree>
    <p:extLst>
      <p:ext uri="{BB962C8B-B14F-4D97-AF65-F5344CB8AC3E}">
        <p14:creationId xmlns:p14="http://schemas.microsoft.com/office/powerpoint/2010/main" val="2594970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018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092934" y="932033"/>
            <a:ext cx="11360799" cy="831200"/>
          </a:xfrm>
          <a:prstGeom prst="rect">
            <a:avLst/>
          </a:prstGeom>
        </p:spPr>
        <p:txBody>
          <a:bodyPr vert="horz" lIns="121900" tIns="121900" rIns="121900" bIns="121900" rtlCol="0" anchor="t" anchorCtr="0">
            <a:noAutofit/>
          </a:bodyPr>
          <a:lstStyle/>
          <a:p>
            <a:r>
              <a:rPr lang="en" dirty="0"/>
              <a:t>Course Map</a:t>
            </a:r>
          </a:p>
        </p:txBody>
      </p:sp>
      <p:pic>
        <p:nvPicPr>
          <p:cNvPr id="137" name="Shape 137"/>
          <p:cNvPicPr preferRelativeResize="0"/>
          <p:nvPr/>
        </p:nvPicPr>
        <p:blipFill rotWithShape="1">
          <a:blip r:embed="rId3">
            <a:alphaModFix/>
          </a:blip>
          <a:srcRect/>
          <a:stretch/>
        </p:blipFill>
        <p:spPr>
          <a:xfrm>
            <a:off x="889401" y="2434817"/>
            <a:ext cx="1739900" cy="1714500"/>
          </a:xfrm>
          <a:prstGeom prst="rect">
            <a:avLst/>
          </a:prstGeom>
          <a:noFill/>
          <a:ln>
            <a:noFill/>
          </a:ln>
        </p:spPr>
      </p:pic>
      <p:pic>
        <p:nvPicPr>
          <p:cNvPr id="138" name="Shape 138"/>
          <p:cNvPicPr preferRelativeResize="0"/>
          <p:nvPr/>
        </p:nvPicPr>
        <p:blipFill rotWithShape="1">
          <a:blip r:embed="rId4">
            <a:alphaModFix/>
          </a:blip>
          <a:srcRect/>
          <a:stretch/>
        </p:blipFill>
        <p:spPr>
          <a:xfrm>
            <a:off x="3780489" y="2434817"/>
            <a:ext cx="1739900" cy="1714500"/>
          </a:xfrm>
          <a:prstGeom prst="rect">
            <a:avLst/>
          </a:prstGeom>
          <a:noFill/>
          <a:ln>
            <a:noFill/>
          </a:ln>
        </p:spPr>
      </p:pic>
      <p:pic>
        <p:nvPicPr>
          <p:cNvPr id="139" name="Shape 139"/>
          <p:cNvPicPr preferRelativeResize="0"/>
          <p:nvPr/>
        </p:nvPicPr>
        <p:blipFill rotWithShape="1">
          <a:blip r:embed="rId5">
            <a:alphaModFix/>
          </a:blip>
          <a:srcRect/>
          <a:stretch/>
        </p:blipFill>
        <p:spPr>
          <a:xfrm>
            <a:off x="6671578" y="2434817"/>
            <a:ext cx="1739900" cy="1714500"/>
          </a:xfrm>
          <a:prstGeom prst="rect">
            <a:avLst/>
          </a:prstGeom>
          <a:noFill/>
          <a:ln>
            <a:noFill/>
          </a:ln>
        </p:spPr>
      </p:pic>
      <p:pic>
        <p:nvPicPr>
          <p:cNvPr id="140" name="Shape 140"/>
          <p:cNvPicPr preferRelativeResize="0"/>
          <p:nvPr/>
        </p:nvPicPr>
        <p:blipFill>
          <a:blip r:embed="rId6">
            <a:alphaModFix/>
          </a:blip>
          <a:stretch>
            <a:fillRect/>
          </a:stretch>
        </p:blipFill>
        <p:spPr>
          <a:xfrm>
            <a:off x="9562667" y="2434817"/>
            <a:ext cx="1739900" cy="1714500"/>
          </a:xfrm>
          <a:prstGeom prst="rect">
            <a:avLst/>
          </a:prstGeom>
          <a:noFill/>
          <a:ln>
            <a:noFill/>
          </a:ln>
        </p:spPr>
      </p:pic>
      <p:sp>
        <p:nvSpPr>
          <p:cNvPr id="141" name="Shape 141"/>
          <p:cNvSpPr txBox="1"/>
          <p:nvPr/>
        </p:nvSpPr>
        <p:spPr>
          <a:xfrm>
            <a:off x="653967" y="1848133"/>
            <a:ext cx="2210799" cy="582000"/>
          </a:xfrm>
          <a:prstGeom prst="rect">
            <a:avLst/>
          </a:prstGeom>
          <a:noFill/>
          <a:ln>
            <a:noFill/>
          </a:ln>
        </p:spPr>
        <p:txBody>
          <a:bodyPr lIns="121900" tIns="121900" rIns="121900" bIns="121900" anchor="ctr" anchorCtr="0">
            <a:noAutofit/>
          </a:bodyPr>
          <a:lstStyle/>
          <a:p>
            <a:pPr algn="ctr"/>
            <a:r>
              <a:rPr lang="en" sz="2400" b="1"/>
              <a:t>Getting Started</a:t>
            </a:r>
          </a:p>
        </p:txBody>
      </p:sp>
      <p:sp>
        <p:nvSpPr>
          <p:cNvPr id="142" name="Shape 142"/>
          <p:cNvSpPr txBox="1"/>
          <p:nvPr/>
        </p:nvSpPr>
        <p:spPr>
          <a:xfrm>
            <a:off x="3544387" y="1848133"/>
            <a:ext cx="2210799" cy="582000"/>
          </a:xfrm>
          <a:prstGeom prst="rect">
            <a:avLst/>
          </a:prstGeom>
          <a:noFill/>
          <a:ln>
            <a:noFill/>
          </a:ln>
        </p:spPr>
        <p:txBody>
          <a:bodyPr lIns="121900" tIns="121900" rIns="121900" bIns="121900" anchor="ctr" anchorCtr="0">
            <a:noAutofit/>
          </a:bodyPr>
          <a:lstStyle/>
          <a:p>
            <a:pPr algn="ctr"/>
            <a:r>
              <a:rPr lang="en" sz="2400" b="1"/>
              <a:t>Front End</a:t>
            </a:r>
          </a:p>
        </p:txBody>
      </p:sp>
      <p:sp>
        <p:nvSpPr>
          <p:cNvPr id="143" name="Shape 143"/>
          <p:cNvSpPr txBox="1"/>
          <p:nvPr/>
        </p:nvSpPr>
        <p:spPr>
          <a:xfrm>
            <a:off x="6436142" y="1848133"/>
            <a:ext cx="2210799" cy="582000"/>
          </a:xfrm>
          <a:prstGeom prst="rect">
            <a:avLst/>
          </a:prstGeom>
          <a:noFill/>
          <a:ln>
            <a:noFill/>
          </a:ln>
        </p:spPr>
        <p:txBody>
          <a:bodyPr lIns="121900" tIns="121900" rIns="121900" bIns="121900" anchor="ctr" anchorCtr="0">
            <a:noAutofit/>
          </a:bodyPr>
          <a:lstStyle/>
          <a:p>
            <a:pPr algn="ctr"/>
            <a:r>
              <a:rPr lang="en" sz="2400" b="1"/>
              <a:t>Back End</a:t>
            </a:r>
          </a:p>
        </p:txBody>
      </p:sp>
      <p:sp>
        <p:nvSpPr>
          <p:cNvPr id="144" name="Shape 144"/>
          <p:cNvSpPr txBox="1"/>
          <p:nvPr/>
        </p:nvSpPr>
        <p:spPr>
          <a:xfrm>
            <a:off x="9327862" y="1848133"/>
            <a:ext cx="2210799" cy="582000"/>
          </a:xfrm>
          <a:prstGeom prst="rect">
            <a:avLst/>
          </a:prstGeom>
          <a:noFill/>
          <a:ln>
            <a:noFill/>
          </a:ln>
        </p:spPr>
        <p:txBody>
          <a:bodyPr lIns="121900" tIns="121900" rIns="121900" bIns="121900" anchor="ctr" anchorCtr="0">
            <a:noAutofit/>
          </a:bodyPr>
          <a:lstStyle/>
          <a:p>
            <a:pPr algn="ctr"/>
            <a:r>
              <a:rPr lang="en" sz="2400" b="1"/>
              <a:t>Advanced Topics</a:t>
            </a:r>
          </a:p>
        </p:txBody>
      </p:sp>
      <p:sp>
        <p:nvSpPr>
          <p:cNvPr id="145" name="Shape 145"/>
          <p:cNvSpPr txBox="1"/>
          <p:nvPr/>
        </p:nvSpPr>
        <p:spPr>
          <a:xfrm>
            <a:off x="568167" y="4351500"/>
            <a:ext cx="2382400" cy="2154000"/>
          </a:xfrm>
          <a:prstGeom prst="rect">
            <a:avLst/>
          </a:prstGeom>
          <a:noFill/>
          <a:ln>
            <a:noFill/>
          </a:ln>
        </p:spPr>
        <p:txBody>
          <a:bodyPr lIns="121900" tIns="121900" rIns="121900" bIns="121900" anchor="t" anchorCtr="0">
            <a:noAutofit/>
          </a:bodyPr>
          <a:lstStyle/>
          <a:p>
            <a:pPr algn="ctr"/>
            <a:r>
              <a:rPr lang="en" sz="2400"/>
              <a:t>Fundamentals</a:t>
            </a:r>
          </a:p>
          <a:p>
            <a:pPr algn="ctr"/>
            <a:endParaRPr sz="2400"/>
          </a:p>
          <a:p>
            <a:pPr algn="ctr"/>
            <a:r>
              <a:rPr lang="en" sz="2400"/>
              <a:t>Git</a:t>
            </a:r>
          </a:p>
          <a:p>
            <a:pPr algn="ctr"/>
            <a:endParaRPr sz="2400"/>
          </a:p>
          <a:p>
            <a:pPr algn="ctr"/>
            <a:r>
              <a:rPr lang="en" sz="2400"/>
              <a:t>Command Line</a:t>
            </a:r>
          </a:p>
        </p:txBody>
      </p:sp>
      <p:sp>
        <p:nvSpPr>
          <p:cNvPr id="146" name="Shape 146"/>
          <p:cNvSpPr txBox="1"/>
          <p:nvPr/>
        </p:nvSpPr>
        <p:spPr>
          <a:xfrm>
            <a:off x="3458600" y="4351500"/>
            <a:ext cx="2382400" cy="2154000"/>
          </a:xfrm>
          <a:prstGeom prst="rect">
            <a:avLst/>
          </a:prstGeom>
          <a:noFill/>
          <a:ln>
            <a:noFill/>
          </a:ln>
        </p:spPr>
        <p:txBody>
          <a:bodyPr lIns="121900" tIns="121900" rIns="121900" bIns="121900" anchor="t" anchorCtr="0">
            <a:noAutofit/>
          </a:bodyPr>
          <a:lstStyle/>
          <a:p>
            <a:pPr algn="ctr"/>
            <a:r>
              <a:rPr lang="en" sz="2400" dirty="0"/>
              <a:t>HTML</a:t>
            </a:r>
          </a:p>
          <a:p>
            <a:pPr algn="ctr"/>
            <a:endParaRPr sz="2400" dirty="0"/>
          </a:p>
          <a:p>
            <a:pPr algn="ctr"/>
            <a:r>
              <a:rPr lang="en" sz="2400" dirty="0"/>
              <a:t>CSS</a:t>
            </a:r>
          </a:p>
          <a:p>
            <a:pPr algn="ctr"/>
            <a:endParaRPr sz="2400" dirty="0"/>
          </a:p>
          <a:p>
            <a:pPr algn="ctr"/>
            <a:r>
              <a:rPr lang="en" sz="2400" dirty="0"/>
              <a:t>Responsive Design</a:t>
            </a:r>
          </a:p>
          <a:p>
            <a:pPr algn="ctr"/>
            <a:endParaRPr sz="2400" dirty="0"/>
          </a:p>
          <a:p>
            <a:pPr algn="ctr"/>
            <a:r>
              <a:rPr lang="en" sz="2400" dirty="0"/>
              <a:t>JavaScript &amp; jQuery</a:t>
            </a:r>
          </a:p>
        </p:txBody>
      </p:sp>
      <p:sp>
        <p:nvSpPr>
          <p:cNvPr id="147" name="Shape 147"/>
          <p:cNvSpPr txBox="1"/>
          <p:nvPr/>
        </p:nvSpPr>
        <p:spPr>
          <a:xfrm>
            <a:off x="6349033" y="4351500"/>
            <a:ext cx="2382400" cy="2154000"/>
          </a:xfrm>
          <a:prstGeom prst="rect">
            <a:avLst/>
          </a:prstGeom>
          <a:noFill/>
          <a:ln>
            <a:noFill/>
          </a:ln>
        </p:spPr>
        <p:txBody>
          <a:bodyPr lIns="121900" tIns="121900" rIns="121900" bIns="121900" anchor="t" anchorCtr="0">
            <a:noAutofit/>
          </a:bodyPr>
          <a:lstStyle/>
          <a:p>
            <a:pPr algn="ctr"/>
            <a:r>
              <a:rPr lang="en" sz="2400"/>
              <a:t>Web Frameworks</a:t>
            </a:r>
          </a:p>
          <a:p>
            <a:pPr algn="ctr"/>
            <a:endParaRPr sz="2400"/>
          </a:p>
          <a:p>
            <a:pPr algn="ctr"/>
            <a:r>
              <a:rPr lang="en" sz="2400"/>
              <a:t>Architecture</a:t>
            </a:r>
          </a:p>
          <a:p>
            <a:pPr algn="ctr"/>
            <a:endParaRPr sz="2400"/>
          </a:p>
          <a:p>
            <a:pPr algn="ctr"/>
            <a:r>
              <a:rPr lang="en" sz="2400"/>
              <a:t>Database Design</a:t>
            </a:r>
          </a:p>
        </p:txBody>
      </p:sp>
      <p:sp>
        <p:nvSpPr>
          <p:cNvPr id="148" name="Shape 148"/>
          <p:cNvSpPr txBox="1"/>
          <p:nvPr/>
        </p:nvSpPr>
        <p:spPr>
          <a:xfrm>
            <a:off x="9327867" y="4351500"/>
            <a:ext cx="2382400" cy="2154000"/>
          </a:xfrm>
          <a:prstGeom prst="rect">
            <a:avLst/>
          </a:prstGeom>
          <a:noFill/>
          <a:ln>
            <a:noFill/>
          </a:ln>
        </p:spPr>
        <p:txBody>
          <a:bodyPr lIns="121900" tIns="121900" rIns="121900" bIns="121900" anchor="t" anchorCtr="0">
            <a:noAutofit/>
          </a:bodyPr>
          <a:lstStyle/>
          <a:p>
            <a:pPr algn="ctr"/>
            <a:r>
              <a:rPr lang="en" sz="2400"/>
              <a:t>APIs</a:t>
            </a:r>
          </a:p>
          <a:p>
            <a:pPr algn="ctr"/>
            <a:endParaRPr sz="2400"/>
          </a:p>
          <a:p>
            <a:pPr algn="ctr"/>
            <a:r>
              <a:rPr lang="en" sz="2400"/>
              <a:t>Visualization</a:t>
            </a:r>
          </a:p>
          <a:p>
            <a:pPr algn="ctr"/>
            <a:endParaRPr sz="2400"/>
          </a:p>
          <a:p>
            <a:pPr algn="ctr"/>
            <a:r>
              <a:rPr lang="en" sz="2400"/>
              <a:t>Security</a:t>
            </a:r>
          </a:p>
          <a:p>
            <a:pPr algn="ctr"/>
            <a:endParaRPr sz="2400"/>
          </a:p>
          <a:p>
            <a:pPr algn="ctr"/>
            <a:r>
              <a:rPr lang="en" sz="2400"/>
              <a:t>Deployment</a:t>
            </a:r>
          </a:p>
        </p:txBody>
      </p:sp>
      <p:cxnSp>
        <p:nvCxnSpPr>
          <p:cNvPr id="149" name="Shape 149"/>
          <p:cNvCxnSpPr>
            <a:stCxn id="137" idx="3"/>
            <a:endCxn id="138" idx="1"/>
          </p:cNvCxnSpPr>
          <p:nvPr/>
        </p:nvCxnSpPr>
        <p:spPr>
          <a:xfrm>
            <a:off x="2629300" y="3292067"/>
            <a:ext cx="1151200" cy="0"/>
          </a:xfrm>
          <a:prstGeom prst="straightConnector1">
            <a:avLst/>
          </a:prstGeom>
          <a:noFill/>
          <a:ln w="9525" cap="flat" cmpd="sng">
            <a:solidFill>
              <a:srgbClr val="666666"/>
            </a:solidFill>
            <a:prstDash val="solid"/>
            <a:round/>
            <a:headEnd type="none" w="lg" len="lg"/>
            <a:tailEnd type="none" w="lg" len="lg"/>
          </a:ln>
        </p:spPr>
      </p:cxnSp>
      <p:cxnSp>
        <p:nvCxnSpPr>
          <p:cNvPr id="150" name="Shape 150"/>
          <p:cNvCxnSpPr>
            <a:stCxn id="138" idx="3"/>
            <a:endCxn id="139" idx="1"/>
          </p:cNvCxnSpPr>
          <p:nvPr/>
        </p:nvCxnSpPr>
        <p:spPr>
          <a:xfrm>
            <a:off x="5520388" y="3292067"/>
            <a:ext cx="1151200" cy="0"/>
          </a:xfrm>
          <a:prstGeom prst="straightConnector1">
            <a:avLst/>
          </a:prstGeom>
          <a:noFill/>
          <a:ln w="9525" cap="flat" cmpd="sng">
            <a:solidFill>
              <a:srgbClr val="666666"/>
            </a:solidFill>
            <a:prstDash val="solid"/>
            <a:round/>
            <a:headEnd type="none" w="lg" len="lg"/>
            <a:tailEnd type="none" w="lg" len="lg"/>
          </a:ln>
        </p:spPr>
      </p:cxnSp>
      <p:cxnSp>
        <p:nvCxnSpPr>
          <p:cNvPr id="151" name="Shape 151"/>
          <p:cNvCxnSpPr>
            <a:stCxn id="139" idx="3"/>
            <a:endCxn id="140" idx="1"/>
          </p:cNvCxnSpPr>
          <p:nvPr/>
        </p:nvCxnSpPr>
        <p:spPr>
          <a:xfrm>
            <a:off x="8411477" y="3292067"/>
            <a:ext cx="1151200" cy="0"/>
          </a:xfrm>
          <a:prstGeom prst="straightConnector1">
            <a:avLst/>
          </a:prstGeom>
          <a:noFill/>
          <a:ln w="9525" cap="flat" cmpd="sng">
            <a:solidFill>
              <a:srgbClr val="666666"/>
            </a:solidFill>
            <a:prstDash val="solid"/>
            <a:round/>
            <a:headEnd type="none" w="lg" len="lg"/>
            <a:tailEnd type="none" w="lg" len="lg"/>
          </a:ln>
        </p:spPr>
      </p:cxnSp>
      <p:sp>
        <p:nvSpPr>
          <p:cNvPr id="152" name="Shape 152"/>
          <p:cNvSpPr/>
          <p:nvPr/>
        </p:nvSpPr>
        <p:spPr>
          <a:xfrm>
            <a:off x="1" y="1650301"/>
            <a:ext cx="3544399" cy="4855199"/>
          </a:xfrm>
          <a:prstGeom prst="rect">
            <a:avLst/>
          </a:prstGeom>
          <a:solidFill>
            <a:srgbClr val="FFFFFF">
              <a:alpha val="65770"/>
            </a:srgbClr>
          </a:solidFill>
          <a:ln>
            <a:noFill/>
          </a:ln>
        </p:spPr>
        <p:txBody>
          <a:bodyPr lIns="121900" tIns="121900" rIns="121900" bIns="121900" anchor="ctr" anchorCtr="0">
            <a:noAutofit/>
          </a:bodyPr>
          <a:lstStyle/>
          <a:p>
            <a:endParaRPr sz="2400"/>
          </a:p>
        </p:txBody>
      </p:sp>
      <p:sp>
        <p:nvSpPr>
          <p:cNvPr id="153" name="Shape 153"/>
          <p:cNvSpPr/>
          <p:nvPr/>
        </p:nvSpPr>
        <p:spPr>
          <a:xfrm>
            <a:off x="5929634" y="1650301"/>
            <a:ext cx="5846799" cy="4855199"/>
          </a:xfrm>
          <a:prstGeom prst="rect">
            <a:avLst/>
          </a:prstGeom>
          <a:solidFill>
            <a:srgbClr val="FFFFFF">
              <a:alpha val="65770"/>
            </a:srgbClr>
          </a:solidFill>
          <a:ln>
            <a:noFill/>
          </a:ln>
        </p:spPr>
        <p:txBody>
          <a:bodyPr lIns="121900" tIns="121900" rIns="121900" bIns="121900" anchor="ctr" anchorCtr="0">
            <a:noAutofit/>
          </a:bodyPr>
          <a:lstStyle/>
          <a:p>
            <a:endParaRPr sz="2400"/>
          </a:p>
        </p:txBody>
      </p:sp>
      <p:sp>
        <p:nvSpPr>
          <p:cNvPr id="154" name="Shape 154"/>
          <p:cNvSpPr/>
          <p:nvPr/>
        </p:nvSpPr>
        <p:spPr>
          <a:xfrm>
            <a:off x="3544401" y="2876500"/>
            <a:ext cx="284799" cy="831200"/>
          </a:xfrm>
          <a:prstGeom prst="rect">
            <a:avLst/>
          </a:prstGeom>
          <a:solidFill>
            <a:srgbClr val="FFFFFF">
              <a:alpha val="65770"/>
            </a:srgbClr>
          </a:solidFill>
          <a:ln>
            <a:noFill/>
          </a:ln>
        </p:spPr>
        <p:txBody>
          <a:bodyPr lIns="121900" tIns="121900" rIns="121900" bIns="121900" anchor="ctr" anchorCtr="0">
            <a:noAutofit/>
          </a:bodyPr>
          <a:lstStyle/>
          <a:p>
            <a:endParaRPr sz="2400"/>
          </a:p>
        </p:txBody>
      </p:sp>
      <p:sp>
        <p:nvSpPr>
          <p:cNvPr id="155" name="Shape 155"/>
          <p:cNvSpPr/>
          <p:nvPr/>
        </p:nvSpPr>
        <p:spPr>
          <a:xfrm>
            <a:off x="5520400" y="2853700"/>
            <a:ext cx="409200" cy="831200"/>
          </a:xfrm>
          <a:prstGeom prst="rect">
            <a:avLst/>
          </a:prstGeom>
          <a:solidFill>
            <a:srgbClr val="FFFFFF">
              <a:alpha val="65770"/>
            </a:srgbClr>
          </a:solidFill>
          <a:ln>
            <a:noFill/>
          </a:ln>
        </p:spPr>
        <p:txBody>
          <a:bodyPr lIns="121900" tIns="121900" rIns="121900" bIns="121900" anchor="ctr" anchorCtr="0">
            <a:noAutofit/>
          </a:bodyPr>
          <a:lstStyle/>
          <a:p>
            <a:endParaRPr sz="2400"/>
          </a:p>
        </p:txBody>
      </p:sp>
    </p:spTree>
    <p:extLst>
      <p:ext uri="{BB962C8B-B14F-4D97-AF65-F5344CB8AC3E}">
        <p14:creationId xmlns:p14="http://schemas.microsoft.com/office/powerpoint/2010/main" val="4199586962"/>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800" dirty="0" smtClean="0"/>
              <a:t>Find a partner you haven’t worked with before</a:t>
            </a:r>
          </a:p>
          <a:p>
            <a:pPr>
              <a:buFont typeface="Arial" panose="020B0604020202020204" pitchFamily="34" charset="0"/>
              <a:buChar char="•"/>
            </a:pPr>
            <a:r>
              <a:rPr lang="en-US" sz="2800" dirty="0"/>
              <a:t>O</a:t>
            </a:r>
            <a:r>
              <a:rPr lang="en-US" sz="2800" dirty="0" smtClean="0"/>
              <a:t>nly one computer should be open!</a:t>
            </a:r>
          </a:p>
          <a:p>
            <a:pPr>
              <a:buFont typeface="Arial" panose="020B0604020202020204" pitchFamily="34" charset="0"/>
              <a:buChar char="•"/>
            </a:pPr>
            <a:r>
              <a:rPr lang="en-US" sz="2400" dirty="0" smtClean="0"/>
              <a:t>I </a:t>
            </a:r>
            <a:r>
              <a:rPr lang="en-US" sz="2400" dirty="0"/>
              <a:t>am going to give you a set of requirements and I want you to build me a webpage using HTML, CSS, and </a:t>
            </a:r>
            <a:r>
              <a:rPr lang="en-US" sz="2400" dirty="0" err="1"/>
              <a:t>Javascript</a:t>
            </a:r>
            <a:r>
              <a:rPr lang="en-US" sz="2400" dirty="0"/>
              <a:t>. </a:t>
            </a:r>
          </a:p>
          <a:p>
            <a:pPr>
              <a:buFont typeface="Arial" panose="020B0604020202020204" pitchFamily="34" charset="0"/>
              <a:buChar char="•"/>
            </a:pPr>
            <a:r>
              <a:rPr lang="en-US" sz="2400" dirty="0"/>
              <a:t>After you complete each set of requirements, let me </a:t>
            </a:r>
            <a:r>
              <a:rPr lang="en-US" sz="2400" dirty="0" smtClean="0"/>
              <a:t>know and, </a:t>
            </a:r>
            <a:r>
              <a:rPr lang="en-US" sz="2400" dirty="0"/>
              <a:t>I will give you the next set of requirements</a:t>
            </a:r>
            <a:r>
              <a:rPr lang="en-US" sz="2400" dirty="0" smtClean="0"/>
              <a:t>.</a:t>
            </a:r>
            <a:endParaRPr lang="en-US" sz="2400" dirty="0"/>
          </a:p>
          <a:p>
            <a:pPr>
              <a:buFont typeface="Arial" panose="020B0604020202020204" pitchFamily="34" charset="0"/>
              <a:buChar char="•"/>
            </a:pPr>
            <a:r>
              <a:rPr lang="en-US" sz="2400" dirty="0"/>
              <a:t>After you complete </a:t>
            </a:r>
            <a:r>
              <a:rPr lang="en-US" sz="2400" dirty="0" smtClean="0"/>
              <a:t>each </a:t>
            </a:r>
            <a:r>
              <a:rPr lang="en-US" sz="2400" dirty="0"/>
              <a:t>set of requirements, write down on a piece of paper how difficult it was to complete that task on a scale of 1-10 and how confident you are in the stability of your code on a scale of 1-10.</a:t>
            </a:r>
          </a:p>
          <a:p>
            <a:endParaRPr lang="en-US" sz="2800" dirty="0"/>
          </a:p>
        </p:txBody>
      </p:sp>
    </p:spTree>
    <p:extLst>
      <p:ext uri="{BB962C8B-B14F-4D97-AF65-F5344CB8AC3E}">
        <p14:creationId xmlns:p14="http://schemas.microsoft.com/office/powerpoint/2010/main" val="75999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092934" y="932033"/>
            <a:ext cx="11360799" cy="831200"/>
          </a:xfrm>
          <a:prstGeom prst="rect">
            <a:avLst/>
          </a:prstGeom>
        </p:spPr>
        <p:txBody>
          <a:bodyPr vert="horz" lIns="121900" tIns="121900" rIns="121900" bIns="121900" rtlCol="0" anchor="t" anchorCtr="0">
            <a:noAutofit/>
          </a:bodyPr>
          <a:lstStyle/>
          <a:p>
            <a:r>
              <a:rPr lang="en" dirty="0"/>
              <a:t>Front End Module - CSS</a:t>
            </a:r>
          </a:p>
        </p:txBody>
      </p:sp>
      <p:sp>
        <p:nvSpPr>
          <p:cNvPr id="172" name="Shape 172"/>
          <p:cNvSpPr/>
          <p:nvPr/>
        </p:nvSpPr>
        <p:spPr>
          <a:xfrm rot="-5400000">
            <a:off x="7152317" y="2183691"/>
            <a:ext cx="3631708" cy="3631724"/>
          </a:xfrm>
          <a:prstGeom prst="flowChartOffpageConnector">
            <a:avLst/>
          </a:prstGeom>
          <a:solidFill>
            <a:srgbClr val="0070C0"/>
          </a:solidFill>
          <a:ln w="28575" cap="flat" cmpd="sng">
            <a:solidFill>
              <a:schemeClr val="lt1"/>
            </a:solidFill>
            <a:prstDash val="solid"/>
            <a:round/>
            <a:headEnd type="none" w="med" len="med"/>
            <a:tailEnd type="none" w="med" len="med"/>
          </a:ln>
        </p:spPr>
        <p:txBody>
          <a:bodyPr lIns="121900" tIns="121900" rIns="121900" bIns="121900" anchor="ctr" anchorCtr="0">
            <a:noAutofit/>
          </a:bodyPr>
          <a:lstStyle/>
          <a:p>
            <a:endParaRPr sz="2400"/>
          </a:p>
        </p:txBody>
      </p:sp>
      <p:sp>
        <p:nvSpPr>
          <p:cNvPr id="173" name="Shape 173"/>
          <p:cNvSpPr/>
          <p:nvPr/>
        </p:nvSpPr>
        <p:spPr>
          <a:xfrm rot="-5400000">
            <a:off x="4280146" y="2183666"/>
            <a:ext cx="3631708" cy="3631724"/>
          </a:xfrm>
          <a:prstGeom prst="flowChartOffpageConnector">
            <a:avLst/>
          </a:prstGeom>
          <a:solidFill>
            <a:srgbClr val="CFE2F3"/>
          </a:solidFill>
          <a:ln w="28575" cap="flat" cmpd="sng">
            <a:solidFill>
              <a:schemeClr val="lt1"/>
            </a:solidFill>
            <a:prstDash val="solid"/>
            <a:round/>
            <a:headEnd type="none" w="med" len="med"/>
            <a:tailEnd type="none" w="med" len="med"/>
          </a:ln>
        </p:spPr>
        <p:txBody>
          <a:bodyPr lIns="121900" tIns="121900" rIns="121900" bIns="121900" anchor="ctr" anchorCtr="0">
            <a:noAutofit/>
          </a:bodyPr>
          <a:lstStyle/>
          <a:p>
            <a:endParaRPr sz="2400"/>
          </a:p>
        </p:txBody>
      </p:sp>
      <p:sp>
        <p:nvSpPr>
          <p:cNvPr id="174" name="Shape 174"/>
          <p:cNvSpPr/>
          <p:nvPr/>
        </p:nvSpPr>
        <p:spPr>
          <a:xfrm rot="-5400000">
            <a:off x="1407975" y="2183678"/>
            <a:ext cx="3631708" cy="3631724"/>
          </a:xfrm>
          <a:prstGeom prst="flowChartOffpageConnector">
            <a:avLst/>
          </a:prstGeom>
          <a:solidFill>
            <a:srgbClr val="CFE2F3"/>
          </a:solidFill>
          <a:ln w="28575" cap="flat" cmpd="sng">
            <a:solidFill>
              <a:schemeClr val="lt1"/>
            </a:solidFill>
            <a:prstDash val="solid"/>
            <a:round/>
            <a:headEnd type="none" w="med" len="med"/>
            <a:tailEnd type="none" w="med" len="med"/>
          </a:ln>
        </p:spPr>
        <p:txBody>
          <a:bodyPr lIns="121900" tIns="121900" rIns="121900" bIns="121900" anchor="ctr" anchorCtr="0">
            <a:noAutofit/>
          </a:bodyPr>
          <a:lstStyle/>
          <a:p>
            <a:endParaRPr sz="2400"/>
          </a:p>
        </p:txBody>
      </p:sp>
      <p:sp>
        <p:nvSpPr>
          <p:cNvPr id="175" name="Shape 175"/>
          <p:cNvSpPr txBox="1"/>
          <p:nvPr/>
        </p:nvSpPr>
        <p:spPr>
          <a:xfrm>
            <a:off x="2105834" y="3260167"/>
            <a:ext cx="2032799" cy="1269199"/>
          </a:xfrm>
          <a:prstGeom prst="rect">
            <a:avLst/>
          </a:prstGeom>
          <a:noFill/>
          <a:ln>
            <a:noFill/>
          </a:ln>
        </p:spPr>
        <p:txBody>
          <a:bodyPr lIns="121900" tIns="121900" rIns="121900" bIns="121900" anchor="ctr" anchorCtr="0">
            <a:noAutofit/>
          </a:bodyPr>
          <a:lstStyle/>
          <a:p>
            <a:pPr algn="ctr"/>
            <a:r>
              <a:rPr lang="en" sz="2400">
                <a:solidFill>
                  <a:srgbClr val="FFFFFF"/>
                </a:solidFill>
              </a:rPr>
              <a:t>HTML</a:t>
            </a:r>
          </a:p>
        </p:txBody>
      </p:sp>
      <p:sp>
        <p:nvSpPr>
          <p:cNvPr id="176" name="Shape 176"/>
          <p:cNvSpPr txBox="1"/>
          <p:nvPr/>
        </p:nvSpPr>
        <p:spPr>
          <a:xfrm>
            <a:off x="5329534" y="3260150"/>
            <a:ext cx="2032799" cy="1269199"/>
          </a:xfrm>
          <a:prstGeom prst="rect">
            <a:avLst/>
          </a:prstGeom>
          <a:noFill/>
          <a:ln>
            <a:noFill/>
          </a:ln>
        </p:spPr>
        <p:txBody>
          <a:bodyPr lIns="121900" tIns="121900" rIns="121900" bIns="121900" anchor="ctr" anchorCtr="0">
            <a:noAutofit/>
          </a:bodyPr>
          <a:lstStyle/>
          <a:p>
            <a:pPr algn="ctr"/>
            <a:r>
              <a:rPr lang="en" sz="2400">
                <a:solidFill>
                  <a:schemeClr val="lt1"/>
                </a:solidFill>
              </a:rPr>
              <a:t>CSS &amp; Responsive Design</a:t>
            </a:r>
          </a:p>
        </p:txBody>
      </p:sp>
      <p:sp>
        <p:nvSpPr>
          <p:cNvPr id="177" name="Shape 177"/>
          <p:cNvSpPr txBox="1"/>
          <p:nvPr/>
        </p:nvSpPr>
        <p:spPr>
          <a:xfrm>
            <a:off x="8201167" y="3260150"/>
            <a:ext cx="2032799" cy="1269199"/>
          </a:xfrm>
          <a:prstGeom prst="rect">
            <a:avLst/>
          </a:prstGeom>
          <a:noFill/>
          <a:ln>
            <a:noFill/>
          </a:ln>
        </p:spPr>
        <p:txBody>
          <a:bodyPr lIns="121900" tIns="121900" rIns="121900" bIns="121900" anchor="ctr" anchorCtr="0">
            <a:noAutofit/>
          </a:bodyPr>
          <a:lstStyle/>
          <a:p>
            <a:pPr algn="ctr"/>
            <a:r>
              <a:rPr lang="en" sz="2400">
                <a:solidFill>
                  <a:srgbClr val="FFFFFF"/>
                </a:solidFill>
              </a:rPr>
              <a:t>JavaScript &amp; jQuery</a:t>
            </a:r>
          </a:p>
        </p:txBody>
      </p:sp>
    </p:spTree>
    <p:extLst>
      <p:ext uri="{BB962C8B-B14F-4D97-AF65-F5344CB8AC3E}">
        <p14:creationId xmlns:p14="http://schemas.microsoft.com/office/powerpoint/2010/main" val="239707432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4000" dirty="0" err="1" smtClean="0"/>
              <a:t>Javascript</a:t>
            </a:r>
            <a:r>
              <a:rPr lang="en-US" sz="4000" dirty="0" smtClean="0"/>
              <a:t> </a:t>
            </a:r>
            <a:r>
              <a:rPr lang="en-US" sz="4000" dirty="0" smtClean="0"/>
              <a:t>Objects</a:t>
            </a:r>
          </a:p>
          <a:p>
            <a:pPr>
              <a:buFont typeface="Arial" panose="020B0604020202020204" pitchFamily="34" charset="0"/>
              <a:buChar char="•"/>
            </a:pPr>
            <a:r>
              <a:rPr lang="en-US" sz="4000" dirty="0" smtClean="0"/>
              <a:t>Callbacks and Closures</a:t>
            </a:r>
            <a:endParaRPr lang="en-US" sz="4000" dirty="0" smtClean="0"/>
          </a:p>
          <a:p>
            <a:pPr>
              <a:buFont typeface="Arial" panose="020B0604020202020204" pitchFamily="34" charset="0"/>
              <a:buChar char="•"/>
            </a:pPr>
            <a:r>
              <a:rPr lang="en-US" sz="4000" dirty="0" err="1" smtClean="0"/>
              <a:t>Async</a:t>
            </a:r>
            <a:endParaRPr lang="en-US" sz="4000" dirty="0" smtClean="0"/>
          </a:p>
          <a:p>
            <a:pPr>
              <a:buFont typeface="Arial" panose="020B0604020202020204" pitchFamily="34" charset="0"/>
              <a:buChar char="•"/>
            </a:pPr>
            <a:r>
              <a:rPr lang="en-US" sz="4000" dirty="0" smtClean="0"/>
              <a:t>Code!</a:t>
            </a:r>
            <a:endParaRPr lang="en-US" sz="4000" dirty="0" smtClean="0"/>
          </a:p>
        </p:txBody>
      </p:sp>
    </p:spTree>
    <p:extLst>
      <p:ext uri="{BB962C8B-B14F-4D97-AF65-F5344CB8AC3E}">
        <p14:creationId xmlns:p14="http://schemas.microsoft.com/office/powerpoint/2010/main" val="56063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588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FizzBUzz</a:t>
            </a:r>
            <a:r>
              <a:rPr lang="en-US" dirty="0" smtClean="0"/>
              <a:t> – Try it</a:t>
            </a:r>
            <a:r>
              <a:rPr lang="en-US" dirty="0" smtClean="0"/>
              <a:t>! ~ 5 mins</a:t>
            </a:r>
            <a:endParaRPr lang="en-US" dirty="0"/>
          </a:p>
        </p:txBody>
      </p:sp>
      <p:sp>
        <p:nvSpPr>
          <p:cNvPr id="3" name="Content Placeholder 2"/>
          <p:cNvSpPr>
            <a:spLocks noGrp="1"/>
          </p:cNvSpPr>
          <p:nvPr>
            <p:ph idx="1"/>
          </p:nvPr>
        </p:nvSpPr>
        <p:spPr/>
        <p:txBody>
          <a:bodyPr>
            <a:noAutofit/>
          </a:bodyPr>
          <a:lstStyle/>
          <a:p>
            <a:r>
              <a:rPr lang="en-US" sz="2400" dirty="0"/>
              <a:t>Write a program that uses console.log to print all the numbers from 1 to 100, with two exceptions. For numbers divisible by 3, print "Fizz" instead of the number, and for numbers divisible by 5 (and not 3), print "Buzz" instead</a:t>
            </a:r>
            <a:r>
              <a:rPr lang="en-US" sz="2400" dirty="0" smtClean="0"/>
              <a:t>.</a:t>
            </a:r>
            <a:endParaRPr lang="en-US" sz="2400" dirty="0"/>
          </a:p>
          <a:p>
            <a:r>
              <a:rPr lang="en-US" sz="2400" dirty="0"/>
              <a:t>When you have that working, modify your program to print "</a:t>
            </a:r>
            <a:r>
              <a:rPr lang="en-US" sz="2400" dirty="0" err="1"/>
              <a:t>FizzBuzz</a:t>
            </a:r>
            <a:r>
              <a:rPr lang="en-US" sz="2400" dirty="0"/>
              <a:t>", for numbers that are divisible by both 3 and 5 (and still print "Fizz" or "Buzz" for numbers divisible by only one of those</a:t>
            </a:r>
            <a:r>
              <a:rPr lang="en-US" sz="2400" dirty="0" smtClean="0"/>
              <a:t>).</a:t>
            </a:r>
            <a:endParaRPr lang="en-US" sz="2400" dirty="0"/>
          </a:p>
          <a:p>
            <a:r>
              <a:rPr lang="en-US" sz="2400" i="1" dirty="0"/>
              <a:t>(This is actually an interview question that has been claimed to weed out a significant percentage of programmer candidates. So if you solved it, you’re now allowed to feel good about yourself.)</a:t>
            </a:r>
          </a:p>
        </p:txBody>
      </p:sp>
      <p:sp>
        <p:nvSpPr>
          <p:cNvPr id="6" name="TextBox 5"/>
          <p:cNvSpPr txBox="1"/>
          <p:nvPr/>
        </p:nvSpPr>
        <p:spPr>
          <a:xfrm>
            <a:off x="8287352" y="5948413"/>
            <a:ext cx="2810576" cy="369332"/>
          </a:xfrm>
          <a:prstGeom prst="rect">
            <a:avLst/>
          </a:prstGeom>
          <a:noFill/>
        </p:spPr>
        <p:txBody>
          <a:bodyPr wrap="square" rtlCol="0">
            <a:spAutoFit/>
          </a:bodyPr>
          <a:lstStyle/>
          <a:p>
            <a:r>
              <a:rPr lang="en-US" dirty="0" smtClean="0">
                <a:hlinkClick r:id="rId3"/>
              </a:rPr>
              <a:t>Borrowed from </a:t>
            </a:r>
            <a:r>
              <a:rPr lang="en-US" dirty="0" err="1" smtClean="0">
                <a:hlinkClick r:id="rId3"/>
              </a:rPr>
              <a:t>EloquentJS</a:t>
            </a:r>
            <a:endParaRPr lang="en-US" dirty="0"/>
          </a:p>
        </p:txBody>
      </p:sp>
    </p:spTree>
    <p:extLst>
      <p:ext uri="{BB962C8B-B14F-4D97-AF65-F5344CB8AC3E}">
        <p14:creationId xmlns:p14="http://schemas.microsoft.com/office/powerpoint/2010/main" val="93019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Objects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406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Objects</a:t>
            </a:r>
            <a:endParaRPr lang="en-US" dirty="0"/>
          </a:p>
        </p:txBody>
      </p:sp>
      <p:sp>
        <p:nvSpPr>
          <p:cNvPr id="3" name="Content Placeholder 2"/>
          <p:cNvSpPr>
            <a:spLocks noGrp="1"/>
          </p:cNvSpPr>
          <p:nvPr>
            <p:ph idx="1"/>
          </p:nvPr>
        </p:nvSpPr>
        <p:spPr>
          <a:xfrm>
            <a:off x="1024128" y="2730136"/>
            <a:ext cx="9720071" cy="3579223"/>
          </a:xfrm>
        </p:spPr>
        <p:txBody>
          <a:bodyPr>
            <a:noAutofit/>
          </a:bodyPr>
          <a:lstStyle/>
          <a:p>
            <a:pPr marL="0" indent="0">
              <a:buNone/>
            </a:pPr>
            <a:r>
              <a:rPr lang="en-US" sz="3600" dirty="0"/>
              <a:t>JavaScript is designed on a simple object-based paradigm. An object is a </a:t>
            </a:r>
            <a:r>
              <a:rPr lang="en-US" sz="3600" b="1" dirty="0"/>
              <a:t>collection of properties</a:t>
            </a:r>
            <a:r>
              <a:rPr lang="en-US" sz="3600" dirty="0"/>
              <a:t>, and a property is an association between a name (or </a:t>
            </a:r>
            <a:r>
              <a:rPr lang="en-US" sz="3600" i="1" dirty="0"/>
              <a:t>key</a:t>
            </a:r>
            <a:r>
              <a:rPr lang="en-US" sz="3600" dirty="0"/>
              <a:t>) and a value. </a:t>
            </a:r>
            <a:r>
              <a:rPr lang="en-US" sz="3600" b="1" dirty="0"/>
              <a:t>A property's value can be a function</a:t>
            </a:r>
            <a:r>
              <a:rPr lang="en-US" sz="3600" dirty="0"/>
              <a:t>, in which case the property is known as a method. In addition to objects that are predefined in the browser, you can define your own objects.</a:t>
            </a:r>
            <a:endParaRPr lang="en-US" sz="3600" dirty="0" smtClean="0"/>
          </a:p>
        </p:txBody>
      </p:sp>
      <p:pic>
        <p:nvPicPr>
          <p:cNvPr id="4" name="Picture 3"/>
          <p:cNvPicPr>
            <a:picLocks noChangeAspect="1"/>
          </p:cNvPicPr>
          <p:nvPr/>
        </p:nvPicPr>
        <p:blipFill>
          <a:blip r:embed="rId3"/>
          <a:stretch>
            <a:fillRect/>
          </a:stretch>
        </p:blipFill>
        <p:spPr>
          <a:xfrm>
            <a:off x="6066392" y="882286"/>
            <a:ext cx="4419600" cy="1847850"/>
          </a:xfrm>
          <a:prstGeom prst="rect">
            <a:avLst/>
          </a:prstGeom>
        </p:spPr>
      </p:pic>
    </p:spTree>
    <p:extLst>
      <p:ext uri="{BB962C8B-B14F-4D97-AF65-F5344CB8AC3E}">
        <p14:creationId xmlns:p14="http://schemas.microsoft.com/office/powerpoint/2010/main" val="108968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pic>
        <p:nvPicPr>
          <p:cNvPr id="4" name="Picture 3"/>
          <p:cNvPicPr>
            <a:picLocks noChangeAspect="1"/>
          </p:cNvPicPr>
          <p:nvPr/>
        </p:nvPicPr>
        <p:blipFill>
          <a:blip r:embed="rId3"/>
          <a:stretch>
            <a:fillRect/>
          </a:stretch>
        </p:blipFill>
        <p:spPr>
          <a:xfrm>
            <a:off x="1414992" y="2280775"/>
            <a:ext cx="8782050" cy="3028950"/>
          </a:xfrm>
          <a:prstGeom prst="rect">
            <a:avLst/>
          </a:prstGeom>
        </p:spPr>
      </p:pic>
    </p:spTree>
    <p:extLst>
      <p:ext uri="{BB962C8B-B14F-4D97-AF65-F5344CB8AC3E}">
        <p14:creationId xmlns:p14="http://schemas.microsoft.com/office/powerpoint/2010/main" val="1801267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1352</TotalTime>
  <Words>1373</Words>
  <Application>Microsoft Office PowerPoint</Application>
  <PresentationFormat>Widescreen</PresentationFormat>
  <Paragraphs>185</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Tw Cen MT</vt:lpstr>
      <vt:lpstr>Tw Cen MT Condensed</vt:lpstr>
      <vt:lpstr>Wingdings 3</vt:lpstr>
      <vt:lpstr>Integral</vt:lpstr>
      <vt:lpstr>(More) Javascript</vt:lpstr>
      <vt:lpstr>Course Map</vt:lpstr>
      <vt:lpstr>Front End Module - CSS</vt:lpstr>
      <vt:lpstr>Agenda</vt:lpstr>
      <vt:lpstr>Recap</vt:lpstr>
      <vt:lpstr>FizzBUzz – Try it! ~ 5 mins</vt:lpstr>
      <vt:lpstr>Javascript Objects</vt:lpstr>
      <vt:lpstr>Javascript Objects</vt:lpstr>
      <vt:lpstr>JSON</vt:lpstr>
      <vt:lpstr>JSON</vt:lpstr>
      <vt:lpstr>CallBack Functions</vt:lpstr>
      <vt:lpstr>Callback Functions</vt:lpstr>
      <vt:lpstr>Closure</vt:lpstr>
      <vt:lpstr>ASYNC</vt:lpstr>
      <vt:lpstr>Sync</vt:lpstr>
      <vt:lpstr>ASYNC</vt:lpstr>
      <vt:lpstr>Why Async?</vt:lpstr>
      <vt:lpstr>Project Pitches on Friday</vt:lpstr>
      <vt:lpstr>Lab</vt:lpstr>
      <vt:lpstr>Instructions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Javascript</dc:title>
  <dc:creator>Vijay Velagapudi</dc:creator>
  <cp:lastModifiedBy>Vijay Velagapudi</cp:lastModifiedBy>
  <cp:revision>90</cp:revision>
  <dcterms:created xsi:type="dcterms:W3CDTF">2016-02-06T19:44:40Z</dcterms:created>
  <dcterms:modified xsi:type="dcterms:W3CDTF">2016-02-10T21:52:28Z</dcterms:modified>
</cp:coreProperties>
</file>