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Source Sans Pr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Alexander Jon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regular.fntdata"/><Relationship Id="rId50" Type="http://schemas.openxmlformats.org/officeDocument/2006/relationships/slide" Target="slides/slide44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5.xml"/><Relationship Id="rId55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57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56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need to add example of inline-block layout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" name="Shape 72"/>
          <p:cNvSpPr/>
          <p:nvPr/>
        </p:nvSpPr>
        <p:spPr>
          <a:xfrm>
            <a:off x="80700" y="5024650"/>
            <a:ext cx="8982599" cy="118799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" name="Shape 22"/>
          <p:cNvSpPr/>
          <p:nvPr/>
        </p:nvSpPr>
        <p:spPr>
          <a:xfrm>
            <a:off x="80700" y="5024650"/>
            <a:ext cx="8982599" cy="118799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hyperlink" Target="http://flukeout.github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reference.sitepoint.com/css/inheritance" TargetMode="External"/><Relationship Id="rId4" Type="http://schemas.openxmlformats.org/officeDocument/2006/relationships/hyperlink" Target="https://www.w3.org/TR/CSS21/propidx.html" TargetMode="External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css-discuss.incutio.com/wiki/Em_Vs_Percent_Widths" TargetMode="External"/><Relationship Id="rId4" Type="http://schemas.openxmlformats.org/officeDocument/2006/relationships/hyperlink" Target="http://graphicdesign.stackexchange.com/questions/199/point-vs-pixel-what-is-the-differenc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ternstyle.us/blog/float-vs-inline-block" TargetMode="External"/><Relationship Id="rId4" Type="http://schemas.openxmlformats.org/officeDocument/2006/relationships/hyperlink" Target="http://learnlayou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05.png"/><Relationship Id="rId6" Type="http://schemas.openxmlformats.org/officeDocument/2006/relationships/image" Target="../media/image0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itepoint.com/clearing-floats-overview-different-clearfix-methods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ss-tricks.com/fighting-the-space-between-inline-block-elements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1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css-tricks.com/centering-css-complete-guid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htmldog.com/references/css/properties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meyerweb.com/eric/tools/css/reset/" TargetMode="External"/><Relationship Id="rId4" Type="http://schemas.openxmlformats.org/officeDocument/2006/relationships/hyperlink" Target="http://csswizardry.com/2011/09/writing-efficient-css-selectors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Relationship Id="rId4" Type="http://schemas.openxmlformats.org/officeDocument/2006/relationships/hyperlink" Target="http://www.csszengarden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 Lab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Spring 2016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603650" y="3198875"/>
            <a:ext cx="3837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Module 2 - Lec 2 - CSS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 29,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A Set of Appearance Rules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92200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400"/>
              <a:t>Layout &amp; Positioning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Sizing &amp; Spacing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Colors &amp; Fonts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Animation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Getting a Handle with Selectors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53381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Selectors used to target individual or multiple elements for styling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3 Common selectors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Class (denoted by a period before the class name)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ID (denoted by a hash mark before the ID name)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Element Type (no preceding punctuation)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There are also more complex selectors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More on this later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25" y="2646425"/>
            <a:ext cx="2971800" cy="193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Shape 222"/>
          <p:cNvCxnSpPr/>
          <p:nvPr/>
        </p:nvCxnSpPr>
        <p:spPr>
          <a:xfrm flipH="1">
            <a:off x="6567200" y="2122025"/>
            <a:ext cx="479999" cy="761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6710400" y="1327350"/>
            <a:ext cx="2121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selector is selecting all elements with the ‘floating-box’ class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65750" y="4366300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4"/>
              </a:rPr>
              <a:t>A fun way to practice your CSS selection skills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Syntax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3109350" y="3296850"/>
            <a:ext cx="0" cy="9296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2020175" y="3297025"/>
            <a:ext cx="2279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4299266" y="3096112"/>
            <a:ext cx="0" cy="2135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2025853" y="3073775"/>
            <a:ext cx="0" cy="2135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5750800" y="1596795"/>
            <a:ext cx="0" cy="6125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4447895" y="2209394"/>
            <a:ext cx="2605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/>
          <p:nvPr/>
        </p:nvCxnSpPr>
        <p:spPr>
          <a:xfrm>
            <a:off x="4447850" y="2204225"/>
            <a:ext cx="0" cy="14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/>
          <p:nvPr/>
        </p:nvCxnSpPr>
        <p:spPr>
          <a:xfrm>
            <a:off x="7058875" y="2204225"/>
            <a:ext cx="0" cy="14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" name="Shape 238"/>
          <p:cNvSpPr txBox="1"/>
          <p:nvPr/>
        </p:nvSpPr>
        <p:spPr>
          <a:xfrm>
            <a:off x="2201700" y="4196425"/>
            <a:ext cx="18152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selector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493200" y="1068425"/>
            <a:ext cx="2515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declaration block</a:t>
            </a:r>
          </a:p>
        </p:txBody>
      </p:sp>
      <p:cxnSp>
        <p:nvCxnSpPr>
          <p:cNvPr id="240" name="Shape 240"/>
          <p:cNvCxnSpPr/>
          <p:nvPr/>
        </p:nvCxnSpPr>
        <p:spPr>
          <a:xfrm rot="10800000">
            <a:off x="6419825" y="3279487"/>
            <a:ext cx="0" cy="9296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5889116" y="3279500"/>
            <a:ext cx="1061399" cy="86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6943500" y="3073737"/>
            <a:ext cx="0" cy="2135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5883400" y="3073737"/>
            <a:ext cx="0" cy="2135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4" name="Shape 244"/>
          <p:cNvSpPr txBox="1"/>
          <p:nvPr/>
        </p:nvSpPr>
        <p:spPr>
          <a:xfrm>
            <a:off x="5889125" y="4196425"/>
            <a:ext cx="10613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value</a:t>
            </a:r>
          </a:p>
        </p:txBody>
      </p:sp>
      <p:cxnSp>
        <p:nvCxnSpPr>
          <p:cNvPr id="245" name="Shape 245"/>
          <p:cNvCxnSpPr/>
          <p:nvPr/>
        </p:nvCxnSpPr>
        <p:spPr>
          <a:xfrm rot="10800000">
            <a:off x="5104937" y="3296837"/>
            <a:ext cx="0" cy="9296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4575360" y="3279525"/>
            <a:ext cx="1034100" cy="86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5601686" y="3073762"/>
            <a:ext cx="0" cy="2135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x="4570100" y="3073762"/>
            <a:ext cx="0" cy="2135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9" name="Shape 249"/>
          <p:cNvSpPr txBox="1"/>
          <p:nvPr/>
        </p:nvSpPr>
        <p:spPr>
          <a:xfrm>
            <a:off x="4259837" y="4196425"/>
            <a:ext cx="16901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property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11700" y="2654200"/>
            <a:ext cx="8520599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.class-name</a:t>
            </a:r>
            <a:r>
              <a:rPr lang="en" sz="3600">
                <a:solidFill>
                  <a:srgbClr val="BF9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3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r>
              <a:rPr lang="en" sz="3600">
                <a:solidFill>
                  <a:srgbClr val="3D85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</a:t>
            </a:r>
            <a:r>
              <a:rPr lang="en" sz="3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3600">
                <a:solidFill>
                  <a:srgbClr val="3D85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3600">
                <a:solidFill>
                  <a:srgbClr val="BF9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100px</a:t>
            </a:r>
            <a:r>
              <a:rPr lang="en" sz="3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Properties &amp; Values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2814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Once you’ve targeted one or more elements with a selector, you can style the element(s) by setting the values of their properties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612" y="1835537"/>
            <a:ext cx="2771775" cy="1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Shape 258"/>
          <p:cNvCxnSpPr/>
          <p:nvPr/>
        </p:nvCxnSpPr>
        <p:spPr>
          <a:xfrm flipH="1" rot="10800000">
            <a:off x="5073650" y="2746000"/>
            <a:ext cx="629100" cy="92969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 txBox="1"/>
          <p:nvPr/>
        </p:nvSpPr>
        <p:spPr>
          <a:xfrm>
            <a:off x="4012025" y="3763025"/>
            <a:ext cx="2121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Here, we’re selecting the ‘display’ property to style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6505874" y="2759549"/>
            <a:ext cx="663600" cy="978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6478525" y="3763025"/>
            <a:ext cx="2187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Here, we’re setting the ‘display’ property’s value to ‘inline-block’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The Cascade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Cascade of files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Later files loaded in HTML will take precedence over earlier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Cascade of declarations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Later selectors in CSS file will take precedence over earlier selectors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Unless a more specific selector is used - more on this in a moment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Cascade of properties within declaration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Later declared property-values take precedence over earlier declared property-values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Cascade of Declaration Example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62" y="1068412"/>
            <a:ext cx="246697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4270225" y="2388387"/>
            <a:ext cx="38772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properties declared in the second .floating-box declaration will override any corresponding properties declared in the first .floating-box declaration</a:t>
            </a:r>
          </a:p>
        </p:txBody>
      </p:sp>
      <p:sp>
        <p:nvSpPr>
          <p:cNvPr id="275" name="Shape 275"/>
          <p:cNvSpPr/>
          <p:nvPr/>
        </p:nvSpPr>
        <p:spPr>
          <a:xfrm>
            <a:off x="1982300" y="1240439"/>
            <a:ext cx="5527725" cy="2411250"/>
          </a:xfrm>
          <a:custGeom>
            <a:pathLst>
              <a:path extrusionOk="0" h="96450" w="221109">
                <a:moveTo>
                  <a:pt x="221109" y="76131"/>
                </a:moveTo>
                <a:cubicBezTo>
                  <a:pt x="208999" y="79449"/>
                  <a:pt x="173662" y="94819"/>
                  <a:pt x="148454" y="96042"/>
                </a:cubicBezTo>
                <a:cubicBezTo>
                  <a:pt x="123246" y="97264"/>
                  <a:pt x="85405" y="96449"/>
                  <a:pt x="69861" y="83467"/>
                </a:cubicBezTo>
                <a:cubicBezTo>
                  <a:pt x="54317" y="70484"/>
                  <a:pt x="61070" y="31769"/>
                  <a:pt x="55190" y="18147"/>
                </a:cubicBezTo>
                <a:cubicBezTo>
                  <a:pt x="49310" y="4524"/>
                  <a:pt x="43779" y="4699"/>
                  <a:pt x="34581" y="1730"/>
                </a:cubicBezTo>
                <a:cubicBezTo>
                  <a:pt x="25382" y="-1239"/>
                  <a:pt x="5763" y="565"/>
                  <a:pt x="0" y="3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6" name="Shape 276"/>
          <p:cNvSpPr/>
          <p:nvPr/>
        </p:nvSpPr>
        <p:spPr>
          <a:xfrm>
            <a:off x="1947375" y="2173345"/>
            <a:ext cx="6625025" cy="1940275"/>
          </a:xfrm>
          <a:custGeom>
            <a:pathLst>
              <a:path extrusionOk="0" h="77611" w="265001">
                <a:moveTo>
                  <a:pt x="204692" y="11220"/>
                </a:moveTo>
                <a:cubicBezTo>
                  <a:pt x="207745" y="9357"/>
                  <a:pt x="213963" y="450"/>
                  <a:pt x="223013" y="43"/>
                </a:cubicBezTo>
                <a:cubicBezTo>
                  <a:pt x="232063" y="-364"/>
                  <a:pt x="252646" y="2080"/>
                  <a:pt x="258992" y="8775"/>
                </a:cubicBezTo>
                <a:cubicBezTo>
                  <a:pt x="265337" y="15470"/>
                  <a:pt x="267608" y="31364"/>
                  <a:pt x="261088" y="40213"/>
                </a:cubicBezTo>
                <a:cubicBezTo>
                  <a:pt x="254567" y="49062"/>
                  <a:pt x="237917" y="55639"/>
                  <a:pt x="219870" y="61869"/>
                </a:cubicBezTo>
                <a:cubicBezTo>
                  <a:pt x="201822" y="68098"/>
                  <a:pt x="189448" y="77005"/>
                  <a:pt x="152803" y="77588"/>
                </a:cubicBezTo>
                <a:cubicBezTo>
                  <a:pt x="116158" y="78170"/>
                  <a:pt x="25467" y="67400"/>
                  <a:pt x="0" y="6536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Cascade of Properties Example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62" y="1068412"/>
            <a:ext cx="246697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4357550" y="3021450"/>
            <a:ext cx="3296699" cy="122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second display property declaration will override the first display property declaration</a:t>
            </a:r>
          </a:p>
        </p:txBody>
      </p:sp>
      <p:cxnSp>
        <p:nvCxnSpPr>
          <p:cNvPr id="284" name="Shape 284"/>
          <p:cNvCxnSpPr/>
          <p:nvPr/>
        </p:nvCxnSpPr>
        <p:spPr>
          <a:xfrm flipH="1">
            <a:off x="2253050" y="3458100"/>
            <a:ext cx="2183099" cy="908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5" name="Shape 285"/>
          <p:cNvSpPr/>
          <p:nvPr/>
        </p:nvSpPr>
        <p:spPr>
          <a:xfrm>
            <a:off x="2126500" y="2992428"/>
            <a:ext cx="5773925" cy="1017175"/>
          </a:xfrm>
          <a:custGeom>
            <a:pathLst>
              <a:path extrusionOk="0" h="40687" w="230957">
                <a:moveTo>
                  <a:pt x="186349" y="32600"/>
                </a:moveTo>
                <a:cubicBezTo>
                  <a:pt x="190366" y="33938"/>
                  <a:pt x="203115" y="41389"/>
                  <a:pt x="210451" y="40633"/>
                </a:cubicBezTo>
                <a:cubicBezTo>
                  <a:pt x="217786" y="39876"/>
                  <a:pt x="234290" y="34181"/>
                  <a:pt x="230361" y="28059"/>
                </a:cubicBezTo>
                <a:cubicBezTo>
                  <a:pt x="226432" y="21936"/>
                  <a:pt x="208271" y="7982"/>
                  <a:pt x="186877" y="3897"/>
                </a:cubicBezTo>
                <a:cubicBezTo>
                  <a:pt x="165482" y="-188"/>
                  <a:pt x="133142" y="-2158"/>
                  <a:pt x="101996" y="3547"/>
                </a:cubicBezTo>
                <a:cubicBezTo>
                  <a:pt x="70849" y="9252"/>
                  <a:pt x="16999" y="32364"/>
                  <a:pt x="0" y="38128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Inheritance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4255499" cy="297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Separate from the Cascade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Similar to genetics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Parent passes on traits to children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 CSS, parent elements usually pass on properties to child elements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Not all properties, such as background-image are inherited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33100" y="4287700"/>
            <a:ext cx="86315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More on inheritance here</a:t>
            </a:r>
            <a:r>
              <a:rPr i="1" lang="en"/>
              <a:t>									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List of CSS inheritance values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575" y="775163"/>
            <a:ext cx="3968249" cy="206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7533850" y="1927650"/>
            <a:ext cx="340499" cy="331800"/>
          </a:xfrm>
          <a:prstGeom prst="rect">
            <a:avLst/>
          </a:prstGeom>
          <a:solidFill>
            <a:srgbClr val="FF0000">
              <a:alpha val="35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7533850" y="2492700"/>
            <a:ext cx="340499" cy="331800"/>
          </a:xfrm>
          <a:prstGeom prst="rect">
            <a:avLst/>
          </a:prstGeom>
          <a:solidFill>
            <a:srgbClr val="FF0000">
              <a:alpha val="35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8018100" y="2492700"/>
            <a:ext cx="340499" cy="331800"/>
          </a:xfrm>
          <a:prstGeom prst="rect">
            <a:avLst/>
          </a:prstGeom>
          <a:solidFill>
            <a:srgbClr val="FF0000">
              <a:alpha val="35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7" name="Shape 297"/>
          <p:cNvSpPr/>
          <p:nvPr/>
        </p:nvSpPr>
        <p:spPr>
          <a:xfrm>
            <a:off x="8502350" y="2492700"/>
            <a:ext cx="340499" cy="331800"/>
          </a:xfrm>
          <a:prstGeom prst="rect">
            <a:avLst/>
          </a:prstGeom>
          <a:solidFill>
            <a:srgbClr val="FF0000">
              <a:alpha val="35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5263200" y="3325000"/>
            <a:ext cx="3424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this case, if we set the font-size of the ul element to 1.5 em, the font size of the li children (and their children) would also be 1.5 em</a:t>
            </a:r>
          </a:p>
        </p:txBody>
      </p:sp>
      <p:cxnSp>
        <p:nvCxnSpPr>
          <p:cNvPr id="299" name="Shape 299"/>
          <p:cNvCxnSpPr>
            <a:stCxn id="298" idx="0"/>
          </p:cNvCxnSpPr>
          <p:nvPr/>
        </p:nvCxnSpPr>
        <p:spPr>
          <a:xfrm flipH="1" rot="10800000">
            <a:off x="6975600" y="3030100"/>
            <a:ext cx="805200" cy="2949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Specificity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2112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400"/>
              <a:t>More-specific selectors will override cascade precedence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In other words, no matter the order in the cascade:</a:t>
            </a: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BF9000"/>
                </a:solidFill>
              </a:rPr>
              <a:t>element type</a:t>
            </a:r>
            <a:r>
              <a:rPr lang="en" sz="3000"/>
              <a:t> &lt; </a:t>
            </a:r>
            <a:r>
              <a:rPr lang="en" sz="3000">
                <a:solidFill>
                  <a:srgbClr val="3D85C6"/>
                </a:solidFill>
              </a:rPr>
              <a:t>class </a:t>
            </a:r>
            <a:r>
              <a:rPr lang="en" sz="3000"/>
              <a:t>&lt; </a:t>
            </a:r>
            <a:r>
              <a:rPr lang="en" sz="3000">
                <a:solidFill>
                  <a:srgbClr val="CC0000"/>
                </a:solidFill>
              </a:rPr>
              <a:t>ID</a:t>
            </a:r>
          </a:p>
        </p:txBody>
      </p:sp>
      <p:cxnSp>
        <p:nvCxnSpPr>
          <p:cNvPr id="306" name="Shape 306"/>
          <p:cNvCxnSpPr/>
          <p:nvPr/>
        </p:nvCxnSpPr>
        <p:spPr>
          <a:xfrm flipH="1" rot="10800000">
            <a:off x="3737551" y="4183025"/>
            <a:ext cx="2706300" cy="5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7" name="Shape 307"/>
          <p:cNvCxnSpPr/>
          <p:nvPr/>
        </p:nvCxnSpPr>
        <p:spPr>
          <a:xfrm>
            <a:off x="3737551" y="3913325"/>
            <a:ext cx="0" cy="55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6440204" y="3913325"/>
            <a:ext cx="0" cy="55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9" name="Shape 309"/>
          <p:cNvSpPr txBox="1"/>
          <p:nvPr/>
        </p:nvSpPr>
        <p:spPr>
          <a:xfrm>
            <a:off x="3073800" y="4463525"/>
            <a:ext cx="13274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less specific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667405" y="4463525"/>
            <a:ext cx="15456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more specific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The Display Property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Important because it determines how elements are rendered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Four common values: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Block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Inline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Inline-Block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None (prevents element &amp; children from rendering)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Map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Getting Started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Front End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Back End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Advanced Topics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JavaScript &amp; jQuery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Web Frameworks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cxnSp>
        <p:nvCxnSpPr>
          <p:cNvPr id="129" name="Shape 129"/>
          <p:cNvCxnSpPr>
            <a:stCxn id="117" idx="3"/>
            <a:endCxn id="118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>
            <a:stCxn id="118" idx="3"/>
            <a:endCxn id="119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>
            <a:stCxn id="119" idx="3"/>
            <a:endCxn id="120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6194525" y="1361850"/>
            <a:ext cx="2245800" cy="2876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&lt;parent&gt;</a:t>
            </a:r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Block Elements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52683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Take up width of parent container by default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Start on new line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wrap around other block or inline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div, h1-h6, p, &amp; form are block by default</a:t>
            </a:r>
          </a:p>
        </p:txBody>
      </p:sp>
      <p:sp>
        <p:nvSpPr>
          <p:cNvPr id="324" name="Shape 324"/>
          <p:cNvSpPr/>
          <p:nvPr/>
        </p:nvSpPr>
        <p:spPr>
          <a:xfrm>
            <a:off x="6194535" y="2007300"/>
            <a:ext cx="2245800" cy="905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Block Elem. 1</a:t>
            </a:r>
          </a:p>
        </p:txBody>
      </p:sp>
      <p:sp>
        <p:nvSpPr>
          <p:cNvPr id="325" name="Shape 325"/>
          <p:cNvSpPr/>
          <p:nvPr/>
        </p:nvSpPr>
        <p:spPr>
          <a:xfrm>
            <a:off x="6194525" y="2912701"/>
            <a:ext cx="2245800" cy="905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Block Elem. 2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Inline Elements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5268300" cy="3667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Do not accept width, height, or vertical margins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Width &amp; height based on content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Positioned side-by-side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Except for anchor elements, should not wrap around block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span, a, &amp; img are inline by default</a:t>
            </a:r>
          </a:p>
        </p:txBody>
      </p:sp>
      <p:sp>
        <p:nvSpPr>
          <p:cNvPr id="332" name="Shape 332"/>
          <p:cNvSpPr/>
          <p:nvPr/>
        </p:nvSpPr>
        <p:spPr>
          <a:xfrm>
            <a:off x="6194525" y="1361850"/>
            <a:ext cx="2245800" cy="2876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&lt;parent&gt;</a:t>
            </a:r>
          </a:p>
        </p:txBody>
      </p:sp>
      <p:sp>
        <p:nvSpPr>
          <p:cNvPr id="333" name="Shape 333"/>
          <p:cNvSpPr/>
          <p:nvPr/>
        </p:nvSpPr>
        <p:spPr>
          <a:xfrm>
            <a:off x="6194525" y="2733300"/>
            <a:ext cx="1017599" cy="4322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Inline Elem. 1</a:t>
            </a:r>
          </a:p>
        </p:txBody>
      </p:sp>
      <p:sp>
        <p:nvSpPr>
          <p:cNvPr id="334" name="Shape 334"/>
          <p:cNvSpPr/>
          <p:nvPr/>
        </p:nvSpPr>
        <p:spPr>
          <a:xfrm>
            <a:off x="7212189" y="2733305"/>
            <a:ext cx="1040100" cy="4322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Inline Elem. 2</a:t>
            </a:r>
          </a:p>
        </p:txBody>
      </p:sp>
      <p:sp>
        <p:nvSpPr>
          <p:cNvPr id="335" name="Shape 335"/>
          <p:cNvSpPr/>
          <p:nvPr/>
        </p:nvSpPr>
        <p:spPr>
          <a:xfrm>
            <a:off x="6183264" y="3208805"/>
            <a:ext cx="1040100" cy="4322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Inline Elem. 3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Inline-Block Elements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4072199" cy="3667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have a specified width &amp; height, like block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be on same line as each other, like inline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Great for creating grids</a:t>
            </a:r>
          </a:p>
        </p:txBody>
      </p:sp>
      <p:sp>
        <p:nvSpPr>
          <p:cNvPr id="342" name="Shape 342"/>
          <p:cNvSpPr/>
          <p:nvPr/>
        </p:nvSpPr>
        <p:spPr>
          <a:xfrm>
            <a:off x="6194525" y="1361850"/>
            <a:ext cx="2245800" cy="2876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&lt;parent&gt;</a:t>
            </a:r>
          </a:p>
        </p:txBody>
      </p:sp>
      <p:sp>
        <p:nvSpPr>
          <p:cNvPr id="343" name="Shape 343"/>
          <p:cNvSpPr/>
          <p:nvPr/>
        </p:nvSpPr>
        <p:spPr>
          <a:xfrm>
            <a:off x="6194525" y="2245563"/>
            <a:ext cx="1110600" cy="94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Inline-Block Elem. 1</a:t>
            </a:r>
          </a:p>
        </p:txBody>
      </p:sp>
      <p:sp>
        <p:nvSpPr>
          <p:cNvPr id="344" name="Shape 344"/>
          <p:cNvSpPr/>
          <p:nvPr/>
        </p:nvSpPr>
        <p:spPr>
          <a:xfrm>
            <a:off x="7305125" y="2245575"/>
            <a:ext cx="1135199" cy="946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Inline-Block Elem. 2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3975700" y="1547575"/>
            <a:ext cx="4575900" cy="27785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margin</a:t>
            </a:r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The Box Model</a:t>
            </a:r>
          </a:p>
        </p:txBody>
      </p:sp>
      <p:sp>
        <p:nvSpPr>
          <p:cNvPr id="351" name="Shape 351"/>
          <p:cNvSpPr/>
          <p:nvPr/>
        </p:nvSpPr>
        <p:spPr>
          <a:xfrm>
            <a:off x="4479700" y="1940525"/>
            <a:ext cx="3567899" cy="2044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border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324375"/>
            <a:ext cx="3417000" cy="3555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Every html element is treated as a rectangular box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Each box is made up of four parts, which can be styled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Content (Width &amp; Height)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Padding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Border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Margin</a:t>
            </a:r>
          </a:p>
        </p:txBody>
      </p:sp>
      <p:sp>
        <p:nvSpPr>
          <p:cNvPr id="353" name="Shape 353"/>
          <p:cNvSpPr/>
          <p:nvPr/>
        </p:nvSpPr>
        <p:spPr>
          <a:xfrm>
            <a:off x="4992700" y="2311975"/>
            <a:ext cx="2541899" cy="1371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padding</a:t>
            </a:r>
          </a:p>
        </p:txBody>
      </p:sp>
      <p:sp>
        <p:nvSpPr>
          <p:cNvPr id="354" name="Shape 354"/>
          <p:cNvSpPr/>
          <p:nvPr/>
        </p:nvSpPr>
        <p:spPr>
          <a:xfrm>
            <a:off x="5493250" y="2686224"/>
            <a:ext cx="1540799" cy="62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content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- 3 Different Box Types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2112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content-box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default box type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400"/>
              <a:t>padding-box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border-box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generally easiest to work with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812" y="1493837"/>
            <a:ext cx="3362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Content Box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3207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All four parts of the box added together to get the element’s actual total width &amp; height</a:t>
            </a:r>
          </a:p>
        </p:txBody>
      </p:sp>
      <p:sp>
        <p:nvSpPr>
          <p:cNvPr id="368" name="Shape 368"/>
          <p:cNvSpPr/>
          <p:nvPr/>
        </p:nvSpPr>
        <p:spPr>
          <a:xfrm>
            <a:off x="3899500" y="1395175"/>
            <a:ext cx="4575900" cy="27785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margin</a:t>
            </a:r>
          </a:p>
        </p:txBody>
      </p:sp>
      <p:sp>
        <p:nvSpPr>
          <p:cNvPr id="369" name="Shape 369"/>
          <p:cNvSpPr/>
          <p:nvPr/>
        </p:nvSpPr>
        <p:spPr>
          <a:xfrm>
            <a:off x="4403500" y="1788125"/>
            <a:ext cx="3567899" cy="2044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border</a:t>
            </a:r>
          </a:p>
        </p:txBody>
      </p:sp>
      <p:sp>
        <p:nvSpPr>
          <p:cNvPr id="370" name="Shape 370"/>
          <p:cNvSpPr/>
          <p:nvPr/>
        </p:nvSpPr>
        <p:spPr>
          <a:xfrm>
            <a:off x="4916500" y="2159575"/>
            <a:ext cx="2541899" cy="1371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padding</a:t>
            </a:r>
          </a:p>
        </p:txBody>
      </p:sp>
      <p:sp>
        <p:nvSpPr>
          <p:cNvPr id="371" name="Shape 371"/>
          <p:cNvSpPr/>
          <p:nvPr/>
        </p:nvSpPr>
        <p:spPr>
          <a:xfrm>
            <a:off x="5417050" y="2533824"/>
            <a:ext cx="1540799" cy="62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content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389120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440385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491650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96270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46705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797140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93960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912225" y="42789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8475400" y="42789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3903849" y="4462275"/>
            <a:ext cx="45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2" name="Shape 382"/>
          <p:cNvCxnSpPr/>
          <p:nvPr/>
        </p:nvCxnSpPr>
        <p:spPr>
          <a:xfrm>
            <a:off x="6191600" y="44622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3" name="Shape 383"/>
          <p:cNvSpPr txBox="1"/>
          <p:nvPr/>
        </p:nvSpPr>
        <p:spPr>
          <a:xfrm>
            <a:off x="5043200" y="4622625"/>
            <a:ext cx="22968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110 total pixels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073700" y="861875"/>
            <a:ext cx="22275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/>
              <a:t>element width set to 50px</a:t>
            </a:r>
          </a:p>
        </p:txBody>
      </p:sp>
      <p:cxnSp>
        <p:nvCxnSpPr>
          <p:cNvPr id="385" name="Shape 385"/>
          <p:cNvCxnSpPr>
            <a:stCxn id="384" idx="2"/>
          </p:cNvCxnSpPr>
          <p:nvPr/>
        </p:nvCxnSpPr>
        <p:spPr>
          <a:xfrm flipH="1">
            <a:off x="5449150" y="1228774"/>
            <a:ext cx="738300" cy="1259999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6191600" y="1228775"/>
            <a:ext cx="738299" cy="1259999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Padding Box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3207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padding is included in the element’s width value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As the padding increases in size, the content decreases in size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Border and margin are added after to get the element’s actual total width &amp; height</a:t>
            </a:r>
          </a:p>
        </p:txBody>
      </p:sp>
      <p:sp>
        <p:nvSpPr>
          <p:cNvPr id="393" name="Shape 393"/>
          <p:cNvSpPr/>
          <p:nvPr/>
        </p:nvSpPr>
        <p:spPr>
          <a:xfrm>
            <a:off x="3899500" y="1395175"/>
            <a:ext cx="4575900" cy="27785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margin</a:t>
            </a:r>
          </a:p>
        </p:txBody>
      </p:sp>
      <p:sp>
        <p:nvSpPr>
          <p:cNvPr id="394" name="Shape 394"/>
          <p:cNvSpPr/>
          <p:nvPr/>
        </p:nvSpPr>
        <p:spPr>
          <a:xfrm>
            <a:off x="4403500" y="1788125"/>
            <a:ext cx="3567899" cy="2044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border</a:t>
            </a:r>
          </a:p>
        </p:txBody>
      </p:sp>
      <p:sp>
        <p:nvSpPr>
          <p:cNvPr id="395" name="Shape 395"/>
          <p:cNvSpPr/>
          <p:nvPr/>
        </p:nvSpPr>
        <p:spPr>
          <a:xfrm>
            <a:off x="4916500" y="2159575"/>
            <a:ext cx="2541899" cy="1371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padding</a:t>
            </a:r>
          </a:p>
        </p:txBody>
      </p:sp>
      <p:sp>
        <p:nvSpPr>
          <p:cNvPr id="396" name="Shape 396"/>
          <p:cNvSpPr/>
          <p:nvPr/>
        </p:nvSpPr>
        <p:spPr>
          <a:xfrm>
            <a:off x="5417050" y="2533824"/>
            <a:ext cx="1540799" cy="62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content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89120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40385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91540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696045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746705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97140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93960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cxnSp>
        <p:nvCxnSpPr>
          <p:cNvPr id="404" name="Shape 404"/>
          <p:cNvCxnSpPr/>
          <p:nvPr/>
        </p:nvCxnSpPr>
        <p:spPr>
          <a:xfrm>
            <a:off x="3912225" y="42789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8475400" y="42789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6" name="Shape 406"/>
          <p:cNvCxnSpPr/>
          <p:nvPr/>
        </p:nvCxnSpPr>
        <p:spPr>
          <a:xfrm rot="10800000">
            <a:off x="3903849" y="4462275"/>
            <a:ext cx="45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7" name="Shape 407"/>
          <p:cNvCxnSpPr/>
          <p:nvPr/>
        </p:nvCxnSpPr>
        <p:spPr>
          <a:xfrm>
            <a:off x="6191600" y="44622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8" name="Shape 408"/>
          <p:cNvSpPr txBox="1"/>
          <p:nvPr/>
        </p:nvSpPr>
        <p:spPr>
          <a:xfrm>
            <a:off x="5196050" y="4622625"/>
            <a:ext cx="19910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90 total pixels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5073700" y="861875"/>
            <a:ext cx="22275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/>
              <a:t>element width set to 50px</a:t>
            </a:r>
          </a:p>
        </p:txBody>
      </p:sp>
      <p:cxnSp>
        <p:nvCxnSpPr>
          <p:cNvPr id="410" name="Shape 410"/>
          <p:cNvCxnSpPr>
            <a:stCxn id="409" idx="2"/>
          </p:cNvCxnSpPr>
          <p:nvPr/>
        </p:nvCxnSpPr>
        <p:spPr>
          <a:xfrm flipH="1">
            <a:off x="4968850" y="1228774"/>
            <a:ext cx="1218600" cy="858299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1" name="Shape 411"/>
          <p:cNvCxnSpPr/>
          <p:nvPr/>
        </p:nvCxnSpPr>
        <p:spPr>
          <a:xfrm rot="10800000">
            <a:off x="6191600" y="1228774"/>
            <a:ext cx="1218599" cy="858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Border Box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228775"/>
            <a:ext cx="3207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padding and border are included in the element’s width value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As the padding or border increases in size, the content decreases in size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Margin is added after to get the element’s actual total width &amp; height</a:t>
            </a:r>
          </a:p>
        </p:txBody>
      </p:sp>
      <p:sp>
        <p:nvSpPr>
          <p:cNvPr id="418" name="Shape 418"/>
          <p:cNvSpPr/>
          <p:nvPr/>
        </p:nvSpPr>
        <p:spPr>
          <a:xfrm>
            <a:off x="3899500" y="1395175"/>
            <a:ext cx="4575900" cy="27785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margin</a:t>
            </a:r>
          </a:p>
        </p:txBody>
      </p:sp>
      <p:sp>
        <p:nvSpPr>
          <p:cNvPr id="419" name="Shape 419"/>
          <p:cNvSpPr/>
          <p:nvPr/>
        </p:nvSpPr>
        <p:spPr>
          <a:xfrm>
            <a:off x="4403500" y="1788125"/>
            <a:ext cx="3567899" cy="2044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border</a:t>
            </a:r>
          </a:p>
        </p:txBody>
      </p:sp>
      <p:sp>
        <p:nvSpPr>
          <p:cNvPr id="420" name="Shape 420"/>
          <p:cNvSpPr/>
          <p:nvPr/>
        </p:nvSpPr>
        <p:spPr>
          <a:xfrm>
            <a:off x="4916500" y="2159575"/>
            <a:ext cx="2541899" cy="1371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padding</a:t>
            </a:r>
          </a:p>
        </p:txBody>
      </p:sp>
      <p:sp>
        <p:nvSpPr>
          <p:cNvPr id="421" name="Shape 421"/>
          <p:cNvSpPr/>
          <p:nvPr/>
        </p:nvSpPr>
        <p:spPr>
          <a:xfrm>
            <a:off x="5417050" y="2533824"/>
            <a:ext cx="1540799" cy="62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content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89120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440385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1540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696045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46705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7971400" y="2677225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5939600" y="2864550"/>
            <a:ext cx="5039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cxnSp>
        <p:nvCxnSpPr>
          <p:cNvPr id="429" name="Shape 429"/>
          <p:cNvCxnSpPr/>
          <p:nvPr/>
        </p:nvCxnSpPr>
        <p:spPr>
          <a:xfrm>
            <a:off x="3912225" y="42789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0" name="Shape 430"/>
          <p:cNvCxnSpPr/>
          <p:nvPr/>
        </p:nvCxnSpPr>
        <p:spPr>
          <a:xfrm>
            <a:off x="8475400" y="42789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1" name="Shape 431"/>
          <p:cNvCxnSpPr/>
          <p:nvPr/>
        </p:nvCxnSpPr>
        <p:spPr>
          <a:xfrm rot="10800000">
            <a:off x="3903849" y="4462275"/>
            <a:ext cx="45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2" name="Shape 432"/>
          <p:cNvCxnSpPr/>
          <p:nvPr/>
        </p:nvCxnSpPr>
        <p:spPr>
          <a:xfrm>
            <a:off x="6191600" y="4462275"/>
            <a:ext cx="0" cy="18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3" name="Shape 433"/>
          <p:cNvSpPr txBox="1"/>
          <p:nvPr/>
        </p:nvSpPr>
        <p:spPr>
          <a:xfrm>
            <a:off x="5257450" y="4622625"/>
            <a:ext cx="18600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70 total pixels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073700" y="861875"/>
            <a:ext cx="22275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/>
              <a:t>element width set to 50px</a:t>
            </a:r>
          </a:p>
        </p:txBody>
      </p:sp>
      <p:cxnSp>
        <p:nvCxnSpPr>
          <p:cNvPr id="435" name="Shape 435"/>
          <p:cNvCxnSpPr>
            <a:stCxn id="434" idx="2"/>
          </p:cNvCxnSpPr>
          <p:nvPr/>
        </p:nvCxnSpPr>
        <p:spPr>
          <a:xfrm flipH="1">
            <a:off x="4471150" y="1228774"/>
            <a:ext cx="1716300" cy="517799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6" name="Shape 436"/>
          <p:cNvCxnSpPr/>
          <p:nvPr/>
        </p:nvCxnSpPr>
        <p:spPr>
          <a:xfrm rot="10800000">
            <a:off x="6191600" y="1228774"/>
            <a:ext cx="1716299" cy="517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Absolute vs Relative Values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Pixels and points are absolute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Precise but not scalable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1 pixel is 1 dot on the screen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1 point is 1/72 inch (traditionally used in print media)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Percentages &amp; Ems are relative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Percentage - dependent on parent container/element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Em - dependent on font size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Scalable but not as precise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Good for responsive design (more on that in the next lecture)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58500" y="4392500"/>
            <a:ext cx="8427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More on percentages &amp; ems</a:t>
            </a:r>
            <a:r>
              <a:rPr i="1" lang="en"/>
              <a:t>									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More on pixels &amp; points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Positioning &amp; Layouts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Most web pages are arranged with elements positioned in a grid layout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Layouts are great because they can be reused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One option is to use </a:t>
            </a:r>
            <a:r>
              <a:rPr b="1" lang="en"/>
              <a:t>Float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Another option is to use </a:t>
            </a:r>
            <a:r>
              <a:rPr b="1" lang="en"/>
              <a:t>Inline-Block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Floats are generally better for positioning individual or groups of elements on the page, while inline-block is generally better for creating a grid layout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But there is no perfect answer!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311700" y="4366300"/>
            <a:ext cx="8630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A good explanation of float vs in-line block</a:t>
            </a:r>
            <a:r>
              <a:rPr i="1" lang="en"/>
              <a:t>			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A great resource to learn more about layouts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Map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Getting Started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Front 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Back End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Advanced Topics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JavaScript &amp; jQuery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Web Frameworks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cxnSp>
        <p:nvCxnSpPr>
          <p:cNvPr id="149" name="Shape 149"/>
          <p:cNvCxnSpPr>
            <a:stCxn id="137" idx="3"/>
            <a:endCxn id="138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>
            <a:stCxn id="138" idx="3"/>
            <a:endCxn id="139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39" idx="3"/>
            <a:endCxn id="140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2" name="Shape 152"/>
          <p:cNvSpPr/>
          <p:nvPr/>
        </p:nvSpPr>
        <p:spPr>
          <a:xfrm>
            <a:off x="0" y="1237725"/>
            <a:ext cx="2658299" cy="3641399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447225" y="1237725"/>
            <a:ext cx="4385099" cy="3641399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658300" y="2157375"/>
            <a:ext cx="213599" cy="623400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140300" y="2140275"/>
            <a:ext cx="306900" cy="623400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Float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Originally designed with traditional print-like layouts in mind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Not designed for creating grid layouts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Floating an element removes it from the normal flow of the HTML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Text wraps around the floated element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However, floats cause display issues requiring ‘creative’ workarounds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Using the :after pseudo-element is least messy clearfix method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42700" y="4366300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Clearfix methods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Inline-Block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All the benefits of being able to use margins, padding, width, height, and vertical-align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 weird collapsing or clearing issues, but still not perfect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Horizontal spacing issue between elements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81575" y="4375025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How to fix the horizontal spacing issues with inline-block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Layout Exercise - You Try It!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400"/>
              <a:t>We’re going to create a layout using float and inline-block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400"/>
              <a:t>Pull files from Git - they’re in the CSS folder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Follow along in class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The Position Property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Use the </a:t>
            </a:r>
            <a:r>
              <a:rPr b="1" lang="en"/>
              <a:t>Position </a:t>
            </a:r>
            <a:r>
              <a:rPr lang="en"/>
              <a:t>property to help layout and position elements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Default Position value is </a:t>
            </a:r>
            <a:r>
              <a:rPr b="1" lang="en"/>
              <a:t>Static</a:t>
            </a:r>
            <a:r>
              <a:rPr lang="en"/>
              <a:t>, but can also be </a:t>
            </a:r>
            <a:r>
              <a:rPr b="1" lang="en"/>
              <a:t>Inherit</a:t>
            </a:r>
            <a:r>
              <a:rPr lang="en"/>
              <a:t>, </a:t>
            </a:r>
            <a:r>
              <a:rPr b="1" lang="en"/>
              <a:t>Fixed</a:t>
            </a:r>
            <a:r>
              <a:rPr lang="en"/>
              <a:t>, </a:t>
            </a:r>
            <a:r>
              <a:rPr b="1" lang="en"/>
              <a:t>Relative</a:t>
            </a:r>
            <a:r>
              <a:rPr lang="en"/>
              <a:t>, or </a:t>
            </a:r>
            <a:r>
              <a:rPr b="1" lang="en"/>
              <a:t>Absolute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Static, Inherit, and Fixed are pretty straightforward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Static </a:t>
            </a:r>
            <a:r>
              <a:rPr lang="en"/>
              <a:t>- element is in normal flow of document, will match HTML layout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Inherit </a:t>
            </a:r>
            <a:r>
              <a:rPr lang="en"/>
              <a:t>- element inherits positioning from parent element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Fixed </a:t>
            </a:r>
            <a:r>
              <a:rPr lang="en"/>
              <a:t>- element is positioned in the exact same spot in the window, regardless of other content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Relative vs. Absolute Position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Relative </a:t>
            </a:r>
            <a:r>
              <a:rPr lang="en"/>
              <a:t>&amp; </a:t>
            </a:r>
            <a:r>
              <a:rPr b="1" lang="en"/>
              <a:t>Absolute </a:t>
            </a:r>
            <a:r>
              <a:rPr lang="en"/>
              <a:t>used to position elements with precision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Relative </a:t>
            </a:r>
            <a:r>
              <a:rPr lang="en"/>
              <a:t>- element is positioned with respect to itself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Absolute </a:t>
            </a:r>
            <a:r>
              <a:rPr lang="en"/>
              <a:t>- element is positioned with respect to its closest parent with Relative or Absolute positioning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Static Position Example</a:t>
            </a:r>
          </a:p>
        </p:txBody>
      </p:sp>
      <p:sp>
        <p:nvSpPr>
          <p:cNvPr id="488" name="Shape 488"/>
          <p:cNvSpPr/>
          <p:nvPr/>
        </p:nvSpPr>
        <p:spPr>
          <a:xfrm>
            <a:off x="3589950" y="1344750"/>
            <a:ext cx="3335699" cy="34493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&lt;parent element&gt;</a:t>
            </a:r>
          </a:p>
        </p:txBody>
      </p:sp>
      <p:sp>
        <p:nvSpPr>
          <p:cNvPr id="489" name="Shape 489"/>
          <p:cNvSpPr/>
          <p:nvPr/>
        </p:nvSpPr>
        <p:spPr>
          <a:xfrm>
            <a:off x="3777600" y="1859975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1</a:t>
            </a:r>
          </a:p>
        </p:txBody>
      </p:sp>
      <p:sp>
        <p:nvSpPr>
          <p:cNvPr id="490" name="Shape 490"/>
          <p:cNvSpPr/>
          <p:nvPr/>
        </p:nvSpPr>
        <p:spPr>
          <a:xfrm>
            <a:off x="3777600" y="2396916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2</a:t>
            </a:r>
          </a:p>
        </p:txBody>
      </p:sp>
      <p:sp>
        <p:nvSpPr>
          <p:cNvPr id="491" name="Shape 491"/>
          <p:cNvSpPr/>
          <p:nvPr/>
        </p:nvSpPr>
        <p:spPr>
          <a:xfrm>
            <a:off x="3777600" y="3470800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4</a:t>
            </a:r>
          </a:p>
        </p:txBody>
      </p:sp>
      <p:sp>
        <p:nvSpPr>
          <p:cNvPr id="492" name="Shape 492"/>
          <p:cNvSpPr/>
          <p:nvPr/>
        </p:nvSpPr>
        <p:spPr>
          <a:xfrm>
            <a:off x="3777600" y="2933858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3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1135950" y="2082525"/>
            <a:ext cx="1973699" cy="9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Imagine we have 4 element items stacked on top of each other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Relative Position Example</a:t>
            </a:r>
          </a:p>
        </p:txBody>
      </p:sp>
      <p:sp>
        <p:nvSpPr>
          <p:cNvPr id="499" name="Shape 499"/>
          <p:cNvSpPr/>
          <p:nvPr/>
        </p:nvSpPr>
        <p:spPr>
          <a:xfrm>
            <a:off x="4689400" y="1388475"/>
            <a:ext cx="3335699" cy="34493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&lt;parent element&gt;</a:t>
            </a:r>
          </a:p>
        </p:txBody>
      </p:sp>
      <p:sp>
        <p:nvSpPr>
          <p:cNvPr id="500" name="Shape 500"/>
          <p:cNvSpPr/>
          <p:nvPr/>
        </p:nvSpPr>
        <p:spPr>
          <a:xfrm>
            <a:off x="4877050" y="1903700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item 1</a:t>
            </a:r>
          </a:p>
        </p:txBody>
      </p:sp>
      <p:sp>
        <p:nvSpPr>
          <p:cNvPr id="501" name="Shape 501"/>
          <p:cNvSpPr/>
          <p:nvPr/>
        </p:nvSpPr>
        <p:spPr>
          <a:xfrm>
            <a:off x="4877050" y="2440641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2</a:t>
            </a:r>
          </a:p>
        </p:txBody>
      </p:sp>
      <p:sp>
        <p:nvSpPr>
          <p:cNvPr id="502" name="Shape 502"/>
          <p:cNvSpPr/>
          <p:nvPr/>
        </p:nvSpPr>
        <p:spPr>
          <a:xfrm>
            <a:off x="4877050" y="2977583"/>
            <a:ext cx="29604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4877050" y="3514525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4</a:t>
            </a:r>
          </a:p>
        </p:txBody>
      </p:sp>
      <p:sp>
        <p:nvSpPr>
          <p:cNvPr id="504" name="Shape 504"/>
          <p:cNvSpPr/>
          <p:nvPr/>
        </p:nvSpPr>
        <p:spPr>
          <a:xfrm>
            <a:off x="4977075" y="3113108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3</a:t>
            </a:r>
          </a:p>
        </p:txBody>
      </p:sp>
      <p:cxnSp>
        <p:nvCxnSpPr>
          <p:cNvPr id="505" name="Shape 505"/>
          <p:cNvCxnSpPr>
            <a:stCxn id="506" idx="0"/>
            <a:endCxn id="499" idx="1"/>
          </p:cNvCxnSpPr>
          <p:nvPr/>
        </p:nvCxnSpPr>
        <p:spPr>
          <a:xfrm flipH="1" rot="10800000">
            <a:off x="3188200" y="3113100"/>
            <a:ext cx="1501200" cy="743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6" name="Shape 506"/>
          <p:cNvSpPr txBox="1"/>
          <p:nvPr/>
        </p:nvSpPr>
        <p:spPr>
          <a:xfrm>
            <a:off x="2297500" y="3856500"/>
            <a:ext cx="1781400" cy="96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Item 3 repositioned with respect to original, ‘static’ position of itself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506500" y="1203125"/>
            <a:ext cx="3659099" cy="73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set item 3’s position to ‘relative’ and move it 10px from the left and 10px from the top...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99" y="2022524"/>
            <a:ext cx="2342774" cy="16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Absolute Position Example</a:t>
            </a:r>
          </a:p>
        </p:txBody>
      </p:sp>
      <p:sp>
        <p:nvSpPr>
          <p:cNvPr id="514" name="Shape 514"/>
          <p:cNvSpPr/>
          <p:nvPr/>
        </p:nvSpPr>
        <p:spPr>
          <a:xfrm>
            <a:off x="4689400" y="1388475"/>
            <a:ext cx="3335699" cy="34493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&lt;parent element&gt;</a:t>
            </a:r>
          </a:p>
        </p:txBody>
      </p:sp>
      <p:sp>
        <p:nvSpPr>
          <p:cNvPr id="515" name="Shape 515"/>
          <p:cNvSpPr/>
          <p:nvPr/>
        </p:nvSpPr>
        <p:spPr>
          <a:xfrm>
            <a:off x="4877050" y="1903700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1</a:t>
            </a:r>
          </a:p>
        </p:txBody>
      </p:sp>
      <p:sp>
        <p:nvSpPr>
          <p:cNvPr id="516" name="Shape 516"/>
          <p:cNvSpPr/>
          <p:nvPr/>
        </p:nvSpPr>
        <p:spPr>
          <a:xfrm>
            <a:off x="4877050" y="2440641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2</a:t>
            </a:r>
          </a:p>
        </p:txBody>
      </p:sp>
      <p:sp>
        <p:nvSpPr>
          <p:cNvPr id="517" name="Shape 517"/>
          <p:cNvSpPr/>
          <p:nvPr/>
        </p:nvSpPr>
        <p:spPr>
          <a:xfrm>
            <a:off x="4877050" y="2977583"/>
            <a:ext cx="29604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877050" y="3514525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4</a:t>
            </a:r>
          </a:p>
        </p:txBody>
      </p:sp>
      <p:sp>
        <p:nvSpPr>
          <p:cNvPr id="519" name="Shape 519"/>
          <p:cNvSpPr/>
          <p:nvPr/>
        </p:nvSpPr>
        <p:spPr>
          <a:xfrm>
            <a:off x="4953250" y="1616870"/>
            <a:ext cx="2960400" cy="357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item 3</a:t>
            </a:r>
          </a:p>
        </p:txBody>
      </p:sp>
      <p:cxnSp>
        <p:nvCxnSpPr>
          <p:cNvPr id="520" name="Shape 520"/>
          <p:cNvCxnSpPr>
            <a:stCxn id="521" idx="0"/>
          </p:cNvCxnSpPr>
          <p:nvPr/>
        </p:nvCxnSpPr>
        <p:spPr>
          <a:xfrm flipH="1" rot="10800000">
            <a:off x="3203349" y="1851325"/>
            <a:ext cx="1442400" cy="2021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1" name="Shape 521"/>
          <p:cNvSpPr txBox="1"/>
          <p:nvPr/>
        </p:nvSpPr>
        <p:spPr>
          <a:xfrm>
            <a:off x="2330050" y="3872425"/>
            <a:ext cx="1746599" cy="96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Item 3 repositioned with respect to parent element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454125" y="1364225"/>
            <a:ext cx="36590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Now, if we set item 3’s position to ‘absolute’...</a:t>
            </a: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25" y="1933500"/>
            <a:ext cx="2377757" cy="161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Static vs Relative vs Absolute</a:t>
            </a:r>
          </a:p>
        </p:txBody>
      </p:sp>
      <p:grpSp>
        <p:nvGrpSpPr>
          <p:cNvPr id="529" name="Shape 529"/>
          <p:cNvGrpSpPr/>
          <p:nvPr/>
        </p:nvGrpSpPr>
        <p:grpSpPr>
          <a:xfrm>
            <a:off x="457175" y="1953725"/>
            <a:ext cx="2508000" cy="2593499"/>
            <a:chOff x="380987" y="1868800"/>
            <a:chExt cx="2508000" cy="2593499"/>
          </a:xfrm>
        </p:grpSpPr>
        <p:sp>
          <p:nvSpPr>
            <p:cNvPr id="530" name="Shape 530"/>
            <p:cNvSpPr/>
            <p:nvPr/>
          </p:nvSpPr>
          <p:spPr>
            <a:xfrm>
              <a:off x="380987" y="1868800"/>
              <a:ext cx="2508000" cy="2593499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&lt;parent container&gt;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522076" y="2256185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1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522076" y="2659900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2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522076" y="3467328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4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522076" y="3063614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3</a:t>
              </a: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3394187" y="1953737"/>
            <a:ext cx="2508000" cy="2593499"/>
            <a:chOff x="3469312" y="1868812"/>
            <a:chExt cx="2508000" cy="2593499"/>
          </a:xfrm>
        </p:grpSpPr>
        <p:sp>
          <p:nvSpPr>
            <p:cNvPr id="536" name="Shape 536"/>
            <p:cNvSpPr/>
            <p:nvPr/>
          </p:nvSpPr>
          <p:spPr>
            <a:xfrm>
              <a:off x="3469312" y="1868812"/>
              <a:ext cx="2508000" cy="2593499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&lt;parent container&gt;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3610400" y="2256192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1</a:t>
              </a:r>
            </a:p>
          </p:txBody>
        </p:sp>
        <p:sp>
          <p:nvSpPr>
            <p:cNvPr id="538" name="Shape 538"/>
            <p:cNvSpPr/>
            <p:nvPr/>
          </p:nvSpPr>
          <p:spPr>
            <a:xfrm>
              <a:off x="3610400" y="2659901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2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3610400" y="3063609"/>
              <a:ext cx="2225700" cy="26909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610400" y="3467317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4</a:t>
              </a:r>
            </a:p>
          </p:txBody>
        </p:sp>
        <p:sp>
          <p:nvSpPr>
            <p:cNvPr id="541" name="Shape 541"/>
            <p:cNvSpPr/>
            <p:nvPr/>
          </p:nvSpPr>
          <p:spPr>
            <a:xfrm>
              <a:off x="3724984" y="3178193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3</a:t>
              </a: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6331200" y="1953737"/>
            <a:ext cx="2508000" cy="2593499"/>
            <a:chOff x="6255012" y="1868812"/>
            <a:chExt cx="2508000" cy="2593499"/>
          </a:xfrm>
        </p:grpSpPr>
        <p:sp>
          <p:nvSpPr>
            <p:cNvPr id="543" name="Shape 543"/>
            <p:cNvSpPr/>
            <p:nvPr/>
          </p:nvSpPr>
          <p:spPr>
            <a:xfrm>
              <a:off x="6255012" y="1868812"/>
              <a:ext cx="2508000" cy="2593499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&lt;parent container&gt;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6396100" y="2256192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1</a:t>
              </a:r>
            </a:p>
          </p:txBody>
        </p:sp>
        <p:sp>
          <p:nvSpPr>
            <p:cNvPr id="545" name="Shape 545"/>
            <p:cNvSpPr/>
            <p:nvPr/>
          </p:nvSpPr>
          <p:spPr>
            <a:xfrm>
              <a:off x="6396100" y="2659901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2</a:t>
              </a:r>
            </a:p>
          </p:txBody>
        </p:sp>
        <p:sp>
          <p:nvSpPr>
            <p:cNvPr id="546" name="Shape 546"/>
            <p:cNvSpPr/>
            <p:nvPr/>
          </p:nvSpPr>
          <p:spPr>
            <a:xfrm>
              <a:off x="6396100" y="3063609"/>
              <a:ext cx="2225700" cy="26909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396100" y="3467317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4</a:t>
              </a:r>
            </a:p>
          </p:txBody>
        </p:sp>
        <p:sp>
          <p:nvSpPr>
            <p:cNvPr id="548" name="Shape 548"/>
            <p:cNvSpPr/>
            <p:nvPr/>
          </p:nvSpPr>
          <p:spPr>
            <a:xfrm>
              <a:off x="6453392" y="2066794"/>
              <a:ext cx="2225700" cy="269099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item 3</a:t>
              </a:r>
            </a:p>
          </p:txBody>
        </p:sp>
      </p:grpSp>
      <p:sp>
        <p:nvSpPr>
          <p:cNvPr id="549" name="Shape 549"/>
          <p:cNvSpPr txBox="1"/>
          <p:nvPr/>
        </p:nvSpPr>
        <p:spPr>
          <a:xfrm>
            <a:off x="1243925" y="1519475"/>
            <a:ext cx="9345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Static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4095600" y="1519475"/>
            <a:ext cx="10827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Relative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009875" y="1519475"/>
            <a:ext cx="11351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Absolute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When to Use Different Position Values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/>
              <a:t>Each Position value has its advantages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Fixed - good for non-moving items, like menu bars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Relative - good for smaller adjustments to an element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Absolute - good for when you want an element to always be in the same position relative to its parent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454100" y="4322650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A comprehensive guide to alignment and centering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 End Module</a:t>
            </a:r>
          </a:p>
        </p:txBody>
      </p:sp>
      <p:sp>
        <p:nvSpPr>
          <p:cNvPr id="161" name="Shape 161"/>
          <p:cNvSpPr/>
          <p:nvPr/>
        </p:nvSpPr>
        <p:spPr>
          <a:xfrm rot="-5400000">
            <a:off x="5364237" y="1637768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-5400000">
            <a:off x="3210109" y="1637749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-5400000">
            <a:off x="1055981" y="1637758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579375" y="2445125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HTML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997150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CSS &amp; Responsive Design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150875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JavaScript &amp; jQuery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Complex Selection</a:t>
            </a: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Combine different selectors to target a specific element or group of elements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Spaces between selectors indicate descendant selection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Ex:   .container p {width: 60%} selects all paragraphs within elements with the ‘container’ class and sets their width to 60%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Selectors without spaces indicate a combination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Ex: p.sale-item {color: red} selects all p elements that have the ‘sale-item’ class and sets their text color to red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Other Common Properties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Color </a:t>
            </a:r>
            <a:r>
              <a:rPr lang="en"/>
              <a:t>(foreground/text)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Background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Background-Image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Font-Size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Font-Weight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Border-Radius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11700" y="4366300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For all of the things, check out HTML Dog’s CSS Properties Reference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More Best Practices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sz="2400"/>
              <a:t>Reset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Browsers have different styling defaults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Need to reset/recalibrate styles so we know what to expect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http://meyerweb.com/eric/tools/css/reset/</a:t>
            </a:r>
            <a:r>
              <a:rPr lang="en" sz="1800"/>
              <a:t> is a good one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Reuse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This is more system-level thinking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If certain styles are being repeated, consolidate into a new class if possible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436650" y="4305150"/>
            <a:ext cx="5021399" cy="5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4"/>
              </a:rPr>
              <a:t>More on writing good selectors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In-Class Workshop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Style your HTML code from Wednesday’s class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Create a new CSS file and link to it within your HTML file (see image below on how to do this)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Try to mimic the layout of the actual TechCrunch article; use a grid system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Try to mimic the typography, font colors, and font sizes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Try to mimic the rest of the site’s color scheme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Bonus: Try to emulate the grey tag list on the left-hand side near the top of the page; use hovers</a:t>
            </a:r>
          </a:p>
        </p:txBody>
      </p:sp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150" y="4127197"/>
            <a:ext cx="5083550" cy="73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6" name="Shape 586"/>
          <p:cNvCxnSpPr/>
          <p:nvPr/>
        </p:nvCxnSpPr>
        <p:spPr>
          <a:xfrm flipH="1" rot="10800000">
            <a:off x="2357800" y="4401375"/>
            <a:ext cx="960599" cy="12209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7" name="Shape 587"/>
          <p:cNvSpPr txBox="1"/>
          <p:nvPr/>
        </p:nvSpPr>
        <p:spPr>
          <a:xfrm>
            <a:off x="311700" y="3961275"/>
            <a:ext cx="2220899" cy="8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200"/>
              <a:t>Add this line of code to the ‘head’ section of your HTML file. The href attribute value should match the name of your CSS file.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2</a:t>
            </a: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Redesign a page from your favorite site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Find in the Homework folder under the Files section of bCourses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Submit via Git (instructions in HW)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 End Module - CSS</a:t>
            </a:r>
          </a:p>
        </p:txBody>
      </p:sp>
      <p:sp>
        <p:nvSpPr>
          <p:cNvPr id="172" name="Shape 172"/>
          <p:cNvSpPr/>
          <p:nvPr/>
        </p:nvSpPr>
        <p:spPr>
          <a:xfrm rot="-5400000">
            <a:off x="5364237" y="1637768"/>
            <a:ext cx="2723781" cy="2723793"/>
          </a:xfrm>
          <a:prstGeom prst="flowChartOffpageConnector">
            <a:avLst/>
          </a:prstGeom>
          <a:solidFill>
            <a:srgbClr val="CFE2F3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-5400000">
            <a:off x="3210109" y="1637749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rot="-5400000">
            <a:off x="1055981" y="1637758"/>
            <a:ext cx="2723781" cy="2723793"/>
          </a:xfrm>
          <a:prstGeom prst="flowChartOffpageConnector">
            <a:avLst/>
          </a:prstGeom>
          <a:solidFill>
            <a:srgbClr val="CFE2F3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579375" y="2445125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997150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CSS &amp; Responsive Design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150875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JavaScript &amp; jQuery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 Today (Same as HTML)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925675" y="1161475"/>
            <a:ext cx="7239300" cy="349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Foundational understanding of CSS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Brush up &amp; fill in the gaps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Display &amp; Layouts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The Box Model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Positioning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- Appearance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33561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CSS is the presentation layer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If HTML is like the skeleton, then CSS is like the skin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25" y="717537"/>
            <a:ext cx="2504864" cy="38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246" y="717525"/>
            <a:ext cx="1372203" cy="39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5020400" y="4671950"/>
            <a:ext cx="7334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HTML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453600" y="4671950"/>
            <a:ext cx="7334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Architectural Thinking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2797199" cy="368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architected correctly, the same underlying content can be presented in any number of ways using CSS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496" y="2044174"/>
            <a:ext cx="5497900" cy="26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379500" y="1471475"/>
            <a:ext cx="5452800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1800"/>
              <a:t>Check Out </a:t>
            </a:r>
            <a:r>
              <a:rPr b="0" i="1" lang="en" sz="1800" u="sng">
                <a:solidFill>
                  <a:schemeClr val="hlink"/>
                </a:solidFill>
                <a:hlinkClick r:id="rId4"/>
              </a:rPr>
              <a:t>CSS Zen Garden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957925" y="1152475"/>
            <a:ext cx="25788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b="1" lang="en" sz="3000">
                <a:solidFill>
                  <a:srgbClr val="CC0000"/>
                </a:solidFill>
              </a:rPr>
              <a:t>C</a:t>
            </a:r>
            <a:r>
              <a:rPr lang="en" sz="3000"/>
              <a:t>ascading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b="1" lang="en" sz="3000">
                <a:solidFill>
                  <a:srgbClr val="CC0000"/>
                </a:solidFill>
              </a:rPr>
              <a:t>S</a:t>
            </a:r>
            <a:r>
              <a:rPr lang="en" sz="3000"/>
              <a:t>tyle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b="1" lang="en" sz="3000">
                <a:solidFill>
                  <a:srgbClr val="CC0000"/>
                </a:solidFill>
              </a:rPr>
              <a:t>S</a:t>
            </a:r>
            <a:r>
              <a:rPr lang="en" sz="3000"/>
              <a:t>heets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75" y="1353475"/>
            <a:ext cx="3014374" cy="301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