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55"/>
  </p:notesMasterIdLst>
  <p:sldIdLst>
    <p:sldId id="256" r:id="rId2"/>
    <p:sldId id="257" r:id="rId3"/>
    <p:sldId id="258" r:id="rId4"/>
    <p:sldId id="259" r:id="rId5"/>
    <p:sldId id="264" r:id="rId6"/>
    <p:sldId id="265" r:id="rId7"/>
    <p:sldId id="267" r:id="rId8"/>
    <p:sldId id="317" r:id="rId9"/>
    <p:sldId id="262" r:id="rId10"/>
    <p:sldId id="266" r:id="rId11"/>
    <p:sldId id="271" r:id="rId12"/>
    <p:sldId id="272" r:id="rId13"/>
    <p:sldId id="273" r:id="rId14"/>
    <p:sldId id="289" r:id="rId15"/>
    <p:sldId id="274" r:id="rId16"/>
    <p:sldId id="276" r:id="rId17"/>
    <p:sldId id="288" r:id="rId18"/>
    <p:sldId id="318" r:id="rId19"/>
    <p:sldId id="285" r:id="rId20"/>
    <p:sldId id="319" r:id="rId21"/>
    <p:sldId id="268" r:id="rId22"/>
    <p:sldId id="286" r:id="rId23"/>
    <p:sldId id="287" r:id="rId24"/>
    <p:sldId id="292" r:id="rId25"/>
    <p:sldId id="290" r:id="rId26"/>
    <p:sldId id="291" r:id="rId27"/>
    <p:sldId id="293" r:id="rId28"/>
    <p:sldId id="294" r:id="rId29"/>
    <p:sldId id="299" r:id="rId30"/>
    <p:sldId id="300" r:id="rId31"/>
    <p:sldId id="301" r:id="rId32"/>
    <p:sldId id="277" r:id="rId33"/>
    <p:sldId id="278" r:id="rId34"/>
    <p:sldId id="280" r:id="rId35"/>
    <p:sldId id="281" r:id="rId36"/>
    <p:sldId id="282" r:id="rId37"/>
    <p:sldId id="284" r:id="rId38"/>
    <p:sldId id="295" r:id="rId39"/>
    <p:sldId id="297" r:id="rId40"/>
    <p:sldId id="298" r:id="rId41"/>
    <p:sldId id="302" r:id="rId42"/>
    <p:sldId id="304" r:id="rId43"/>
    <p:sldId id="303" r:id="rId44"/>
    <p:sldId id="305" r:id="rId45"/>
    <p:sldId id="306" r:id="rId46"/>
    <p:sldId id="315" r:id="rId47"/>
    <p:sldId id="316" r:id="rId48"/>
    <p:sldId id="311" r:id="rId49"/>
    <p:sldId id="313" r:id="rId50"/>
    <p:sldId id="310" r:id="rId51"/>
    <p:sldId id="307" r:id="rId52"/>
    <p:sldId id="314" r:id="rId53"/>
    <p:sldId id="312" r:id="rId54"/>
  </p:sldIdLst>
  <p:sldSz cx="9144000" cy="5143500" type="screen16x9"/>
  <p:notesSz cx="6858000" cy="9144000"/>
  <p:embeddedFontLst>
    <p:embeddedFont>
      <p:font typeface="Proxima Nova" panose="020B0604020202020204" charset="0"/>
      <p:regular r:id="rId56"/>
      <p:bold r:id="rId57"/>
      <p:italic r:id="rId58"/>
      <p:boldItalic r:id="rId59"/>
    </p:embeddedFont>
    <p:embeddedFont>
      <p:font typeface="Arial Rounded MT Bold" panose="020F0704030504030204" pitchFamily="34" charset="0"/>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2" autoAdjust="0"/>
    <p:restoredTop sz="73609" autoAdjust="0"/>
  </p:normalViewPr>
  <p:slideViewPr>
    <p:cSldViewPr snapToGrid="0">
      <p:cViewPr varScale="1">
        <p:scale>
          <a:sx n="72" d="100"/>
          <a:sy n="72" d="100"/>
        </p:scale>
        <p:origin x="14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F5BA1-3727-4531-82A9-6B2429F4B592}"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A85FDA4C-ED03-4E7E-B4D9-FF1099EAFABE}">
      <dgm:prSet phldrT="[Text]"/>
      <dgm:spPr/>
      <dgm:t>
        <a:bodyPr/>
        <a:lstStyle/>
        <a:p>
          <a:r>
            <a:rPr lang="en-US" dirty="0" smtClean="0"/>
            <a:t>Lecture 1</a:t>
          </a:r>
          <a:endParaRPr lang="en-US" dirty="0"/>
        </a:p>
      </dgm:t>
    </dgm:pt>
    <dgm:pt modelId="{125A8969-F2FB-46AC-A0A8-62D9F39AE70F}" type="parTrans" cxnId="{D1162F43-5E72-4F92-8081-0EB7BF586DDA}">
      <dgm:prSet/>
      <dgm:spPr/>
      <dgm:t>
        <a:bodyPr/>
        <a:lstStyle/>
        <a:p>
          <a:endParaRPr lang="en-US"/>
        </a:p>
      </dgm:t>
    </dgm:pt>
    <dgm:pt modelId="{8BE7FC6E-BEDB-4678-AF01-B439B36AF862}" type="sibTrans" cxnId="{D1162F43-5E72-4F92-8081-0EB7BF586DDA}">
      <dgm:prSet/>
      <dgm:spPr/>
      <dgm:t>
        <a:bodyPr/>
        <a:lstStyle/>
        <a:p>
          <a:endParaRPr lang="en-US"/>
        </a:p>
      </dgm:t>
    </dgm:pt>
    <dgm:pt modelId="{426ED797-76E9-45AF-98CE-6523E5B5E4A9}">
      <dgm:prSet phldrT="[Text]"/>
      <dgm:spPr/>
      <dgm:t>
        <a:bodyPr/>
        <a:lstStyle/>
        <a:p>
          <a:r>
            <a:rPr lang="en-US" dirty="0" smtClean="0"/>
            <a:t>Introduction and Concepts</a:t>
          </a:r>
          <a:endParaRPr lang="en-US" dirty="0"/>
        </a:p>
      </dgm:t>
    </dgm:pt>
    <dgm:pt modelId="{9470B893-8DA0-4841-83C6-80EA2707CE6E}" type="parTrans" cxnId="{BC519F39-D703-4D8F-A4B5-A42ADE3CE484}">
      <dgm:prSet/>
      <dgm:spPr/>
      <dgm:t>
        <a:bodyPr/>
        <a:lstStyle/>
        <a:p>
          <a:endParaRPr lang="en-US"/>
        </a:p>
      </dgm:t>
    </dgm:pt>
    <dgm:pt modelId="{ADFDDAFB-0994-4346-BD53-780767AEDFD3}" type="sibTrans" cxnId="{BC519F39-D703-4D8F-A4B5-A42ADE3CE484}">
      <dgm:prSet/>
      <dgm:spPr/>
      <dgm:t>
        <a:bodyPr/>
        <a:lstStyle/>
        <a:p>
          <a:endParaRPr lang="en-US"/>
        </a:p>
      </dgm:t>
    </dgm:pt>
    <dgm:pt modelId="{EE88DDBD-F731-465F-9984-EF889AC4A253}">
      <dgm:prSet phldrT="[Text]"/>
      <dgm:spPr/>
      <dgm:t>
        <a:bodyPr/>
        <a:lstStyle/>
        <a:p>
          <a:r>
            <a:rPr lang="en-US" dirty="0" smtClean="0"/>
            <a:t>Lecture 2</a:t>
          </a:r>
          <a:endParaRPr lang="en-US" dirty="0"/>
        </a:p>
      </dgm:t>
    </dgm:pt>
    <dgm:pt modelId="{B7A5C684-B541-425C-9A10-D5C97636C9FE}" type="parTrans" cxnId="{AF27E11D-8E27-4040-BBE1-B039A114EDD3}">
      <dgm:prSet/>
      <dgm:spPr/>
      <dgm:t>
        <a:bodyPr/>
        <a:lstStyle/>
        <a:p>
          <a:endParaRPr lang="en-US"/>
        </a:p>
      </dgm:t>
    </dgm:pt>
    <dgm:pt modelId="{486F278B-EB26-4B75-8732-742265457F1B}" type="sibTrans" cxnId="{AF27E11D-8E27-4040-BBE1-B039A114EDD3}">
      <dgm:prSet/>
      <dgm:spPr/>
      <dgm:t>
        <a:bodyPr/>
        <a:lstStyle/>
        <a:p>
          <a:endParaRPr lang="en-US"/>
        </a:p>
      </dgm:t>
    </dgm:pt>
    <dgm:pt modelId="{FCB65F1A-ADBB-4D53-B8AC-D009624D1954}">
      <dgm:prSet phldrT="[Text]"/>
      <dgm:spPr/>
      <dgm:t>
        <a:bodyPr/>
        <a:lstStyle/>
        <a:p>
          <a:r>
            <a:rPr lang="en-US" dirty="0" smtClean="0"/>
            <a:t>Applications through ORM</a:t>
          </a:r>
          <a:endParaRPr lang="en-US" dirty="0"/>
        </a:p>
      </dgm:t>
    </dgm:pt>
    <dgm:pt modelId="{0F293285-560F-4CF2-AA81-F4616A4122DD}" type="parTrans" cxnId="{3A094A7F-6090-46A3-BF35-D09D8758CFA3}">
      <dgm:prSet/>
      <dgm:spPr/>
      <dgm:t>
        <a:bodyPr/>
        <a:lstStyle/>
        <a:p>
          <a:endParaRPr lang="en-US"/>
        </a:p>
      </dgm:t>
    </dgm:pt>
    <dgm:pt modelId="{74A7A38C-1A31-47A6-8C4E-91DDFCBCDA56}" type="sibTrans" cxnId="{3A094A7F-6090-46A3-BF35-D09D8758CFA3}">
      <dgm:prSet/>
      <dgm:spPr/>
      <dgm:t>
        <a:bodyPr/>
        <a:lstStyle/>
        <a:p>
          <a:endParaRPr lang="en-US"/>
        </a:p>
      </dgm:t>
    </dgm:pt>
    <dgm:pt modelId="{FAD550B6-11BA-4CA8-A16C-86216BF07A0A}">
      <dgm:prSet phldrT="[Text]"/>
      <dgm:spPr/>
      <dgm:t>
        <a:bodyPr/>
        <a:lstStyle/>
        <a:p>
          <a:r>
            <a:rPr lang="en-US" dirty="0" smtClean="0"/>
            <a:t>Lecture 3</a:t>
          </a:r>
          <a:endParaRPr lang="en-US" dirty="0"/>
        </a:p>
      </dgm:t>
    </dgm:pt>
    <dgm:pt modelId="{C51971E2-1C99-4EE3-A39E-47C57F82B561}" type="parTrans" cxnId="{BF6B4BB7-F21D-4BCA-A930-DD5C68227D83}">
      <dgm:prSet/>
      <dgm:spPr/>
      <dgm:t>
        <a:bodyPr/>
        <a:lstStyle/>
        <a:p>
          <a:endParaRPr lang="en-US"/>
        </a:p>
      </dgm:t>
    </dgm:pt>
    <dgm:pt modelId="{DD5BC083-0877-4573-A229-F23AD7DC4A7C}" type="sibTrans" cxnId="{BF6B4BB7-F21D-4BCA-A930-DD5C68227D83}">
      <dgm:prSet/>
      <dgm:spPr/>
      <dgm:t>
        <a:bodyPr/>
        <a:lstStyle/>
        <a:p>
          <a:endParaRPr lang="en-US"/>
        </a:p>
      </dgm:t>
    </dgm:pt>
    <dgm:pt modelId="{84EE27E4-2F31-419B-BBA9-BDF963BCAD0A}">
      <dgm:prSet phldrT="[Text]"/>
      <dgm:spPr/>
      <dgm:t>
        <a:bodyPr/>
        <a:lstStyle/>
        <a:p>
          <a:r>
            <a:rPr lang="en-US" dirty="0" smtClean="0"/>
            <a:t>NoSQL vs SQL</a:t>
          </a:r>
          <a:endParaRPr lang="en-US" dirty="0"/>
        </a:p>
      </dgm:t>
    </dgm:pt>
    <dgm:pt modelId="{A8B14666-2D6E-43EC-8F85-9B49AEDB4FA1}" type="parTrans" cxnId="{657E5966-3DB9-4E2C-8F22-6E2F544724B5}">
      <dgm:prSet/>
      <dgm:spPr/>
      <dgm:t>
        <a:bodyPr/>
        <a:lstStyle/>
        <a:p>
          <a:endParaRPr lang="en-US"/>
        </a:p>
      </dgm:t>
    </dgm:pt>
    <dgm:pt modelId="{9224569A-C6DA-4E86-A345-1131A50C6DE2}" type="sibTrans" cxnId="{657E5966-3DB9-4E2C-8F22-6E2F544724B5}">
      <dgm:prSet/>
      <dgm:spPr/>
      <dgm:t>
        <a:bodyPr/>
        <a:lstStyle/>
        <a:p>
          <a:endParaRPr lang="en-US"/>
        </a:p>
      </dgm:t>
    </dgm:pt>
    <dgm:pt modelId="{970A8FA9-A7D0-4E66-81E5-455B5694535F}">
      <dgm:prSet phldrT="[Text]"/>
      <dgm:spPr/>
      <dgm:t>
        <a:bodyPr/>
        <a:lstStyle/>
        <a:p>
          <a:r>
            <a:rPr lang="en-US" dirty="0" smtClean="0"/>
            <a:t>When to use what</a:t>
          </a:r>
          <a:endParaRPr lang="en-US" dirty="0"/>
        </a:p>
      </dgm:t>
    </dgm:pt>
    <dgm:pt modelId="{821A032C-F986-4305-97C8-F3D38FCA32A6}" type="parTrans" cxnId="{793C2BAA-E5E5-43EC-B509-6A8C5E1409D6}">
      <dgm:prSet/>
      <dgm:spPr/>
      <dgm:t>
        <a:bodyPr/>
        <a:lstStyle/>
        <a:p>
          <a:endParaRPr lang="en-US"/>
        </a:p>
      </dgm:t>
    </dgm:pt>
    <dgm:pt modelId="{C7F98E97-CD85-4C56-B487-AF8889EB88B0}" type="sibTrans" cxnId="{793C2BAA-E5E5-43EC-B509-6A8C5E1409D6}">
      <dgm:prSet/>
      <dgm:spPr/>
      <dgm:t>
        <a:bodyPr/>
        <a:lstStyle/>
        <a:p>
          <a:endParaRPr lang="en-US"/>
        </a:p>
      </dgm:t>
    </dgm:pt>
    <dgm:pt modelId="{03A82D23-82E9-46D8-B5D2-288FBBE8707D}">
      <dgm:prSet phldrT="[Text]"/>
      <dgm:spPr/>
      <dgm:t>
        <a:bodyPr/>
        <a:lstStyle/>
        <a:p>
          <a:r>
            <a:rPr lang="en-US" dirty="0" smtClean="0"/>
            <a:t>ER Modelling</a:t>
          </a:r>
          <a:endParaRPr lang="en-US" dirty="0"/>
        </a:p>
      </dgm:t>
    </dgm:pt>
    <dgm:pt modelId="{8B2629B6-A765-4919-B6B9-C28463807C44}" type="parTrans" cxnId="{D94F293C-5F88-4973-AE54-F2F3DBA9B777}">
      <dgm:prSet/>
      <dgm:spPr/>
      <dgm:t>
        <a:bodyPr/>
        <a:lstStyle/>
        <a:p>
          <a:endParaRPr lang="en-US"/>
        </a:p>
      </dgm:t>
    </dgm:pt>
    <dgm:pt modelId="{AE9FB274-2AC2-43FE-8620-328536CCCC33}" type="sibTrans" cxnId="{D94F293C-5F88-4973-AE54-F2F3DBA9B777}">
      <dgm:prSet/>
      <dgm:spPr/>
      <dgm:t>
        <a:bodyPr/>
        <a:lstStyle/>
        <a:p>
          <a:endParaRPr lang="en-US"/>
        </a:p>
      </dgm:t>
    </dgm:pt>
    <dgm:pt modelId="{A8A9EC99-9ABB-43D8-9669-12EE7C14FDED}">
      <dgm:prSet phldrT="[Text]"/>
      <dgm:spPr/>
      <dgm:t>
        <a:bodyPr/>
        <a:lstStyle/>
        <a:p>
          <a:r>
            <a:rPr lang="en-US" dirty="0" smtClean="0"/>
            <a:t>Relational</a:t>
          </a:r>
          <a:endParaRPr lang="en-US" dirty="0"/>
        </a:p>
      </dgm:t>
    </dgm:pt>
    <dgm:pt modelId="{EE3CF8F4-A726-43E7-9956-0D88F4C982E3}" type="parTrans" cxnId="{4F89FB62-2BA3-4397-B8A7-60A1CCC3BFB6}">
      <dgm:prSet/>
      <dgm:spPr/>
      <dgm:t>
        <a:bodyPr/>
        <a:lstStyle/>
        <a:p>
          <a:endParaRPr lang="en-US"/>
        </a:p>
      </dgm:t>
    </dgm:pt>
    <dgm:pt modelId="{0C32DB21-38A6-47CE-A5AA-1680B076552E}" type="sibTrans" cxnId="{4F89FB62-2BA3-4397-B8A7-60A1CCC3BFB6}">
      <dgm:prSet/>
      <dgm:spPr/>
      <dgm:t>
        <a:bodyPr/>
        <a:lstStyle/>
        <a:p>
          <a:endParaRPr lang="en-US"/>
        </a:p>
      </dgm:t>
    </dgm:pt>
    <dgm:pt modelId="{B42094F9-94D1-4605-BE2A-968A2D3ECD16}">
      <dgm:prSet phldrT="[Text]"/>
      <dgm:spPr/>
      <dgm:t>
        <a:bodyPr/>
        <a:lstStyle/>
        <a:p>
          <a:r>
            <a:rPr lang="en-US" dirty="0" smtClean="0"/>
            <a:t>Mongo</a:t>
          </a:r>
          <a:endParaRPr lang="en-US" dirty="0"/>
        </a:p>
      </dgm:t>
    </dgm:pt>
    <dgm:pt modelId="{E63DC978-A2F3-4B07-B6A6-3890DAD02909}" type="parTrans" cxnId="{41F5B9E6-03AA-491C-887F-F0E352D67089}">
      <dgm:prSet/>
      <dgm:spPr/>
      <dgm:t>
        <a:bodyPr/>
        <a:lstStyle/>
        <a:p>
          <a:endParaRPr lang="en-US"/>
        </a:p>
      </dgm:t>
    </dgm:pt>
    <dgm:pt modelId="{020B34D9-3D31-4889-99F9-FD8B15A3034F}" type="sibTrans" cxnId="{41F5B9E6-03AA-491C-887F-F0E352D67089}">
      <dgm:prSet/>
      <dgm:spPr/>
      <dgm:t>
        <a:bodyPr/>
        <a:lstStyle/>
        <a:p>
          <a:endParaRPr lang="en-US"/>
        </a:p>
      </dgm:t>
    </dgm:pt>
    <dgm:pt modelId="{64A3A560-4794-42A1-AE38-134911464E8D}">
      <dgm:prSet phldrT="[Text]"/>
      <dgm:spPr/>
      <dgm:t>
        <a:bodyPr/>
        <a:lstStyle/>
        <a:p>
          <a:r>
            <a:rPr lang="en-US" dirty="0" smtClean="0"/>
            <a:t>SQL-Alchemy</a:t>
          </a:r>
          <a:endParaRPr lang="en-US" dirty="0"/>
        </a:p>
      </dgm:t>
    </dgm:pt>
    <dgm:pt modelId="{21893020-6C9E-4C5B-BF42-0FE70657F61F}" type="parTrans" cxnId="{8B340BB8-E1B1-4250-A3C9-6ED15239B5DA}">
      <dgm:prSet/>
      <dgm:spPr/>
      <dgm:t>
        <a:bodyPr/>
        <a:lstStyle/>
        <a:p>
          <a:endParaRPr lang="en-US"/>
        </a:p>
      </dgm:t>
    </dgm:pt>
    <dgm:pt modelId="{33D79D7E-95E9-4B87-8058-4A9DE90BC936}" type="sibTrans" cxnId="{8B340BB8-E1B1-4250-A3C9-6ED15239B5DA}">
      <dgm:prSet/>
      <dgm:spPr/>
      <dgm:t>
        <a:bodyPr/>
        <a:lstStyle/>
        <a:p>
          <a:endParaRPr lang="en-US"/>
        </a:p>
      </dgm:t>
    </dgm:pt>
    <dgm:pt modelId="{8E9FF8E5-CBF9-4C51-92DB-C0846659897E}">
      <dgm:prSet phldrT="[Text]"/>
      <dgm:spPr/>
      <dgm:t>
        <a:bodyPr/>
        <a:lstStyle/>
        <a:p>
          <a:r>
            <a:rPr lang="en-US" dirty="0" smtClean="0"/>
            <a:t>Application through SQL</a:t>
          </a:r>
          <a:endParaRPr lang="en-US" dirty="0"/>
        </a:p>
      </dgm:t>
    </dgm:pt>
    <dgm:pt modelId="{23A2CF92-1B27-491E-9777-A7199D29640F}" type="parTrans" cxnId="{DF7C5A0E-1214-4DBF-8C35-DDDF4A695D17}">
      <dgm:prSet/>
      <dgm:spPr/>
    </dgm:pt>
    <dgm:pt modelId="{0FC3588D-D59E-46C6-AABA-ACB30E5F285B}" type="sibTrans" cxnId="{DF7C5A0E-1214-4DBF-8C35-DDDF4A695D17}">
      <dgm:prSet/>
      <dgm:spPr/>
    </dgm:pt>
    <dgm:pt modelId="{18694DA5-B933-4FD1-9146-8A5A01FA6A7E}" type="pres">
      <dgm:prSet presAssocID="{8BEF5BA1-3727-4531-82A9-6B2429F4B592}" presName="Name0" presStyleCnt="0">
        <dgm:presLayoutVars>
          <dgm:dir/>
          <dgm:animLvl val="lvl"/>
          <dgm:resizeHandles val="exact"/>
        </dgm:presLayoutVars>
      </dgm:prSet>
      <dgm:spPr/>
      <dgm:t>
        <a:bodyPr/>
        <a:lstStyle/>
        <a:p>
          <a:endParaRPr lang="en-US"/>
        </a:p>
      </dgm:t>
    </dgm:pt>
    <dgm:pt modelId="{60BA4EC4-2B86-466D-9B31-40483C2D3B0D}" type="pres">
      <dgm:prSet presAssocID="{A85FDA4C-ED03-4E7E-B4D9-FF1099EAFABE}" presName="composite" presStyleCnt="0"/>
      <dgm:spPr/>
    </dgm:pt>
    <dgm:pt modelId="{B97AD27E-F9E9-45B2-B19B-388B6E1F319C}" type="pres">
      <dgm:prSet presAssocID="{A85FDA4C-ED03-4E7E-B4D9-FF1099EAFABE}" presName="parTx" presStyleLbl="alignNode1" presStyleIdx="0" presStyleCnt="3">
        <dgm:presLayoutVars>
          <dgm:chMax val="0"/>
          <dgm:chPref val="0"/>
          <dgm:bulletEnabled val="1"/>
        </dgm:presLayoutVars>
      </dgm:prSet>
      <dgm:spPr/>
      <dgm:t>
        <a:bodyPr/>
        <a:lstStyle/>
        <a:p>
          <a:endParaRPr lang="en-US"/>
        </a:p>
      </dgm:t>
    </dgm:pt>
    <dgm:pt modelId="{8B5A63C8-4418-4B3C-B3F5-B013A85187A3}" type="pres">
      <dgm:prSet presAssocID="{A85FDA4C-ED03-4E7E-B4D9-FF1099EAFABE}" presName="desTx" presStyleLbl="alignAccFollowNode1" presStyleIdx="0" presStyleCnt="3">
        <dgm:presLayoutVars>
          <dgm:bulletEnabled val="1"/>
        </dgm:presLayoutVars>
      </dgm:prSet>
      <dgm:spPr/>
      <dgm:t>
        <a:bodyPr/>
        <a:lstStyle/>
        <a:p>
          <a:endParaRPr lang="en-US"/>
        </a:p>
      </dgm:t>
    </dgm:pt>
    <dgm:pt modelId="{C85FBE87-B504-4F91-9FB7-786774E70F2F}" type="pres">
      <dgm:prSet presAssocID="{8BE7FC6E-BEDB-4678-AF01-B439B36AF862}" presName="space" presStyleCnt="0"/>
      <dgm:spPr/>
    </dgm:pt>
    <dgm:pt modelId="{B0F0042A-E53F-4911-8F86-3B49147AD0A8}" type="pres">
      <dgm:prSet presAssocID="{EE88DDBD-F731-465F-9984-EF889AC4A253}" presName="composite" presStyleCnt="0"/>
      <dgm:spPr/>
    </dgm:pt>
    <dgm:pt modelId="{4AB37679-A391-44C0-9AD8-DAC3A12F73F6}" type="pres">
      <dgm:prSet presAssocID="{EE88DDBD-F731-465F-9984-EF889AC4A253}" presName="parTx" presStyleLbl="alignNode1" presStyleIdx="1" presStyleCnt="3">
        <dgm:presLayoutVars>
          <dgm:chMax val="0"/>
          <dgm:chPref val="0"/>
          <dgm:bulletEnabled val="1"/>
        </dgm:presLayoutVars>
      </dgm:prSet>
      <dgm:spPr/>
      <dgm:t>
        <a:bodyPr/>
        <a:lstStyle/>
        <a:p>
          <a:endParaRPr lang="en-US"/>
        </a:p>
      </dgm:t>
    </dgm:pt>
    <dgm:pt modelId="{BA3FAFA3-E620-4D1F-A13B-8737AB0C8341}" type="pres">
      <dgm:prSet presAssocID="{EE88DDBD-F731-465F-9984-EF889AC4A253}" presName="desTx" presStyleLbl="alignAccFollowNode1" presStyleIdx="1" presStyleCnt="3">
        <dgm:presLayoutVars>
          <dgm:bulletEnabled val="1"/>
        </dgm:presLayoutVars>
      </dgm:prSet>
      <dgm:spPr/>
      <dgm:t>
        <a:bodyPr/>
        <a:lstStyle/>
        <a:p>
          <a:endParaRPr lang="en-US"/>
        </a:p>
      </dgm:t>
    </dgm:pt>
    <dgm:pt modelId="{FF0C0030-B700-42D6-B06A-B9019CDBD4F7}" type="pres">
      <dgm:prSet presAssocID="{486F278B-EB26-4B75-8732-742265457F1B}" presName="space" presStyleCnt="0"/>
      <dgm:spPr/>
    </dgm:pt>
    <dgm:pt modelId="{DBC8B3C7-0C2B-47B8-B739-201EF5AFD4CB}" type="pres">
      <dgm:prSet presAssocID="{FAD550B6-11BA-4CA8-A16C-86216BF07A0A}" presName="composite" presStyleCnt="0"/>
      <dgm:spPr/>
    </dgm:pt>
    <dgm:pt modelId="{95F7CD11-E170-4E1F-AD6C-95FA65625659}" type="pres">
      <dgm:prSet presAssocID="{FAD550B6-11BA-4CA8-A16C-86216BF07A0A}" presName="parTx" presStyleLbl="alignNode1" presStyleIdx="2" presStyleCnt="3">
        <dgm:presLayoutVars>
          <dgm:chMax val="0"/>
          <dgm:chPref val="0"/>
          <dgm:bulletEnabled val="1"/>
        </dgm:presLayoutVars>
      </dgm:prSet>
      <dgm:spPr/>
      <dgm:t>
        <a:bodyPr/>
        <a:lstStyle/>
        <a:p>
          <a:endParaRPr lang="en-US"/>
        </a:p>
      </dgm:t>
    </dgm:pt>
    <dgm:pt modelId="{E4F3FE15-575A-4D29-BB71-831E7A3CF7A5}" type="pres">
      <dgm:prSet presAssocID="{FAD550B6-11BA-4CA8-A16C-86216BF07A0A}" presName="desTx" presStyleLbl="alignAccFollowNode1" presStyleIdx="2" presStyleCnt="3">
        <dgm:presLayoutVars>
          <dgm:bulletEnabled val="1"/>
        </dgm:presLayoutVars>
      </dgm:prSet>
      <dgm:spPr/>
      <dgm:t>
        <a:bodyPr/>
        <a:lstStyle/>
        <a:p>
          <a:endParaRPr lang="en-US"/>
        </a:p>
      </dgm:t>
    </dgm:pt>
  </dgm:ptLst>
  <dgm:cxnLst>
    <dgm:cxn modelId="{793C2BAA-E5E5-43EC-B509-6A8C5E1409D6}" srcId="{FAD550B6-11BA-4CA8-A16C-86216BF07A0A}" destId="{970A8FA9-A7D0-4E66-81E5-455B5694535F}" srcOrd="1" destOrd="0" parTransId="{821A032C-F986-4305-97C8-F3D38FCA32A6}" sibTransId="{C7F98E97-CD85-4C56-B487-AF8889EB88B0}"/>
    <dgm:cxn modelId="{A743AAFA-BF8E-4110-89B5-C630FB89A06A}" type="presOf" srcId="{A85FDA4C-ED03-4E7E-B4D9-FF1099EAFABE}" destId="{B97AD27E-F9E9-45B2-B19B-388B6E1F319C}" srcOrd="0" destOrd="0" presId="urn:microsoft.com/office/officeart/2005/8/layout/hList1"/>
    <dgm:cxn modelId="{D7ED4D46-DE2F-4667-8534-C6813D2B5D9F}" type="presOf" srcId="{FCB65F1A-ADBB-4D53-B8AC-D009624D1954}" destId="{BA3FAFA3-E620-4D1F-A13B-8737AB0C8341}" srcOrd="0" destOrd="0" presId="urn:microsoft.com/office/officeart/2005/8/layout/hList1"/>
    <dgm:cxn modelId="{657E5966-3DB9-4E2C-8F22-6E2F544724B5}" srcId="{FAD550B6-11BA-4CA8-A16C-86216BF07A0A}" destId="{84EE27E4-2F31-419B-BBA9-BDF963BCAD0A}" srcOrd="0" destOrd="0" parTransId="{A8B14666-2D6E-43EC-8F85-9B49AEDB4FA1}" sibTransId="{9224569A-C6DA-4E86-A345-1131A50C6DE2}"/>
    <dgm:cxn modelId="{BF6B4BB7-F21D-4BCA-A930-DD5C68227D83}" srcId="{8BEF5BA1-3727-4531-82A9-6B2429F4B592}" destId="{FAD550B6-11BA-4CA8-A16C-86216BF07A0A}" srcOrd="2" destOrd="0" parTransId="{C51971E2-1C99-4EE3-A39E-47C57F82B561}" sibTransId="{DD5BC083-0877-4573-A229-F23AD7DC4A7C}"/>
    <dgm:cxn modelId="{DF7C5A0E-1214-4DBF-8C35-DDDF4A695D17}" srcId="{EE88DDBD-F731-465F-9984-EF889AC4A253}" destId="{8E9FF8E5-CBF9-4C51-92DB-C0846659897E}" srcOrd="2" destOrd="0" parTransId="{23A2CF92-1B27-491E-9777-A7199D29640F}" sibTransId="{0FC3588D-D59E-46C6-AABA-ACB30E5F285B}"/>
    <dgm:cxn modelId="{CC079514-D211-48B6-A07D-60BBB3267A14}" type="presOf" srcId="{EE88DDBD-F731-465F-9984-EF889AC4A253}" destId="{4AB37679-A391-44C0-9AD8-DAC3A12F73F6}" srcOrd="0" destOrd="0" presId="urn:microsoft.com/office/officeart/2005/8/layout/hList1"/>
    <dgm:cxn modelId="{AF27E11D-8E27-4040-BBE1-B039A114EDD3}" srcId="{8BEF5BA1-3727-4531-82A9-6B2429F4B592}" destId="{EE88DDBD-F731-465F-9984-EF889AC4A253}" srcOrd="1" destOrd="0" parTransId="{B7A5C684-B541-425C-9A10-D5C97636C9FE}" sibTransId="{486F278B-EB26-4B75-8732-742265457F1B}"/>
    <dgm:cxn modelId="{0EB6CB13-6485-4F5F-9BE8-911A1FA2CBD1}" type="presOf" srcId="{03A82D23-82E9-46D8-B5D2-288FBBE8707D}" destId="{8B5A63C8-4418-4B3C-B3F5-B013A85187A3}" srcOrd="0" destOrd="2" presId="urn:microsoft.com/office/officeart/2005/8/layout/hList1"/>
    <dgm:cxn modelId="{90AEE113-4C30-475A-A406-244950DAA2DC}" type="presOf" srcId="{64A3A560-4794-42A1-AE38-134911464E8D}" destId="{BA3FAFA3-E620-4D1F-A13B-8737AB0C8341}" srcOrd="0" destOrd="1" presId="urn:microsoft.com/office/officeart/2005/8/layout/hList1"/>
    <dgm:cxn modelId="{D401C5FF-F2E7-4D6A-A866-17A7E144B66C}" type="presOf" srcId="{970A8FA9-A7D0-4E66-81E5-455B5694535F}" destId="{E4F3FE15-575A-4D29-BB71-831E7A3CF7A5}" srcOrd="0" destOrd="1" presId="urn:microsoft.com/office/officeart/2005/8/layout/hList1"/>
    <dgm:cxn modelId="{41F5B9E6-03AA-491C-887F-F0E352D67089}" srcId="{FAD550B6-11BA-4CA8-A16C-86216BF07A0A}" destId="{B42094F9-94D1-4605-BE2A-968A2D3ECD16}" srcOrd="2" destOrd="0" parTransId="{E63DC978-A2F3-4B07-B6A6-3890DAD02909}" sibTransId="{020B34D9-3D31-4889-99F9-FD8B15A3034F}"/>
    <dgm:cxn modelId="{D94F293C-5F88-4973-AE54-F2F3DBA9B777}" srcId="{A85FDA4C-ED03-4E7E-B4D9-FF1099EAFABE}" destId="{03A82D23-82E9-46D8-B5D2-288FBBE8707D}" srcOrd="2" destOrd="0" parTransId="{8B2629B6-A765-4919-B6B9-C28463807C44}" sibTransId="{AE9FB274-2AC2-43FE-8620-328536CCCC33}"/>
    <dgm:cxn modelId="{BC519F39-D703-4D8F-A4B5-A42ADE3CE484}" srcId="{A85FDA4C-ED03-4E7E-B4D9-FF1099EAFABE}" destId="{426ED797-76E9-45AF-98CE-6523E5B5E4A9}" srcOrd="0" destOrd="0" parTransId="{9470B893-8DA0-4841-83C6-80EA2707CE6E}" sibTransId="{ADFDDAFB-0994-4346-BD53-780767AEDFD3}"/>
    <dgm:cxn modelId="{24853ECA-67F8-47A0-A607-5BFF22652D3B}" type="presOf" srcId="{8BEF5BA1-3727-4531-82A9-6B2429F4B592}" destId="{18694DA5-B933-4FD1-9146-8A5A01FA6A7E}" srcOrd="0" destOrd="0" presId="urn:microsoft.com/office/officeart/2005/8/layout/hList1"/>
    <dgm:cxn modelId="{C403C3F8-5FBF-4E54-8C30-19EE94F245CF}" type="presOf" srcId="{426ED797-76E9-45AF-98CE-6523E5B5E4A9}" destId="{8B5A63C8-4418-4B3C-B3F5-B013A85187A3}" srcOrd="0" destOrd="0" presId="urn:microsoft.com/office/officeart/2005/8/layout/hList1"/>
    <dgm:cxn modelId="{D1162F43-5E72-4F92-8081-0EB7BF586DDA}" srcId="{8BEF5BA1-3727-4531-82A9-6B2429F4B592}" destId="{A85FDA4C-ED03-4E7E-B4D9-FF1099EAFABE}" srcOrd="0" destOrd="0" parTransId="{125A8969-F2FB-46AC-A0A8-62D9F39AE70F}" sibTransId="{8BE7FC6E-BEDB-4678-AF01-B439B36AF862}"/>
    <dgm:cxn modelId="{3A094A7F-6090-46A3-BF35-D09D8758CFA3}" srcId="{EE88DDBD-F731-465F-9984-EF889AC4A253}" destId="{FCB65F1A-ADBB-4D53-B8AC-D009624D1954}" srcOrd="0" destOrd="0" parTransId="{0F293285-560F-4CF2-AA81-F4616A4122DD}" sibTransId="{74A7A38C-1A31-47A6-8C4E-91DDFCBCDA56}"/>
    <dgm:cxn modelId="{76FDD681-E08C-41A8-AECB-0C5027285C52}" type="presOf" srcId="{B42094F9-94D1-4605-BE2A-968A2D3ECD16}" destId="{E4F3FE15-575A-4D29-BB71-831E7A3CF7A5}" srcOrd="0" destOrd="2" presId="urn:microsoft.com/office/officeart/2005/8/layout/hList1"/>
    <dgm:cxn modelId="{0CEAE0C2-3A04-43D7-9BFF-8DE13C22408F}" type="presOf" srcId="{A8A9EC99-9ABB-43D8-9669-12EE7C14FDED}" destId="{8B5A63C8-4418-4B3C-B3F5-B013A85187A3}" srcOrd="0" destOrd="1" presId="urn:microsoft.com/office/officeart/2005/8/layout/hList1"/>
    <dgm:cxn modelId="{4F89FB62-2BA3-4397-B8A7-60A1CCC3BFB6}" srcId="{A85FDA4C-ED03-4E7E-B4D9-FF1099EAFABE}" destId="{A8A9EC99-9ABB-43D8-9669-12EE7C14FDED}" srcOrd="1" destOrd="0" parTransId="{EE3CF8F4-A726-43E7-9956-0D88F4C982E3}" sibTransId="{0C32DB21-38A6-47CE-A5AA-1680B076552E}"/>
    <dgm:cxn modelId="{7BFB0B76-7958-4457-9EEE-8FB7F1A86414}" type="presOf" srcId="{8E9FF8E5-CBF9-4C51-92DB-C0846659897E}" destId="{BA3FAFA3-E620-4D1F-A13B-8737AB0C8341}" srcOrd="0" destOrd="2" presId="urn:microsoft.com/office/officeart/2005/8/layout/hList1"/>
    <dgm:cxn modelId="{8B340BB8-E1B1-4250-A3C9-6ED15239B5DA}" srcId="{EE88DDBD-F731-465F-9984-EF889AC4A253}" destId="{64A3A560-4794-42A1-AE38-134911464E8D}" srcOrd="1" destOrd="0" parTransId="{21893020-6C9E-4C5B-BF42-0FE70657F61F}" sibTransId="{33D79D7E-95E9-4B87-8058-4A9DE90BC936}"/>
    <dgm:cxn modelId="{BCFD9C18-AC27-4D7D-A4CB-3A1EE507A789}" type="presOf" srcId="{84EE27E4-2F31-419B-BBA9-BDF963BCAD0A}" destId="{E4F3FE15-575A-4D29-BB71-831E7A3CF7A5}" srcOrd="0" destOrd="0" presId="urn:microsoft.com/office/officeart/2005/8/layout/hList1"/>
    <dgm:cxn modelId="{6295D88F-05F7-41A5-8115-052E8387B052}" type="presOf" srcId="{FAD550B6-11BA-4CA8-A16C-86216BF07A0A}" destId="{95F7CD11-E170-4E1F-AD6C-95FA65625659}" srcOrd="0" destOrd="0" presId="urn:microsoft.com/office/officeart/2005/8/layout/hList1"/>
    <dgm:cxn modelId="{B013C980-EE53-4672-B414-FA57B8514F17}" type="presParOf" srcId="{18694DA5-B933-4FD1-9146-8A5A01FA6A7E}" destId="{60BA4EC4-2B86-466D-9B31-40483C2D3B0D}" srcOrd="0" destOrd="0" presId="urn:microsoft.com/office/officeart/2005/8/layout/hList1"/>
    <dgm:cxn modelId="{D68ACFDD-4BCE-46F7-A867-C1D3E90A7E73}" type="presParOf" srcId="{60BA4EC4-2B86-466D-9B31-40483C2D3B0D}" destId="{B97AD27E-F9E9-45B2-B19B-388B6E1F319C}" srcOrd="0" destOrd="0" presId="urn:microsoft.com/office/officeart/2005/8/layout/hList1"/>
    <dgm:cxn modelId="{E28AA28B-2358-4F2E-981F-AF51ECD50373}" type="presParOf" srcId="{60BA4EC4-2B86-466D-9B31-40483C2D3B0D}" destId="{8B5A63C8-4418-4B3C-B3F5-B013A85187A3}" srcOrd="1" destOrd="0" presId="urn:microsoft.com/office/officeart/2005/8/layout/hList1"/>
    <dgm:cxn modelId="{B616F2CB-56FB-45B5-B37F-A41E1E5D7B85}" type="presParOf" srcId="{18694DA5-B933-4FD1-9146-8A5A01FA6A7E}" destId="{C85FBE87-B504-4F91-9FB7-786774E70F2F}" srcOrd="1" destOrd="0" presId="urn:microsoft.com/office/officeart/2005/8/layout/hList1"/>
    <dgm:cxn modelId="{D263D26D-27F5-42F6-BE78-A8C913DB6017}" type="presParOf" srcId="{18694DA5-B933-4FD1-9146-8A5A01FA6A7E}" destId="{B0F0042A-E53F-4911-8F86-3B49147AD0A8}" srcOrd="2" destOrd="0" presId="urn:microsoft.com/office/officeart/2005/8/layout/hList1"/>
    <dgm:cxn modelId="{E39B4C38-8091-4FCF-977A-D12BABE7F1EE}" type="presParOf" srcId="{B0F0042A-E53F-4911-8F86-3B49147AD0A8}" destId="{4AB37679-A391-44C0-9AD8-DAC3A12F73F6}" srcOrd="0" destOrd="0" presId="urn:microsoft.com/office/officeart/2005/8/layout/hList1"/>
    <dgm:cxn modelId="{5CF76FFF-BD40-4650-86AA-33708DAB30F5}" type="presParOf" srcId="{B0F0042A-E53F-4911-8F86-3B49147AD0A8}" destId="{BA3FAFA3-E620-4D1F-A13B-8737AB0C8341}" srcOrd="1" destOrd="0" presId="urn:microsoft.com/office/officeart/2005/8/layout/hList1"/>
    <dgm:cxn modelId="{5004940A-B7CF-4CEE-B49E-0C67DE70D465}" type="presParOf" srcId="{18694DA5-B933-4FD1-9146-8A5A01FA6A7E}" destId="{FF0C0030-B700-42D6-B06A-B9019CDBD4F7}" srcOrd="3" destOrd="0" presId="urn:microsoft.com/office/officeart/2005/8/layout/hList1"/>
    <dgm:cxn modelId="{D63B5F99-C734-419E-9A1F-4C54089CBFF5}" type="presParOf" srcId="{18694DA5-B933-4FD1-9146-8A5A01FA6A7E}" destId="{DBC8B3C7-0C2B-47B8-B739-201EF5AFD4CB}" srcOrd="4" destOrd="0" presId="urn:microsoft.com/office/officeart/2005/8/layout/hList1"/>
    <dgm:cxn modelId="{00F1BBF1-5D96-48FF-88C4-20AC7C4D0ACA}" type="presParOf" srcId="{DBC8B3C7-0C2B-47B8-B739-201EF5AFD4CB}" destId="{95F7CD11-E170-4E1F-AD6C-95FA65625659}" srcOrd="0" destOrd="0" presId="urn:microsoft.com/office/officeart/2005/8/layout/hList1"/>
    <dgm:cxn modelId="{0B3AA5F6-0B92-43F8-ACC9-E9E425E80A6A}" type="presParOf" srcId="{DBC8B3C7-0C2B-47B8-B739-201EF5AFD4CB}" destId="{E4F3FE15-575A-4D29-BB71-831E7A3CF7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AD27E-F9E9-45B2-B19B-388B6E1F319C}">
      <dsp:nvSpPr>
        <dsp:cNvPr id="0" name=""/>
        <dsp:cNvSpPr/>
      </dsp:nvSpPr>
      <dsp:spPr>
        <a:xfrm>
          <a:off x="2766" y="283943"/>
          <a:ext cx="2697231" cy="7776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Lecture 1</a:t>
          </a:r>
          <a:endParaRPr lang="en-US" sz="2700" kern="1200" dirty="0"/>
        </a:p>
      </dsp:txBody>
      <dsp:txXfrm>
        <a:off x="2766" y="283943"/>
        <a:ext cx="2697231" cy="777600"/>
      </dsp:txXfrm>
    </dsp:sp>
    <dsp:sp modelId="{8B5A63C8-4418-4B3C-B3F5-B013A85187A3}">
      <dsp:nvSpPr>
        <dsp:cNvPr id="0" name=""/>
        <dsp:cNvSpPr/>
      </dsp:nvSpPr>
      <dsp:spPr>
        <a:xfrm>
          <a:off x="2766" y="1061543"/>
          <a:ext cx="2697231" cy="228830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Introduction and Concepts</a:t>
          </a:r>
          <a:endParaRPr lang="en-US" sz="2700" kern="1200" dirty="0"/>
        </a:p>
        <a:p>
          <a:pPr marL="228600" lvl="1" indent="-228600" algn="l" defTabSz="1200150">
            <a:lnSpc>
              <a:spcPct val="90000"/>
            </a:lnSpc>
            <a:spcBef>
              <a:spcPct val="0"/>
            </a:spcBef>
            <a:spcAft>
              <a:spcPct val="15000"/>
            </a:spcAft>
            <a:buChar char="••"/>
          </a:pPr>
          <a:r>
            <a:rPr lang="en-US" sz="2700" kern="1200" dirty="0" smtClean="0"/>
            <a:t>Relational</a:t>
          </a:r>
          <a:endParaRPr lang="en-US" sz="2700" kern="1200" dirty="0"/>
        </a:p>
        <a:p>
          <a:pPr marL="228600" lvl="1" indent="-228600" algn="l" defTabSz="1200150">
            <a:lnSpc>
              <a:spcPct val="90000"/>
            </a:lnSpc>
            <a:spcBef>
              <a:spcPct val="0"/>
            </a:spcBef>
            <a:spcAft>
              <a:spcPct val="15000"/>
            </a:spcAft>
            <a:buChar char="••"/>
          </a:pPr>
          <a:r>
            <a:rPr lang="en-US" sz="2700" kern="1200" dirty="0" smtClean="0"/>
            <a:t>ER Modelling</a:t>
          </a:r>
          <a:endParaRPr lang="en-US" sz="2700" kern="1200" dirty="0"/>
        </a:p>
      </dsp:txBody>
      <dsp:txXfrm>
        <a:off x="2766" y="1061543"/>
        <a:ext cx="2697231" cy="2288300"/>
      </dsp:txXfrm>
    </dsp:sp>
    <dsp:sp modelId="{4AB37679-A391-44C0-9AD8-DAC3A12F73F6}">
      <dsp:nvSpPr>
        <dsp:cNvPr id="0" name=""/>
        <dsp:cNvSpPr/>
      </dsp:nvSpPr>
      <dsp:spPr>
        <a:xfrm>
          <a:off x="3077610" y="283943"/>
          <a:ext cx="2697231" cy="7776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Lecture 2</a:t>
          </a:r>
          <a:endParaRPr lang="en-US" sz="2700" kern="1200" dirty="0"/>
        </a:p>
      </dsp:txBody>
      <dsp:txXfrm>
        <a:off x="3077610" y="283943"/>
        <a:ext cx="2697231" cy="777600"/>
      </dsp:txXfrm>
    </dsp:sp>
    <dsp:sp modelId="{BA3FAFA3-E620-4D1F-A13B-8737AB0C8341}">
      <dsp:nvSpPr>
        <dsp:cNvPr id="0" name=""/>
        <dsp:cNvSpPr/>
      </dsp:nvSpPr>
      <dsp:spPr>
        <a:xfrm>
          <a:off x="3077610" y="1061543"/>
          <a:ext cx="2697231" cy="228830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Applications through ORM</a:t>
          </a:r>
          <a:endParaRPr lang="en-US" sz="2700" kern="1200" dirty="0"/>
        </a:p>
        <a:p>
          <a:pPr marL="228600" lvl="1" indent="-228600" algn="l" defTabSz="1200150">
            <a:lnSpc>
              <a:spcPct val="90000"/>
            </a:lnSpc>
            <a:spcBef>
              <a:spcPct val="0"/>
            </a:spcBef>
            <a:spcAft>
              <a:spcPct val="15000"/>
            </a:spcAft>
            <a:buChar char="••"/>
          </a:pPr>
          <a:r>
            <a:rPr lang="en-US" sz="2700" kern="1200" dirty="0" smtClean="0"/>
            <a:t>SQL-Alchemy</a:t>
          </a:r>
          <a:endParaRPr lang="en-US" sz="2700" kern="1200" dirty="0"/>
        </a:p>
        <a:p>
          <a:pPr marL="228600" lvl="1" indent="-228600" algn="l" defTabSz="1200150">
            <a:lnSpc>
              <a:spcPct val="90000"/>
            </a:lnSpc>
            <a:spcBef>
              <a:spcPct val="0"/>
            </a:spcBef>
            <a:spcAft>
              <a:spcPct val="15000"/>
            </a:spcAft>
            <a:buChar char="••"/>
          </a:pPr>
          <a:r>
            <a:rPr lang="en-US" sz="2700" kern="1200" dirty="0" smtClean="0"/>
            <a:t>Application through SQL</a:t>
          </a:r>
          <a:endParaRPr lang="en-US" sz="2700" kern="1200" dirty="0"/>
        </a:p>
      </dsp:txBody>
      <dsp:txXfrm>
        <a:off x="3077610" y="1061543"/>
        <a:ext cx="2697231" cy="2288300"/>
      </dsp:txXfrm>
    </dsp:sp>
    <dsp:sp modelId="{95F7CD11-E170-4E1F-AD6C-95FA65625659}">
      <dsp:nvSpPr>
        <dsp:cNvPr id="0" name=""/>
        <dsp:cNvSpPr/>
      </dsp:nvSpPr>
      <dsp:spPr>
        <a:xfrm>
          <a:off x="6152454" y="283943"/>
          <a:ext cx="2697231" cy="7776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Lecture 3</a:t>
          </a:r>
          <a:endParaRPr lang="en-US" sz="2700" kern="1200" dirty="0"/>
        </a:p>
      </dsp:txBody>
      <dsp:txXfrm>
        <a:off x="6152454" y="283943"/>
        <a:ext cx="2697231" cy="777600"/>
      </dsp:txXfrm>
    </dsp:sp>
    <dsp:sp modelId="{E4F3FE15-575A-4D29-BB71-831E7A3CF7A5}">
      <dsp:nvSpPr>
        <dsp:cNvPr id="0" name=""/>
        <dsp:cNvSpPr/>
      </dsp:nvSpPr>
      <dsp:spPr>
        <a:xfrm>
          <a:off x="6152454" y="1061543"/>
          <a:ext cx="2697231" cy="228830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NoSQL vs SQL</a:t>
          </a:r>
          <a:endParaRPr lang="en-US" sz="2700" kern="1200" dirty="0"/>
        </a:p>
        <a:p>
          <a:pPr marL="228600" lvl="1" indent="-228600" algn="l" defTabSz="1200150">
            <a:lnSpc>
              <a:spcPct val="90000"/>
            </a:lnSpc>
            <a:spcBef>
              <a:spcPct val="0"/>
            </a:spcBef>
            <a:spcAft>
              <a:spcPct val="15000"/>
            </a:spcAft>
            <a:buChar char="••"/>
          </a:pPr>
          <a:r>
            <a:rPr lang="en-US" sz="2700" kern="1200" dirty="0" smtClean="0"/>
            <a:t>When to use what</a:t>
          </a:r>
          <a:endParaRPr lang="en-US" sz="2700" kern="1200" dirty="0"/>
        </a:p>
        <a:p>
          <a:pPr marL="228600" lvl="1" indent="-228600" algn="l" defTabSz="1200150">
            <a:lnSpc>
              <a:spcPct val="90000"/>
            </a:lnSpc>
            <a:spcBef>
              <a:spcPct val="0"/>
            </a:spcBef>
            <a:spcAft>
              <a:spcPct val="15000"/>
            </a:spcAft>
            <a:buChar char="••"/>
          </a:pPr>
          <a:r>
            <a:rPr lang="en-US" sz="2700" kern="1200" dirty="0" smtClean="0"/>
            <a:t>Mongo</a:t>
          </a:r>
          <a:endParaRPr lang="en-US" sz="2700" kern="1200" dirty="0"/>
        </a:p>
      </dsp:txBody>
      <dsp:txXfrm>
        <a:off x="6152454" y="1061543"/>
        <a:ext cx="2697231" cy="22883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numCol="1"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26270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numCol="1" anchor="t" anchorCtr="0">
            <a:noAutofit/>
          </a:bodyPr>
          <a:lstStyle/>
          <a:p>
            <a:pPr lvl="0">
              <a:spcBef>
                <a:spcPts val="0"/>
              </a:spcBef>
              <a:buNone/>
            </a:pPr>
            <a:endParaRPr/>
          </a:p>
        </p:txBody>
      </p:sp>
    </p:spTree>
    <p:extLst>
      <p:ext uri="{BB962C8B-B14F-4D97-AF65-F5344CB8AC3E}">
        <p14:creationId xmlns:p14="http://schemas.microsoft.com/office/powerpoint/2010/main" val="1927245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1810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4372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smtClean="0">
                <a:ea typeface="ＭＳ Ｐゴシック" pitchFamily="34" charset="-128"/>
              </a:rPr>
              <a:t>An </a:t>
            </a:r>
            <a:r>
              <a:rPr lang="en-US" altLang="en-US" b="1" dirty="0" smtClean="0">
                <a:solidFill>
                  <a:srgbClr val="000099"/>
                </a:solidFill>
                <a:ea typeface="ＭＳ Ｐゴシック" pitchFamily="34" charset="-128"/>
              </a:rPr>
              <a:t>entity</a:t>
            </a:r>
            <a:r>
              <a:rPr lang="en-US" altLang="en-US" b="1" dirty="0" smtClean="0">
                <a:ea typeface="ＭＳ Ｐゴシック" pitchFamily="34" charset="-128"/>
              </a:rPr>
              <a:t> </a:t>
            </a:r>
            <a:r>
              <a:rPr lang="en-US" altLang="en-US" dirty="0" smtClean="0">
                <a:ea typeface="ＭＳ Ｐゴシック" pitchFamily="34" charset="-128"/>
              </a:rPr>
              <a:t>is an object that exists and is distinguishable from other objects.</a:t>
            </a:r>
          </a:p>
          <a:p>
            <a:pPr lvl="1"/>
            <a:r>
              <a:rPr lang="en-US" altLang="en-US" sz="2000" dirty="0" smtClean="0">
                <a:ea typeface="ＭＳ Ｐゴシック" pitchFamily="34" charset="-128"/>
              </a:rPr>
              <a:t>Example:  specific person, company, event, plant</a:t>
            </a:r>
            <a:endParaRPr lang="en-US" altLang="en-US" dirty="0" smtClean="0">
              <a:ea typeface="ＭＳ Ｐゴシック" pitchFamily="34" charset="-128"/>
            </a:endParaRPr>
          </a:p>
          <a:p>
            <a:r>
              <a:rPr lang="en-US" altLang="en-US" dirty="0" smtClean="0">
                <a:ea typeface="ＭＳ Ｐゴシック" pitchFamily="34" charset="-128"/>
              </a:rPr>
              <a:t>An </a:t>
            </a:r>
            <a:r>
              <a:rPr lang="en-US" altLang="en-US" b="1" dirty="0" smtClean="0">
                <a:solidFill>
                  <a:srgbClr val="000099"/>
                </a:solidFill>
                <a:ea typeface="ＭＳ Ｐゴシック" pitchFamily="34" charset="-128"/>
              </a:rPr>
              <a:t>entity set</a:t>
            </a:r>
            <a:r>
              <a:rPr lang="en-US" altLang="en-US" dirty="0" smtClean="0">
                <a:ea typeface="ＭＳ Ｐゴシック" pitchFamily="34" charset="-128"/>
              </a:rPr>
              <a:t> is a set of entities of the same type that share the same properties</a:t>
            </a:r>
            <a:endParaRPr lang="en-US" dirty="0"/>
          </a:p>
        </p:txBody>
      </p:sp>
    </p:spTree>
    <p:extLst>
      <p:ext uri="{BB962C8B-B14F-4D97-AF65-F5344CB8AC3E}">
        <p14:creationId xmlns:p14="http://schemas.microsoft.com/office/powerpoint/2010/main" val="2462559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a:xfrm>
            <a:off x="3884613" y="8829967"/>
            <a:ext cx="2971800" cy="464820"/>
          </a:xfrm>
          <a:prstGeom prst="rect">
            <a:avLst/>
          </a:prstGeom>
        </p:spPr>
        <p:txBody>
          <a:bodyPr/>
          <a:lstStyle/>
          <a:p>
            <a:pPr>
              <a:defRPr/>
            </a:pPr>
            <a:fld id="{87F6087A-E979-458D-91B9-CF49E61896B3}" type="slidenum">
              <a:rPr lang="en-US" smtClean="0"/>
              <a:pPr>
                <a:defRPr/>
              </a:pPr>
              <a:t>23</a:t>
            </a:fld>
            <a:endParaRPr lang="en-US" dirty="0"/>
          </a:p>
        </p:txBody>
      </p:sp>
    </p:spTree>
    <p:extLst>
      <p:ext uri="{BB962C8B-B14F-4D97-AF65-F5344CB8AC3E}">
        <p14:creationId xmlns:p14="http://schemas.microsoft.com/office/powerpoint/2010/main" val="2055646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smtClean="0">
                <a:ea typeface="ＭＳ Ｐゴシック" pitchFamily="34" charset="-128"/>
              </a:rPr>
              <a:t>An </a:t>
            </a:r>
            <a:r>
              <a:rPr lang="en-US" altLang="en-US" b="1" dirty="0" smtClean="0">
                <a:solidFill>
                  <a:srgbClr val="000099"/>
                </a:solidFill>
                <a:ea typeface="ＭＳ Ｐゴシック" pitchFamily="34" charset="-128"/>
              </a:rPr>
              <a:t>entity</a:t>
            </a:r>
            <a:r>
              <a:rPr lang="en-US" altLang="en-US" b="1" dirty="0" smtClean="0">
                <a:ea typeface="ＭＳ Ｐゴシック" pitchFamily="34" charset="-128"/>
              </a:rPr>
              <a:t> </a:t>
            </a:r>
            <a:r>
              <a:rPr lang="en-US" altLang="en-US" dirty="0" smtClean="0">
                <a:ea typeface="ＭＳ Ｐゴシック" pitchFamily="34" charset="-128"/>
              </a:rPr>
              <a:t>is an object that exists and is distinguishable from other objects.</a:t>
            </a:r>
          </a:p>
          <a:p>
            <a:pPr lvl="1"/>
            <a:r>
              <a:rPr lang="en-US" altLang="en-US" sz="2000" dirty="0" smtClean="0">
                <a:ea typeface="ＭＳ Ｐゴシック" pitchFamily="34" charset="-128"/>
              </a:rPr>
              <a:t>Example:  specific person, company, event, plant</a:t>
            </a:r>
            <a:endParaRPr lang="en-US" altLang="en-US" dirty="0" smtClean="0">
              <a:ea typeface="ＭＳ Ｐゴシック" pitchFamily="34" charset="-128"/>
            </a:endParaRPr>
          </a:p>
          <a:p>
            <a:r>
              <a:rPr lang="en-US" altLang="en-US" dirty="0" smtClean="0">
                <a:ea typeface="ＭＳ Ｐゴシック" pitchFamily="34" charset="-128"/>
              </a:rPr>
              <a:t>An </a:t>
            </a:r>
            <a:r>
              <a:rPr lang="en-US" altLang="en-US" b="1" dirty="0" smtClean="0">
                <a:solidFill>
                  <a:srgbClr val="000099"/>
                </a:solidFill>
                <a:ea typeface="ＭＳ Ｐゴシック" pitchFamily="34" charset="-128"/>
              </a:rPr>
              <a:t>entity set</a:t>
            </a:r>
            <a:r>
              <a:rPr lang="en-US" altLang="en-US" dirty="0" smtClean="0">
                <a:ea typeface="ＭＳ Ｐゴシック" pitchFamily="34" charset="-128"/>
              </a:rPr>
              <a:t> is a set of entities of the same type that share the same properties</a:t>
            </a:r>
            <a:endParaRPr lang="en-US" dirty="0"/>
          </a:p>
        </p:txBody>
      </p:sp>
    </p:spTree>
    <p:extLst>
      <p:ext uri="{BB962C8B-B14F-4D97-AF65-F5344CB8AC3E}">
        <p14:creationId xmlns:p14="http://schemas.microsoft.com/office/powerpoint/2010/main" val="1061619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smtClean="0">
                <a:ea typeface="ＭＳ Ｐゴシック" pitchFamily="34" charset="-128"/>
              </a:rPr>
              <a:t>Attribute types:</a:t>
            </a:r>
          </a:p>
          <a:p>
            <a:pPr lvl="1"/>
            <a:r>
              <a:rPr lang="en-US" altLang="en-US" b="1" dirty="0" smtClean="0">
                <a:solidFill>
                  <a:srgbClr val="000099"/>
                </a:solidFill>
                <a:ea typeface="ＭＳ Ｐゴシック" pitchFamily="34" charset="-128"/>
              </a:rPr>
              <a:t>Simple</a:t>
            </a:r>
            <a:r>
              <a:rPr lang="en-US" altLang="en-US" dirty="0" smtClean="0">
                <a:ea typeface="ＭＳ Ｐゴシック" pitchFamily="34" charset="-128"/>
              </a:rPr>
              <a:t> and </a:t>
            </a:r>
            <a:r>
              <a:rPr lang="en-US" altLang="en-US" b="1" dirty="0" smtClean="0">
                <a:solidFill>
                  <a:srgbClr val="000099"/>
                </a:solidFill>
                <a:ea typeface="ＭＳ Ｐゴシック" pitchFamily="34" charset="-128"/>
              </a:rPr>
              <a:t>composite</a:t>
            </a:r>
            <a:r>
              <a:rPr lang="en-US" altLang="en-US" dirty="0" smtClean="0">
                <a:ea typeface="ＭＳ Ｐゴシック" pitchFamily="34" charset="-128"/>
              </a:rPr>
              <a:t> attributes.</a:t>
            </a:r>
          </a:p>
          <a:p>
            <a:pPr lvl="1"/>
            <a:r>
              <a:rPr lang="en-US" altLang="en-US" b="1" dirty="0" smtClean="0">
                <a:solidFill>
                  <a:srgbClr val="000099"/>
                </a:solidFill>
                <a:ea typeface="ＭＳ Ｐゴシック" pitchFamily="34" charset="-128"/>
              </a:rPr>
              <a:t>Single-valued</a:t>
            </a:r>
            <a:r>
              <a:rPr lang="en-US" altLang="en-US" dirty="0" smtClean="0">
                <a:ea typeface="ＭＳ Ｐゴシック" pitchFamily="34" charset="-128"/>
              </a:rPr>
              <a:t> and </a:t>
            </a:r>
            <a:r>
              <a:rPr lang="en-US" altLang="en-US" b="1" dirty="0" smtClean="0">
                <a:solidFill>
                  <a:srgbClr val="000099"/>
                </a:solidFill>
                <a:ea typeface="ＭＳ Ｐゴシック" pitchFamily="34" charset="-128"/>
              </a:rPr>
              <a:t>multivalued</a:t>
            </a:r>
            <a:r>
              <a:rPr lang="en-US" altLang="en-US" dirty="0" smtClean="0">
                <a:ea typeface="ＭＳ Ｐゴシック" pitchFamily="34" charset="-128"/>
              </a:rPr>
              <a:t> attributes</a:t>
            </a:r>
          </a:p>
          <a:p>
            <a:pPr lvl="2"/>
            <a:r>
              <a:rPr lang="en-US" altLang="en-US" dirty="0" smtClean="0">
                <a:ea typeface="ＭＳ Ｐゴシック" pitchFamily="34" charset="-128"/>
              </a:rPr>
              <a:t>Example: multivalued attribute: </a:t>
            </a:r>
            <a:r>
              <a:rPr lang="en-US" altLang="en-US" i="1" dirty="0" err="1" smtClean="0">
                <a:ea typeface="ＭＳ Ｐゴシック" pitchFamily="34" charset="-128"/>
              </a:rPr>
              <a:t>phone_numbers</a:t>
            </a:r>
            <a:endParaRPr lang="en-US" altLang="en-US" i="1" dirty="0" smtClean="0">
              <a:ea typeface="ＭＳ Ｐゴシック" pitchFamily="34" charset="-128"/>
            </a:endParaRPr>
          </a:p>
          <a:p>
            <a:pPr lvl="1"/>
            <a:r>
              <a:rPr lang="en-US" altLang="en-US" b="1" dirty="0" smtClean="0">
                <a:solidFill>
                  <a:srgbClr val="000099"/>
                </a:solidFill>
                <a:ea typeface="ＭＳ Ｐゴシック" pitchFamily="34" charset="-128"/>
              </a:rPr>
              <a:t>Derived</a:t>
            </a:r>
            <a:r>
              <a:rPr lang="en-US" altLang="en-US" dirty="0" smtClean="0">
                <a:ea typeface="ＭＳ Ｐゴシック" pitchFamily="34" charset="-128"/>
              </a:rPr>
              <a:t> attributes</a:t>
            </a:r>
          </a:p>
          <a:p>
            <a:pPr lvl="2"/>
            <a:r>
              <a:rPr lang="en-US" altLang="en-US" dirty="0" smtClean="0">
                <a:ea typeface="ＭＳ Ｐゴシック" pitchFamily="34" charset="-128"/>
              </a:rPr>
              <a:t>Can be computed from other attributes</a:t>
            </a:r>
          </a:p>
          <a:p>
            <a:pPr lvl="2"/>
            <a:r>
              <a:rPr lang="en-US" altLang="en-US" dirty="0" smtClean="0">
                <a:ea typeface="ＭＳ Ｐゴシック" pitchFamily="34" charset="-128"/>
              </a:rPr>
              <a:t>Example:  age, given </a:t>
            </a:r>
            <a:r>
              <a:rPr lang="en-US" altLang="en-US" dirty="0" err="1" smtClean="0">
                <a:ea typeface="ＭＳ Ｐゴシック" pitchFamily="34" charset="-128"/>
              </a:rPr>
              <a:t>date_of_birth</a:t>
            </a:r>
            <a:endParaRPr lang="en-US" altLang="en-US" dirty="0" smtClean="0">
              <a:ea typeface="ＭＳ Ｐゴシック" pitchFamily="34" charset="-128"/>
            </a:endParaRPr>
          </a:p>
          <a:p>
            <a:r>
              <a:rPr lang="en-US" altLang="en-US" b="1" dirty="0" smtClean="0">
                <a:solidFill>
                  <a:srgbClr val="000099"/>
                </a:solidFill>
                <a:ea typeface="ＭＳ Ｐゴシック" pitchFamily="34" charset="-128"/>
              </a:rPr>
              <a:t>Domain</a:t>
            </a:r>
            <a:r>
              <a:rPr lang="en-US" altLang="en-US" dirty="0" smtClean="0">
                <a:ea typeface="ＭＳ Ｐゴシック" pitchFamily="34" charset="-128"/>
              </a:rPr>
              <a:t> – the set of permitted values for each attribute </a:t>
            </a:r>
          </a:p>
        </p:txBody>
      </p:sp>
    </p:spTree>
    <p:extLst>
      <p:ext uri="{BB962C8B-B14F-4D97-AF65-F5344CB8AC3E}">
        <p14:creationId xmlns:p14="http://schemas.microsoft.com/office/powerpoint/2010/main" val="3909494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tabLst>
                <a:tab pos="1536700" algn="ctr"/>
                <a:tab pos="3543300" algn="ctr"/>
                <a:tab pos="5481638" algn="ctr"/>
              </a:tabLst>
            </a:pPr>
            <a:r>
              <a:rPr lang="en-US" altLang="en-US" dirty="0" smtClean="0">
                <a:ea typeface="ＭＳ Ｐゴシック" pitchFamily="34" charset="-128"/>
              </a:rPr>
              <a:t>A </a:t>
            </a:r>
            <a:r>
              <a:rPr lang="en-US" altLang="en-US" b="1" dirty="0" smtClean="0">
                <a:solidFill>
                  <a:srgbClr val="000099"/>
                </a:solidFill>
                <a:ea typeface="ＭＳ Ｐゴシック" pitchFamily="34" charset="-128"/>
              </a:rPr>
              <a:t>relationship</a:t>
            </a:r>
            <a:r>
              <a:rPr lang="en-US" altLang="en-US" dirty="0" smtClean="0">
                <a:ea typeface="ＭＳ Ｐゴシック" pitchFamily="34" charset="-128"/>
              </a:rPr>
              <a:t> is an association among several entities</a:t>
            </a:r>
          </a:p>
          <a:p>
            <a:pPr>
              <a:buFont typeface="Monotype Sorts" charset="2"/>
              <a:buNone/>
              <a:tabLst>
                <a:tab pos="1536700" algn="ctr"/>
                <a:tab pos="3543300" algn="ctr"/>
                <a:tab pos="5481638" algn="ctr"/>
              </a:tabLst>
            </a:pPr>
            <a:r>
              <a:rPr lang="en-US" altLang="en-US" dirty="0" smtClean="0">
                <a:ea typeface="ＭＳ Ｐゴシック" pitchFamily="34" charset="-128"/>
              </a:rPr>
              <a:t>	Example:</a:t>
            </a:r>
            <a:br>
              <a:rPr lang="en-US" altLang="en-US" dirty="0" smtClean="0">
                <a:ea typeface="ＭＳ Ｐゴシック" pitchFamily="34" charset="-128"/>
              </a:rPr>
            </a:br>
            <a:r>
              <a:rPr lang="en-US" altLang="en-US" dirty="0" smtClean="0">
                <a:ea typeface="ＭＳ Ｐゴシック" pitchFamily="34" charset="-128"/>
              </a:rPr>
              <a:t>	 44553 (Peltier</a:t>
            </a:r>
            <a:r>
              <a:rPr lang="en-US" altLang="en-US" u="sng" dirty="0" smtClean="0">
                <a:ea typeface="ＭＳ Ｐゴシック" pitchFamily="34" charset="-128"/>
              </a:rPr>
              <a:t>)</a:t>
            </a:r>
            <a:r>
              <a:rPr lang="en-US" altLang="en-US" dirty="0" smtClean="0">
                <a:ea typeface="ＭＳ Ｐゴシック" pitchFamily="34" charset="-128"/>
              </a:rPr>
              <a:t> 	</a:t>
            </a:r>
            <a:r>
              <a:rPr lang="en-US" altLang="en-US" i="1" u="sng" dirty="0" smtClean="0">
                <a:ea typeface="ＭＳ Ｐゴシック" pitchFamily="34" charset="-128"/>
              </a:rPr>
              <a:t>advisor</a:t>
            </a:r>
            <a:r>
              <a:rPr lang="en-US" altLang="en-US" dirty="0" smtClean="0">
                <a:ea typeface="ＭＳ Ｐゴシック" pitchFamily="34" charset="-128"/>
              </a:rPr>
              <a:t>	 22222 (</a:t>
            </a:r>
            <a:r>
              <a:rPr lang="en-US" altLang="en-US" u="sng" dirty="0" smtClean="0">
                <a:ea typeface="ＭＳ Ｐゴシック" pitchFamily="34" charset="-128"/>
              </a:rPr>
              <a:t>Einstein)</a:t>
            </a:r>
            <a:r>
              <a:rPr lang="en-US" altLang="en-US" dirty="0" smtClean="0">
                <a:ea typeface="ＭＳ Ｐゴシック" pitchFamily="34" charset="-128"/>
              </a:rPr>
              <a:t> </a:t>
            </a:r>
            <a:r>
              <a:rPr lang="en-US" altLang="en-US" u="sng" dirty="0" smtClean="0">
                <a:ea typeface="ＭＳ Ｐゴシック" pitchFamily="34" charset="-128"/>
              </a:rPr>
              <a:t/>
            </a:r>
            <a:br>
              <a:rPr lang="en-US" altLang="en-US" u="sng" dirty="0" smtClean="0">
                <a:ea typeface="ＭＳ Ｐゴシック" pitchFamily="34" charset="-128"/>
              </a:rPr>
            </a:br>
            <a:r>
              <a:rPr lang="en-US" altLang="en-US" dirty="0" smtClean="0">
                <a:ea typeface="ＭＳ Ｐゴシック" pitchFamily="34" charset="-128"/>
              </a:rPr>
              <a:t>	 </a:t>
            </a:r>
            <a:r>
              <a:rPr lang="en-US" altLang="en-US" i="1" dirty="0" smtClean="0">
                <a:ea typeface="ＭＳ Ｐゴシック" pitchFamily="34" charset="-128"/>
              </a:rPr>
              <a:t>student</a:t>
            </a:r>
            <a:r>
              <a:rPr lang="en-US" altLang="en-US" dirty="0" smtClean="0">
                <a:ea typeface="ＭＳ Ｐゴシック" pitchFamily="34" charset="-128"/>
              </a:rPr>
              <a:t> entity	relationship set	 </a:t>
            </a:r>
            <a:r>
              <a:rPr lang="en-US" altLang="en-US" i="1" dirty="0" smtClean="0">
                <a:ea typeface="ＭＳ Ｐゴシック" pitchFamily="34" charset="-128"/>
              </a:rPr>
              <a:t>instructor</a:t>
            </a:r>
            <a:r>
              <a:rPr lang="en-US" altLang="en-US" dirty="0" smtClean="0">
                <a:ea typeface="ＭＳ Ｐゴシック" pitchFamily="34" charset="-128"/>
              </a:rPr>
              <a:t> entity</a:t>
            </a:r>
          </a:p>
          <a:p>
            <a:pPr>
              <a:tabLst>
                <a:tab pos="1536700" algn="ctr"/>
                <a:tab pos="3543300" algn="ctr"/>
                <a:tab pos="5481638" algn="ctr"/>
              </a:tabLst>
            </a:pPr>
            <a:r>
              <a:rPr lang="en-US" altLang="en-US" dirty="0" smtClean="0">
                <a:ea typeface="ＭＳ Ｐゴシック" pitchFamily="34" charset="-128"/>
              </a:rPr>
              <a:t>A </a:t>
            </a:r>
            <a:r>
              <a:rPr lang="en-US" altLang="en-US" b="1" dirty="0" smtClean="0">
                <a:solidFill>
                  <a:srgbClr val="000099"/>
                </a:solidFill>
                <a:ea typeface="ＭＳ Ｐゴシック" pitchFamily="34" charset="-128"/>
              </a:rPr>
              <a:t>relationship set</a:t>
            </a:r>
            <a:r>
              <a:rPr lang="en-US" altLang="en-US" dirty="0" smtClean="0">
                <a:ea typeface="ＭＳ Ｐゴシック" pitchFamily="34" charset="-128"/>
              </a:rPr>
              <a:t> is a mathematical relation among </a:t>
            </a:r>
            <a:r>
              <a:rPr lang="en-US" altLang="en-US" i="1" dirty="0" smtClean="0">
                <a:ea typeface="ＭＳ Ｐゴシック" pitchFamily="34" charset="-128"/>
              </a:rPr>
              <a:t>n</a:t>
            </a:r>
            <a:r>
              <a:rPr lang="en-US" altLang="en-US" dirty="0" smtClean="0">
                <a:ea typeface="ＭＳ Ｐゴシック" pitchFamily="34" charset="-128"/>
              </a:rPr>
              <a:t> </a:t>
            </a:r>
            <a:r>
              <a:rPr lang="en-US" altLang="en-US" dirty="0" smtClean="0">
                <a:ea typeface="ＭＳ Ｐゴシック" pitchFamily="34" charset="-128"/>
                <a:sym typeface="Symbol" panose="05050102010706020507" pitchFamily="18" charset="2"/>
              </a:rPr>
              <a:t> 2 entities, each taken from entity sets</a:t>
            </a:r>
          </a:p>
          <a:p>
            <a:pPr>
              <a:buFont typeface="Monotype Sorts" charset="2"/>
              <a:buNone/>
              <a:tabLst>
                <a:tab pos="1536700" algn="ctr"/>
                <a:tab pos="3543300" algn="ctr"/>
                <a:tab pos="5481638" algn="ctr"/>
              </a:tabLst>
            </a:pPr>
            <a:r>
              <a:rPr lang="en-US" altLang="en-US" dirty="0" smtClean="0">
                <a:ea typeface="ＭＳ Ｐゴシック" pitchFamily="34" charset="-128"/>
                <a:sym typeface="Symbol" panose="05050102010706020507" pitchFamily="18" charset="2"/>
              </a:rPr>
              <a:t>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err="1" smtClean="0">
                <a:ea typeface="ＭＳ Ｐゴシック" pitchFamily="34" charset="-128"/>
                <a:sym typeface="Symbol" panose="05050102010706020507" pitchFamily="18" charset="2"/>
              </a:rPr>
              <a:t>e</a:t>
            </a:r>
            <a:r>
              <a:rPr lang="en-US" altLang="en-US" i="1" baseline="-25000" dirty="0" err="1"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err="1" smtClean="0">
                <a:ea typeface="ＭＳ Ｐゴシック" pitchFamily="34" charset="-128"/>
                <a:sym typeface="Symbol" panose="05050102010706020507" pitchFamily="18" charset="2"/>
              </a:rPr>
              <a:t>e</a:t>
            </a:r>
            <a:r>
              <a:rPr lang="en-US" altLang="en-US" i="1" baseline="-25000" dirty="0" err="1"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   </a:t>
            </a:r>
            <a:r>
              <a:rPr lang="en-US" altLang="en-US" i="1" dirty="0" err="1" smtClean="0">
                <a:ea typeface="ＭＳ Ｐゴシック" pitchFamily="34" charset="-128"/>
                <a:sym typeface="Symbol" panose="05050102010706020507" pitchFamily="18" charset="2"/>
              </a:rPr>
              <a:t>E</a:t>
            </a:r>
            <a:r>
              <a:rPr lang="en-US" altLang="en-US" i="1" baseline="-25000" dirty="0" err="1"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a:t>
            </a:r>
            <a:br>
              <a:rPr lang="en-US" altLang="en-US" dirty="0" smtClean="0">
                <a:ea typeface="ＭＳ Ｐゴシック" pitchFamily="34" charset="-128"/>
                <a:sym typeface="Symbol" panose="05050102010706020507" pitchFamily="18" charset="2"/>
              </a:rPr>
            </a:br>
            <a:r>
              <a:rPr lang="en-US" altLang="en-US" dirty="0" smtClean="0">
                <a:ea typeface="ＭＳ Ｐゴシック" pitchFamily="34" charset="-128"/>
                <a:sym typeface="Symbol" panose="05050102010706020507" pitchFamily="18" charset="2"/>
              </a:rPr>
              <a:t/>
            </a:r>
            <a:br>
              <a:rPr lang="en-US" altLang="en-US" dirty="0" smtClean="0">
                <a:ea typeface="ＭＳ Ｐゴシック" pitchFamily="34" charset="-128"/>
                <a:sym typeface="Symbol" panose="05050102010706020507" pitchFamily="18" charset="2"/>
              </a:rPr>
            </a:br>
            <a:r>
              <a:rPr lang="en-US" altLang="en-US" dirty="0" smtClean="0">
                <a:ea typeface="ＭＳ Ｐゴシック" pitchFamily="34" charset="-128"/>
                <a:sym typeface="Symbol" panose="05050102010706020507" pitchFamily="18" charset="2"/>
              </a:rPr>
              <a:t>where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err="1" smtClean="0">
                <a:ea typeface="ＭＳ Ｐゴシック" pitchFamily="34" charset="-128"/>
                <a:sym typeface="Symbol" panose="05050102010706020507" pitchFamily="18" charset="2"/>
              </a:rPr>
              <a:t>e</a:t>
            </a:r>
            <a:r>
              <a:rPr lang="en-US" altLang="en-US" i="1" baseline="-25000" dirty="0" err="1"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 is a relationship</a:t>
            </a:r>
          </a:p>
          <a:p>
            <a:pPr lvl="1">
              <a:tabLst>
                <a:tab pos="1536700" algn="ctr"/>
                <a:tab pos="3543300" algn="ctr"/>
                <a:tab pos="5481638" algn="ctr"/>
              </a:tabLst>
            </a:pPr>
            <a:r>
              <a:rPr lang="en-US" altLang="en-US" dirty="0" smtClean="0">
                <a:ea typeface="ＭＳ Ｐゴシック" pitchFamily="34" charset="-128"/>
                <a:sym typeface="Symbol" panose="05050102010706020507" pitchFamily="18" charset="2"/>
              </a:rPr>
              <a:t>Example: </a:t>
            </a:r>
          </a:p>
          <a:p>
            <a:pPr lvl="1">
              <a:buFont typeface="Monotype Sorts" charset="2"/>
              <a:buNone/>
              <a:tabLst>
                <a:tab pos="1536700" algn="ctr"/>
                <a:tab pos="3543300" algn="ctr"/>
                <a:tab pos="5481638" algn="ctr"/>
              </a:tabLst>
            </a:pPr>
            <a:r>
              <a:rPr lang="en-US" altLang="en-US" dirty="0" smtClean="0">
                <a:ea typeface="ＭＳ Ｐゴシック" pitchFamily="34" charset="-128"/>
                <a:sym typeface="Symbol" panose="05050102010706020507" pitchFamily="18" charset="2"/>
              </a:rPr>
              <a:t>		        (44553,22222)  </a:t>
            </a:r>
            <a:r>
              <a:rPr lang="en-US" altLang="en-US" i="1" dirty="0" smtClean="0">
                <a:ea typeface="ＭＳ Ｐゴシック" pitchFamily="34" charset="-128"/>
                <a:sym typeface="Symbol" panose="05050102010706020507" pitchFamily="18" charset="2"/>
              </a:rPr>
              <a:t>advisor</a:t>
            </a:r>
          </a:p>
        </p:txBody>
      </p:sp>
    </p:spTree>
    <p:extLst>
      <p:ext uri="{BB962C8B-B14F-4D97-AF65-F5344CB8AC3E}">
        <p14:creationId xmlns:p14="http://schemas.microsoft.com/office/powerpoint/2010/main" val="535219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tabLst>
                <a:tab pos="1536700" algn="ctr"/>
                <a:tab pos="3543300" algn="ctr"/>
                <a:tab pos="5481638" algn="ctr"/>
              </a:tabLst>
            </a:pPr>
            <a:r>
              <a:rPr lang="en-US" altLang="en-US" dirty="0" err="1" smtClean="0">
                <a:ea typeface="ＭＳ Ｐゴシック" pitchFamily="34" charset="-128"/>
              </a:rPr>
              <a:t>Whats</a:t>
            </a:r>
            <a:r>
              <a:rPr lang="en-US" altLang="en-US" baseline="0" dirty="0" smtClean="0">
                <a:ea typeface="ＭＳ Ｐゴシック" pitchFamily="34" charset="-128"/>
              </a:rPr>
              <a:t> a great attribute here</a:t>
            </a:r>
            <a:endParaRPr lang="en-US" altLang="en-US" dirty="0" smtClean="0">
              <a:ea typeface="ＭＳ Ｐゴシック" pitchFamily="34" charset="-128"/>
            </a:endParaRPr>
          </a:p>
          <a:p>
            <a:pPr>
              <a:tabLst>
                <a:tab pos="1536700" algn="ctr"/>
                <a:tab pos="3543300" algn="ctr"/>
                <a:tab pos="5481638" algn="ctr"/>
              </a:tabLst>
            </a:pPr>
            <a:r>
              <a:rPr lang="en-US" altLang="en-US" dirty="0" smtClean="0">
                <a:ea typeface="ＭＳ Ｐゴシック" pitchFamily="34" charset="-128"/>
              </a:rPr>
              <a:t>A </a:t>
            </a:r>
            <a:r>
              <a:rPr lang="en-US" altLang="en-US" b="1" dirty="0" smtClean="0">
                <a:solidFill>
                  <a:srgbClr val="000099"/>
                </a:solidFill>
                <a:ea typeface="ＭＳ Ｐゴシック" pitchFamily="34" charset="-128"/>
              </a:rPr>
              <a:t>relationship</a:t>
            </a:r>
            <a:r>
              <a:rPr lang="en-US" altLang="en-US" dirty="0" smtClean="0">
                <a:ea typeface="ＭＳ Ｐゴシック" pitchFamily="34" charset="-128"/>
              </a:rPr>
              <a:t> is an association among several entities</a:t>
            </a:r>
          </a:p>
          <a:p>
            <a:pPr>
              <a:buFont typeface="Monotype Sorts" charset="2"/>
              <a:buNone/>
              <a:tabLst>
                <a:tab pos="1536700" algn="ctr"/>
                <a:tab pos="3543300" algn="ctr"/>
                <a:tab pos="5481638" algn="ctr"/>
              </a:tabLst>
            </a:pPr>
            <a:r>
              <a:rPr lang="en-US" altLang="en-US" dirty="0" smtClean="0">
                <a:ea typeface="ＭＳ Ｐゴシック" pitchFamily="34" charset="-128"/>
              </a:rPr>
              <a:t>	Example:</a:t>
            </a:r>
            <a:br>
              <a:rPr lang="en-US" altLang="en-US" dirty="0" smtClean="0">
                <a:ea typeface="ＭＳ Ｐゴシック" pitchFamily="34" charset="-128"/>
              </a:rPr>
            </a:br>
            <a:r>
              <a:rPr lang="en-US" altLang="en-US" dirty="0" smtClean="0">
                <a:ea typeface="ＭＳ Ｐゴシック" pitchFamily="34" charset="-128"/>
              </a:rPr>
              <a:t>	 44553 (Peltier</a:t>
            </a:r>
            <a:r>
              <a:rPr lang="en-US" altLang="en-US" u="sng" dirty="0" smtClean="0">
                <a:ea typeface="ＭＳ Ｐゴシック" pitchFamily="34" charset="-128"/>
              </a:rPr>
              <a:t>)</a:t>
            </a:r>
            <a:r>
              <a:rPr lang="en-US" altLang="en-US" dirty="0" smtClean="0">
                <a:ea typeface="ＭＳ Ｐゴシック" pitchFamily="34" charset="-128"/>
              </a:rPr>
              <a:t> 	</a:t>
            </a:r>
            <a:r>
              <a:rPr lang="en-US" altLang="en-US" i="1" u="sng" dirty="0" smtClean="0">
                <a:ea typeface="ＭＳ Ｐゴシック" pitchFamily="34" charset="-128"/>
              </a:rPr>
              <a:t>advisor</a:t>
            </a:r>
            <a:r>
              <a:rPr lang="en-US" altLang="en-US" dirty="0" smtClean="0">
                <a:ea typeface="ＭＳ Ｐゴシック" pitchFamily="34" charset="-128"/>
              </a:rPr>
              <a:t>	 22222 (</a:t>
            </a:r>
            <a:r>
              <a:rPr lang="en-US" altLang="en-US" u="sng" dirty="0" smtClean="0">
                <a:ea typeface="ＭＳ Ｐゴシック" pitchFamily="34" charset="-128"/>
              </a:rPr>
              <a:t>Einstein)</a:t>
            </a:r>
            <a:r>
              <a:rPr lang="en-US" altLang="en-US" dirty="0" smtClean="0">
                <a:ea typeface="ＭＳ Ｐゴシック" pitchFamily="34" charset="-128"/>
              </a:rPr>
              <a:t> </a:t>
            </a:r>
            <a:r>
              <a:rPr lang="en-US" altLang="en-US" u="sng" dirty="0" smtClean="0">
                <a:ea typeface="ＭＳ Ｐゴシック" pitchFamily="34" charset="-128"/>
              </a:rPr>
              <a:t/>
            </a:r>
            <a:br>
              <a:rPr lang="en-US" altLang="en-US" u="sng" dirty="0" smtClean="0">
                <a:ea typeface="ＭＳ Ｐゴシック" pitchFamily="34" charset="-128"/>
              </a:rPr>
            </a:br>
            <a:r>
              <a:rPr lang="en-US" altLang="en-US" dirty="0" smtClean="0">
                <a:ea typeface="ＭＳ Ｐゴシック" pitchFamily="34" charset="-128"/>
              </a:rPr>
              <a:t>	 </a:t>
            </a:r>
            <a:r>
              <a:rPr lang="en-US" altLang="en-US" i="1" dirty="0" smtClean="0">
                <a:ea typeface="ＭＳ Ｐゴシック" pitchFamily="34" charset="-128"/>
              </a:rPr>
              <a:t>student</a:t>
            </a:r>
            <a:r>
              <a:rPr lang="en-US" altLang="en-US" dirty="0" smtClean="0">
                <a:ea typeface="ＭＳ Ｐゴシック" pitchFamily="34" charset="-128"/>
              </a:rPr>
              <a:t> entity	relationship set	 </a:t>
            </a:r>
            <a:r>
              <a:rPr lang="en-US" altLang="en-US" i="1" dirty="0" smtClean="0">
                <a:ea typeface="ＭＳ Ｐゴシック" pitchFamily="34" charset="-128"/>
              </a:rPr>
              <a:t>instructor</a:t>
            </a:r>
            <a:r>
              <a:rPr lang="en-US" altLang="en-US" dirty="0" smtClean="0">
                <a:ea typeface="ＭＳ Ｐゴシック" pitchFamily="34" charset="-128"/>
              </a:rPr>
              <a:t> entity</a:t>
            </a:r>
          </a:p>
          <a:p>
            <a:pPr>
              <a:tabLst>
                <a:tab pos="1536700" algn="ctr"/>
                <a:tab pos="3543300" algn="ctr"/>
                <a:tab pos="5481638" algn="ctr"/>
              </a:tabLst>
            </a:pPr>
            <a:r>
              <a:rPr lang="en-US" altLang="en-US" dirty="0" smtClean="0">
                <a:ea typeface="ＭＳ Ｐゴシック" pitchFamily="34" charset="-128"/>
              </a:rPr>
              <a:t>A </a:t>
            </a:r>
            <a:r>
              <a:rPr lang="en-US" altLang="en-US" b="1" dirty="0" smtClean="0">
                <a:solidFill>
                  <a:srgbClr val="000099"/>
                </a:solidFill>
                <a:ea typeface="ＭＳ Ｐゴシック" pitchFamily="34" charset="-128"/>
              </a:rPr>
              <a:t>relationship set</a:t>
            </a:r>
            <a:r>
              <a:rPr lang="en-US" altLang="en-US" dirty="0" smtClean="0">
                <a:ea typeface="ＭＳ Ｐゴシック" pitchFamily="34" charset="-128"/>
              </a:rPr>
              <a:t> is a mathematical relation among </a:t>
            </a:r>
            <a:r>
              <a:rPr lang="en-US" altLang="en-US" i="1" dirty="0" smtClean="0">
                <a:ea typeface="ＭＳ Ｐゴシック" pitchFamily="34" charset="-128"/>
              </a:rPr>
              <a:t>n</a:t>
            </a:r>
            <a:r>
              <a:rPr lang="en-US" altLang="en-US" dirty="0" smtClean="0">
                <a:ea typeface="ＭＳ Ｐゴシック" pitchFamily="34" charset="-128"/>
              </a:rPr>
              <a:t> </a:t>
            </a:r>
            <a:r>
              <a:rPr lang="en-US" altLang="en-US" dirty="0" smtClean="0">
                <a:ea typeface="ＭＳ Ｐゴシック" pitchFamily="34" charset="-128"/>
                <a:sym typeface="Symbol" panose="05050102010706020507" pitchFamily="18" charset="2"/>
              </a:rPr>
              <a:t> 2 entities, each taken from entity sets</a:t>
            </a:r>
          </a:p>
          <a:p>
            <a:pPr>
              <a:buFont typeface="Monotype Sorts" charset="2"/>
              <a:buNone/>
              <a:tabLst>
                <a:tab pos="1536700" algn="ctr"/>
                <a:tab pos="3543300" algn="ctr"/>
                <a:tab pos="5481638" algn="ctr"/>
              </a:tabLst>
            </a:pPr>
            <a:r>
              <a:rPr lang="en-US" altLang="en-US" dirty="0" smtClean="0">
                <a:ea typeface="ＭＳ Ｐゴシック" pitchFamily="34" charset="-128"/>
                <a:sym typeface="Symbol" panose="05050102010706020507" pitchFamily="18" charset="2"/>
              </a:rPr>
              <a:t>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err="1" smtClean="0">
                <a:ea typeface="ＭＳ Ｐゴシック" pitchFamily="34" charset="-128"/>
                <a:sym typeface="Symbol" panose="05050102010706020507" pitchFamily="18" charset="2"/>
              </a:rPr>
              <a:t>e</a:t>
            </a:r>
            <a:r>
              <a:rPr lang="en-US" altLang="en-US" i="1" baseline="-25000" dirty="0" err="1"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err="1" smtClean="0">
                <a:ea typeface="ＭＳ Ｐゴシック" pitchFamily="34" charset="-128"/>
                <a:sym typeface="Symbol" panose="05050102010706020507" pitchFamily="18" charset="2"/>
              </a:rPr>
              <a:t>e</a:t>
            </a:r>
            <a:r>
              <a:rPr lang="en-US" altLang="en-US" i="1" baseline="-25000" dirty="0" err="1"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   </a:t>
            </a:r>
            <a:r>
              <a:rPr lang="en-US" altLang="en-US" i="1" dirty="0" err="1" smtClean="0">
                <a:ea typeface="ＭＳ Ｐゴシック" pitchFamily="34" charset="-128"/>
                <a:sym typeface="Symbol" panose="05050102010706020507" pitchFamily="18" charset="2"/>
              </a:rPr>
              <a:t>E</a:t>
            </a:r>
            <a:r>
              <a:rPr lang="en-US" altLang="en-US" i="1" baseline="-25000" dirty="0" err="1"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a:t>
            </a:r>
            <a:br>
              <a:rPr lang="en-US" altLang="en-US" dirty="0" smtClean="0">
                <a:ea typeface="ＭＳ Ｐゴシック" pitchFamily="34" charset="-128"/>
                <a:sym typeface="Symbol" panose="05050102010706020507" pitchFamily="18" charset="2"/>
              </a:rPr>
            </a:br>
            <a:r>
              <a:rPr lang="en-US" altLang="en-US" dirty="0" smtClean="0">
                <a:ea typeface="ＭＳ Ｐゴシック" pitchFamily="34" charset="-128"/>
                <a:sym typeface="Symbol" panose="05050102010706020507" pitchFamily="18" charset="2"/>
              </a:rPr>
              <a:t/>
            </a:r>
            <a:br>
              <a:rPr lang="en-US" altLang="en-US" dirty="0" smtClean="0">
                <a:ea typeface="ＭＳ Ｐゴシック" pitchFamily="34" charset="-128"/>
                <a:sym typeface="Symbol" panose="05050102010706020507" pitchFamily="18" charset="2"/>
              </a:rPr>
            </a:br>
            <a:r>
              <a:rPr lang="en-US" altLang="en-US" dirty="0" smtClean="0">
                <a:ea typeface="ＭＳ Ｐゴシック" pitchFamily="34" charset="-128"/>
                <a:sym typeface="Symbol" panose="05050102010706020507" pitchFamily="18" charset="2"/>
              </a:rPr>
              <a:t>where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err="1" smtClean="0">
                <a:ea typeface="ＭＳ Ｐゴシック" pitchFamily="34" charset="-128"/>
                <a:sym typeface="Symbol" panose="05050102010706020507" pitchFamily="18" charset="2"/>
              </a:rPr>
              <a:t>e</a:t>
            </a:r>
            <a:r>
              <a:rPr lang="en-US" altLang="en-US" i="1" baseline="-25000" dirty="0" err="1"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 is a relationship</a:t>
            </a:r>
          </a:p>
          <a:p>
            <a:pPr lvl="1">
              <a:tabLst>
                <a:tab pos="1536700" algn="ctr"/>
                <a:tab pos="3543300" algn="ctr"/>
                <a:tab pos="5481638" algn="ctr"/>
              </a:tabLst>
            </a:pPr>
            <a:r>
              <a:rPr lang="en-US" altLang="en-US" dirty="0" smtClean="0">
                <a:ea typeface="ＭＳ Ｐゴシック" pitchFamily="34" charset="-128"/>
                <a:sym typeface="Symbol" panose="05050102010706020507" pitchFamily="18" charset="2"/>
              </a:rPr>
              <a:t>Example: </a:t>
            </a:r>
          </a:p>
          <a:p>
            <a:pPr lvl="1">
              <a:buFont typeface="Monotype Sorts" charset="2"/>
              <a:buNone/>
              <a:tabLst>
                <a:tab pos="1536700" algn="ctr"/>
                <a:tab pos="3543300" algn="ctr"/>
                <a:tab pos="5481638" algn="ctr"/>
              </a:tabLst>
            </a:pPr>
            <a:r>
              <a:rPr lang="en-US" altLang="en-US" dirty="0" smtClean="0">
                <a:ea typeface="ＭＳ Ｐゴシック" pitchFamily="34" charset="-128"/>
                <a:sym typeface="Symbol" panose="05050102010706020507" pitchFamily="18" charset="2"/>
              </a:rPr>
              <a:t>		        (44553,22222)  </a:t>
            </a:r>
            <a:r>
              <a:rPr lang="en-US" altLang="en-US" i="1" dirty="0" smtClean="0">
                <a:ea typeface="ＭＳ Ｐゴシック" pitchFamily="34" charset="-128"/>
                <a:sym typeface="Symbol" panose="05050102010706020507" pitchFamily="18" charset="2"/>
              </a:rPr>
              <a:t>advisor</a:t>
            </a:r>
          </a:p>
        </p:txBody>
      </p:sp>
    </p:spTree>
    <p:extLst>
      <p:ext uri="{BB962C8B-B14F-4D97-AF65-F5344CB8AC3E}">
        <p14:creationId xmlns:p14="http://schemas.microsoft.com/office/powerpoint/2010/main" val="4235340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smtClean="0">
                <a:ea typeface="ＭＳ Ｐゴシック" pitchFamily="34" charset="-128"/>
              </a:rPr>
              <a:t>Express the number of entities to which another entity can be associated via a relationship set.</a:t>
            </a:r>
          </a:p>
          <a:p>
            <a:r>
              <a:rPr lang="en-US" altLang="en-US" dirty="0" smtClean="0">
                <a:ea typeface="ＭＳ Ｐゴシック" pitchFamily="34" charset="-128"/>
              </a:rPr>
              <a:t>Most useful in describing binary relationship sets.</a:t>
            </a:r>
          </a:p>
          <a:p>
            <a:r>
              <a:rPr lang="en-US" altLang="en-US" dirty="0" smtClean="0">
                <a:ea typeface="ＭＳ Ｐゴシック" pitchFamily="34" charset="-128"/>
              </a:rPr>
              <a:t>For a binary relationship set the mapping cardinality must be one of the following types:</a:t>
            </a:r>
          </a:p>
          <a:p>
            <a:pPr lvl="1"/>
            <a:r>
              <a:rPr lang="en-US" altLang="en-US" dirty="0" smtClean="0">
                <a:ea typeface="ＭＳ Ｐゴシック" pitchFamily="34" charset="-128"/>
              </a:rPr>
              <a:t>One to one</a:t>
            </a:r>
          </a:p>
          <a:p>
            <a:pPr lvl="1"/>
            <a:r>
              <a:rPr lang="en-US" altLang="en-US" dirty="0" smtClean="0">
                <a:ea typeface="ＭＳ Ｐゴシック" pitchFamily="34" charset="-128"/>
              </a:rPr>
              <a:t>One to many</a:t>
            </a:r>
          </a:p>
          <a:p>
            <a:pPr lvl="1"/>
            <a:r>
              <a:rPr lang="en-US" altLang="en-US" dirty="0" smtClean="0">
                <a:ea typeface="ＭＳ Ｐゴシック" pitchFamily="34" charset="-128"/>
              </a:rPr>
              <a:t>Many to one</a:t>
            </a:r>
          </a:p>
          <a:p>
            <a:pPr lvl="1"/>
            <a:r>
              <a:rPr lang="en-US" altLang="en-US" dirty="0" smtClean="0">
                <a:ea typeface="ＭＳ Ｐゴシック" pitchFamily="34" charset="-128"/>
              </a:rPr>
              <a:t>Many to many </a:t>
            </a:r>
          </a:p>
        </p:txBody>
      </p:sp>
    </p:spTree>
    <p:extLst>
      <p:ext uri="{BB962C8B-B14F-4D97-AF65-F5344CB8AC3E}">
        <p14:creationId xmlns:p14="http://schemas.microsoft.com/office/powerpoint/2010/main" val="3014398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tabLst>
                <a:tab pos="1536700" algn="ctr"/>
                <a:tab pos="3543300" algn="ctr"/>
                <a:tab pos="5481638" algn="ctr"/>
              </a:tabLst>
            </a:pPr>
            <a:endParaRPr lang="en-US" altLang="en-US" i="1" dirty="0" smtClean="0">
              <a:ea typeface="ＭＳ Ｐゴシック" pitchFamily="34" charset="-128"/>
              <a:sym typeface="Symbol" panose="05050102010706020507" pitchFamily="18" charset="2"/>
            </a:endParaRPr>
          </a:p>
        </p:txBody>
      </p:sp>
    </p:spTree>
    <p:extLst>
      <p:ext uri="{BB962C8B-B14F-4D97-AF65-F5344CB8AC3E}">
        <p14:creationId xmlns:p14="http://schemas.microsoft.com/office/powerpoint/2010/main" val="2338254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numCol="1" anchor="t" anchorCtr="0">
            <a:noAutofit/>
          </a:bodyPr>
          <a:lstStyle/>
          <a:p>
            <a:pPr lvl="0" rtl="0">
              <a:spcBef>
                <a:spcPts val="0"/>
              </a:spcBef>
              <a:buNone/>
            </a:pPr>
            <a:r>
              <a:rPr lang="en" altLang="en" dirty="0"/>
              <a:t>This is the course map for IOLab 2016</a:t>
            </a:r>
          </a:p>
          <a:p>
            <a:pPr lvl="0" rtl="0">
              <a:spcBef>
                <a:spcPts val="0"/>
              </a:spcBef>
              <a:buNone/>
            </a:pPr>
            <a:r>
              <a:rPr lang="en" altLang="en" dirty="0"/>
              <a:t>We have packaged the course in </a:t>
            </a:r>
            <a:r>
              <a:rPr lang="en" altLang="en" dirty="0" smtClean="0"/>
              <a:t>f</a:t>
            </a:r>
          </a:p>
          <a:p>
            <a:pPr lvl="0" rtl="0">
              <a:spcBef>
                <a:spcPts val="0"/>
              </a:spcBef>
              <a:buNone/>
            </a:pPr>
            <a:r>
              <a:rPr lang="en-US" dirty="0" smtClean="0"/>
              <a:t>O</a:t>
            </a:r>
            <a:r>
              <a:rPr lang="en" altLang="en" dirty="0" smtClean="0"/>
              <a:t>pen up netflix and</a:t>
            </a:r>
            <a:r>
              <a:rPr lang="en" altLang="en" baseline="0" dirty="0" smtClean="0"/>
              <a:t> utube</a:t>
            </a:r>
          </a:p>
          <a:p>
            <a:pPr lvl="0" rtl="0">
              <a:spcBef>
                <a:spcPts val="0"/>
              </a:spcBef>
              <a:buNone/>
            </a:pPr>
            <a:r>
              <a:rPr lang="en" altLang="en" dirty="0" smtClean="0"/>
              <a:t>our </a:t>
            </a:r>
            <a:r>
              <a:rPr lang="en" altLang="en" dirty="0"/>
              <a:t>modules</a:t>
            </a:r>
          </a:p>
        </p:txBody>
      </p:sp>
    </p:spTree>
    <p:extLst>
      <p:ext uri="{BB962C8B-B14F-4D97-AF65-F5344CB8AC3E}">
        <p14:creationId xmlns:p14="http://schemas.microsoft.com/office/powerpoint/2010/main" val="3453094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tabLst>
                <a:tab pos="1536700" algn="ctr"/>
                <a:tab pos="3543300" algn="ctr"/>
                <a:tab pos="5481638" algn="ctr"/>
              </a:tabLst>
            </a:pPr>
            <a:endParaRPr lang="en-US" altLang="en-US" i="1" dirty="0" smtClean="0">
              <a:ea typeface="ＭＳ Ｐゴシック" pitchFamily="34" charset="-128"/>
              <a:sym typeface="Symbol" panose="05050102010706020507" pitchFamily="18" charset="2"/>
            </a:endParaRPr>
          </a:p>
        </p:txBody>
      </p:sp>
    </p:spTree>
    <p:extLst>
      <p:ext uri="{BB962C8B-B14F-4D97-AF65-F5344CB8AC3E}">
        <p14:creationId xmlns:p14="http://schemas.microsoft.com/office/powerpoint/2010/main" val="688481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4517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237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http://www.databaseanswers.org/data_models/orders_parts/index.htm</a:t>
            </a:r>
          </a:p>
          <a:p>
            <a:r>
              <a:rPr lang="en-US" dirty="0" smtClean="0"/>
              <a:t>Have a </a:t>
            </a:r>
            <a:r>
              <a:rPr lang="en-US" dirty="0" err="1" smtClean="0"/>
              <a:t>slde</a:t>
            </a:r>
            <a:r>
              <a:rPr lang="en-US" dirty="0" smtClean="0"/>
              <a:t> to expose </a:t>
            </a:r>
            <a:r>
              <a:rPr lang="en-US" dirty="0" err="1" smtClean="0"/>
              <a:t>ppl</a:t>
            </a:r>
            <a:r>
              <a:rPr lang="en-US" dirty="0" smtClean="0"/>
              <a:t> to normalization</a:t>
            </a:r>
            <a:endParaRPr lang="en-US" dirty="0"/>
          </a:p>
        </p:txBody>
      </p:sp>
    </p:spTree>
    <p:extLst>
      <p:ext uri="{BB962C8B-B14F-4D97-AF65-F5344CB8AC3E}">
        <p14:creationId xmlns:p14="http://schemas.microsoft.com/office/powerpoint/2010/main" val="615621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6517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numCol="1" anchor="t" anchorCtr="0">
            <a:noAutofit/>
          </a:bodyPr>
          <a:lstStyle/>
          <a:p>
            <a:pPr lvl="0" rtl="0">
              <a:spcBef>
                <a:spcPts val="0"/>
              </a:spcBef>
              <a:buNone/>
            </a:pPr>
            <a:r>
              <a:rPr lang="en" altLang="en" dirty="0"/>
              <a:t>This is the course map for IOLab 2016</a:t>
            </a:r>
          </a:p>
          <a:p>
            <a:pPr lvl="0" rtl="0">
              <a:spcBef>
                <a:spcPts val="0"/>
              </a:spcBef>
              <a:buNone/>
            </a:pPr>
            <a:r>
              <a:rPr lang="en" altLang="en" dirty="0"/>
              <a:t>We have packaged the course in four modules</a:t>
            </a:r>
          </a:p>
        </p:txBody>
      </p:sp>
    </p:spTree>
    <p:extLst>
      <p:ext uri="{BB962C8B-B14F-4D97-AF65-F5344CB8AC3E}">
        <p14:creationId xmlns:p14="http://schemas.microsoft.com/office/powerpoint/2010/main" val="44157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383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numCol="1"/>
          <a:lstStyle/>
          <a:p>
            <a:r>
              <a:rPr lang="en-US" dirty="0" smtClean="0"/>
              <a:t>Three servers here</a:t>
            </a:r>
          </a:p>
          <a:p>
            <a:r>
              <a:rPr lang="en-US" dirty="0" smtClean="0"/>
              <a:t>Architectural thinking</a:t>
            </a:r>
          </a:p>
          <a:p>
            <a:r>
              <a:rPr lang="en-US" dirty="0" smtClean="0"/>
              <a:t>Tell people</a:t>
            </a:r>
            <a:r>
              <a:rPr lang="en-US" baseline="0" dirty="0" smtClean="0"/>
              <a:t> to read about SQL</a:t>
            </a:r>
            <a:endParaRPr lang="en-US" dirty="0"/>
          </a:p>
        </p:txBody>
      </p:sp>
    </p:spTree>
    <p:extLst>
      <p:ext uri="{BB962C8B-B14F-4D97-AF65-F5344CB8AC3E}">
        <p14:creationId xmlns:p14="http://schemas.microsoft.com/office/powerpoint/2010/main" val="238442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331788" y="852488"/>
            <a:ext cx="6196012" cy="3486150"/>
          </a:xfrm>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marL="674578" lvl="1" indent="-221322">
              <a:lnSpc>
                <a:spcPct val="92000"/>
              </a:lnSpc>
              <a:spcBef>
                <a:spcPts val="1790"/>
              </a:spcBef>
              <a:buClr>
                <a:srgbClr val="002955"/>
              </a:buClr>
              <a:buSzPct val="44000"/>
              <a:buFont typeface="Wingdings" pitchFamily="2" charset="2"/>
              <a:buChar char="l"/>
              <a:tabLst>
                <a:tab pos="926218" algn="l"/>
                <a:tab pos="1844855" algn="l"/>
                <a:tab pos="2775620" algn="l"/>
                <a:tab pos="3691226" algn="l"/>
                <a:tab pos="4621991" algn="l"/>
                <a:tab pos="5554271" algn="l"/>
                <a:tab pos="6472909" algn="l"/>
                <a:tab pos="7377904" algn="l"/>
                <a:tab pos="8319280" algn="l"/>
                <a:tab pos="9236402" algn="l"/>
                <a:tab pos="10180810" algn="l"/>
                <a:tab pos="11085805" algn="l"/>
              </a:tabLst>
            </a:pPr>
            <a:r>
              <a:rPr lang="en-US" dirty="0" smtClean="0"/>
              <a:t>Big focus </a:t>
            </a:r>
            <a:r>
              <a:rPr lang="en-US" dirty="0" err="1" smtClean="0"/>
              <a:t>tdo</a:t>
            </a:r>
            <a:r>
              <a:rPr lang="en-US" dirty="0" smtClean="0"/>
              <a:t> : storing information dictates what interactions u enable: cognizant of that</a:t>
            </a:r>
            <a:endParaRPr lang="en-US" dirty="0"/>
          </a:p>
        </p:txBody>
      </p:sp>
      <p:sp>
        <p:nvSpPr>
          <p:cNvPr id="4" name="Slide Number Placeholder 3"/>
          <p:cNvSpPr>
            <a:spLocks noGrp="1"/>
          </p:cNvSpPr>
          <p:nvPr>
            <p:ph type="sldNum" sz="quarter" idx="5"/>
          </p:nvPr>
        </p:nvSpPr>
        <p:spPr>
          <a:xfrm>
            <a:off x="3884613" y="8829967"/>
            <a:ext cx="2971800" cy="464820"/>
          </a:xfrm>
          <a:prstGeom prst="rect">
            <a:avLst/>
          </a:prstGeom>
        </p:spPr>
        <p:txBody>
          <a:bodyPr/>
          <a:lstStyle/>
          <a:p>
            <a:pPr>
              <a:defRPr/>
            </a:pPr>
            <a:fld id="{521A639B-26F9-4218-BE99-F4541460963B}"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1562348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5273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lvl="0" indent="-342900" eaLnBrk="0" fontAlgn="base" hangingPunct="0">
              <a:lnSpc>
                <a:spcPct val="100000"/>
              </a:lnSpc>
              <a:spcBef>
                <a:spcPct val="35000"/>
              </a:spcBef>
              <a:spcAft>
                <a:spcPct val="0"/>
              </a:spcAft>
              <a:buClr>
                <a:srgbClr val="CC3300"/>
              </a:buClr>
              <a:buSzPct val="90000"/>
              <a:buFont typeface="Monotype Sorts" charset="2"/>
              <a:buChar char="n"/>
            </a:pPr>
            <a:r>
              <a:rPr kumimoji="1" lang="en-US" altLang="en-US" sz="1100" kern="1200" dirty="0" smtClean="0">
                <a:solidFill>
                  <a:srgbClr val="000000"/>
                </a:solidFill>
                <a:latin typeface="+mn-lt"/>
                <a:ea typeface="ＭＳ Ｐゴシック" pitchFamily="34" charset="-128"/>
                <a:cs typeface="+mn-cs"/>
              </a:rPr>
              <a:t>https://dev.mysql.com/tech-resources/articles/why-data-modeling.html</a:t>
            </a:r>
          </a:p>
          <a:p>
            <a:pPr marL="342900" lvl="0" indent="-342900" eaLnBrk="0" fontAlgn="base" hangingPunct="0">
              <a:lnSpc>
                <a:spcPct val="100000"/>
              </a:lnSpc>
              <a:spcBef>
                <a:spcPct val="35000"/>
              </a:spcBef>
              <a:spcAft>
                <a:spcPct val="0"/>
              </a:spcAft>
              <a:buClr>
                <a:srgbClr val="CC3300"/>
              </a:buClr>
              <a:buSzPct val="90000"/>
              <a:buFont typeface="Monotype Sorts" charset="2"/>
              <a:buChar char="n"/>
            </a:pPr>
            <a:endParaRPr lang="en-US" dirty="0"/>
          </a:p>
        </p:txBody>
      </p:sp>
    </p:spTree>
    <p:extLst>
      <p:ext uri="{BB962C8B-B14F-4D97-AF65-F5344CB8AC3E}">
        <p14:creationId xmlns:p14="http://schemas.microsoft.com/office/powerpoint/2010/main" val="2627696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1" i="0" kern="1200" dirty="0" smtClean="0">
                <a:solidFill>
                  <a:schemeClr val="tx1"/>
                </a:solidFill>
                <a:effectLst/>
                <a:latin typeface="+mn-lt"/>
                <a:ea typeface="+mn-ea"/>
                <a:cs typeface="+mn-cs"/>
              </a:rPr>
              <a:t>Database Models, Schemes and Instances</a:t>
            </a:r>
          </a:p>
          <a:p>
            <a:r>
              <a:rPr lang="en-US" sz="1100" b="0" i="0" kern="1200" dirty="0" smtClean="0">
                <a:solidFill>
                  <a:schemeClr val="tx1"/>
                </a:solidFill>
                <a:effectLst/>
                <a:latin typeface="+mn-lt"/>
                <a:ea typeface="+mn-ea"/>
                <a:cs typeface="+mn-cs"/>
              </a:rPr>
              <a:t>With the help of databases facts and processes from the real world should be described and stored in digital form. The abstraction from the real world to the digital format is done with the help of models, so called database models. </a:t>
            </a:r>
            <a:br>
              <a:rPr lang="en-US" sz="1100" b="0" i="0" kern="1200" dirty="0" smtClean="0">
                <a:solidFill>
                  <a:schemeClr val="tx1"/>
                </a:solidFill>
                <a:effectLst/>
                <a:latin typeface="+mn-lt"/>
                <a:ea typeface="+mn-ea"/>
                <a:cs typeface="+mn-cs"/>
              </a:rPr>
            </a:br>
            <a:r>
              <a:rPr lang="en-US" sz="1100" b="0" i="0" kern="1200" dirty="0" smtClean="0">
                <a:solidFill>
                  <a:schemeClr val="tx1"/>
                </a:solidFill>
                <a:effectLst/>
                <a:latin typeface="+mn-lt"/>
                <a:ea typeface="+mn-ea"/>
                <a:cs typeface="+mn-cs"/>
              </a:rPr>
              <a:t>In this unit, the most often used database models are presented. Following, database schemes are introduced as a formal description of a concrete database and their database instances or their database state. [GITTA]</a:t>
            </a:r>
          </a:p>
          <a:p>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4946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lIns="91425" tIns="91425" rIns="91425" bIns="91425" numCol="1"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29999"/>
          </a:xfrm>
          <a:prstGeom prst="rect">
            <a:avLst/>
          </a:prstGeom>
        </p:spPr>
        <p:txBody>
          <a:bodyPr lIns="91425" tIns="91425" rIns="91425" bIns="91425" numCol="1"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699" cy="393600"/>
          </a:xfrm>
          <a:prstGeom prst="rect">
            <a:avLst/>
          </a:prstGeom>
        </p:spPr>
        <p:txBody>
          <a:bodyPr lIns="91425" tIns="91425" rIns="91425" bIns="91425" numCol="1" anchor="ctr" anchorCtr="0">
            <a:noAutofit/>
          </a:bodyPr>
          <a:lstStyle/>
          <a:p>
            <a:pPr lvl="0">
              <a:spcBef>
                <a:spcPts val="0"/>
              </a:spcBef>
              <a:buNone/>
            </a:pPr>
            <a:fld id="{00000000-1234-1234-1234-123412341234}" type="slidenum">
              <a:rPr lang="en" altLang="en">
                <a:solidFill>
                  <a:schemeClr val="lt1"/>
                </a:solidFill>
              </a:rPr>
              <a:t>‹#›</a:t>
            </a:fld>
            <a:endParaRPr lang="en" altLang="e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lIns="91425" tIns="91425" rIns="91425" bIns="91425" numCol="1"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699" cy="393600"/>
          </a:xfrm>
          <a:prstGeom prst="rect">
            <a:avLst/>
          </a:prstGeom>
        </p:spPr>
        <p:txBody>
          <a:bodyPr lIns="91425" tIns="91425" rIns="91425" bIns="91425" numCol="1" anchor="ctr" anchorCtr="0">
            <a:noAutofit/>
          </a:bodyPr>
          <a:lstStyle/>
          <a:p>
            <a:pPr lvl="0">
              <a:spcBef>
                <a:spcPts val="0"/>
              </a:spcBef>
              <a:buNone/>
            </a:pPr>
            <a:fld id="{00000000-1234-1234-1234-123412341234}" type="slidenum">
              <a:rPr lang="en" altLang="en">
                <a:solidFill>
                  <a:schemeClr val="lt1"/>
                </a:solidFill>
              </a:rPr>
              <a:t>‹#›</a:t>
            </a:fld>
            <a:endParaRPr lang="en" alt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numCol="1"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599" cy="572699"/>
          </a:xfrm>
          <a:prstGeom prst="rect">
            <a:avLst/>
          </a:prstGeom>
        </p:spPr>
        <p:txBody>
          <a:bodyPr lIns="91425" tIns="91425" rIns="91425" bIns="91425" numCol="1"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numCol="1"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numCol="1" anchor="ctr" anchorCtr="0">
            <a:noAutofit/>
          </a:bodyPr>
          <a:lstStyle/>
          <a:p>
            <a:pPr lvl="0">
              <a:spcBef>
                <a:spcPts val="0"/>
              </a:spcBef>
              <a:buNone/>
            </a:pPr>
            <a:fld id="{00000000-1234-1234-1234-123412341234}" type="slidenum">
              <a:rPr lang="en" altLang="en"/>
              <a:t>‹#›</a:t>
            </a:fld>
            <a:endParaRPr lang="en" alt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572699"/>
          </a:xfrm>
          <a:prstGeom prst="rect">
            <a:avLst/>
          </a:prstGeom>
        </p:spPr>
        <p:txBody>
          <a:bodyPr lIns="91425" tIns="91425" rIns="91425" bIns="91425" numCol="1"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numCol="1"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numCol="1"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numCol="1" anchor="ctr" anchorCtr="0">
            <a:noAutofit/>
          </a:bodyPr>
          <a:lstStyle/>
          <a:p>
            <a:pPr lvl="0">
              <a:spcBef>
                <a:spcPts val="0"/>
              </a:spcBef>
              <a:buNone/>
            </a:pPr>
            <a:fld id="{00000000-1234-1234-1234-123412341234}" type="slidenum">
              <a:rPr lang="en" altLang="en"/>
              <a:t>‹#›</a:t>
            </a:fld>
            <a:endParaRPr lang="en" alt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572699"/>
          </a:xfrm>
          <a:prstGeom prst="rect">
            <a:avLst/>
          </a:prstGeom>
        </p:spPr>
        <p:txBody>
          <a:bodyPr lIns="91425" tIns="91425" rIns="91425" bIns="91425" numCol="1"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numCol="1" anchor="ctr" anchorCtr="0">
            <a:noAutofit/>
          </a:bodyPr>
          <a:lstStyle/>
          <a:p>
            <a:pPr lvl="0">
              <a:spcBef>
                <a:spcPts val="0"/>
              </a:spcBef>
              <a:buNone/>
            </a:pPr>
            <a:fld id="{00000000-1234-1234-1234-123412341234}" type="slidenum">
              <a:rPr lang="en" altLang="en"/>
              <a:t>‹#›</a:t>
            </a:fld>
            <a:endParaRPr lang="en" alt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numCol="1"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numCol="1"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numCol="1" anchor="ctr" anchorCtr="0">
            <a:noAutofit/>
          </a:bodyPr>
          <a:lstStyle/>
          <a:p>
            <a:pPr lvl="0">
              <a:spcBef>
                <a:spcPts val="0"/>
              </a:spcBef>
              <a:buNone/>
            </a:pPr>
            <a:fld id="{00000000-1234-1234-1234-123412341234}" type="slidenum">
              <a:rPr lang="en" altLang="en"/>
              <a:t>‹#›</a:t>
            </a:fld>
            <a:endParaRPr lang="en" alt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799"/>
          </a:xfrm>
          <a:prstGeom prst="rect">
            <a:avLst/>
          </a:prstGeom>
        </p:spPr>
        <p:txBody>
          <a:bodyPr lIns="91425" tIns="91425" rIns="91425" bIns="91425" numCol="1"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numCol="1" anchor="ctr" anchorCtr="0">
            <a:noAutofit/>
          </a:bodyPr>
          <a:lstStyle/>
          <a:p>
            <a:pPr lvl="0">
              <a:spcBef>
                <a:spcPts val="0"/>
              </a:spcBef>
              <a:buNone/>
            </a:pPr>
            <a:fld id="{00000000-1234-1234-1234-123412341234}" type="slidenum">
              <a:rPr lang="en" altLang="en"/>
              <a:t>‹#›</a:t>
            </a:fld>
            <a:endParaRPr lang="en" alt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lIns="91425" tIns="91425" rIns="91425" bIns="91425" numCol="1"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599" cy="1917899"/>
          </a:xfrm>
          <a:prstGeom prst="rect">
            <a:avLst/>
          </a:prstGeom>
        </p:spPr>
        <p:txBody>
          <a:bodyPr lIns="91425" tIns="91425" rIns="91425" bIns="91425" numCol="1"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599" cy="901799"/>
          </a:xfrm>
          <a:prstGeom prst="rect">
            <a:avLst/>
          </a:prstGeom>
        </p:spPr>
        <p:txBody>
          <a:bodyPr lIns="91425" tIns="91425" rIns="91425" bIns="91425" numCol="1"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699" cy="393600"/>
          </a:xfrm>
          <a:prstGeom prst="rect">
            <a:avLst/>
          </a:prstGeom>
        </p:spPr>
        <p:txBody>
          <a:bodyPr lIns="91425" tIns="91425" rIns="91425" bIns="91425" numCol="1" anchor="ctr" anchorCtr="0">
            <a:noAutofit/>
          </a:bodyPr>
          <a:lstStyle/>
          <a:p>
            <a:pPr lvl="0">
              <a:spcBef>
                <a:spcPts val="0"/>
              </a:spcBef>
              <a:buNone/>
            </a:pPr>
            <a:fld id="{00000000-1234-1234-1234-123412341234}" type="slidenum">
              <a:rPr lang="en" altLang="en"/>
              <a:t>‹#›</a:t>
            </a:fld>
            <a:endParaRPr lang="en" alt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EC35640-01E1-46BD-95DE-0214152109A7}" type="datetimeFigureOut">
              <a:rPr lang="en-US" smtClean="0"/>
              <a:pPr/>
              <a:t>2/29/2016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02402EB-0409-410A-B2E7-CBB322908104}" type="slidenum">
              <a:rPr lang="en-US" smtClean="0"/>
              <a:pPr/>
              <a:t>‹#›</a:t>
            </a:fld>
            <a:endParaRPr lang="en-US"/>
          </a:p>
        </p:txBody>
      </p:sp>
    </p:spTree>
    <p:extLst>
      <p:ext uri="{BB962C8B-B14F-4D97-AF65-F5344CB8AC3E}">
        <p14:creationId xmlns:p14="http://schemas.microsoft.com/office/powerpoint/2010/main" val="17963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numCol="1"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numCol="1" anchor="t" anchorCtr="0"/>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numCol="1" anchor="ctr" anchorCtr="0">
            <a:noAutofit/>
          </a:bodyPr>
          <a:lstStyle/>
          <a:p>
            <a:pPr lvl="0" algn="r">
              <a:spcBef>
                <a:spcPts val="0"/>
              </a:spcBef>
              <a:buNone/>
            </a:pPr>
            <a:fld id="{00000000-1234-1234-1234-123412341234}" type="slidenum">
              <a:rPr lang="en" altLang="en" sz="1000">
                <a:solidFill>
                  <a:schemeClr val="dk1"/>
                </a:solidFill>
                <a:latin typeface="Proxima Nova"/>
                <a:ea typeface="Proxima Nova"/>
                <a:cs typeface="Proxima Nova"/>
                <a:sym typeface="Proxima Nova"/>
              </a:rPr>
              <a:t>‹#›</a:t>
            </a:fld>
            <a:endParaRPr lang="en" alt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g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 Id="rId5" Type="http://schemas.openxmlformats.org/officeDocument/2006/relationships/image" Target="../media/image21.emf"/><Relationship Id="rId4" Type="http://schemas.openxmlformats.org/officeDocument/2006/relationships/image" Target="../media/image2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image" Target="../media/image22.emf"/><Relationship Id="rId4" Type="http://schemas.openxmlformats.org/officeDocument/2006/relationships/image" Target="../media/image20.emf"/></Relationships>
</file>

<file path=ppt/slides/_rels/slide45.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2.emf"/><Relationship Id="rId5" Type="http://schemas.openxmlformats.org/officeDocument/2006/relationships/image" Target="../media/image20.emf"/><Relationship Id="rId4" Type="http://schemas.openxmlformats.org/officeDocument/2006/relationships/image" Target="../media/image19.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2.emf"/><Relationship Id="rId5" Type="http://schemas.openxmlformats.org/officeDocument/2006/relationships/image" Target="../media/image20.emf"/><Relationship Id="rId4" Type="http://schemas.openxmlformats.org/officeDocument/2006/relationships/image" Target="../media/image19.emf"/></Relationships>
</file>

<file path=ppt/slides/_rels/slide48.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image" Target="../media/image22.emf"/><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257300"/>
            <a:ext cx="8123100" cy="1588500"/>
          </a:xfrm>
          <a:prstGeom prst="rect">
            <a:avLst/>
          </a:prstGeom>
        </p:spPr>
        <p:txBody>
          <a:bodyPr lIns="91425" tIns="91425" rIns="91425" bIns="91425" numCol="1" anchor="b" anchorCtr="0">
            <a:noAutofit/>
          </a:bodyPr>
          <a:lstStyle/>
          <a:p>
            <a:pPr lvl="0">
              <a:spcBef>
                <a:spcPts val="0"/>
              </a:spcBef>
              <a:buNone/>
            </a:pPr>
            <a:r>
              <a:rPr lang="en" altLang="en" dirty="0"/>
              <a:t>Lecture </a:t>
            </a:r>
            <a:r>
              <a:rPr lang="en" altLang="en" dirty="0" smtClean="0"/>
              <a:t>13</a:t>
            </a:r>
            <a:endParaRPr lang="en" altLang="en" dirty="0"/>
          </a:p>
        </p:txBody>
      </p:sp>
      <p:sp>
        <p:nvSpPr>
          <p:cNvPr id="60" name="Shape 60"/>
          <p:cNvSpPr txBox="1">
            <a:spLocks noGrp="1"/>
          </p:cNvSpPr>
          <p:nvPr>
            <p:ph type="subTitle" idx="1"/>
          </p:nvPr>
        </p:nvSpPr>
        <p:spPr>
          <a:xfrm>
            <a:off x="510450" y="3182312"/>
            <a:ext cx="8123100" cy="629999"/>
          </a:xfrm>
          <a:prstGeom prst="rect">
            <a:avLst/>
          </a:prstGeom>
        </p:spPr>
        <p:txBody>
          <a:bodyPr lIns="91425" tIns="91425" rIns="91425" bIns="91425" numCol="1" anchor="t" anchorCtr="0">
            <a:noAutofit/>
          </a:bodyPr>
          <a:lstStyle/>
          <a:p>
            <a:pPr lvl="0">
              <a:spcBef>
                <a:spcPts val="0"/>
              </a:spcBef>
              <a:buNone/>
            </a:pPr>
            <a:r>
              <a:rPr lang="en" altLang="en" dirty="0"/>
              <a:t>Introduction to </a:t>
            </a:r>
            <a:r>
              <a:rPr lang="en" altLang="en" dirty="0" smtClean="0"/>
              <a:t>Databases</a:t>
            </a:r>
            <a:endParaRPr lang="en" altLang="e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a:t>
            </a:r>
            <a:endParaRPr lang="en-US" dirty="0"/>
          </a:p>
        </p:txBody>
      </p:sp>
      <p:sp>
        <p:nvSpPr>
          <p:cNvPr id="3" name="Can 2"/>
          <p:cNvSpPr/>
          <p:nvPr/>
        </p:nvSpPr>
        <p:spPr>
          <a:xfrm>
            <a:off x="6612835" y="1762538"/>
            <a:ext cx="2219464" cy="282271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Flowchart: Predefined Process 3"/>
          <p:cNvSpPr/>
          <p:nvPr/>
        </p:nvSpPr>
        <p:spPr>
          <a:xfrm>
            <a:off x="311700" y="1762537"/>
            <a:ext cx="2007430" cy="2822713"/>
          </a:xfrm>
          <a:prstGeom prst="flowChartPredefined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559439" y="2819950"/>
            <a:ext cx="1511952" cy="707886"/>
          </a:xfrm>
          <a:prstGeom prst="rect">
            <a:avLst/>
          </a:prstGeom>
          <a:noFill/>
        </p:spPr>
        <p:txBody>
          <a:bodyPr wrap="none" rtlCol="0">
            <a:spAutoFit/>
          </a:bodyPr>
          <a:lstStyle/>
          <a:p>
            <a:pPr algn="ctr"/>
            <a:r>
              <a:rPr lang="en-US" sz="2000" dirty="0" smtClean="0"/>
              <a:t>Application </a:t>
            </a:r>
          </a:p>
          <a:p>
            <a:pPr algn="ctr"/>
            <a:r>
              <a:rPr lang="en-US" sz="2000" dirty="0" smtClean="0"/>
              <a:t>Server</a:t>
            </a:r>
            <a:endParaRPr lang="en-US" sz="2000" dirty="0"/>
          </a:p>
        </p:txBody>
      </p:sp>
      <p:sp>
        <p:nvSpPr>
          <p:cNvPr id="6" name="TextBox 5"/>
          <p:cNvSpPr txBox="1"/>
          <p:nvPr/>
        </p:nvSpPr>
        <p:spPr>
          <a:xfrm>
            <a:off x="7081205" y="2973838"/>
            <a:ext cx="1282723" cy="400110"/>
          </a:xfrm>
          <a:prstGeom prst="rect">
            <a:avLst/>
          </a:prstGeom>
          <a:noFill/>
        </p:spPr>
        <p:txBody>
          <a:bodyPr wrap="none" rtlCol="0">
            <a:spAutoFit/>
          </a:bodyPr>
          <a:lstStyle/>
          <a:p>
            <a:pPr algn="ctr"/>
            <a:r>
              <a:rPr lang="en-US" sz="2000" dirty="0" smtClean="0"/>
              <a:t>Database</a:t>
            </a:r>
            <a:endParaRPr lang="en-US" sz="2000" dirty="0"/>
          </a:p>
        </p:txBody>
      </p:sp>
      <p:sp>
        <p:nvSpPr>
          <p:cNvPr id="7" name="Left-Right Arrow 6"/>
          <p:cNvSpPr/>
          <p:nvPr/>
        </p:nvSpPr>
        <p:spPr>
          <a:xfrm>
            <a:off x="3200398" y="3527836"/>
            <a:ext cx="2743200" cy="616229"/>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8" name="TextBox 7"/>
          <p:cNvSpPr txBox="1"/>
          <p:nvPr/>
        </p:nvSpPr>
        <p:spPr>
          <a:xfrm>
            <a:off x="3518405" y="1209619"/>
            <a:ext cx="2107187" cy="2239844"/>
          </a:xfrm>
          <a:prstGeom prst="rect">
            <a:avLst/>
          </a:prstGeom>
          <a:noFill/>
        </p:spPr>
        <p:txBody>
          <a:bodyPr wrap="square" rtlCol="0">
            <a:spAutoFit/>
          </a:bodyPr>
          <a:lstStyle/>
          <a:p>
            <a:pPr algn="ctr">
              <a:lnSpc>
                <a:spcPct val="150000"/>
              </a:lnSpc>
            </a:pPr>
            <a:r>
              <a:rPr lang="en-US" sz="2400" dirty="0" smtClean="0"/>
              <a:t>CREATE</a:t>
            </a:r>
          </a:p>
          <a:p>
            <a:pPr algn="ctr">
              <a:lnSpc>
                <a:spcPct val="150000"/>
              </a:lnSpc>
            </a:pPr>
            <a:r>
              <a:rPr lang="en-US" sz="2400" dirty="0" smtClean="0"/>
              <a:t>READ</a:t>
            </a:r>
          </a:p>
          <a:p>
            <a:pPr algn="ctr">
              <a:lnSpc>
                <a:spcPct val="150000"/>
              </a:lnSpc>
            </a:pPr>
            <a:r>
              <a:rPr lang="en-US" sz="2400" dirty="0" smtClean="0"/>
              <a:t>UPDATE</a:t>
            </a:r>
          </a:p>
          <a:p>
            <a:pPr algn="ctr">
              <a:lnSpc>
                <a:spcPct val="150000"/>
              </a:lnSpc>
            </a:pPr>
            <a:r>
              <a:rPr lang="en-US" sz="2400" dirty="0" smtClean="0"/>
              <a:t>DELETE</a:t>
            </a:r>
            <a:endParaRPr lang="en-US" sz="2400" dirty="0"/>
          </a:p>
        </p:txBody>
      </p:sp>
      <p:sp>
        <p:nvSpPr>
          <p:cNvPr id="9" name="TextBox 8"/>
          <p:cNvSpPr txBox="1"/>
          <p:nvPr/>
        </p:nvSpPr>
        <p:spPr>
          <a:xfrm>
            <a:off x="3908997" y="4222438"/>
            <a:ext cx="1326005" cy="400110"/>
          </a:xfrm>
          <a:prstGeom prst="rect">
            <a:avLst/>
          </a:prstGeom>
          <a:noFill/>
        </p:spPr>
        <p:txBody>
          <a:bodyPr wrap="none" rtlCol="0">
            <a:spAutoFit/>
          </a:bodyPr>
          <a:lstStyle/>
          <a:p>
            <a:pPr algn="ctr"/>
            <a:r>
              <a:rPr lang="en-US" sz="2000" dirty="0" smtClean="0"/>
              <a:t>Language</a:t>
            </a:r>
            <a:endParaRPr lang="en-US" sz="2000" dirty="0"/>
          </a:p>
        </p:txBody>
      </p:sp>
    </p:spTree>
    <p:extLst>
      <p:ext uri="{BB962C8B-B14F-4D97-AF65-F5344CB8AC3E}">
        <p14:creationId xmlns:p14="http://schemas.microsoft.com/office/powerpoint/2010/main" val="1758887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t>
            </a:r>
            <a:endParaRPr lang="en-US" dirty="0"/>
          </a:p>
        </p:txBody>
      </p:sp>
      <p:sp>
        <p:nvSpPr>
          <p:cNvPr id="3" name="Can 2"/>
          <p:cNvSpPr/>
          <p:nvPr/>
        </p:nvSpPr>
        <p:spPr>
          <a:xfrm>
            <a:off x="6612835" y="1762538"/>
            <a:ext cx="2219464" cy="282271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Flowchart: Predefined Process 3"/>
          <p:cNvSpPr/>
          <p:nvPr/>
        </p:nvSpPr>
        <p:spPr>
          <a:xfrm>
            <a:off x="311700" y="1762537"/>
            <a:ext cx="2007430" cy="2822713"/>
          </a:xfrm>
          <a:prstGeom prst="flowChartPredefined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559439" y="2819950"/>
            <a:ext cx="1511952" cy="707886"/>
          </a:xfrm>
          <a:prstGeom prst="rect">
            <a:avLst/>
          </a:prstGeom>
          <a:noFill/>
        </p:spPr>
        <p:txBody>
          <a:bodyPr wrap="none" rtlCol="0">
            <a:spAutoFit/>
          </a:bodyPr>
          <a:lstStyle/>
          <a:p>
            <a:pPr algn="ctr"/>
            <a:r>
              <a:rPr lang="en-US" sz="2000" dirty="0" smtClean="0"/>
              <a:t>Application </a:t>
            </a:r>
          </a:p>
          <a:p>
            <a:pPr algn="ctr"/>
            <a:r>
              <a:rPr lang="en-US" sz="2000" dirty="0" smtClean="0"/>
              <a:t>Server</a:t>
            </a:r>
            <a:endParaRPr lang="en-US" sz="2000" dirty="0"/>
          </a:p>
        </p:txBody>
      </p:sp>
      <p:sp>
        <p:nvSpPr>
          <p:cNvPr id="6" name="TextBox 5"/>
          <p:cNvSpPr txBox="1"/>
          <p:nvPr/>
        </p:nvSpPr>
        <p:spPr>
          <a:xfrm>
            <a:off x="7081205" y="2973838"/>
            <a:ext cx="1282723" cy="400110"/>
          </a:xfrm>
          <a:prstGeom prst="rect">
            <a:avLst/>
          </a:prstGeom>
          <a:noFill/>
        </p:spPr>
        <p:txBody>
          <a:bodyPr wrap="none" rtlCol="0">
            <a:spAutoFit/>
          </a:bodyPr>
          <a:lstStyle/>
          <a:p>
            <a:pPr algn="ctr"/>
            <a:r>
              <a:rPr lang="en-US" sz="2000" dirty="0" smtClean="0"/>
              <a:t>Database</a:t>
            </a:r>
            <a:endParaRPr lang="en-US" sz="2000" dirty="0"/>
          </a:p>
        </p:txBody>
      </p:sp>
      <p:sp>
        <p:nvSpPr>
          <p:cNvPr id="8" name="TextBox 7"/>
          <p:cNvSpPr txBox="1"/>
          <p:nvPr/>
        </p:nvSpPr>
        <p:spPr>
          <a:xfrm>
            <a:off x="3518404" y="1871037"/>
            <a:ext cx="2107187" cy="577850"/>
          </a:xfrm>
          <a:prstGeom prst="rect">
            <a:avLst/>
          </a:prstGeom>
          <a:noFill/>
        </p:spPr>
        <p:txBody>
          <a:bodyPr wrap="square" rtlCol="0">
            <a:spAutoFit/>
          </a:bodyPr>
          <a:lstStyle/>
          <a:p>
            <a:pPr algn="ctr">
              <a:lnSpc>
                <a:spcPct val="150000"/>
              </a:lnSpc>
            </a:pPr>
            <a:r>
              <a:rPr lang="en-US" sz="2400" dirty="0" smtClean="0"/>
              <a:t>SQL</a:t>
            </a:r>
          </a:p>
        </p:txBody>
      </p:sp>
      <p:sp>
        <p:nvSpPr>
          <p:cNvPr id="10" name="Right Arrow 9"/>
          <p:cNvSpPr/>
          <p:nvPr/>
        </p:nvSpPr>
        <p:spPr>
          <a:xfrm>
            <a:off x="3220278" y="2610678"/>
            <a:ext cx="2690192" cy="363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3226901" y="3678681"/>
            <a:ext cx="2690192" cy="363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11780" y="4041841"/>
            <a:ext cx="2107187" cy="577850"/>
          </a:xfrm>
          <a:prstGeom prst="rect">
            <a:avLst/>
          </a:prstGeom>
          <a:noFill/>
        </p:spPr>
        <p:txBody>
          <a:bodyPr wrap="square" rtlCol="0">
            <a:spAutoFit/>
          </a:bodyPr>
          <a:lstStyle/>
          <a:p>
            <a:pPr algn="ctr">
              <a:lnSpc>
                <a:spcPct val="150000"/>
              </a:lnSpc>
            </a:pPr>
            <a:r>
              <a:rPr lang="en-US" sz="2400" dirty="0" smtClean="0"/>
              <a:t>DATA</a:t>
            </a:r>
          </a:p>
        </p:txBody>
      </p:sp>
    </p:spTree>
    <p:extLst>
      <p:ext uri="{BB962C8B-B14F-4D97-AF65-F5344CB8AC3E}">
        <p14:creationId xmlns:p14="http://schemas.microsoft.com/office/powerpoint/2010/main" val="477731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t>
            </a:r>
            <a:endParaRPr lang="en-US" dirty="0"/>
          </a:p>
        </p:txBody>
      </p:sp>
      <p:sp>
        <p:nvSpPr>
          <p:cNvPr id="3" name="Can 2"/>
          <p:cNvSpPr/>
          <p:nvPr/>
        </p:nvSpPr>
        <p:spPr>
          <a:xfrm>
            <a:off x="6612835" y="1762538"/>
            <a:ext cx="2219464" cy="282271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Flowchart: Predefined Process 3"/>
          <p:cNvSpPr/>
          <p:nvPr/>
        </p:nvSpPr>
        <p:spPr>
          <a:xfrm>
            <a:off x="311700" y="1762537"/>
            <a:ext cx="2007430" cy="2822713"/>
          </a:xfrm>
          <a:prstGeom prst="flowChartPredefined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559439" y="2819950"/>
            <a:ext cx="1511952" cy="707886"/>
          </a:xfrm>
          <a:prstGeom prst="rect">
            <a:avLst/>
          </a:prstGeom>
          <a:noFill/>
        </p:spPr>
        <p:txBody>
          <a:bodyPr wrap="none" rtlCol="0">
            <a:spAutoFit/>
          </a:bodyPr>
          <a:lstStyle/>
          <a:p>
            <a:pPr algn="ctr"/>
            <a:r>
              <a:rPr lang="en-US" sz="2000" dirty="0" smtClean="0"/>
              <a:t>Application </a:t>
            </a:r>
          </a:p>
          <a:p>
            <a:pPr algn="ctr"/>
            <a:r>
              <a:rPr lang="en-US" sz="2000" dirty="0" smtClean="0"/>
              <a:t>Server</a:t>
            </a:r>
            <a:endParaRPr lang="en-US" sz="2000" dirty="0"/>
          </a:p>
        </p:txBody>
      </p:sp>
      <p:sp>
        <p:nvSpPr>
          <p:cNvPr id="6" name="TextBox 5"/>
          <p:cNvSpPr txBox="1"/>
          <p:nvPr/>
        </p:nvSpPr>
        <p:spPr>
          <a:xfrm>
            <a:off x="7081205" y="2973838"/>
            <a:ext cx="1282723" cy="400110"/>
          </a:xfrm>
          <a:prstGeom prst="rect">
            <a:avLst/>
          </a:prstGeom>
          <a:noFill/>
        </p:spPr>
        <p:txBody>
          <a:bodyPr wrap="none" rtlCol="0">
            <a:spAutoFit/>
          </a:bodyPr>
          <a:lstStyle/>
          <a:p>
            <a:pPr algn="ctr"/>
            <a:r>
              <a:rPr lang="en-US" sz="2000" dirty="0" smtClean="0"/>
              <a:t>Database</a:t>
            </a:r>
            <a:endParaRPr lang="en-US" sz="2000" dirty="0"/>
          </a:p>
        </p:txBody>
      </p:sp>
      <p:sp>
        <p:nvSpPr>
          <p:cNvPr id="8" name="TextBox 7"/>
          <p:cNvSpPr txBox="1"/>
          <p:nvPr/>
        </p:nvSpPr>
        <p:spPr>
          <a:xfrm>
            <a:off x="3518404" y="1871037"/>
            <a:ext cx="2107187" cy="577850"/>
          </a:xfrm>
          <a:prstGeom prst="rect">
            <a:avLst/>
          </a:prstGeom>
          <a:noFill/>
        </p:spPr>
        <p:txBody>
          <a:bodyPr wrap="square" rtlCol="0">
            <a:spAutoFit/>
          </a:bodyPr>
          <a:lstStyle/>
          <a:p>
            <a:pPr algn="ctr">
              <a:lnSpc>
                <a:spcPct val="150000"/>
              </a:lnSpc>
            </a:pPr>
            <a:r>
              <a:rPr lang="en-US" sz="2400" dirty="0" smtClean="0"/>
              <a:t>SQL</a:t>
            </a:r>
          </a:p>
        </p:txBody>
      </p:sp>
      <p:sp>
        <p:nvSpPr>
          <p:cNvPr id="10" name="Right Arrow 9"/>
          <p:cNvSpPr/>
          <p:nvPr/>
        </p:nvSpPr>
        <p:spPr>
          <a:xfrm>
            <a:off x="3220278" y="2610678"/>
            <a:ext cx="2690192" cy="363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3226901" y="3678681"/>
            <a:ext cx="2690192" cy="363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11780" y="4041841"/>
            <a:ext cx="2107187" cy="577850"/>
          </a:xfrm>
          <a:prstGeom prst="rect">
            <a:avLst/>
          </a:prstGeom>
          <a:noFill/>
        </p:spPr>
        <p:txBody>
          <a:bodyPr wrap="square" rtlCol="0">
            <a:spAutoFit/>
          </a:bodyPr>
          <a:lstStyle/>
          <a:p>
            <a:pPr algn="ctr">
              <a:lnSpc>
                <a:spcPct val="150000"/>
              </a:lnSpc>
            </a:pPr>
            <a:r>
              <a:rPr lang="en-US" sz="2400" dirty="0" smtClean="0"/>
              <a:t>DATA</a:t>
            </a:r>
          </a:p>
        </p:txBody>
      </p:sp>
      <p:cxnSp>
        <p:nvCxnSpPr>
          <p:cNvPr id="13" name="Straight Connector 12"/>
          <p:cNvCxnSpPr/>
          <p:nvPr/>
        </p:nvCxnSpPr>
        <p:spPr>
          <a:xfrm>
            <a:off x="2862469" y="1623388"/>
            <a:ext cx="13253" cy="3101010"/>
          </a:xfrm>
          <a:prstGeom prst="line">
            <a:avLst/>
          </a:prstGeom>
          <a:ln>
            <a:prstDash val="lgDash"/>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1808875" y="896998"/>
            <a:ext cx="2107187" cy="577850"/>
          </a:xfrm>
          <a:prstGeom prst="rect">
            <a:avLst/>
          </a:prstGeom>
          <a:noFill/>
        </p:spPr>
        <p:txBody>
          <a:bodyPr wrap="square" rtlCol="0">
            <a:spAutoFit/>
          </a:bodyPr>
          <a:lstStyle/>
          <a:p>
            <a:pPr algn="ctr">
              <a:lnSpc>
                <a:spcPct val="150000"/>
              </a:lnSpc>
            </a:pPr>
            <a:r>
              <a:rPr lang="en-US" sz="2400" dirty="0" smtClean="0"/>
              <a:t>Wrapper</a:t>
            </a:r>
          </a:p>
        </p:txBody>
      </p:sp>
    </p:spTree>
    <p:extLst>
      <p:ext uri="{BB962C8B-B14F-4D97-AF65-F5344CB8AC3E}">
        <p14:creationId xmlns:p14="http://schemas.microsoft.com/office/powerpoint/2010/main" val="226313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a:t>
            </a:r>
            <a:endParaRPr lang="en-US" dirty="0"/>
          </a:p>
        </p:txBody>
      </p:sp>
    </p:spTree>
    <p:extLst>
      <p:ext uri="{BB962C8B-B14F-4D97-AF65-F5344CB8AC3E}">
        <p14:creationId xmlns:p14="http://schemas.microsoft.com/office/powerpoint/2010/main" val="2870509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1513360" y="514350"/>
            <a:ext cx="6171530" cy="893248"/>
          </a:xfrm>
        </p:spPr>
        <p:txBody>
          <a:bodyPr rtlCol="0">
            <a:noAutofit/>
          </a:bodyPr>
          <a:lstStyle/>
          <a:p>
            <a:pPr defTabSz="685765">
              <a:lnSpc>
                <a:spcPct val="92000"/>
              </a:lnSpc>
              <a:tabLst>
                <a:tab pos="495529" algn="l"/>
                <a:tab pos="984362" algn="l"/>
                <a:tab pos="1479892" algn="l"/>
                <a:tab pos="1968724" algn="l"/>
                <a:tab pos="2464254" algn="l"/>
                <a:tab pos="2959784" algn="l"/>
                <a:tab pos="3448617" algn="l"/>
                <a:tab pos="3930753" algn="l"/>
                <a:tab pos="4432979" algn="l"/>
                <a:tab pos="4921811" algn="l"/>
                <a:tab pos="5424038" algn="l"/>
                <a:tab pos="5906174" algn="l"/>
              </a:tabLst>
              <a:defRPr/>
            </a:pPr>
            <a:r>
              <a:rPr lang="en-US" sz="3000" dirty="0">
                <a:solidFill>
                  <a:srgbClr val="000000"/>
                </a:solidFill>
                <a:latin typeface="+mj-lt"/>
                <a:sym typeface="UC Berkeley OS Sign"/>
              </a:rPr>
              <a:t>The 6 Dimensions of </a:t>
            </a:r>
            <a:br>
              <a:rPr lang="en-US" sz="3000" dirty="0">
                <a:solidFill>
                  <a:srgbClr val="000000"/>
                </a:solidFill>
                <a:latin typeface="+mj-lt"/>
                <a:sym typeface="UC Berkeley OS Sign"/>
              </a:rPr>
            </a:br>
            <a:r>
              <a:rPr lang="en-US" sz="3000" dirty="0">
                <a:solidFill>
                  <a:srgbClr val="000000"/>
                </a:solidFill>
                <a:latin typeface="+mj-lt"/>
                <a:sym typeface="UC Berkeley OS Sign"/>
              </a:rPr>
              <a:t>an Organizing System</a:t>
            </a:r>
            <a:endParaRPr lang="en-US" sz="3000" b="1" dirty="0">
              <a:latin typeface="+mj-lt"/>
              <a:sym typeface="UC Berkeley OS Sign"/>
            </a:endParaRPr>
          </a:p>
        </p:txBody>
      </p:sp>
      <p:sp>
        <p:nvSpPr>
          <p:cNvPr id="29699" name="Text Box 6"/>
          <p:cNvSpPr txBox="1">
            <a:spLocks noChangeArrowheads="1"/>
          </p:cNvSpPr>
          <p:nvPr/>
        </p:nvSpPr>
        <p:spPr bwMode="auto">
          <a:xfrm>
            <a:off x="7722227" y="4945930"/>
            <a:ext cx="65298" cy="167432"/>
          </a:xfrm>
          <a:prstGeom prst="rect">
            <a:avLst/>
          </a:prstGeom>
          <a:noFill/>
          <a:ln w="12700">
            <a:noFill/>
            <a:miter lim="800000"/>
            <a:headEnd/>
            <a:tailEnd/>
          </a:ln>
        </p:spPr>
        <p:txBody>
          <a:bodyPr wrap="none" lIns="48213" tIns="24107" rIns="48213" bIns="24107"/>
          <a:lstStyle/>
          <a:p>
            <a:pPr algn="ctr" defTabSz="685730">
              <a:defRPr/>
            </a:pPr>
            <a:fld id="{C12320F5-D511-4A0A-BD3A-14D56C638F71}" type="slidenum">
              <a:rPr lang="en-US" sz="1125">
                <a:solidFill>
                  <a:srgbClr val="002955"/>
                </a:solidFill>
                <a:latin typeface="UC Berkeley OS Sign"/>
                <a:ea typeface="MS PGothic" pitchFamily="34" charset="-128"/>
                <a:sym typeface="UC Berkeley OS Sign"/>
              </a:rPr>
              <a:pPr algn="ctr" defTabSz="685730">
                <a:defRPr/>
              </a:pPr>
              <a:t>14</a:t>
            </a:fld>
            <a:endParaRPr lang="en-US" sz="1125" dirty="0">
              <a:solidFill>
                <a:srgbClr val="002955"/>
              </a:solidFill>
              <a:latin typeface="UC Berkeley OS Sign"/>
              <a:ea typeface="MS PGothic" pitchFamily="34" charset="-128"/>
              <a:sym typeface="UC Berkeley OS Sign"/>
            </a:endParaRPr>
          </a:p>
        </p:txBody>
      </p:sp>
      <p:sp>
        <p:nvSpPr>
          <p:cNvPr id="29703" name="Rectangle 7"/>
          <p:cNvSpPr>
            <a:spLocks noChangeArrowheads="1"/>
          </p:cNvSpPr>
          <p:nvPr/>
        </p:nvSpPr>
        <p:spPr bwMode="auto">
          <a:xfrm>
            <a:off x="1657351" y="1771650"/>
            <a:ext cx="6027539" cy="3445897"/>
          </a:xfrm>
          <a:prstGeom prst="rect">
            <a:avLst/>
          </a:prstGeom>
          <a:noFill/>
          <a:ln w="9525">
            <a:noFill/>
            <a:miter lim="800000"/>
            <a:headEnd/>
            <a:tailEnd/>
          </a:ln>
        </p:spPr>
        <p:txBody>
          <a:bodyPr lIns="48213" tIns="24107" rIns="48213" bIns="24107">
            <a:spAutoFit/>
          </a:bodyPr>
          <a:lstStyle/>
          <a:p>
            <a:pPr marL="391776" indent="-391776" eaLnBrk="0" hangingPunct="0">
              <a:lnSpc>
                <a:spcPct val="93000"/>
              </a:lnSpc>
              <a:spcBef>
                <a:spcPts val="949"/>
              </a:spcBef>
              <a:buFont typeface="+mj-lt"/>
              <a:buAutoNum type="arabicPeriod"/>
              <a:defRPr/>
            </a:pPr>
            <a:r>
              <a:rPr lang="en-US" sz="2700" dirty="0">
                <a:latin typeface="+mn-lt"/>
              </a:rPr>
              <a:t>What Is Being Organized?</a:t>
            </a:r>
          </a:p>
          <a:p>
            <a:pPr marL="391776" indent="-391776" eaLnBrk="0" hangingPunct="0">
              <a:lnSpc>
                <a:spcPct val="93000"/>
              </a:lnSpc>
              <a:spcBef>
                <a:spcPts val="949"/>
              </a:spcBef>
              <a:buFont typeface="+mj-lt"/>
              <a:buAutoNum type="arabicPeriod"/>
              <a:defRPr/>
            </a:pPr>
            <a:r>
              <a:rPr lang="en-US" sz="2700" dirty="0">
                <a:latin typeface="+mn-lt"/>
              </a:rPr>
              <a:t>Why Is It Being Organized?</a:t>
            </a:r>
          </a:p>
          <a:p>
            <a:pPr marL="391776" indent="-391776" eaLnBrk="0" hangingPunct="0">
              <a:lnSpc>
                <a:spcPct val="93000"/>
              </a:lnSpc>
              <a:spcBef>
                <a:spcPts val="949"/>
              </a:spcBef>
              <a:buFont typeface="+mj-lt"/>
              <a:buAutoNum type="arabicPeriod"/>
              <a:defRPr/>
            </a:pPr>
            <a:r>
              <a:rPr lang="en-US" sz="2700" dirty="0">
                <a:latin typeface="+mn-lt"/>
              </a:rPr>
              <a:t>How Much Is It Being Organized?</a:t>
            </a:r>
          </a:p>
          <a:p>
            <a:pPr marL="391776" indent="-391776" eaLnBrk="0" hangingPunct="0">
              <a:lnSpc>
                <a:spcPct val="93000"/>
              </a:lnSpc>
              <a:spcBef>
                <a:spcPts val="949"/>
              </a:spcBef>
              <a:buFont typeface="+mj-lt"/>
              <a:buAutoNum type="arabicPeriod"/>
              <a:defRPr/>
            </a:pPr>
            <a:r>
              <a:rPr lang="en-US" sz="2700" dirty="0">
                <a:latin typeface="+mn-lt"/>
              </a:rPr>
              <a:t>When Is It Being Organized?</a:t>
            </a:r>
          </a:p>
          <a:p>
            <a:pPr marL="391776" indent="-391776" eaLnBrk="0" hangingPunct="0">
              <a:lnSpc>
                <a:spcPct val="93000"/>
              </a:lnSpc>
              <a:spcBef>
                <a:spcPts val="949"/>
              </a:spcBef>
              <a:buFont typeface="+mj-lt"/>
              <a:buAutoNum type="arabicPeriod"/>
              <a:defRPr/>
            </a:pPr>
            <a:r>
              <a:rPr lang="en-US" sz="2700" dirty="0">
                <a:latin typeface="+mn-lt"/>
              </a:rPr>
              <a:t>Who (or What) is Organizing It?</a:t>
            </a:r>
          </a:p>
          <a:p>
            <a:pPr marL="391776" indent="-391776" eaLnBrk="0" hangingPunct="0">
              <a:lnSpc>
                <a:spcPct val="93000"/>
              </a:lnSpc>
              <a:spcBef>
                <a:spcPts val="949"/>
              </a:spcBef>
              <a:buFont typeface="+mj-lt"/>
              <a:buAutoNum type="arabicPeriod"/>
              <a:defRPr/>
            </a:pPr>
            <a:r>
              <a:rPr lang="en-US" sz="2700" dirty="0">
                <a:latin typeface="+mn-lt"/>
              </a:rPr>
              <a:t>Where is it Organized?</a:t>
            </a:r>
          </a:p>
          <a:p>
            <a:pPr marL="391776" indent="-391776" eaLnBrk="0" hangingPunct="0">
              <a:lnSpc>
                <a:spcPct val="93000"/>
              </a:lnSpc>
              <a:spcBef>
                <a:spcPts val="949"/>
              </a:spcBef>
              <a:defRPr/>
            </a:pPr>
            <a:endParaRPr lang="en-US" sz="2700" dirty="0">
              <a:latin typeface="+mn-lt"/>
            </a:endParaRPr>
          </a:p>
        </p:txBody>
      </p:sp>
    </p:spTree>
    <p:extLst>
      <p:ext uri="{BB962C8B-B14F-4D97-AF65-F5344CB8AC3E}">
        <p14:creationId xmlns:p14="http://schemas.microsoft.com/office/powerpoint/2010/main" val="7484791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Design</a:t>
            </a:r>
            <a:endParaRPr lang="en-US" dirty="0"/>
          </a:p>
        </p:txBody>
      </p:sp>
      <p:sp>
        <p:nvSpPr>
          <p:cNvPr id="4" name="Text Placeholder 3"/>
          <p:cNvSpPr>
            <a:spLocks noGrp="1"/>
          </p:cNvSpPr>
          <p:nvPr>
            <p:ph type="body" idx="1"/>
          </p:nvPr>
        </p:nvSpPr>
        <p:spPr>
          <a:xfrm>
            <a:off x="610880" y="1311299"/>
            <a:ext cx="2807999" cy="3179400"/>
          </a:xfrm>
        </p:spPr>
        <p:txBody>
          <a:bodyPr/>
          <a:lstStyle/>
          <a:p>
            <a:pPr marL="285750" indent="-285750">
              <a:buFont typeface="Arial" panose="020B0604020202020204" pitchFamily="34" charset="0"/>
              <a:buChar char="•"/>
            </a:pPr>
            <a:r>
              <a:rPr lang="en-US" sz="2400" dirty="0" smtClean="0">
                <a:solidFill>
                  <a:schemeClr val="tx1"/>
                </a:solidFill>
              </a:rPr>
              <a:t>Who are you designing it for</a:t>
            </a:r>
          </a:p>
          <a:p>
            <a:pPr marL="285750" lvl="4" indent="-285750">
              <a:buFont typeface="Arial" panose="020B0604020202020204" pitchFamily="34" charset="0"/>
              <a:buChar char="•"/>
            </a:pPr>
            <a:r>
              <a:rPr lang="en-US" sz="2400" dirty="0" smtClean="0">
                <a:solidFill>
                  <a:schemeClr val="tx1"/>
                </a:solidFill>
              </a:rPr>
              <a:t>What are their key goals</a:t>
            </a:r>
          </a:p>
          <a:p>
            <a:pPr marL="285750" lvl="2" indent="-285750">
              <a:buFont typeface="Arial" panose="020B0604020202020204" pitchFamily="34" charset="0"/>
              <a:buChar char="•"/>
            </a:pPr>
            <a:r>
              <a:rPr lang="en-US" sz="2400" dirty="0" smtClean="0">
                <a:solidFill>
                  <a:schemeClr val="tx1"/>
                </a:solidFill>
              </a:rPr>
              <a:t>User stories</a:t>
            </a:r>
          </a:p>
          <a:p>
            <a:pPr marL="285750" indent="-285750">
              <a:buFont typeface="Arial" panose="020B0604020202020204" pitchFamily="34" charset="0"/>
              <a:buChar char="•"/>
            </a:pPr>
            <a:endParaRPr lang="en-US" sz="2400" dirty="0">
              <a:solidFill>
                <a:schemeClr val="tx1"/>
              </a:solidFill>
            </a:endParaRPr>
          </a:p>
        </p:txBody>
      </p:sp>
      <p:sp>
        <p:nvSpPr>
          <p:cNvPr id="5" name="Text Placeholder 3"/>
          <p:cNvSpPr txBox="1">
            <a:spLocks/>
          </p:cNvSpPr>
          <p:nvPr/>
        </p:nvSpPr>
        <p:spPr>
          <a:xfrm>
            <a:off x="4996344" y="1311299"/>
            <a:ext cx="2807999" cy="3179400"/>
          </a:xfrm>
          <a:prstGeom prst="rect">
            <a:avLst/>
          </a:prstGeom>
          <a:noFill/>
          <a:ln>
            <a:noFill/>
          </a:ln>
        </p:spPr>
        <p:txBody>
          <a:bodyPr lIns="91425" tIns="91425" rIns="91425" bIns="91425" numCol="1"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accent3"/>
              </a:buClr>
              <a:buSzPct val="100000"/>
              <a:buFont typeface="Proxima Nova"/>
              <a:buNone/>
              <a:defRPr sz="1200" b="0" i="0" u="none" strike="noStrike" cap="none">
                <a:solidFill>
                  <a:schemeClr val="accent3"/>
                </a:solidFill>
                <a:latin typeface="Proxima Nova"/>
                <a:ea typeface="Proxima Nova"/>
                <a:cs typeface="Proxima Nova"/>
                <a:sym typeface="Proxima Nova"/>
              </a:defRPr>
            </a:lvl1pPr>
            <a:lvl2pPr marR="0" lvl="1" algn="l" rtl="0">
              <a:lnSpc>
                <a:spcPct val="115000"/>
              </a:lnSpc>
              <a:spcBef>
                <a:spcPts val="0"/>
              </a:spcBef>
              <a:spcAft>
                <a:spcPts val="1600"/>
              </a:spcAft>
              <a:buClr>
                <a:schemeClr val="accent3"/>
              </a:buClr>
              <a:buSzPct val="100000"/>
              <a:buFont typeface="Proxima Nova"/>
              <a:buNone/>
              <a:defRPr sz="1200" b="0" i="0" u="none" strike="noStrike" cap="none">
                <a:solidFill>
                  <a:schemeClr val="accent3"/>
                </a:solidFill>
                <a:latin typeface="Proxima Nova"/>
                <a:ea typeface="Proxima Nova"/>
                <a:cs typeface="Proxima Nova"/>
                <a:sym typeface="Proxima Nova"/>
              </a:defRPr>
            </a:lvl2pPr>
            <a:lvl3pPr marR="0" lvl="2" algn="l" rtl="0">
              <a:lnSpc>
                <a:spcPct val="115000"/>
              </a:lnSpc>
              <a:spcBef>
                <a:spcPts val="0"/>
              </a:spcBef>
              <a:spcAft>
                <a:spcPts val="1600"/>
              </a:spcAft>
              <a:buClr>
                <a:schemeClr val="accent3"/>
              </a:buClr>
              <a:buSzPct val="100000"/>
              <a:buFont typeface="Proxima Nova"/>
              <a:buNone/>
              <a:defRPr sz="1200" b="0" i="0" u="none" strike="noStrike" cap="none">
                <a:solidFill>
                  <a:schemeClr val="accent3"/>
                </a:solidFill>
                <a:latin typeface="Proxima Nova"/>
                <a:ea typeface="Proxima Nova"/>
                <a:cs typeface="Proxima Nova"/>
                <a:sym typeface="Proxima Nova"/>
              </a:defRPr>
            </a:lvl3pPr>
            <a:lvl4pPr marR="0" lvl="3" algn="l" rtl="0">
              <a:lnSpc>
                <a:spcPct val="115000"/>
              </a:lnSpc>
              <a:spcBef>
                <a:spcPts val="0"/>
              </a:spcBef>
              <a:spcAft>
                <a:spcPts val="1600"/>
              </a:spcAft>
              <a:buClr>
                <a:schemeClr val="accent3"/>
              </a:buClr>
              <a:buSzPct val="100000"/>
              <a:buFont typeface="Proxima Nova"/>
              <a:buNone/>
              <a:defRPr sz="1200" b="0" i="0" u="none" strike="noStrike" cap="none">
                <a:solidFill>
                  <a:schemeClr val="accent3"/>
                </a:solidFill>
                <a:latin typeface="Proxima Nova"/>
                <a:ea typeface="Proxima Nova"/>
                <a:cs typeface="Proxima Nova"/>
                <a:sym typeface="Proxima Nova"/>
              </a:defRPr>
            </a:lvl4pPr>
            <a:lvl5pPr marR="0" lvl="4" algn="l" rtl="0">
              <a:lnSpc>
                <a:spcPct val="115000"/>
              </a:lnSpc>
              <a:spcBef>
                <a:spcPts val="0"/>
              </a:spcBef>
              <a:spcAft>
                <a:spcPts val="1600"/>
              </a:spcAft>
              <a:buClr>
                <a:schemeClr val="accent3"/>
              </a:buClr>
              <a:buSzPct val="100000"/>
              <a:buFont typeface="Proxima Nova"/>
              <a:buNone/>
              <a:defRPr sz="1200" b="0" i="0" u="none" strike="noStrike" cap="none">
                <a:solidFill>
                  <a:schemeClr val="accent3"/>
                </a:solidFill>
                <a:latin typeface="Proxima Nova"/>
                <a:ea typeface="Proxima Nova"/>
                <a:cs typeface="Proxima Nova"/>
                <a:sym typeface="Proxima Nova"/>
              </a:defRPr>
            </a:lvl5pPr>
            <a:lvl6pPr marR="0" lvl="5" algn="l" rtl="0">
              <a:lnSpc>
                <a:spcPct val="115000"/>
              </a:lnSpc>
              <a:spcBef>
                <a:spcPts val="0"/>
              </a:spcBef>
              <a:spcAft>
                <a:spcPts val="1600"/>
              </a:spcAft>
              <a:buClr>
                <a:schemeClr val="accent3"/>
              </a:buClr>
              <a:buSzPct val="100000"/>
              <a:buFont typeface="Proxima Nova"/>
              <a:buNone/>
              <a:defRPr sz="1200" b="0" i="0" u="none" strike="noStrike" cap="none">
                <a:solidFill>
                  <a:schemeClr val="accent3"/>
                </a:solidFill>
                <a:latin typeface="Proxima Nova"/>
                <a:ea typeface="Proxima Nova"/>
                <a:cs typeface="Proxima Nova"/>
                <a:sym typeface="Proxima Nova"/>
              </a:defRPr>
            </a:lvl6pPr>
            <a:lvl7pPr marR="0" lvl="6" algn="l" rtl="0">
              <a:lnSpc>
                <a:spcPct val="115000"/>
              </a:lnSpc>
              <a:spcBef>
                <a:spcPts val="0"/>
              </a:spcBef>
              <a:spcAft>
                <a:spcPts val="1600"/>
              </a:spcAft>
              <a:buClr>
                <a:schemeClr val="accent3"/>
              </a:buClr>
              <a:buSzPct val="100000"/>
              <a:buFont typeface="Proxima Nova"/>
              <a:buNone/>
              <a:defRPr sz="1200" b="0" i="0" u="none" strike="noStrike" cap="none">
                <a:solidFill>
                  <a:schemeClr val="accent3"/>
                </a:solidFill>
                <a:latin typeface="Proxima Nova"/>
                <a:ea typeface="Proxima Nova"/>
                <a:cs typeface="Proxima Nova"/>
                <a:sym typeface="Proxima Nova"/>
              </a:defRPr>
            </a:lvl7pPr>
            <a:lvl8pPr marR="0" lvl="7" algn="l" rtl="0">
              <a:lnSpc>
                <a:spcPct val="115000"/>
              </a:lnSpc>
              <a:spcBef>
                <a:spcPts val="0"/>
              </a:spcBef>
              <a:spcAft>
                <a:spcPts val="1600"/>
              </a:spcAft>
              <a:buClr>
                <a:schemeClr val="accent3"/>
              </a:buClr>
              <a:buSzPct val="100000"/>
              <a:buFont typeface="Proxima Nova"/>
              <a:buNone/>
              <a:defRPr sz="1200" b="0" i="0" u="none" strike="noStrike" cap="none">
                <a:solidFill>
                  <a:schemeClr val="accent3"/>
                </a:solidFill>
                <a:latin typeface="Proxima Nova"/>
                <a:ea typeface="Proxima Nova"/>
                <a:cs typeface="Proxima Nova"/>
                <a:sym typeface="Proxima Nova"/>
              </a:defRPr>
            </a:lvl8pPr>
            <a:lvl9pPr marR="0" lvl="8" algn="l" rtl="0">
              <a:lnSpc>
                <a:spcPct val="115000"/>
              </a:lnSpc>
              <a:spcBef>
                <a:spcPts val="0"/>
              </a:spcBef>
              <a:spcAft>
                <a:spcPts val="1600"/>
              </a:spcAft>
              <a:buClr>
                <a:schemeClr val="accent3"/>
              </a:buClr>
              <a:buSzPct val="100000"/>
              <a:buFont typeface="Proxima Nova"/>
              <a:buNone/>
              <a:defRPr sz="1200" b="0" i="0" u="none" strike="noStrike" cap="none">
                <a:solidFill>
                  <a:schemeClr val="accent3"/>
                </a:solidFill>
                <a:latin typeface="Proxima Nova"/>
                <a:ea typeface="Proxima Nova"/>
                <a:cs typeface="Proxima Nova"/>
                <a:sym typeface="Proxima Nova"/>
              </a:defRPr>
            </a:lvl9pPr>
          </a:lstStyle>
          <a:p>
            <a:pPr marL="285750" indent="-285750">
              <a:buFont typeface="Arial" panose="020B0604020202020204" pitchFamily="34" charset="0"/>
              <a:buChar char="•"/>
            </a:pPr>
            <a:r>
              <a:rPr lang="en-US" sz="2400" dirty="0" smtClean="0">
                <a:solidFill>
                  <a:schemeClr val="tx1"/>
                </a:solidFill>
              </a:rPr>
              <a:t>Models and Schema</a:t>
            </a:r>
          </a:p>
          <a:p>
            <a:pPr marL="285750" indent="-285750">
              <a:buFont typeface="Arial" panose="020B0604020202020204" pitchFamily="34" charset="0"/>
              <a:buChar char="•"/>
            </a:pPr>
            <a:r>
              <a:rPr lang="en-US" sz="2400" dirty="0" smtClean="0">
                <a:solidFill>
                  <a:schemeClr val="tx1"/>
                </a:solidFill>
              </a:rPr>
              <a:t>Metrics</a:t>
            </a:r>
          </a:p>
          <a:p>
            <a:pPr marL="285750" indent="-285750">
              <a:buFont typeface="Arial" panose="020B0604020202020204" pitchFamily="34" charset="0"/>
              <a:buChar char="•"/>
            </a:pPr>
            <a:endParaRPr lang="en-US" sz="2400" dirty="0">
              <a:solidFill>
                <a:schemeClr val="tx1"/>
              </a:solidFill>
            </a:endParaRPr>
          </a:p>
        </p:txBody>
      </p:sp>
      <p:sp>
        <p:nvSpPr>
          <p:cNvPr id="6" name="Title 1"/>
          <p:cNvSpPr txBox="1">
            <a:spLocks/>
          </p:cNvSpPr>
          <p:nvPr/>
        </p:nvSpPr>
        <p:spPr>
          <a:xfrm>
            <a:off x="4665040" y="555599"/>
            <a:ext cx="2807999" cy="755699"/>
          </a:xfrm>
          <a:prstGeom prst="rect">
            <a:avLst/>
          </a:prstGeom>
          <a:noFill/>
          <a:ln>
            <a:noFill/>
          </a:ln>
        </p:spPr>
        <p:txBody>
          <a:bodyPr lIns="91425" tIns="91425" rIns="91425" bIns="91425" numCol="1"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Proxima Nova"/>
              <a:buNone/>
              <a:defRPr sz="2400" b="0" i="0" u="none" strike="noStrike" cap="none">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4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4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4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4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4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4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4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400">
                <a:solidFill>
                  <a:schemeClr val="dk1"/>
                </a:solidFill>
                <a:latin typeface="Proxima Nova"/>
                <a:ea typeface="Proxima Nova"/>
                <a:cs typeface="Proxima Nova"/>
                <a:sym typeface="Proxima Nova"/>
              </a:defRPr>
            </a:lvl9pPr>
          </a:lstStyle>
          <a:p>
            <a:r>
              <a:rPr lang="en-US" dirty="0" smtClean="0"/>
              <a:t>Technical Design</a:t>
            </a:r>
            <a:endParaRPr lang="en-US" dirty="0"/>
          </a:p>
        </p:txBody>
      </p:sp>
    </p:spTree>
    <p:extLst>
      <p:ext uri="{BB962C8B-B14F-4D97-AF65-F5344CB8AC3E}">
        <p14:creationId xmlns:p14="http://schemas.microsoft.com/office/powerpoint/2010/main" val="315456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university</a:t>
            </a:r>
            <a:endParaRPr lang="en-US" dirty="0"/>
          </a:p>
        </p:txBody>
      </p:sp>
      <p:sp>
        <p:nvSpPr>
          <p:cNvPr id="3" name="Text Placeholder 2"/>
          <p:cNvSpPr>
            <a:spLocks noGrp="1"/>
          </p:cNvSpPr>
          <p:nvPr>
            <p:ph type="body" idx="1"/>
          </p:nvPr>
        </p:nvSpPr>
        <p:spPr>
          <a:xfrm>
            <a:off x="1643270" y="1152475"/>
            <a:ext cx="7189029" cy="3416400"/>
          </a:xfrm>
        </p:spPr>
        <p:txBody>
          <a:bodyPr/>
          <a:lstStyle/>
          <a:p>
            <a:r>
              <a:rPr lang="en-US" dirty="0" smtClean="0"/>
              <a:t>“As a University Dean, I need access to records of all our students, so that we can store and verify them in the future</a:t>
            </a:r>
          </a:p>
          <a:p>
            <a:r>
              <a:rPr lang="en-US" dirty="0" smtClean="0"/>
              <a:t>“As a CS 170 Professor , I need list of students in my class, so that I can communicate with them effectively”</a:t>
            </a:r>
          </a:p>
          <a:p>
            <a:r>
              <a:rPr lang="en-US" dirty="0" smtClean="0"/>
              <a:t>“As a University Admin, I need list of all classes across departments so that I can update course offerings”</a:t>
            </a:r>
          </a:p>
          <a:p>
            <a:endParaRPr lang="en-US" dirty="0" smtClean="0"/>
          </a:p>
          <a:p>
            <a:endParaRPr lang="en-US" dirty="0" smtClean="0"/>
          </a:p>
        </p:txBody>
      </p:sp>
    </p:spTree>
    <p:extLst>
      <p:ext uri="{BB962C8B-B14F-4D97-AF65-F5344CB8AC3E}">
        <p14:creationId xmlns:p14="http://schemas.microsoft.com/office/powerpoint/2010/main" val="95186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university</a:t>
            </a:r>
            <a:endParaRPr lang="en-US" dirty="0"/>
          </a:p>
        </p:txBody>
      </p:sp>
      <p:sp>
        <p:nvSpPr>
          <p:cNvPr id="3" name="Text Placeholder 2"/>
          <p:cNvSpPr>
            <a:spLocks noGrp="1"/>
          </p:cNvSpPr>
          <p:nvPr>
            <p:ph type="body" idx="1"/>
          </p:nvPr>
        </p:nvSpPr>
        <p:spPr>
          <a:xfrm>
            <a:off x="311700" y="1637731"/>
            <a:ext cx="4560551" cy="2166869"/>
          </a:xfrm>
        </p:spPr>
        <p:txBody>
          <a:bodyPr/>
          <a:lstStyle/>
          <a:p>
            <a:r>
              <a:rPr lang="en-US" sz="1200" dirty="0" smtClean="0"/>
              <a:t>“As a University Dean, I need access to records of all our students, so that we can store and verify them in the future</a:t>
            </a:r>
          </a:p>
          <a:p>
            <a:r>
              <a:rPr lang="en-US" sz="1200" dirty="0" smtClean="0"/>
              <a:t>“As a CS 170 Professor , I need list of students in my class, so that I can communicate with them effectively”</a:t>
            </a:r>
          </a:p>
          <a:p>
            <a:r>
              <a:rPr lang="en-US" sz="1200" dirty="0" smtClean="0"/>
              <a:t>“As a University Admin, I need list of all classes across departments so that I can update course offerings”</a:t>
            </a:r>
          </a:p>
          <a:p>
            <a:endParaRPr lang="en-US" sz="1200" dirty="0" smtClean="0"/>
          </a:p>
          <a:p>
            <a:endParaRPr lang="en-US" sz="1200" dirty="0" smtClean="0"/>
          </a:p>
        </p:txBody>
      </p:sp>
      <p:sp>
        <p:nvSpPr>
          <p:cNvPr id="4" name="TextBox 3"/>
          <p:cNvSpPr txBox="1"/>
          <p:nvPr/>
        </p:nvSpPr>
        <p:spPr>
          <a:xfrm>
            <a:off x="5106599" y="1815152"/>
            <a:ext cx="3725700" cy="30777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t>What resources your system has to organize</a:t>
            </a:r>
            <a:endParaRPr lang="en-US" dirty="0"/>
          </a:p>
        </p:txBody>
      </p:sp>
      <p:sp>
        <p:nvSpPr>
          <p:cNvPr id="5" name="TextBox 4"/>
          <p:cNvSpPr txBox="1"/>
          <p:nvPr/>
        </p:nvSpPr>
        <p:spPr>
          <a:xfrm>
            <a:off x="5106599" y="2567276"/>
            <a:ext cx="3765774" cy="30777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t>What interactions your system has to support</a:t>
            </a:r>
            <a:endParaRPr lang="en-US" dirty="0"/>
          </a:p>
        </p:txBody>
      </p:sp>
      <p:sp>
        <p:nvSpPr>
          <p:cNvPr id="6" name="TextBox 5"/>
          <p:cNvSpPr txBox="1"/>
          <p:nvPr/>
        </p:nvSpPr>
        <p:spPr>
          <a:xfrm>
            <a:off x="6053172" y="4025289"/>
            <a:ext cx="1832553" cy="307777"/>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smtClean="0"/>
              <a:t>DATABASE MODEL</a:t>
            </a:r>
            <a:endParaRPr lang="en-US" dirty="0"/>
          </a:p>
        </p:txBody>
      </p:sp>
      <p:sp>
        <p:nvSpPr>
          <p:cNvPr id="7" name="Down Arrow 6"/>
          <p:cNvSpPr/>
          <p:nvPr/>
        </p:nvSpPr>
        <p:spPr>
          <a:xfrm>
            <a:off x="6679095" y="3140767"/>
            <a:ext cx="628442" cy="783104"/>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67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Modelling – a design problem</a:t>
            </a:r>
            <a:endParaRPr lang="en-US" dirty="0"/>
          </a:p>
        </p:txBody>
      </p:sp>
      <p:sp>
        <p:nvSpPr>
          <p:cNvPr id="8" name="Text Placeholder 7"/>
          <p:cNvSpPr>
            <a:spLocks noGrp="1"/>
          </p:cNvSpPr>
          <p:nvPr>
            <p:ph type="body" idx="1"/>
          </p:nvPr>
        </p:nvSpPr>
        <p:spPr/>
        <p:txBody>
          <a:bodyPr/>
          <a:lstStyle/>
          <a:p>
            <a:pPr algn="ctr" fontAlgn="base"/>
            <a:endParaRPr lang="en-US" b="1" dirty="0" smtClean="0"/>
          </a:p>
          <a:p>
            <a:pPr algn="ctr" fontAlgn="base"/>
            <a:r>
              <a:rPr lang="en-US" b="1" dirty="0" smtClean="0"/>
              <a:t>“Why </a:t>
            </a:r>
            <a:r>
              <a:rPr lang="en-US" b="1" dirty="0"/>
              <a:t>is Design Overlooked</a:t>
            </a:r>
            <a:r>
              <a:rPr lang="en-US" b="1" dirty="0" smtClean="0"/>
              <a:t>?”</a:t>
            </a:r>
            <a:endParaRPr lang="en-US" b="1" dirty="0"/>
          </a:p>
          <a:p>
            <a:pPr algn="ctr" fontAlgn="base"/>
            <a:r>
              <a:rPr lang="en-US" dirty="0"/>
              <a:t>Simply, for two reasons:</a:t>
            </a:r>
          </a:p>
          <a:p>
            <a:pPr algn="ctr" fontAlgn="base"/>
            <a:r>
              <a:rPr lang="en-US" dirty="0"/>
              <a:t>It's difficult to perform correctly</a:t>
            </a:r>
          </a:p>
          <a:p>
            <a:pPr algn="ctr" fontAlgn="base"/>
            <a:r>
              <a:rPr lang="en-US" dirty="0"/>
              <a:t>It takes time (and sometimes lots of it)</a:t>
            </a:r>
          </a:p>
          <a:p>
            <a:endParaRPr lang="en-US" dirty="0"/>
          </a:p>
          <a:p>
            <a:pPr lvl="0"/>
            <a:r>
              <a:rPr kumimoji="1" lang="en-US" altLang="en-US" kern="1200" dirty="0">
                <a:solidFill>
                  <a:srgbClr val="000000"/>
                </a:solidFill>
                <a:ea typeface="ＭＳ Ｐゴシック" pitchFamily="34" charset="-128"/>
              </a:rPr>
              <a:t>https://dev.mysql.com/tech-resources/articles/why-data-modeling.html</a:t>
            </a:r>
          </a:p>
          <a:p>
            <a:endParaRPr lang="en-US" dirty="0"/>
          </a:p>
        </p:txBody>
      </p:sp>
    </p:spTree>
    <p:extLst>
      <p:ext uri="{BB962C8B-B14F-4D97-AF65-F5344CB8AC3E}">
        <p14:creationId xmlns:p14="http://schemas.microsoft.com/office/powerpoint/2010/main" val="3589127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Models and Schemes</a:t>
            </a:r>
            <a:endParaRPr lang="en-US" dirty="0"/>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smtClean="0">
                <a:latin typeface="+mj-lt"/>
              </a:rPr>
              <a:t>Models help ‘digitize’ the real world </a:t>
            </a:r>
            <a:endParaRPr lang="en-US" dirty="0">
              <a:latin typeface="+mj-lt"/>
            </a:endParaRPr>
          </a:p>
        </p:txBody>
      </p:sp>
      <p:pic>
        <p:nvPicPr>
          <p:cNvPr id="1026" name="Picture 2" descr="http://www.gxs.co.uk/wp-content/uploads/B2B_Integration_Warehou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8" y="1569977"/>
            <a:ext cx="4509191" cy="32794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1700" y="4718584"/>
            <a:ext cx="2465740" cy="261610"/>
          </a:xfrm>
          <a:prstGeom prst="rect">
            <a:avLst/>
          </a:prstGeom>
          <a:noFill/>
        </p:spPr>
        <p:txBody>
          <a:bodyPr wrap="none" rtlCol="0">
            <a:spAutoFit/>
          </a:bodyPr>
          <a:lstStyle/>
          <a:p>
            <a:r>
              <a:rPr lang="en-US" sz="1100" dirty="0" smtClean="0">
                <a:solidFill>
                  <a:srgbClr val="002060"/>
                </a:solidFill>
              </a:rPr>
              <a:t>Images: gxs.co.uk, Microsoft </a:t>
            </a:r>
            <a:r>
              <a:rPr lang="en-US" sz="1100" dirty="0" err="1" smtClean="0">
                <a:solidFill>
                  <a:srgbClr val="002060"/>
                </a:solidFill>
              </a:rPr>
              <a:t>technet</a:t>
            </a:r>
            <a:endParaRPr lang="en-US" sz="1100" dirty="0">
              <a:solidFill>
                <a:srgbClr val="002060"/>
              </a:solidFill>
            </a:endParaRPr>
          </a:p>
        </p:txBody>
      </p:sp>
      <p:sp>
        <p:nvSpPr>
          <p:cNvPr id="5" name="Right Arrow 4"/>
          <p:cNvSpPr/>
          <p:nvPr/>
        </p:nvSpPr>
        <p:spPr>
          <a:xfrm>
            <a:off x="4625590" y="2648640"/>
            <a:ext cx="556591" cy="4240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28" name="Picture 4" descr="https://technet.microsoft.com/en-us/library/aa902672.sql_dwdesign04(l=en-us,v=sql.8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685" y="1604327"/>
            <a:ext cx="3790092" cy="268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142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prstGeom prst="rect">
            <a:avLst/>
          </a:prstGeom>
        </p:spPr>
        <p:txBody>
          <a:bodyPr lIns="91425" tIns="91425" rIns="91425" bIns="91425" numCol="1" anchor="t" anchorCtr="0">
            <a:noAutofit/>
          </a:bodyPr>
          <a:lstStyle/>
          <a:p>
            <a:pPr lvl="0" rtl="0">
              <a:spcBef>
                <a:spcPts val="0"/>
              </a:spcBef>
              <a:buNone/>
            </a:pPr>
            <a:r>
              <a:rPr lang="en" altLang="en"/>
              <a:t>Map</a:t>
            </a:r>
          </a:p>
        </p:txBody>
      </p:sp>
      <p:pic>
        <p:nvPicPr>
          <p:cNvPr id="68" name="Shape 68"/>
          <p:cNvPicPr preferRelativeResize="0"/>
          <p:nvPr/>
        </p:nvPicPr>
        <p:blipFill rotWithShape="1">
          <a:blip r:embed="rId3">
            <a:alphaModFix/>
          </a:blip>
          <a:srcRect/>
          <a:stretch/>
        </p:blipFill>
        <p:spPr>
          <a:xfrm>
            <a:off x="667050" y="1826112"/>
            <a:ext cx="1304925" cy="1285875"/>
          </a:xfrm>
          <a:prstGeom prst="rect">
            <a:avLst/>
          </a:prstGeom>
          <a:noFill/>
          <a:ln>
            <a:noFill/>
          </a:ln>
        </p:spPr>
      </p:pic>
      <p:pic>
        <p:nvPicPr>
          <p:cNvPr id="69" name="Shape 69"/>
          <p:cNvPicPr preferRelativeResize="0"/>
          <p:nvPr/>
        </p:nvPicPr>
        <p:blipFill rotWithShape="1">
          <a:blip r:embed="rId4">
            <a:alphaModFix/>
          </a:blip>
          <a:srcRect/>
          <a:stretch/>
        </p:blipFill>
        <p:spPr>
          <a:xfrm>
            <a:off x="2835366" y="1826112"/>
            <a:ext cx="1304925" cy="1285875"/>
          </a:xfrm>
          <a:prstGeom prst="rect">
            <a:avLst/>
          </a:prstGeom>
          <a:noFill/>
          <a:ln>
            <a:noFill/>
          </a:ln>
        </p:spPr>
      </p:pic>
      <p:pic>
        <p:nvPicPr>
          <p:cNvPr id="70" name="Shape 70"/>
          <p:cNvPicPr preferRelativeResize="0"/>
          <p:nvPr/>
        </p:nvPicPr>
        <p:blipFill rotWithShape="1">
          <a:blip r:embed="rId5">
            <a:alphaModFix/>
          </a:blip>
          <a:srcRect/>
          <a:stretch/>
        </p:blipFill>
        <p:spPr>
          <a:xfrm>
            <a:off x="5003683" y="1826112"/>
            <a:ext cx="1304925" cy="1285875"/>
          </a:xfrm>
          <a:prstGeom prst="rect">
            <a:avLst/>
          </a:prstGeom>
          <a:noFill/>
          <a:ln>
            <a:noFill/>
          </a:ln>
        </p:spPr>
      </p:pic>
      <p:pic>
        <p:nvPicPr>
          <p:cNvPr id="71" name="Shape 71"/>
          <p:cNvPicPr preferRelativeResize="0"/>
          <p:nvPr/>
        </p:nvPicPr>
        <p:blipFill>
          <a:blip r:embed="rId6">
            <a:alphaModFix/>
          </a:blip>
          <a:stretch>
            <a:fillRect/>
          </a:stretch>
        </p:blipFill>
        <p:spPr>
          <a:xfrm>
            <a:off x="7172000" y="1826112"/>
            <a:ext cx="1304925" cy="1285875"/>
          </a:xfrm>
          <a:prstGeom prst="rect">
            <a:avLst/>
          </a:prstGeom>
          <a:noFill/>
          <a:ln>
            <a:noFill/>
          </a:ln>
        </p:spPr>
      </p:pic>
      <p:sp>
        <p:nvSpPr>
          <p:cNvPr id="72" name="Shape 72"/>
          <p:cNvSpPr txBox="1"/>
          <p:nvPr/>
        </p:nvSpPr>
        <p:spPr>
          <a:xfrm>
            <a:off x="490475" y="1386100"/>
            <a:ext cx="1658099" cy="436500"/>
          </a:xfrm>
          <a:prstGeom prst="rect">
            <a:avLst/>
          </a:prstGeom>
          <a:noFill/>
          <a:ln>
            <a:noFill/>
          </a:ln>
        </p:spPr>
        <p:txBody>
          <a:bodyPr lIns="91425" tIns="91425" rIns="91425" bIns="91425" numCol="1" anchor="ctr" anchorCtr="0">
            <a:noAutofit/>
          </a:bodyPr>
          <a:lstStyle/>
          <a:p>
            <a:pPr lvl="0" algn="ctr" rtl="0">
              <a:spcBef>
                <a:spcPts val="0"/>
              </a:spcBef>
              <a:buNone/>
            </a:pPr>
            <a:r>
              <a:rPr lang="en" altLang="en" b="1"/>
              <a:t>Getting Started</a:t>
            </a:r>
          </a:p>
        </p:txBody>
      </p:sp>
      <p:sp>
        <p:nvSpPr>
          <p:cNvPr id="73" name="Shape 73"/>
          <p:cNvSpPr txBox="1"/>
          <p:nvPr/>
        </p:nvSpPr>
        <p:spPr>
          <a:xfrm>
            <a:off x="2658290" y="1386100"/>
            <a:ext cx="1658099" cy="436500"/>
          </a:xfrm>
          <a:prstGeom prst="rect">
            <a:avLst/>
          </a:prstGeom>
          <a:noFill/>
          <a:ln>
            <a:noFill/>
          </a:ln>
        </p:spPr>
        <p:txBody>
          <a:bodyPr lIns="91425" tIns="91425" rIns="91425" bIns="91425" numCol="1" anchor="ctr" anchorCtr="0">
            <a:noAutofit/>
          </a:bodyPr>
          <a:lstStyle/>
          <a:p>
            <a:pPr lvl="0" algn="ctr" rtl="0">
              <a:spcBef>
                <a:spcPts val="0"/>
              </a:spcBef>
              <a:buNone/>
            </a:pPr>
            <a:r>
              <a:rPr lang="en" altLang="en" b="1"/>
              <a:t>Front End</a:t>
            </a:r>
          </a:p>
        </p:txBody>
      </p:sp>
      <p:sp>
        <p:nvSpPr>
          <p:cNvPr id="74" name="Shape 74"/>
          <p:cNvSpPr txBox="1"/>
          <p:nvPr/>
        </p:nvSpPr>
        <p:spPr>
          <a:xfrm>
            <a:off x="4827106" y="1386100"/>
            <a:ext cx="1658099" cy="436500"/>
          </a:xfrm>
          <a:prstGeom prst="rect">
            <a:avLst/>
          </a:prstGeom>
          <a:noFill/>
          <a:ln>
            <a:noFill/>
          </a:ln>
        </p:spPr>
        <p:txBody>
          <a:bodyPr lIns="91425" tIns="91425" rIns="91425" bIns="91425" numCol="1" anchor="ctr" anchorCtr="0">
            <a:noAutofit/>
          </a:bodyPr>
          <a:lstStyle/>
          <a:p>
            <a:pPr lvl="0" algn="ctr" rtl="0">
              <a:spcBef>
                <a:spcPts val="0"/>
              </a:spcBef>
              <a:buNone/>
            </a:pPr>
            <a:r>
              <a:rPr lang="en" altLang="en" b="1"/>
              <a:t>Back End</a:t>
            </a:r>
          </a:p>
        </p:txBody>
      </p:sp>
      <p:sp>
        <p:nvSpPr>
          <p:cNvPr id="75" name="Shape 75"/>
          <p:cNvSpPr txBox="1"/>
          <p:nvPr/>
        </p:nvSpPr>
        <p:spPr>
          <a:xfrm>
            <a:off x="6995896" y="1386100"/>
            <a:ext cx="1658099" cy="436500"/>
          </a:xfrm>
          <a:prstGeom prst="rect">
            <a:avLst/>
          </a:prstGeom>
          <a:noFill/>
          <a:ln>
            <a:noFill/>
          </a:ln>
        </p:spPr>
        <p:txBody>
          <a:bodyPr lIns="91425" tIns="91425" rIns="91425" bIns="91425" numCol="1" anchor="ctr" anchorCtr="0">
            <a:noAutofit/>
          </a:bodyPr>
          <a:lstStyle/>
          <a:p>
            <a:pPr lvl="0" algn="ctr" rtl="0">
              <a:spcBef>
                <a:spcPts val="0"/>
              </a:spcBef>
              <a:buNone/>
            </a:pPr>
            <a:r>
              <a:rPr lang="en" altLang="en" b="1"/>
              <a:t>Advanced Topics</a:t>
            </a:r>
          </a:p>
        </p:txBody>
      </p:sp>
      <p:sp>
        <p:nvSpPr>
          <p:cNvPr id="76" name="Shape 76"/>
          <p:cNvSpPr txBox="1"/>
          <p:nvPr/>
        </p:nvSpPr>
        <p:spPr>
          <a:xfrm>
            <a:off x="462830" y="3191933"/>
            <a:ext cx="1786800" cy="1615500"/>
          </a:xfrm>
          <a:prstGeom prst="rect">
            <a:avLst/>
          </a:prstGeom>
          <a:noFill/>
          <a:ln>
            <a:noFill/>
          </a:ln>
        </p:spPr>
        <p:txBody>
          <a:bodyPr lIns="91425" tIns="91425" rIns="91425" bIns="91425" numCol="1" anchor="t" anchorCtr="0">
            <a:noAutofit/>
          </a:bodyPr>
          <a:lstStyle/>
          <a:p>
            <a:pPr lvl="0" algn="ctr" rtl="0">
              <a:spcBef>
                <a:spcPts val="0"/>
              </a:spcBef>
              <a:buNone/>
            </a:pPr>
            <a:r>
              <a:rPr lang="en" altLang="en" dirty="0"/>
              <a:t>Introduction</a:t>
            </a:r>
          </a:p>
          <a:p>
            <a:pPr lvl="0" algn="ctr" rtl="0">
              <a:spcBef>
                <a:spcPts val="0"/>
              </a:spcBef>
              <a:buNone/>
            </a:pPr>
            <a:endParaRPr dirty="0"/>
          </a:p>
          <a:p>
            <a:pPr lvl="0" algn="ctr" rtl="0">
              <a:spcBef>
                <a:spcPts val="0"/>
              </a:spcBef>
              <a:buNone/>
            </a:pPr>
            <a:r>
              <a:rPr lang="en" altLang="en" dirty="0"/>
              <a:t>Fundamentals</a:t>
            </a:r>
          </a:p>
          <a:p>
            <a:pPr lvl="0" algn="ctr" rtl="0">
              <a:spcBef>
                <a:spcPts val="0"/>
              </a:spcBef>
              <a:buNone/>
            </a:pPr>
            <a:endParaRPr dirty="0"/>
          </a:p>
          <a:p>
            <a:pPr lvl="0" algn="ctr" rtl="0">
              <a:spcBef>
                <a:spcPts val="0"/>
              </a:spcBef>
              <a:buNone/>
            </a:pPr>
            <a:r>
              <a:rPr lang="en" altLang="en" dirty="0"/>
              <a:t>Git</a:t>
            </a:r>
          </a:p>
          <a:p>
            <a:pPr lvl="0" algn="ctr" rtl="0">
              <a:spcBef>
                <a:spcPts val="0"/>
              </a:spcBef>
              <a:buNone/>
            </a:pPr>
            <a:endParaRPr dirty="0"/>
          </a:p>
          <a:p>
            <a:pPr lvl="0" algn="ctr" rtl="0">
              <a:spcBef>
                <a:spcPts val="0"/>
              </a:spcBef>
              <a:buNone/>
            </a:pPr>
            <a:r>
              <a:rPr lang="en" altLang="en" dirty="0"/>
              <a:t>Command Line</a:t>
            </a:r>
          </a:p>
        </p:txBody>
      </p:sp>
      <p:sp>
        <p:nvSpPr>
          <p:cNvPr id="77" name="Shape 77"/>
          <p:cNvSpPr txBox="1"/>
          <p:nvPr/>
        </p:nvSpPr>
        <p:spPr>
          <a:xfrm>
            <a:off x="2612302" y="3191363"/>
            <a:ext cx="1786800" cy="1615500"/>
          </a:xfrm>
          <a:prstGeom prst="rect">
            <a:avLst/>
          </a:prstGeom>
          <a:noFill/>
          <a:ln>
            <a:noFill/>
          </a:ln>
        </p:spPr>
        <p:txBody>
          <a:bodyPr lIns="91425" tIns="91425" rIns="91425" bIns="91425" numCol="1" anchor="t" anchorCtr="0">
            <a:noAutofit/>
          </a:bodyPr>
          <a:lstStyle/>
          <a:p>
            <a:pPr lvl="0" algn="ctr" rtl="0">
              <a:spcBef>
                <a:spcPts val="0"/>
              </a:spcBef>
              <a:buNone/>
            </a:pPr>
            <a:r>
              <a:rPr lang="en" altLang="en" dirty="0"/>
              <a:t>HTML</a:t>
            </a:r>
          </a:p>
          <a:p>
            <a:pPr lvl="0" algn="ctr" rtl="0">
              <a:spcBef>
                <a:spcPts val="0"/>
              </a:spcBef>
              <a:buNone/>
            </a:pPr>
            <a:endParaRPr dirty="0"/>
          </a:p>
          <a:p>
            <a:pPr lvl="0" algn="ctr" rtl="0">
              <a:spcBef>
                <a:spcPts val="0"/>
              </a:spcBef>
              <a:buNone/>
            </a:pPr>
            <a:r>
              <a:rPr lang="en" altLang="en" dirty="0"/>
              <a:t>CSS</a:t>
            </a:r>
          </a:p>
          <a:p>
            <a:pPr lvl="0" algn="ctr" rtl="0">
              <a:spcBef>
                <a:spcPts val="0"/>
              </a:spcBef>
              <a:buNone/>
            </a:pPr>
            <a:endParaRPr dirty="0"/>
          </a:p>
          <a:p>
            <a:pPr lvl="0" algn="ctr" rtl="0">
              <a:spcBef>
                <a:spcPts val="0"/>
              </a:spcBef>
              <a:buNone/>
            </a:pPr>
            <a:r>
              <a:rPr lang="en" altLang="en" dirty="0"/>
              <a:t>Responsive Design</a:t>
            </a:r>
          </a:p>
          <a:p>
            <a:pPr lvl="0" algn="ctr" rtl="0">
              <a:spcBef>
                <a:spcPts val="0"/>
              </a:spcBef>
              <a:buNone/>
            </a:pPr>
            <a:endParaRPr dirty="0"/>
          </a:p>
          <a:p>
            <a:pPr lvl="0" algn="ctr" rtl="0">
              <a:spcBef>
                <a:spcPts val="0"/>
              </a:spcBef>
              <a:buNone/>
            </a:pPr>
            <a:r>
              <a:rPr lang="en" altLang="en" dirty="0"/>
              <a:t>JavaScript &amp; jQuery</a:t>
            </a:r>
          </a:p>
        </p:txBody>
      </p:sp>
      <p:sp>
        <p:nvSpPr>
          <p:cNvPr id="78" name="Shape 78"/>
          <p:cNvSpPr txBox="1"/>
          <p:nvPr/>
        </p:nvSpPr>
        <p:spPr>
          <a:xfrm>
            <a:off x="4761774" y="3191363"/>
            <a:ext cx="1786800" cy="1615500"/>
          </a:xfrm>
          <a:prstGeom prst="rect">
            <a:avLst/>
          </a:prstGeom>
          <a:noFill/>
          <a:ln>
            <a:noFill/>
          </a:ln>
        </p:spPr>
        <p:txBody>
          <a:bodyPr lIns="91425" tIns="91425" rIns="91425" bIns="91425" numCol="1" anchor="t" anchorCtr="0">
            <a:noAutofit/>
          </a:bodyPr>
          <a:lstStyle/>
          <a:p>
            <a:pPr lvl="0" algn="ctr" rtl="0">
              <a:spcBef>
                <a:spcPts val="0"/>
              </a:spcBef>
              <a:buNone/>
            </a:pPr>
            <a:r>
              <a:rPr lang="en" altLang="en" dirty="0"/>
              <a:t>Web Frameworks</a:t>
            </a:r>
          </a:p>
          <a:p>
            <a:pPr lvl="0" algn="ctr" rtl="0">
              <a:spcBef>
                <a:spcPts val="0"/>
              </a:spcBef>
              <a:buNone/>
            </a:pPr>
            <a:endParaRPr dirty="0"/>
          </a:p>
          <a:p>
            <a:pPr lvl="0" algn="ctr" rtl="0">
              <a:spcBef>
                <a:spcPts val="0"/>
              </a:spcBef>
              <a:buNone/>
            </a:pPr>
            <a:r>
              <a:rPr lang="en" altLang="en" dirty="0"/>
              <a:t>Architecture</a:t>
            </a:r>
          </a:p>
          <a:p>
            <a:pPr lvl="0" algn="ctr" rtl="0">
              <a:spcBef>
                <a:spcPts val="0"/>
              </a:spcBef>
              <a:buNone/>
            </a:pPr>
            <a:endParaRPr dirty="0"/>
          </a:p>
          <a:p>
            <a:pPr lvl="0" algn="ctr" rtl="0">
              <a:spcBef>
                <a:spcPts val="0"/>
              </a:spcBef>
              <a:buNone/>
            </a:pPr>
            <a:r>
              <a:rPr lang="en" altLang="en" dirty="0"/>
              <a:t>Database Design</a:t>
            </a:r>
          </a:p>
        </p:txBody>
      </p:sp>
      <p:sp>
        <p:nvSpPr>
          <p:cNvPr id="79" name="Shape 79"/>
          <p:cNvSpPr txBox="1"/>
          <p:nvPr/>
        </p:nvSpPr>
        <p:spPr>
          <a:xfrm>
            <a:off x="6980926" y="3206799"/>
            <a:ext cx="1786800" cy="1615500"/>
          </a:xfrm>
          <a:prstGeom prst="rect">
            <a:avLst/>
          </a:prstGeom>
          <a:noFill/>
          <a:ln>
            <a:noFill/>
          </a:ln>
        </p:spPr>
        <p:txBody>
          <a:bodyPr lIns="91425" tIns="91425" rIns="91425" bIns="91425" numCol="1" anchor="t" anchorCtr="0">
            <a:noAutofit/>
          </a:bodyPr>
          <a:lstStyle/>
          <a:p>
            <a:pPr lvl="0" algn="ctr" rtl="0">
              <a:spcBef>
                <a:spcPts val="0"/>
              </a:spcBef>
              <a:buNone/>
            </a:pPr>
            <a:r>
              <a:rPr lang="en" altLang="en" dirty="0"/>
              <a:t>APIs</a:t>
            </a:r>
          </a:p>
          <a:p>
            <a:pPr lvl="0" algn="ctr" rtl="0">
              <a:spcBef>
                <a:spcPts val="0"/>
              </a:spcBef>
              <a:buNone/>
            </a:pPr>
            <a:endParaRPr dirty="0"/>
          </a:p>
          <a:p>
            <a:pPr lvl="0" algn="ctr" rtl="0">
              <a:spcBef>
                <a:spcPts val="0"/>
              </a:spcBef>
              <a:buNone/>
            </a:pPr>
            <a:r>
              <a:rPr lang="en" altLang="en" dirty="0"/>
              <a:t>Visualization</a:t>
            </a:r>
          </a:p>
          <a:p>
            <a:pPr lvl="0" algn="ctr" rtl="0">
              <a:spcBef>
                <a:spcPts val="0"/>
              </a:spcBef>
              <a:buNone/>
            </a:pPr>
            <a:endParaRPr dirty="0"/>
          </a:p>
          <a:p>
            <a:pPr lvl="0" algn="ctr" rtl="0">
              <a:spcBef>
                <a:spcPts val="0"/>
              </a:spcBef>
              <a:buNone/>
            </a:pPr>
            <a:r>
              <a:rPr lang="en" altLang="en" dirty="0"/>
              <a:t>Security</a:t>
            </a:r>
          </a:p>
          <a:p>
            <a:pPr lvl="0" algn="ctr" rtl="0">
              <a:spcBef>
                <a:spcPts val="0"/>
              </a:spcBef>
              <a:buNone/>
            </a:pPr>
            <a:endParaRPr dirty="0"/>
          </a:p>
          <a:p>
            <a:pPr lvl="0" algn="ctr" rtl="0">
              <a:spcBef>
                <a:spcPts val="0"/>
              </a:spcBef>
              <a:buNone/>
            </a:pPr>
            <a:r>
              <a:rPr lang="en" altLang="en" dirty="0"/>
              <a:t>Deployment</a:t>
            </a:r>
          </a:p>
        </p:txBody>
      </p:sp>
      <p:cxnSp>
        <p:nvCxnSpPr>
          <p:cNvPr id="81" name="Shape 81"/>
          <p:cNvCxnSpPr>
            <a:stCxn id="68" idx="3"/>
            <a:endCxn id="69" idx="1"/>
          </p:cNvCxnSpPr>
          <p:nvPr/>
        </p:nvCxnSpPr>
        <p:spPr>
          <a:xfrm>
            <a:off x="1971975" y="2469050"/>
            <a:ext cx="863400" cy="0"/>
          </a:xfrm>
          <a:prstGeom prst="straightConnector1">
            <a:avLst/>
          </a:prstGeom>
          <a:noFill/>
          <a:ln w="9525" cap="flat" cmpd="sng">
            <a:solidFill>
              <a:srgbClr val="666666"/>
            </a:solidFill>
            <a:prstDash val="solid"/>
            <a:round/>
            <a:headEnd type="none" w="lg" len="lg"/>
            <a:tailEnd type="none" w="lg" len="lg"/>
          </a:ln>
        </p:spPr>
      </p:cxnSp>
      <p:cxnSp>
        <p:nvCxnSpPr>
          <p:cNvPr id="82" name="Shape 82"/>
          <p:cNvCxnSpPr>
            <a:stCxn id="69" idx="3"/>
            <a:endCxn id="70" idx="1"/>
          </p:cNvCxnSpPr>
          <p:nvPr/>
        </p:nvCxnSpPr>
        <p:spPr>
          <a:xfrm>
            <a:off x="4140291" y="2469050"/>
            <a:ext cx="863400" cy="0"/>
          </a:xfrm>
          <a:prstGeom prst="straightConnector1">
            <a:avLst/>
          </a:prstGeom>
          <a:noFill/>
          <a:ln w="9525" cap="flat" cmpd="sng">
            <a:solidFill>
              <a:srgbClr val="666666"/>
            </a:solidFill>
            <a:prstDash val="solid"/>
            <a:round/>
            <a:headEnd type="none" w="lg" len="lg"/>
            <a:tailEnd type="none" w="lg" len="lg"/>
          </a:ln>
        </p:spPr>
      </p:cxnSp>
      <p:cxnSp>
        <p:nvCxnSpPr>
          <p:cNvPr id="83" name="Shape 83"/>
          <p:cNvCxnSpPr>
            <a:stCxn id="70" idx="3"/>
            <a:endCxn id="71" idx="1"/>
          </p:cNvCxnSpPr>
          <p:nvPr/>
        </p:nvCxnSpPr>
        <p:spPr>
          <a:xfrm>
            <a:off x="6308608" y="2469050"/>
            <a:ext cx="863400" cy="0"/>
          </a:xfrm>
          <a:prstGeom prst="straightConnector1">
            <a:avLst/>
          </a:prstGeom>
          <a:noFill/>
          <a:ln w="9525" cap="flat" cmpd="sng">
            <a:solidFill>
              <a:srgbClr val="666666"/>
            </a:solidFill>
            <a:prstDash val="solid"/>
            <a:round/>
            <a:headEnd type="none" w="lg" len="lg"/>
            <a:tailEnd type="none" w="lg" len="lg"/>
          </a:ln>
        </p:spPr>
      </p:cxnSp>
    </p:spTree>
    <p:extLst>
      <p:ext uri="{BB962C8B-B14F-4D97-AF65-F5344CB8AC3E}">
        <p14:creationId xmlns:p14="http://schemas.microsoft.com/office/powerpoint/2010/main" val="1697177482"/>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Model</a:t>
            </a:r>
            <a:endParaRPr lang="en-US" dirty="0"/>
          </a:p>
        </p:txBody>
      </p:sp>
      <p:sp>
        <p:nvSpPr>
          <p:cNvPr id="3" name="Text Placeholder 2"/>
          <p:cNvSpPr>
            <a:spLocks noGrp="1"/>
          </p:cNvSpPr>
          <p:nvPr>
            <p:ph type="body" idx="1"/>
          </p:nvPr>
        </p:nvSpPr>
        <p:spPr/>
        <p:txBody>
          <a:bodyPr/>
          <a:lstStyle/>
          <a:p>
            <a:pPr lvl="0" eaLnBrk="0" fontAlgn="base" hangingPunct="0">
              <a:lnSpc>
                <a:spcPct val="100000"/>
              </a:lnSpc>
              <a:spcBef>
                <a:spcPct val="35000"/>
              </a:spcBef>
              <a:spcAft>
                <a:spcPct val="0"/>
              </a:spcAft>
              <a:buClr>
                <a:srgbClr val="CC3300"/>
              </a:buClr>
              <a:buSzPct val="90000"/>
            </a:pPr>
            <a:r>
              <a:rPr kumimoji="1" lang="en-US" altLang="en-US" sz="1600" kern="1200" dirty="0">
                <a:solidFill>
                  <a:srgbClr val="000000"/>
                </a:solidFill>
                <a:latin typeface="+mn-lt"/>
                <a:ea typeface="ＭＳ Ｐゴシック" pitchFamily="34" charset="-128"/>
              </a:rPr>
              <a:t>Entity Relationship </a:t>
            </a:r>
            <a:r>
              <a:rPr kumimoji="1" lang="en-US" altLang="en-US" sz="1600" kern="1200" dirty="0" smtClean="0">
                <a:solidFill>
                  <a:srgbClr val="000000"/>
                </a:solidFill>
                <a:latin typeface="+mn-lt"/>
                <a:ea typeface="ＭＳ Ｐゴシック" pitchFamily="34" charset="-128"/>
              </a:rPr>
              <a:t>Model</a:t>
            </a:r>
            <a:endParaRPr kumimoji="1" lang="en-US" altLang="en-US" sz="1600" kern="1200" dirty="0">
              <a:solidFill>
                <a:srgbClr val="000000"/>
              </a:solidFill>
              <a:latin typeface="+mn-lt"/>
              <a:ea typeface="ＭＳ Ｐゴシック" pitchFamily="34" charset="-128"/>
            </a:endParaRPr>
          </a:p>
          <a:p>
            <a:pPr lvl="0" eaLnBrk="0" fontAlgn="base" hangingPunct="0">
              <a:lnSpc>
                <a:spcPct val="100000"/>
              </a:lnSpc>
              <a:spcBef>
                <a:spcPct val="35000"/>
              </a:spcBef>
              <a:spcAft>
                <a:spcPct val="0"/>
              </a:spcAft>
              <a:buClr>
                <a:srgbClr val="CC3300"/>
              </a:buClr>
              <a:buSzPct val="90000"/>
            </a:pPr>
            <a:r>
              <a:rPr kumimoji="1" lang="en-US" altLang="en-US" sz="1600" kern="1200" dirty="0">
                <a:solidFill>
                  <a:srgbClr val="000000"/>
                </a:solidFill>
                <a:latin typeface="+mn-lt"/>
                <a:ea typeface="ＭＳ Ｐゴシック" pitchFamily="34" charset="-128"/>
              </a:rPr>
              <a:t>Models an enterprise as a collection of </a:t>
            </a:r>
            <a:r>
              <a:rPr kumimoji="1" lang="en-US" altLang="en-US" sz="1600" i="1" kern="1200" dirty="0">
                <a:solidFill>
                  <a:srgbClr val="000000"/>
                </a:solidFill>
                <a:latin typeface="+mn-lt"/>
                <a:ea typeface="ＭＳ Ｐゴシック" pitchFamily="34" charset="-128"/>
              </a:rPr>
              <a:t>entities </a:t>
            </a:r>
            <a:r>
              <a:rPr kumimoji="1" lang="en-US" altLang="en-US" sz="1600" kern="1200" dirty="0">
                <a:solidFill>
                  <a:srgbClr val="000000"/>
                </a:solidFill>
                <a:latin typeface="+mn-lt"/>
                <a:ea typeface="ＭＳ Ｐゴシック" pitchFamily="34" charset="-128"/>
              </a:rPr>
              <a:t>and </a:t>
            </a:r>
            <a:r>
              <a:rPr kumimoji="1" lang="en-US" altLang="en-US" sz="1600" i="1" kern="1200" dirty="0">
                <a:solidFill>
                  <a:srgbClr val="000000"/>
                </a:solidFill>
                <a:latin typeface="+mn-lt"/>
                <a:ea typeface="ＭＳ Ｐゴシック" pitchFamily="34" charset="-128"/>
              </a:rPr>
              <a:t>relationships</a:t>
            </a:r>
          </a:p>
          <a:p>
            <a:pPr marL="857250" lvl="2" eaLnBrk="0" fontAlgn="base" hangingPunct="0">
              <a:lnSpc>
                <a:spcPct val="100000"/>
              </a:lnSpc>
              <a:spcBef>
                <a:spcPct val="35000"/>
              </a:spcBef>
              <a:spcAft>
                <a:spcPct val="0"/>
              </a:spcAft>
              <a:buClr>
                <a:srgbClr val="33CC33"/>
              </a:buClr>
              <a:buSzPct val="75000"/>
            </a:pPr>
            <a:r>
              <a:rPr kumimoji="1" lang="en-US" altLang="en-US" sz="1600" kern="1200" dirty="0">
                <a:solidFill>
                  <a:srgbClr val="000000"/>
                </a:solidFill>
                <a:latin typeface="+mn-lt"/>
                <a:ea typeface="ＭＳ Ｐゴシック" pitchFamily="34" charset="-128"/>
              </a:rPr>
              <a:t>Entity: a “thing” or “object” in the enterprise that is distinguishable from other objects</a:t>
            </a:r>
          </a:p>
          <a:p>
            <a:pPr marL="1200150" lvl="3" eaLnBrk="0" fontAlgn="base" hangingPunct="0">
              <a:lnSpc>
                <a:spcPct val="100000"/>
              </a:lnSpc>
              <a:spcBef>
                <a:spcPct val="35000"/>
              </a:spcBef>
              <a:spcAft>
                <a:spcPct val="0"/>
              </a:spcAft>
              <a:buClr>
                <a:srgbClr val="FF9900"/>
              </a:buClr>
            </a:pPr>
            <a:r>
              <a:rPr kumimoji="1" lang="en-US" altLang="en-US" sz="1600" kern="1200" dirty="0">
                <a:solidFill>
                  <a:srgbClr val="000000"/>
                </a:solidFill>
                <a:latin typeface="+mn-lt"/>
                <a:ea typeface="ＭＳ Ｐゴシック" pitchFamily="34" charset="-128"/>
              </a:rPr>
              <a:t>Described by a set of </a:t>
            </a:r>
            <a:r>
              <a:rPr kumimoji="1" lang="en-US" altLang="en-US" sz="1600" i="1" kern="1200" dirty="0">
                <a:solidFill>
                  <a:srgbClr val="000000"/>
                </a:solidFill>
                <a:latin typeface="+mn-lt"/>
                <a:ea typeface="ＭＳ Ｐゴシック" pitchFamily="34" charset="-128"/>
              </a:rPr>
              <a:t>attributes</a:t>
            </a:r>
            <a:endParaRPr kumimoji="1" lang="en-US" altLang="en-US" sz="1600" kern="1200" dirty="0">
              <a:solidFill>
                <a:srgbClr val="000000"/>
              </a:solidFill>
              <a:latin typeface="+mn-lt"/>
              <a:ea typeface="ＭＳ Ｐゴシック" pitchFamily="34" charset="-128"/>
            </a:endParaRPr>
          </a:p>
          <a:p>
            <a:pPr marL="857250" lvl="2" eaLnBrk="0" fontAlgn="base" hangingPunct="0">
              <a:lnSpc>
                <a:spcPct val="100000"/>
              </a:lnSpc>
              <a:spcBef>
                <a:spcPct val="35000"/>
              </a:spcBef>
              <a:spcAft>
                <a:spcPct val="0"/>
              </a:spcAft>
              <a:buClr>
                <a:srgbClr val="33CC33"/>
              </a:buClr>
              <a:buSzPct val="75000"/>
            </a:pPr>
            <a:r>
              <a:rPr kumimoji="1" lang="en-US" altLang="en-US" sz="1600" kern="1200" dirty="0">
                <a:solidFill>
                  <a:srgbClr val="000000"/>
                </a:solidFill>
                <a:latin typeface="+mn-lt"/>
                <a:ea typeface="ＭＳ Ｐゴシック" pitchFamily="34" charset="-128"/>
              </a:rPr>
              <a:t>Relationship: an association among several entities</a:t>
            </a:r>
          </a:p>
          <a:p>
            <a:pPr marL="457200" lvl="1" eaLnBrk="0" fontAlgn="base" hangingPunct="0">
              <a:lnSpc>
                <a:spcPct val="100000"/>
              </a:lnSpc>
              <a:spcBef>
                <a:spcPct val="35000"/>
              </a:spcBef>
              <a:spcAft>
                <a:spcPct val="0"/>
              </a:spcAft>
              <a:buClr>
                <a:srgbClr val="FF9933"/>
              </a:buClr>
              <a:buSzPct val="80000"/>
            </a:pPr>
            <a:r>
              <a:rPr kumimoji="1" lang="en-US" altLang="en-US" sz="1600" kern="1200" dirty="0" smtClean="0">
                <a:solidFill>
                  <a:srgbClr val="000000"/>
                </a:solidFill>
                <a:latin typeface="+mn-lt"/>
                <a:ea typeface="ＭＳ Ｐゴシック" pitchFamily="34" charset="-128"/>
              </a:rPr>
              <a:t>Represented </a:t>
            </a:r>
            <a:r>
              <a:rPr kumimoji="1" lang="en-US" altLang="en-US" sz="1600" kern="1200" dirty="0">
                <a:solidFill>
                  <a:srgbClr val="000000"/>
                </a:solidFill>
                <a:latin typeface="+mn-lt"/>
                <a:ea typeface="ＭＳ Ｐゴシック" pitchFamily="34" charset="-128"/>
              </a:rPr>
              <a:t>diagrammatically by an </a:t>
            </a:r>
            <a:r>
              <a:rPr kumimoji="1" lang="en-US" altLang="en-US" sz="1600" i="1" kern="1200" dirty="0">
                <a:solidFill>
                  <a:srgbClr val="000000"/>
                </a:solidFill>
                <a:latin typeface="+mn-lt"/>
                <a:ea typeface="ＭＳ Ｐゴシック" pitchFamily="34" charset="-128"/>
              </a:rPr>
              <a:t>entity-relationship diagram:</a:t>
            </a:r>
          </a:p>
          <a:p>
            <a:endParaRPr lang="en-US" sz="1600" dirty="0">
              <a:latin typeface="+mn-lt"/>
            </a:endParaRPr>
          </a:p>
          <a:p>
            <a:endParaRPr lang="en-US" sz="1600" dirty="0">
              <a:latin typeface="+mn-lt"/>
            </a:endParaRPr>
          </a:p>
        </p:txBody>
      </p:sp>
    </p:spTree>
    <p:extLst>
      <p:ext uri="{BB962C8B-B14F-4D97-AF65-F5344CB8AC3E}">
        <p14:creationId xmlns:p14="http://schemas.microsoft.com/office/powerpoint/2010/main" val="2103795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en-US" dirty="0"/>
          </a:p>
        </p:txBody>
      </p:sp>
      <p:sp>
        <p:nvSpPr>
          <p:cNvPr id="12" name="Text Placeholder 11"/>
          <p:cNvSpPr>
            <a:spLocks noGrp="1"/>
          </p:cNvSpPr>
          <p:nvPr>
            <p:ph type="body" idx="1"/>
          </p:nvPr>
        </p:nvSpPr>
        <p:spPr/>
        <p:txBody>
          <a:bodyPr/>
          <a:lstStyle/>
          <a:p>
            <a:pPr marL="285750" indent="-285750">
              <a:buFont typeface="Arial" panose="020B0604020202020204" pitchFamily="34" charset="0"/>
              <a:buChar char="•"/>
            </a:pPr>
            <a:r>
              <a:rPr lang="en-US" dirty="0" smtClean="0"/>
              <a:t>ENTITY</a:t>
            </a:r>
          </a:p>
          <a:p>
            <a:pPr marL="285750" indent="-285750">
              <a:buFont typeface="Arial" panose="020B0604020202020204" pitchFamily="34" charset="0"/>
              <a:buChar char="•"/>
            </a:pPr>
            <a:r>
              <a:rPr lang="en-US" dirty="0" smtClean="0"/>
              <a:t>ATTRIBUTE</a:t>
            </a:r>
          </a:p>
          <a:p>
            <a:pPr marL="285750" indent="-285750">
              <a:buFont typeface="Arial" panose="020B0604020202020204" pitchFamily="34" charset="0"/>
              <a:buChar char="•"/>
            </a:pPr>
            <a:r>
              <a:rPr lang="en-US" dirty="0" smtClean="0"/>
              <a:t>RELATIONSHIP</a:t>
            </a:r>
          </a:p>
          <a:p>
            <a:pPr marL="285750" indent="-285750">
              <a:buFont typeface="Arial" panose="020B0604020202020204" pitchFamily="34" charset="0"/>
              <a:buChar char="•"/>
            </a:pPr>
            <a:r>
              <a:rPr lang="en-US" dirty="0" smtClean="0"/>
              <a:t>KEYS</a:t>
            </a:r>
          </a:p>
          <a:p>
            <a:pPr marL="285750" indent="-285750">
              <a:buFont typeface="Arial" panose="020B0604020202020204" pitchFamily="34" charset="0"/>
              <a:buChar char="•"/>
            </a:pPr>
            <a:r>
              <a:rPr lang="en-US" dirty="0" smtClean="0"/>
              <a:t>Tables, </a:t>
            </a:r>
            <a:endParaRPr lang="en-US" dirty="0"/>
          </a:p>
        </p:txBody>
      </p:sp>
    </p:spTree>
    <p:extLst>
      <p:ext uri="{BB962C8B-B14F-4D97-AF65-F5344CB8AC3E}">
        <p14:creationId xmlns:p14="http://schemas.microsoft.com/office/powerpoint/2010/main" val="2211599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en-US" dirty="0"/>
          </a:p>
        </p:txBody>
      </p:sp>
      <p:sp>
        <p:nvSpPr>
          <p:cNvPr id="12" name="Text Placeholder 11"/>
          <p:cNvSpPr>
            <a:spLocks noGrp="1"/>
          </p:cNvSpPr>
          <p:nvPr>
            <p:ph type="body" idx="1"/>
          </p:nvPr>
        </p:nvSpPr>
        <p:spPr>
          <a:xfrm>
            <a:off x="311701" y="1152475"/>
            <a:ext cx="3332252" cy="3416400"/>
          </a:xfrm>
        </p:spPr>
        <p:txBody>
          <a:bodyPr/>
          <a:lstStyle/>
          <a:p>
            <a:pPr marL="285750" indent="-285750">
              <a:buFont typeface="Arial" panose="020B0604020202020204" pitchFamily="34" charset="0"/>
              <a:buChar char="•"/>
            </a:pPr>
            <a:r>
              <a:rPr lang="en-US" b="1" dirty="0" smtClean="0">
                <a:solidFill>
                  <a:schemeClr val="tx1"/>
                </a:solidFill>
              </a:rPr>
              <a:t>ENTITY</a:t>
            </a:r>
            <a:r>
              <a:rPr lang="en-US" dirty="0" smtClean="0">
                <a:solidFill>
                  <a:schemeClr val="tx1"/>
                </a:solidFill>
              </a:rPr>
              <a:t> is a specific object</a:t>
            </a:r>
          </a:p>
          <a:p>
            <a:pPr marL="285750" indent="-285750">
              <a:buFont typeface="Arial" panose="020B0604020202020204" pitchFamily="34" charset="0"/>
              <a:buChar char="•"/>
            </a:pPr>
            <a:r>
              <a:rPr lang="en-US" dirty="0" smtClean="0">
                <a:solidFill>
                  <a:schemeClr val="tx1"/>
                </a:solidFill>
              </a:rPr>
              <a:t>ATTRIBUTE</a:t>
            </a:r>
          </a:p>
          <a:p>
            <a:pPr marL="285750" indent="-285750">
              <a:buFont typeface="Arial" panose="020B0604020202020204" pitchFamily="34" charset="0"/>
              <a:buChar char="•"/>
            </a:pPr>
            <a:r>
              <a:rPr lang="en-US" dirty="0" smtClean="0">
                <a:solidFill>
                  <a:schemeClr val="tx1"/>
                </a:solidFill>
              </a:rPr>
              <a:t>RELATIONSHIP</a:t>
            </a:r>
          </a:p>
          <a:p>
            <a:pPr marL="285750" indent="-285750">
              <a:buFont typeface="Arial" panose="020B0604020202020204" pitchFamily="34" charset="0"/>
              <a:buChar char="•"/>
            </a:pPr>
            <a:r>
              <a:rPr lang="en-US" dirty="0" smtClean="0">
                <a:solidFill>
                  <a:schemeClr val="tx1"/>
                </a:solidFill>
              </a:rPr>
              <a:t>KEYS</a:t>
            </a:r>
          </a:p>
          <a:p>
            <a:pPr marL="285750" indent="-285750">
              <a:buFont typeface="Arial" panose="020B0604020202020204" pitchFamily="34" charset="0"/>
              <a:buChar char="•"/>
            </a:pPr>
            <a:r>
              <a:rPr lang="en-US" dirty="0" smtClean="0">
                <a:solidFill>
                  <a:schemeClr val="tx1"/>
                </a:solidFill>
              </a:rPr>
              <a:t>Tables</a:t>
            </a:r>
            <a:r>
              <a:rPr lang="en-US" dirty="0" smtClean="0"/>
              <a:t>,</a:t>
            </a:r>
            <a:endParaRPr lang="en-US" dirty="0"/>
          </a:p>
        </p:txBody>
      </p:sp>
      <p:pic>
        <p:nvPicPr>
          <p:cNvPr id="3074" name="Picture 2" descr="http://ecx.images-amazon.com/images/I/41DK1Gj-rmL._SX258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863" y="1277285"/>
            <a:ext cx="1581198" cy="19096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25099" y="3292558"/>
            <a:ext cx="1710725" cy="307777"/>
          </a:xfrm>
          <a:prstGeom prst="rect">
            <a:avLst/>
          </a:prstGeom>
          <a:noFill/>
        </p:spPr>
        <p:txBody>
          <a:bodyPr wrap="none" rtlCol="0">
            <a:spAutoFit/>
          </a:bodyPr>
          <a:lstStyle/>
          <a:p>
            <a:r>
              <a:rPr lang="en-US" dirty="0" smtClean="0"/>
              <a:t>ISBN 7329091XXA</a:t>
            </a:r>
            <a:endParaRPr lang="en-US" dirty="0"/>
          </a:p>
        </p:txBody>
      </p:sp>
      <p:pic>
        <p:nvPicPr>
          <p:cNvPr id="3076" name="Picture 4" descr="http://automobiles.honda.com/images/2016/cr-v/configurations/base-cars/BK_lx2wd_34FRO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971" y="897530"/>
            <a:ext cx="2282635" cy="18676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41022" y="2879109"/>
            <a:ext cx="2034531" cy="307777"/>
          </a:xfrm>
          <a:prstGeom prst="rect">
            <a:avLst/>
          </a:prstGeom>
          <a:noFill/>
        </p:spPr>
        <p:txBody>
          <a:bodyPr wrap="none" rtlCol="0">
            <a:spAutoFit/>
          </a:bodyPr>
          <a:lstStyle/>
          <a:p>
            <a:r>
              <a:rPr lang="en-US" dirty="0" smtClean="0"/>
              <a:t>VIN – 771001938-2016</a:t>
            </a:r>
            <a:endParaRPr lang="en-US" dirty="0"/>
          </a:p>
        </p:txBody>
      </p:sp>
      <p:sp>
        <p:nvSpPr>
          <p:cNvPr id="9" name="TextBox 8"/>
          <p:cNvSpPr txBox="1"/>
          <p:nvPr/>
        </p:nvSpPr>
        <p:spPr>
          <a:xfrm>
            <a:off x="3269736" y="4160046"/>
            <a:ext cx="3991798" cy="523220"/>
          </a:xfrm>
          <a:prstGeom prst="rect">
            <a:avLst/>
          </a:prstGeom>
          <a:noFill/>
        </p:spPr>
        <p:txBody>
          <a:bodyPr wrap="none" rtlCol="0">
            <a:spAutoFit/>
          </a:bodyPr>
          <a:lstStyle/>
          <a:p>
            <a:r>
              <a:rPr lang="en-US" dirty="0" smtClean="0"/>
              <a:t>ENTITY SETS – TDO BOOK, Honda CRV 2016</a:t>
            </a:r>
          </a:p>
          <a:p>
            <a:endParaRPr lang="en-US" dirty="0"/>
          </a:p>
        </p:txBody>
      </p:sp>
    </p:spTree>
    <p:extLst>
      <p:ext uri="{BB962C8B-B14F-4D97-AF65-F5344CB8AC3E}">
        <p14:creationId xmlns:p14="http://schemas.microsoft.com/office/powerpoint/2010/main" val="593185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1417601" y="449463"/>
            <a:ext cx="6171530" cy="893248"/>
          </a:xfrm>
        </p:spPr>
        <p:txBody>
          <a:bodyPr>
            <a:normAutofit/>
          </a:bodyPr>
          <a:lstStyle/>
          <a:p>
            <a:pPr>
              <a:lnSpc>
                <a:spcPct val="92000"/>
              </a:lnSpc>
              <a:tabLst>
                <a:tab pos="494744" algn="l"/>
                <a:tab pos="983627" algn="l"/>
                <a:tab pos="1479206" algn="l"/>
                <a:tab pos="1968089" algn="l"/>
                <a:tab pos="2463669" algn="l"/>
                <a:tab pos="2959250" algn="l"/>
                <a:tab pos="3448133" algn="l"/>
                <a:tab pos="3930318" algn="l"/>
                <a:tab pos="4432595" algn="l"/>
                <a:tab pos="4921478" algn="l"/>
                <a:tab pos="5423756" algn="l"/>
                <a:tab pos="5905942" algn="l"/>
              </a:tabLst>
            </a:pPr>
            <a:r>
              <a:rPr lang="en-US" sz="2700" dirty="0">
                <a:latin typeface="+mj-lt"/>
                <a:sym typeface="UC Berkeley OS Sign"/>
              </a:rPr>
              <a:t>“Thing” vs. “Type of Thing”</a:t>
            </a:r>
          </a:p>
        </p:txBody>
      </p:sp>
      <p:sp>
        <p:nvSpPr>
          <p:cNvPr id="25603" name="Text Box 6"/>
          <p:cNvSpPr txBox="1">
            <a:spLocks noChangeArrowheads="1"/>
          </p:cNvSpPr>
          <p:nvPr/>
        </p:nvSpPr>
        <p:spPr bwMode="auto">
          <a:xfrm>
            <a:off x="7722227" y="4945930"/>
            <a:ext cx="65298" cy="167432"/>
          </a:xfrm>
          <a:prstGeom prst="rect">
            <a:avLst/>
          </a:prstGeom>
          <a:noFill/>
          <a:ln w="12700">
            <a:noFill/>
            <a:miter lim="800000"/>
            <a:headEnd/>
            <a:tailEnd/>
          </a:ln>
        </p:spPr>
        <p:txBody>
          <a:bodyPr wrap="none" lIns="48216" tIns="24108" rIns="48216" bIns="24108"/>
          <a:lstStyle/>
          <a:p>
            <a:pPr algn="ctr"/>
            <a:fld id="{82E6BAA3-37D1-426B-8B49-319123C7DA08}" type="slidenum">
              <a:rPr lang="en-US" sz="1125">
                <a:solidFill>
                  <a:srgbClr val="002955"/>
                </a:solidFill>
                <a:latin typeface="UC Berkeley OS Sign"/>
                <a:ea typeface="MS PGothic" pitchFamily="34" charset="-128"/>
                <a:sym typeface="UC Berkeley OS Sign"/>
              </a:rPr>
              <a:pPr algn="ctr"/>
              <a:t>23</a:t>
            </a:fld>
            <a:endParaRPr lang="en-US" sz="1125" dirty="0">
              <a:solidFill>
                <a:srgbClr val="002955"/>
              </a:solidFill>
              <a:latin typeface="UC Berkeley OS Sign"/>
              <a:ea typeface="MS PGothic" pitchFamily="34" charset="-128"/>
              <a:sym typeface="UC Berkeley OS Sign"/>
            </a:endParaRPr>
          </a:p>
        </p:txBody>
      </p:sp>
      <p:sp>
        <p:nvSpPr>
          <p:cNvPr id="25604" name="Rectangle 7"/>
          <p:cNvSpPr>
            <a:spLocks noChangeArrowheads="1"/>
          </p:cNvSpPr>
          <p:nvPr/>
        </p:nvSpPr>
        <p:spPr bwMode="auto">
          <a:xfrm>
            <a:off x="1397497" y="1366243"/>
            <a:ext cx="6188273" cy="3337472"/>
          </a:xfrm>
          <a:prstGeom prst="rect">
            <a:avLst/>
          </a:prstGeom>
          <a:noFill/>
          <a:ln w="9525">
            <a:noFill/>
            <a:miter lim="800000"/>
            <a:headEnd/>
            <a:tailEnd/>
          </a:ln>
        </p:spPr>
        <p:txBody>
          <a:bodyPr lIns="48216" tIns="24108" rIns="48216" bIns="24108">
            <a:spAutoFit/>
          </a:bodyPr>
          <a:lstStyle/>
          <a:p>
            <a:pPr marL="119710" indent="-119710" eaLnBrk="0" hangingPunct="0">
              <a:lnSpc>
                <a:spcPct val="92000"/>
              </a:lnSpc>
              <a:spcBef>
                <a:spcPts val="949"/>
              </a:spcBef>
              <a:buClr>
                <a:srgbClr val="002955"/>
              </a:buClr>
              <a:buSzPct val="44000"/>
              <a:buFont typeface="Wingdings" pitchFamily="2" charset="2"/>
              <a:buChar char="l"/>
              <a:tabLst>
                <a:tab pos="494744" algn="l"/>
                <a:tab pos="983627" algn="l"/>
                <a:tab pos="1479206" algn="l"/>
                <a:tab pos="1968089" algn="l"/>
                <a:tab pos="2463669" algn="l"/>
                <a:tab pos="2959250" algn="l"/>
                <a:tab pos="3448133" algn="l"/>
                <a:tab pos="3930318" algn="l"/>
                <a:tab pos="4432595" algn="l"/>
                <a:tab pos="4921478" algn="l"/>
                <a:tab pos="5423756" algn="l"/>
                <a:tab pos="5905942" algn="l"/>
              </a:tabLst>
            </a:pPr>
            <a:r>
              <a:rPr lang="en-US" sz="2400" dirty="0"/>
              <a:t>We often blur the distinction between individual things (or instances of things) and classes of things</a:t>
            </a:r>
          </a:p>
          <a:p>
            <a:pPr marL="119710" indent="-119710" eaLnBrk="0" hangingPunct="0">
              <a:lnSpc>
                <a:spcPct val="92000"/>
              </a:lnSpc>
              <a:spcBef>
                <a:spcPts val="949"/>
              </a:spcBef>
              <a:buClr>
                <a:srgbClr val="002955"/>
              </a:buClr>
              <a:buSzPct val="44000"/>
              <a:buFont typeface="Wingdings" pitchFamily="2" charset="2"/>
              <a:buChar char="l"/>
              <a:tabLst>
                <a:tab pos="494744" algn="l"/>
                <a:tab pos="983627" algn="l"/>
                <a:tab pos="1479206" algn="l"/>
                <a:tab pos="1968089" algn="l"/>
                <a:tab pos="2463669" algn="l"/>
                <a:tab pos="2959250" algn="l"/>
                <a:tab pos="3448133" algn="l"/>
                <a:tab pos="3930318" algn="l"/>
                <a:tab pos="4432595" algn="l"/>
                <a:tab pos="4921478" algn="l"/>
                <a:tab pos="5423756" algn="l"/>
                <a:tab pos="5905942" algn="l"/>
              </a:tabLst>
            </a:pPr>
            <a:r>
              <a:rPr lang="en-US" sz="2400" dirty="0"/>
              <a:t>We say that that two objects are the "same thing" when we mean they are the same "type of thing“</a:t>
            </a:r>
          </a:p>
          <a:p>
            <a:pPr marL="119710" indent="-119710" eaLnBrk="0" hangingPunct="0">
              <a:lnSpc>
                <a:spcPct val="92000"/>
              </a:lnSpc>
              <a:spcBef>
                <a:spcPts val="949"/>
              </a:spcBef>
              <a:buClr>
                <a:srgbClr val="002955"/>
              </a:buClr>
              <a:buSzPct val="44000"/>
              <a:buFont typeface="Wingdings" pitchFamily="2" charset="2"/>
              <a:buChar char="l"/>
              <a:tabLst>
                <a:tab pos="494744" algn="l"/>
                <a:tab pos="983627" algn="l"/>
                <a:tab pos="1479206" algn="l"/>
                <a:tab pos="1968089" algn="l"/>
                <a:tab pos="2463669" algn="l"/>
                <a:tab pos="2959250" algn="l"/>
                <a:tab pos="3448133" algn="l"/>
                <a:tab pos="3930318" algn="l"/>
                <a:tab pos="4432595" algn="l"/>
                <a:tab pos="4921478" algn="l"/>
                <a:tab pos="5423756" algn="l"/>
                <a:tab pos="5905942" algn="l"/>
              </a:tabLst>
            </a:pPr>
            <a:r>
              <a:rPr lang="en-US" sz="2400" dirty="0"/>
              <a:t>Identifying a resource as an instance is not the same as identifying the category or "equivalence class" to which it belongs</a:t>
            </a:r>
          </a:p>
        </p:txBody>
      </p:sp>
    </p:spTree>
    <p:extLst>
      <p:ext uri="{BB962C8B-B14F-4D97-AF65-F5344CB8AC3E}">
        <p14:creationId xmlns:p14="http://schemas.microsoft.com/office/powerpoint/2010/main" val="37476278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en-US" dirty="0"/>
          </a:p>
        </p:txBody>
      </p:sp>
      <p:sp>
        <p:nvSpPr>
          <p:cNvPr id="12" name="Text Placeholder 11"/>
          <p:cNvSpPr>
            <a:spLocks noGrp="1"/>
          </p:cNvSpPr>
          <p:nvPr>
            <p:ph type="body" idx="1"/>
          </p:nvPr>
        </p:nvSpPr>
        <p:spPr>
          <a:xfrm>
            <a:off x="311701" y="1152475"/>
            <a:ext cx="3332252" cy="3416400"/>
          </a:xfrm>
        </p:spPr>
        <p:txBody>
          <a:bodyPr/>
          <a:lstStyle/>
          <a:p>
            <a:pPr marL="285750" indent="-285750">
              <a:buFont typeface="Arial" panose="020B0604020202020204" pitchFamily="34" charset="0"/>
              <a:buChar char="•"/>
            </a:pPr>
            <a:r>
              <a:rPr lang="en-US" b="1" dirty="0" smtClean="0">
                <a:solidFill>
                  <a:schemeClr val="tx1"/>
                </a:solidFill>
              </a:rPr>
              <a:t>ENTITY</a:t>
            </a:r>
            <a:r>
              <a:rPr lang="en-US" dirty="0" smtClean="0">
                <a:solidFill>
                  <a:schemeClr val="tx1"/>
                </a:solidFill>
              </a:rPr>
              <a:t> is a specific object</a:t>
            </a:r>
          </a:p>
          <a:p>
            <a:pPr marL="285750" indent="-285750">
              <a:buFont typeface="Arial" panose="020B0604020202020204" pitchFamily="34" charset="0"/>
              <a:buChar char="•"/>
            </a:pPr>
            <a:r>
              <a:rPr lang="en-US" dirty="0" smtClean="0">
                <a:solidFill>
                  <a:schemeClr val="tx1"/>
                </a:solidFill>
              </a:rPr>
              <a:t>ATTRIBUTE</a:t>
            </a:r>
          </a:p>
          <a:p>
            <a:pPr marL="285750" indent="-285750">
              <a:buFont typeface="Arial" panose="020B0604020202020204" pitchFamily="34" charset="0"/>
              <a:buChar char="•"/>
            </a:pPr>
            <a:r>
              <a:rPr lang="en-US" dirty="0" smtClean="0">
                <a:solidFill>
                  <a:schemeClr val="tx1"/>
                </a:solidFill>
              </a:rPr>
              <a:t>RELATIONSHIP</a:t>
            </a:r>
          </a:p>
          <a:p>
            <a:pPr marL="285750" indent="-285750">
              <a:buFont typeface="Arial" panose="020B0604020202020204" pitchFamily="34" charset="0"/>
              <a:buChar char="•"/>
            </a:pPr>
            <a:r>
              <a:rPr lang="en-US" dirty="0" smtClean="0">
                <a:solidFill>
                  <a:schemeClr val="tx1"/>
                </a:solidFill>
              </a:rPr>
              <a:t>KEYS</a:t>
            </a:r>
          </a:p>
          <a:p>
            <a:pPr marL="285750" indent="-285750">
              <a:buFont typeface="Arial" panose="020B0604020202020204" pitchFamily="34" charset="0"/>
              <a:buChar char="•"/>
            </a:pPr>
            <a:r>
              <a:rPr lang="en-US" dirty="0" smtClean="0">
                <a:solidFill>
                  <a:schemeClr val="tx1"/>
                </a:solidFill>
              </a:rPr>
              <a:t>Tables</a:t>
            </a:r>
            <a:r>
              <a:rPr lang="en-US" dirty="0" smtClean="0"/>
              <a:t>,</a:t>
            </a:r>
            <a:endParaRPr lang="en-US" dirty="0"/>
          </a:p>
        </p:txBody>
      </p:sp>
      <p:pic>
        <p:nvPicPr>
          <p:cNvPr id="3074" name="Picture 2" descr="http://ecx.images-amazon.com/images/I/41DK1Gj-rmL._SX258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863" y="1277285"/>
            <a:ext cx="1581198" cy="19096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25099" y="3292558"/>
            <a:ext cx="1710725" cy="307777"/>
          </a:xfrm>
          <a:prstGeom prst="rect">
            <a:avLst/>
          </a:prstGeom>
          <a:noFill/>
        </p:spPr>
        <p:txBody>
          <a:bodyPr wrap="none" rtlCol="0">
            <a:spAutoFit/>
          </a:bodyPr>
          <a:lstStyle/>
          <a:p>
            <a:r>
              <a:rPr lang="en-US" dirty="0" smtClean="0"/>
              <a:t>ISBN 7329091XXA</a:t>
            </a:r>
            <a:endParaRPr lang="en-US" dirty="0"/>
          </a:p>
        </p:txBody>
      </p:sp>
      <p:pic>
        <p:nvPicPr>
          <p:cNvPr id="3076" name="Picture 4" descr="http://automobiles.honda.com/images/2016/cr-v/configurations/base-cars/BK_lx2wd_34FRO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971" y="897530"/>
            <a:ext cx="2282635" cy="18676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41022" y="2879109"/>
            <a:ext cx="2034531" cy="307777"/>
          </a:xfrm>
          <a:prstGeom prst="rect">
            <a:avLst/>
          </a:prstGeom>
          <a:noFill/>
        </p:spPr>
        <p:txBody>
          <a:bodyPr wrap="none" rtlCol="0">
            <a:spAutoFit/>
          </a:bodyPr>
          <a:lstStyle/>
          <a:p>
            <a:r>
              <a:rPr lang="en-US" dirty="0" smtClean="0"/>
              <a:t>VIN – 771001938-2016</a:t>
            </a:r>
            <a:endParaRPr lang="en-US" dirty="0"/>
          </a:p>
        </p:txBody>
      </p:sp>
      <p:sp>
        <p:nvSpPr>
          <p:cNvPr id="9" name="TextBox 8"/>
          <p:cNvSpPr txBox="1"/>
          <p:nvPr/>
        </p:nvSpPr>
        <p:spPr>
          <a:xfrm>
            <a:off x="3269736" y="4160046"/>
            <a:ext cx="3991798"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ENTITY SETS – TDO BOOK, Honda CRV 2016</a:t>
            </a:r>
          </a:p>
          <a:p>
            <a:endParaRPr lang="en-US" dirty="0"/>
          </a:p>
        </p:txBody>
      </p:sp>
    </p:spTree>
    <p:extLst>
      <p:ext uri="{BB962C8B-B14F-4D97-AF65-F5344CB8AC3E}">
        <p14:creationId xmlns:p14="http://schemas.microsoft.com/office/powerpoint/2010/main" val="218890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en-US" dirty="0"/>
          </a:p>
        </p:txBody>
      </p:sp>
      <p:sp>
        <p:nvSpPr>
          <p:cNvPr id="12" name="Text Placeholder 11"/>
          <p:cNvSpPr>
            <a:spLocks noGrp="1"/>
          </p:cNvSpPr>
          <p:nvPr>
            <p:ph type="body" idx="1"/>
          </p:nvPr>
        </p:nvSpPr>
        <p:spPr>
          <a:xfrm>
            <a:off x="311701" y="1152475"/>
            <a:ext cx="3332252" cy="3416400"/>
          </a:xfrm>
        </p:spPr>
        <p:txBody>
          <a:bodyPr/>
          <a:lstStyle/>
          <a:p>
            <a:pPr marL="285750" indent="-285750">
              <a:buFont typeface="Arial" panose="020B0604020202020204" pitchFamily="34" charset="0"/>
              <a:buChar char="•"/>
            </a:pPr>
            <a:r>
              <a:rPr lang="en-US" dirty="0" smtClean="0">
                <a:solidFill>
                  <a:schemeClr val="tx1"/>
                </a:solidFill>
              </a:rPr>
              <a:t>ENTITY is a specific object</a:t>
            </a:r>
          </a:p>
          <a:p>
            <a:pPr marL="285750" indent="-285750">
              <a:buFont typeface="Arial" panose="020B0604020202020204" pitchFamily="34" charset="0"/>
              <a:buChar char="•"/>
            </a:pPr>
            <a:r>
              <a:rPr lang="en-US" b="1" dirty="0" smtClean="0">
                <a:solidFill>
                  <a:schemeClr val="tx1"/>
                </a:solidFill>
              </a:rPr>
              <a:t>ATTRIBUTE</a:t>
            </a:r>
            <a:r>
              <a:rPr lang="en-US" dirty="0" smtClean="0">
                <a:solidFill>
                  <a:schemeClr val="tx1"/>
                </a:solidFill>
              </a:rPr>
              <a:t> is a property</a:t>
            </a:r>
          </a:p>
          <a:p>
            <a:pPr marL="285750" indent="-285750">
              <a:buFont typeface="Arial" panose="020B0604020202020204" pitchFamily="34" charset="0"/>
              <a:buChar char="•"/>
            </a:pPr>
            <a:r>
              <a:rPr lang="en-US" dirty="0" smtClean="0">
                <a:solidFill>
                  <a:schemeClr val="tx1"/>
                </a:solidFill>
              </a:rPr>
              <a:t>RELATIONSHIP</a:t>
            </a:r>
          </a:p>
          <a:p>
            <a:pPr marL="285750" indent="-285750">
              <a:buFont typeface="Arial" panose="020B0604020202020204" pitchFamily="34" charset="0"/>
              <a:buChar char="•"/>
            </a:pPr>
            <a:r>
              <a:rPr lang="en-US" dirty="0" smtClean="0">
                <a:solidFill>
                  <a:schemeClr val="tx1"/>
                </a:solidFill>
              </a:rPr>
              <a:t>KEYS</a:t>
            </a:r>
          </a:p>
          <a:p>
            <a:pPr marL="285750" indent="-285750">
              <a:buFont typeface="Arial" panose="020B0604020202020204" pitchFamily="34" charset="0"/>
              <a:buChar char="•"/>
            </a:pPr>
            <a:r>
              <a:rPr lang="en-US" dirty="0" smtClean="0">
                <a:solidFill>
                  <a:schemeClr val="tx1"/>
                </a:solidFill>
              </a:rPr>
              <a:t>Tables</a:t>
            </a:r>
            <a:r>
              <a:rPr lang="en-US" dirty="0" smtClean="0"/>
              <a:t>,</a:t>
            </a:r>
            <a:endParaRPr lang="en-US" dirty="0"/>
          </a:p>
        </p:txBody>
      </p:sp>
      <p:pic>
        <p:nvPicPr>
          <p:cNvPr id="3074" name="Picture 2" descr="http://ecx.images-amazon.com/images/I/41DK1Gj-rmL._SX258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863" y="1277285"/>
            <a:ext cx="1581198" cy="19096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25099" y="3292558"/>
            <a:ext cx="1710725" cy="954107"/>
          </a:xfrm>
          <a:prstGeom prst="rect">
            <a:avLst/>
          </a:prstGeom>
          <a:noFill/>
        </p:spPr>
        <p:txBody>
          <a:bodyPr wrap="none" rtlCol="0">
            <a:spAutoFit/>
          </a:bodyPr>
          <a:lstStyle/>
          <a:p>
            <a:r>
              <a:rPr lang="en-US" dirty="0" smtClean="0"/>
              <a:t>ISBN 7329091XXA</a:t>
            </a:r>
          </a:p>
          <a:p>
            <a:r>
              <a:rPr lang="en-US" dirty="0" smtClean="0"/>
              <a:t>Owner</a:t>
            </a:r>
          </a:p>
          <a:p>
            <a:r>
              <a:rPr lang="en-US" dirty="0" smtClean="0"/>
              <a:t>No. of pages</a:t>
            </a:r>
          </a:p>
          <a:p>
            <a:r>
              <a:rPr lang="en-US" dirty="0" smtClean="0"/>
              <a:t>Autographed by</a:t>
            </a:r>
            <a:endParaRPr lang="en-US" dirty="0"/>
          </a:p>
        </p:txBody>
      </p:sp>
      <p:pic>
        <p:nvPicPr>
          <p:cNvPr id="3076" name="Picture 4" descr="http://automobiles.honda.com/images/2016/cr-v/configurations/base-cars/BK_lx2wd_34FRO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971" y="897530"/>
            <a:ext cx="2282635" cy="18676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41022" y="2879109"/>
            <a:ext cx="2034531" cy="954107"/>
          </a:xfrm>
          <a:prstGeom prst="rect">
            <a:avLst/>
          </a:prstGeom>
          <a:noFill/>
        </p:spPr>
        <p:txBody>
          <a:bodyPr wrap="none" rtlCol="0">
            <a:spAutoFit/>
          </a:bodyPr>
          <a:lstStyle/>
          <a:p>
            <a:r>
              <a:rPr lang="en-US" dirty="0" smtClean="0"/>
              <a:t>VIN – 771001938-2016</a:t>
            </a:r>
          </a:p>
          <a:p>
            <a:r>
              <a:rPr lang="en-US" dirty="0" smtClean="0"/>
              <a:t>Dealer- </a:t>
            </a:r>
          </a:p>
          <a:p>
            <a:r>
              <a:rPr lang="en-US" dirty="0" smtClean="0"/>
              <a:t>COST-</a:t>
            </a:r>
          </a:p>
          <a:p>
            <a:r>
              <a:rPr lang="en-US" dirty="0" smtClean="0"/>
              <a:t>Mileage-</a:t>
            </a:r>
            <a:endParaRPr lang="en-US" dirty="0"/>
          </a:p>
        </p:txBody>
      </p:sp>
      <p:sp>
        <p:nvSpPr>
          <p:cNvPr id="4" name="TextBox 3"/>
          <p:cNvSpPr txBox="1"/>
          <p:nvPr/>
        </p:nvSpPr>
        <p:spPr>
          <a:xfrm>
            <a:off x="2654343" y="4503886"/>
            <a:ext cx="4652236"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Simple , composite , single-valued, multi-valued, derived</a:t>
            </a:r>
            <a:endParaRPr lang="en-US" dirty="0"/>
          </a:p>
        </p:txBody>
      </p:sp>
    </p:spTree>
    <p:extLst>
      <p:ext uri="{BB962C8B-B14F-4D97-AF65-F5344CB8AC3E}">
        <p14:creationId xmlns:p14="http://schemas.microsoft.com/office/powerpoint/2010/main" val="41962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en-US" dirty="0"/>
          </a:p>
        </p:txBody>
      </p:sp>
      <p:sp>
        <p:nvSpPr>
          <p:cNvPr id="12" name="Text Placeholder 11"/>
          <p:cNvSpPr>
            <a:spLocks noGrp="1"/>
          </p:cNvSpPr>
          <p:nvPr>
            <p:ph type="body" idx="1"/>
          </p:nvPr>
        </p:nvSpPr>
        <p:spPr>
          <a:xfrm>
            <a:off x="311701" y="1152475"/>
            <a:ext cx="3332252" cy="3416400"/>
          </a:xfrm>
        </p:spPr>
        <p:txBody>
          <a:bodyPr/>
          <a:lstStyle/>
          <a:p>
            <a:pPr marL="285750" indent="-285750">
              <a:buFont typeface="Arial" panose="020B0604020202020204" pitchFamily="34" charset="0"/>
              <a:buChar char="•"/>
            </a:pPr>
            <a:r>
              <a:rPr lang="en-US" dirty="0" smtClean="0">
                <a:solidFill>
                  <a:schemeClr val="tx1"/>
                </a:solidFill>
              </a:rPr>
              <a:t>ENTITY is a specific object</a:t>
            </a:r>
          </a:p>
          <a:p>
            <a:pPr marL="285750" indent="-285750">
              <a:buFont typeface="Arial" panose="020B0604020202020204" pitchFamily="34" charset="0"/>
              <a:buChar char="•"/>
            </a:pPr>
            <a:r>
              <a:rPr lang="en-US" dirty="0" smtClean="0">
                <a:solidFill>
                  <a:schemeClr val="tx1"/>
                </a:solidFill>
              </a:rPr>
              <a:t>ATTRIBUTE is a property</a:t>
            </a:r>
          </a:p>
          <a:p>
            <a:pPr marL="285750" indent="-285750">
              <a:buFont typeface="Arial" panose="020B0604020202020204" pitchFamily="34" charset="0"/>
              <a:buChar char="•"/>
            </a:pPr>
            <a:r>
              <a:rPr lang="en-US" b="1" dirty="0" smtClean="0">
                <a:solidFill>
                  <a:schemeClr val="tx1"/>
                </a:solidFill>
              </a:rPr>
              <a:t>RELATIONSHIP</a:t>
            </a:r>
            <a:r>
              <a:rPr lang="en-US" dirty="0" smtClean="0">
                <a:solidFill>
                  <a:schemeClr val="tx1"/>
                </a:solidFill>
              </a:rPr>
              <a:t> is an association among </a:t>
            </a:r>
            <a:r>
              <a:rPr lang="en-US" dirty="0" err="1" smtClean="0">
                <a:solidFill>
                  <a:schemeClr val="tx1"/>
                </a:solidFill>
              </a:rPr>
              <a:t>entitites</a:t>
            </a: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KEYS</a:t>
            </a:r>
          </a:p>
          <a:p>
            <a:pPr marL="285750" indent="-285750">
              <a:buFont typeface="Arial" panose="020B0604020202020204" pitchFamily="34" charset="0"/>
              <a:buChar char="•"/>
            </a:pPr>
            <a:r>
              <a:rPr lang="en-US" dirty="0" smtClean="0">
                <a:solidFill>
                  <a:schemeClr val="tx1"/>
                </a:solidFill>
              </a:rPr>
              <a:t>Tables</a:t>
            </a:r>
            <a:r>
              <a:rPr lang="en-US" dirty="0" smtClean="0"/>
              <a:t>,</a:t>
            </a:r>
            <a:endParaRPr lang="en-US" dirty="0"/>
          </a:p>
        </p:txBody>
      </p:sp>
      <p:pic>
        <p:nvPicPr>
          <p:cNvPr id="3076" name="Picture 4" descr="http://automobiles.honda.com/images/2016/cr-v/configurations/base-cars/BK_lx2wd_34FRO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971" y="897530"/>
            <a:ext cx="2282635" cy="18676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41022" y="2879109"/>
            <a:ext cx="2034531" cy="954107"/>
          </a:xfrm>
          <a:prstGeom prst="rect">
            <a:avLst/>
          </a:prstGeom>
          <a:noFill/>
        </p:spPr>
        <p:txBody>
          <a:bodyPr wrap="none" rtlCol="0">
            <a:spAutoFit/>
          </a:bodyPr>
          <a:lstStyle/>
          <a:p>
            <a:r>
              <a:rPr lang="en-US" dirty="0" smtClean="0"/>
              <a:t>VIN – 771001938-2016</a:t>
            </a:r>
          </a:p>
          <a:p>
            <a:r>
              <a:rPr lang="en-US" dirty="0" smtClean="0"/>
              <a:t>Dealer-</a:t>
            </a:r>
          </a:p>
          <a:p>
            <a:r>
              <a:rPr lang="en-US" dirty="0" smtClean="0"/>
              <a:t>COST-</a:t>
            </a:r>
          </a:p>
          <a:p>
            <a:r>
              <a:rPr lang="en-US" dirty="0" smtClean="0"/>
              <a:t>Mileage-</a:t>
            </a:r>
            <a:endParaRPr lang="en-US" dirty="0"/>
          </a:p>
        </p:txBody>
      </p:sp>
      <p:pic>
        <p:nvPicPr>
          <p:cNvPr id="9218" name="Picture 2" descr="http://cdn.meme.am/images/248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928" y="1152475"/>
            <a:ext cx="1356141" cy="16999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725838" y="2987133"/>
            <a:ext cx="2004075" cy="954107"/>
          </a:xfrm>
          <a:prstGeom prst="rect">
            <a:avLst/>
          </a:prstGeom>
          <a:noFill/>
        </p:spPr>
        <p:txBody>
          <a:bodyPr wrap="none" rtlCol="0">
            <a:spAutoFit/>
          </a:bodyPr>
          <a:lstStyle/>
          <a:p>
            <a:r>
              <a:rPr lang="en-US" dirty="0" smtClean="0"/>
              <a:t>Name– Inman </a:t>
            </a:r>
            <a:r>
              <a:rPr lang="en-US" dirty="0" err="1" smtClean="0"/>
              <a:t>Tresting</a:t>
            </a:r>
            <a:endParaRPr lang="en-US" dirty="0" smtClean="0"/>
          </a:p>
          <a:p>
            <a:r>
              <a:rPr lang="en-US" dirty="0" smtClean="0"/>
              <a:t>Country - USA</a:t>
            </a:r>
          </a:p>
          <a:p>
            <a:r>
              <a:rPr lang="en-US" dirty="0" smtClean="0"/>
              <a:t>DOB – Jun 1970</a:t>
            </a:r>
          </a:p>
          <a:p>
            <a:r>
              <a:rPr lang="en-US" dirty="0" smtClean="0"/>
              <a:t>SSN - XXXXXX</a:t>
            </a:r>
            <a:endParaRPr lang="en-US" dirty="0"/>
          </a:p>
        </p:txBody>
      </p:sp>
      <p:sp>
        <p:nvSpPr>
          <p:cNvPr id="4" name="Left-Right Arrow 3"/>
          <p:cNvSpPr/>
          <p:nvPr/>
        </p:nvSpPr>
        <p:spPr>
          <a:xfrm>
            <a:off x="5500044" y="2002428"/>
            <a:ext cx="775980" cy="3957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11749" y="1606644"/>
            <a:ext cx="744114"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smtClean="0"/>
              <a:t>OWNS</a:t>
            </a:r>
            <a:endParaRPr lang="en-US" dirty="0"/>
          </a:p>
        </p:txBody>
      </p:sp>
    </p:spTree>
    <p:extLst>
      <p:ext uri="{BB962C8B-B14F-4D97-AF65-F5344CB8AC3E}">
        <p14:creationId xmlns:p14="http://schemas.microsoft.com/office/powerpoint/2010/main" val="365240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en-US" dirty="0"/>
          </a:p>
        </p:txBody>
      </p:sp>
      <p:sp>
        <p:nvSpPr>
          <p:cNvPr id="12" name="Text Placeholder 11"/>
          <p:cNvSpPr>
            <a:spLocks noGrp="1"/>
          </p:cNvSpPr>
          <p:nvPr>
            <p:ph type="body" idx="1"/>
          </p:nvPr>
        </p:nvSpPr>
        <p:spPr>
          <a:xfrm>
            <a:off x="311701" y="1152475"/>
            <a:ext cx="3332252" cy="3416400"/>
          </a:xfrm>
        </p:spPr>
        <p:txBody>
          <a:bodyPr/>
          <a:lstStyle/>
          <a:p>
            <a:pPr marL="285750" indent="-285750">
              <a:buFont typeface="Arial" panose="020B0604020202020204" pitchFamily="34" charset="0"/>
              <a:buChar char="•"/>
            </a:pPr>
            <a:r>
              <a:rPr lang="en-US" dirty="0" smtClean="0">
                <a:solidFill>
                  <a:schemeClr val="tx1"/>
                </a:solidFill>
              </a:rPr>
              <a:t>ENTITY is a specific object</a:t>
            </a:r>
          </a:p>
          <a:p>
            <a:pPr marL="285750" indent="-285750">
              <a:buFont typeface="Arial" panose="020B0604020202020204" pitchFamily="34" charset="0"/>
              <a:buChar char="•"/>
            </a:pPr>
            <a:r>
              <a:rPr lang="en-US" dirty="0" smtClean="0">
                <a:solidFill>
                  <a:schemeClr val="tx1"/>
                </a:solidFill>
              </a:rPr>
              <a:t>ATTRIBUTE is a property</a:t>
            </a:r>
          </a:p>
          <a:p>
            <a:pPr marL="285750" indent="-285750">
              <a:buFont typeface="Arial" panose="020B0604020202020204" pitchFamily="34" charset="0"/>
              <a:buChar char="•"/>
            </a:pPr>
            <a:r>
              <a:rPr lang="en-US" b="1" dirty="0" smtClean="0">
                <a:solidFill>
                  <a:schemeClr val="tx1"/>
                </a:solidFill>
              </a:rPr>
              <a:t>RELATIONSHIP</a:t>
            </a:r>
            <a:r>
              <a:rPr lang="en-US" dirty="0" smtClean="0">
                <a:solidFill>
                  <a:schemeClr val="tx1"/>
                </a:solidFill>
              </a:rPr>
              <a:t> is an association among </a:t>
            </a:r>
            <a:r>
              <a:rPr lang="en-US" dirty="0" err="1" smtClean="0">
                <a:solidFill>
                  <a:schemeClr val="tx1"/>
                </a:solidFill>
              </a:rPr>
              <a:t>entitites</a:t>
            </a: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KEYS</a:t>
            </a:r>
          </a:p>
          <a:p>
            <a:pPr marL="285750" indent="-285750">
              <a:buFont typeface="Arial" panose="020B0604020202020204" pitchFamily="34" charset="0"/>
              <a:buChar char="•"/>
            </a:pPr>
            <a:r>
              <a:rPr lang="en-US" dirty="0" smtClean="0">
                <a:solidFill>
                  <a:schemeClr val="tx1"/>
                </a:solidFill>
              </a:rPr>
              <a:t>Tables</a:t>
            </a:r>
            <a:r>
              <a:rPr lang="en-US" dirty="0" smtClean="0"/>
              <a:t>,</a:t>
            </a:r>
            <a:endParaRPr lang="en-US" dirty="0"/>
          </a:p>
        </p:txBody>
      </p:sp>
      <p:pic>
        <p:nvPicPr>
          <p:cNvPr id="3076" name="Picture 4" descr="http://automobiles.honda.com/images/2016/cr-v/configurations/base-cars/BK_lx2wd_34FRO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971" y="897530"/>
            <a:ext cx="2282635" cy="18676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41022" y="2879109"/>
            <a:ext cx="2034531" cy="954107"/>
          </a:xfrm>
          <a:prstGeom prst="rect">
            <a:avLst/>
          </a:prstGeom>
          <a:noFill/>
        </p:spPr>
        <p:txBody>
          <a:bodyPr wrap="none" rtlCol="0">
            <a:spAutoFit/>
          </a:bodyPr>
          <a:lstStyle/>
          <a:p>
            <a:r>
              <a:rPr lang="en-US" dirty="0" smtClean="0"/>
              <a:t>VIN – 771001938-2016</a:t>
            </a:r>
          </a:p>
          <a:p>
            <a:r>
              <a:rPr lang="en-US" dirty="0" smtClean="0"/>
              <a:t>Dealer-</a:t>
            </a:r>
          </a:p>
          <a:p>
            <a:r>
              <a:rPr lang="en-US" dirty="0" smtClean="0"/>
              <a:t>COST-</a:t>
            </a:r>
          </a:p>
          <a:p>
            <a:r>
              <a:rPr lang="en-US" dirty="0" smtClean="0"/>
              <a:t>Mileage-</a:t>
            </a:r>
            <a:endParaRPr lang="en-US" dirty="0"/>
          </a:p>
        </p:txBody>
      </p:sp>
      <p:pic>
        <p:nvPicPr>
          <p:cNvPr id="9218" name="Picture 2" descr="http://cdn.meme.am/images/248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928" y="1152475"/>
            <a:ext cx="1356141" cy="16999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725838" y="2987133"/>
            <a:ext cx="2004075" cy="954107"/>
          </a:xfrm>
          <a:prstGeom prst="rect">
            <a:avLst/>
          </a:prstGeom>
          <a:noFill/>
        </p:spPr>
        <p:txBody>
          <a:bodyPr wrap="none" rtlCol="0">
            <a:spAutoFit/>
          </a:bodyPr>
          <a:lstStyle/>
          <a:p>
            <a:r>
              <a:rPr lang="en-US" dirty="0" smtClean="0"/>
              <a:t>Name– Inman </a:t>
            </a:r>
            <a:r>
              <a:rPr lang="en-US" dirty="0" err="1" smtClean="0"/>
              <a:t>Tresting</a:t>
            </a:r>
            <a:endParaRPr lang="en-US" dirty="0" smtClean="0"/>
          </a:p>
          <a:p>
            <a:r>
              <a:rPr lang="en-US" dirty="0" smtClean="0"/>
              <a:t>Country - USA</a:t>
            </a:r>
          </a:p>
          <a:p>
            <a:r>
              <a:rPr lang="en-US" dirty="0" smtClean="0"/>
              <a:t>DOB – Jun 1970</a:t>
            </a:r>
          </a:p>
          <a:p>
            <a:r>
              <a:rPr lang="en-US" dirty="0" smtClean="0"/>
              <a:t>SSN - XXXXXX</a:t>
            </a:r>
            <a:endParaRPr lang="en-US" dirty="0"/>
          </a:p>
        </p:txBody>
      </p:sp>
      <p:sp>
        <p:nvSpPr>
          <p:cNvPr id="4" name="Left-Right Arrow 3"/>
          <p:cNvSpPr/>
          <p:nvPr/>
        </p:nvSpPr>
        <p:spPr>
          <a:xfrm>
            <a:off x="5500044" y="2002428"/>
            <a:ext cx="775980" cy="3957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11749" y="1606644"/>
            <a:ext cx="744114"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smtClean="0"/>
              <a:t>OWNS</a:t>
            </a:r>
            <a:endParaRPr lang="en-US" dirty="0"/>
          </a:p>
        </p:txBody>
      </p:sp>
      <p:sp>
        <p:nvSpPr>
          <p:cNvPr id="3" name="Rectangular Callout 2"/>
          <p:cNvSpPr/>
          <p:nvPr/>
        </p:nvSpPr>
        <p:spPr>
          <a:xfrm>
            <a:off x="5511749" y="191069"/>
            <a:ext cx="2292824" cy="961406"/>
          </a:xfrm>
          <a:prstGeom prst="wedgeRectCallout">
            <a:avLst>
              <a:gd name="adj1" fmla="val -38095"/>
              <a:gd name="adj2" fmla="val 90891"/>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Relationship can have attributes too!</a:t>
            </a:r>
            <a:endParaRPr lang="en-US" dirty="0"/>
          </a:p>
        </p:txBody>
      </p:sp>
    </p:spTree>
    <p:extLst>
      <p:ext uri="{BB962C8B-B14F-4D97-AF65-F5344CB8AC3E}">
        <p14:creationId xmlns:p14="http://schemas.microsoft.com/office/powerpoint/2010/main" val="9757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en-US" dirty="0"/>
          </a:p>
        </p:txBody>
      </p:sp>
      <p:sp>
        <p:nvSpPr>
          <p:cNvPr id="12" name="Text Placeholder 11"/>
          <p:cNvSpPr>
            <a:spLocks noGrp="1"/>
          </p:cNvSpPr>
          <p:nvPr>
            <p:ph type="body" idx="1"/>
          </p:nvPr>
        </p:nvSpPr>
        <p:spPr>
          <a:xfrm>
            <a:off x="311701" y="1152475"/>
            <a:ext cx="3332252" cy="3416400"/>
          </a:xfrm>
        </p:spPr>
        <p:txBody>
          <a:bodyPr/>
          <a:lstStyle/>
          <a:p>
            <a:pPr marL="285750" indent="-285750">
              <a:buFont typeface="Arial" panose="020B0604020202020204" pitchFamily="34" charset="0"/>
              <a:buChar char="•"/>
            </a:pPr>
            <a:r>
              <a:rPr lang="en-US" dirty="0" smtClean="0">
                <a:solidFill>
                  <a:schemeClr val="tx1"/>
                </a:solidFill>
              </a:rPr>
              <a:t>ENTITY is a specific object</a:t>
            </a:r>
          </a:p>
          <a:p>
            <a:pPr marL="285750" indent="-285750">
              <a:buFont typeface="Arial" panose="020B0604020202020204" pitchFamily="34" charset="0"/>
              <a:buChar char="•"/>
            </a:pPr>
            <a:r>
              <a:rPr lang="en-US" dirty="0" smtClean="0">
                <a:solidFill>
                  <a:schemeClr val="tx1"/>
                </a:solidFill>
              </a:rPr>
              <a:t>ATTRIBUTE is a property</a:t>
            </a:r>
          </a:p>
          <a:p>
            <a:pPr marL="285750" indent="-285750">
              <a:buFont typeface="Arial" panose="020B0604020202020204" pitchFamily="34" charset="0"/>
              <a:buChar char="•"/>
            </a:pPr>
            <a:r>
              <a:rPr lang="en-US" b="1" dirty="0" smtClean="0">
                <a:solidFill>
                  <a:schemeClr val="tx1"/>
                </a:solidFill>
              </a:rPr>
              <a:t>RELATIONSHIP</a:t>
            </a:r>
            <a:r>
              <a:rPr lang="en-US" dirty="0" smtClean="0">
                <a:solidFill>
                  <a:schemeClr val="tx1"/>
                </a:solidFill>
              </a:rPr>
              <a:t> is an association among </a:t>
            </a:r>
            <a:r>
              <a:rPr lang="en-US" dirty="0" err="1" smtClean="0">
                <a:solidFill>
                  <a:schemeClr val="tx1"/>
                </a:solidFill>
              </a:rPr>
              <a:t>entitites</a:t>
            </a: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KEYS</a:t>
            </a:r>
          </a:p>
          <a:p>
            <a:pPr marL="285750" indent="-285750">
              <a:buFont typeface="Arial" panose="020B0604020202020204" pitchFamily="34" charset="0"/>
              <a:buChar char="•"/>
            </a:pPr>
            <a:r>
              <a:rPr lang="en-US" dirty="0" smtClean="0">
                <a:solidFill>
                  <a:schemeClr val="tx1"/>
                </a:solidFill>
              </a:rPr>
              <a:t>Tables</a:t>
            </a:r>
            <a:r>
              <a:rPr lang="en-US" dirty="0" smtClean="0"/>
              <a:t>,</a:t>
            </a:r>
            <a:endParaRPr lang="en-US" dirty="0"/>
          </a:p>
        </p:txBody>
      </p:sp>
      <p:pic>
        <p:nvPicPr>
          <p:cNvPr id="3076" name="Picture 4" descr="http://automobiles.honda.com/images/2016/cr-v/configurations/base-cars/BK_lx2wd_34FRO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664" y="0"/>
            <a:ext cx="2282635" cy="18676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97768" y="1921159"/>
            <a:ext cx="2034531" cy="307777"/>
          </a:xfrm>
          <a:prstGeom prst="rect">
            <a:avLst/>
          </a:prstGeom>
          <a:noFill/>
        </p:spPr>
        <p:txBody>
          <a:bodyPr wrap="none" rtlCol="0">
            <a:spAutoFit/>
          </a:bodyPr>
          <a:lstStyle/>
          <a:p>
            <a:r>
              <a:rPr lang="en-US" dirty="0" smtClean="0"/>
              <a:t>VIN – 771001938-2016</a:t>
            </a:r>
          </a:p>
        </p:txBody>
      </p:sp>
      <p:pic>
        <p:nvPicPr>
          <p:cNvPr id="9218" name="Picture 2" descr="http://cdn.meme.am/images/248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928" y="1152475"/>
            <a:ext cx="1356141" cy="16999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725838" y="2987133"/>
            <a:ext cx="2004075" cy="954107"/>
          </a:xfrm>
          <a:prstGeom prst="rect">
            <a:avLst/>
          </a:prstGeom>
          <a:noFill/>
        </p:spPr>
        <p:txBody>
          <a:bodyPr wrap="none" rtlCol="0">
            <a:spAutoFit/>
          </a:bodyPr>
          <a:lstStyle/>
          <a:p>
            <a:r>
              <a:rPr lang="en-US" dirty="0" smtClean="0"/>
              <a:t>Name– Inman </a:t>
            </a:r>
            <a:r>
              <a:rPr lang="en-US" dirty="0" err="1" smtClean="0"/>
              <a:t>Tresting</a:t>
            </a:r>
            <a:endParaRPr lang="en-US" dirty="0" smtClean="0"/>
          </a:p>
          <a:p>
            <a:r>
              <a:rPr lang="en-US" dirty="0" smtClean="0"/>
              <a:t>Country - USA</a:t>
            </a:r>
          </a:p>
          <a:p>
            <a:r>
              <a:rPr lang="en-US" dirty="0" smtClean="0"/>
              <a:t>DOB – Jun 1970</a:t>
            </a:r>
          </a:p>
          <a:p>
            <a:r>
              <a:rPr lang="en-US" dirty="0" smtClean="0"/>
              <a:t>SSN - XXXXXX</a:t>
            </a:r>
            <a:endParaRPr lang="en-US" dirty="0"/>
          </a:p>
        </p:txBody>
      </p:sp>
      <p:sp>
        <p:nvSpPr>
          <p:cNvPr id="4" name="Left-Right Arrow 3"/>
          <p:cNvSpPr/>
          <p:nvPr/>
        </p:nvSpPr>
        <p:spPr>
          <a:xfrm rot="21002897">
            <a:off x="5262871" y="1303327"/>
            <a:ext cx="1361976" cy="174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71803" y="818122"/>
            <a:ext cx="744114"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smtClean="0"/>
              <a:t>OWNS</a:t>
            </a:r>
            <a:endParaRPr lang="en-US" dirty="0"/>
          </a:p>
        </p:txBody>
      </p:sp>
      <p:sp>
        <p:nvSpPr>
          <p:cNvPr id="11" name="Left-Right Arrow 10"/>
          <p:cNvSpPr/>
          <p:nvPr/>
        </p:nvSpPr>
        <p:spPr>
          <a:xfrm rot="867387">
            <a:off x="5342888" y="2328968"/>
            <a:ext cx="1361976" cy="174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http://automobiles.honda.com/images/2016/cr-v/configurations/base-cars/BK_lx2wd_34FRO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664" y="1763919"/>
            <a:ext cx="2282635" cy="186761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705145" y="3685078"/>
            <a:ext cx="2185214" cy="307777"/>
          </a:xfrm>
          <a:prstGeom prst="rect">
            <a:avLst/>
          </a:prstGeom>
          <a:noFill/>
        </p:spPr>
        <p:txBody>
          <a:bodyPr wrap="none" rtlCol="0">
            <a:spAutoFit/>
          </a:bodyPr>
          <a:lstStyle/>
          <a:p>
            <a:r>
              <a:rPr lang="en-US" dirty="0" smtClean="0"/>
              <a:t>VIN – 12015FAS38-2016</a:t>
            </a:r>
          </a:p>
        </p:txBody>
      </p:sp>
      <p:sp>
        <p:nvSpPr>
          <p:cNvPr id="16" name="Rectangular Callout 15"/>
          <p:cNvSpPr/>
          <p:nvPr/>
        </p:nvSpPr>
        <p:spPr>
          <a:xfrm>
            <a:off x="4877464" y="3941240"/>
            <a:ext cx="2292824" cy="961406"/>
          </a:xfrm>
          <a:prstGeom prst="wedgeRectCallout">
            <a:avLst>
              <a:gd name="adj1" fmla="val 4762"/>
              <a:gd name="adj2" fmla="val -158952"/>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Cardinality of relationships</a:t>
            </a:r>
            <a:endParaRPr lang="en-US" dirty="0"/>
          </a:p>
        </p:txBody>
      </p:sp>
    </p:spTree>
    <p:extLst>
      <p:ext uri="{BB962C8B-B14F-4D97-AF65-F5344CB8AC3E}">
        <p14:creationId xmlns:p14="http://schemas.microsoft.com/office/powerpoint/2010/main" val="118191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en-US" dirty="0"/>
          </a:p>
        </p:txBody>
      </p:sp>
      <p:sp>
        <p:nvSpPr>
          <p:cNvPr id="12" name="Text Placeholder 11"/>
          <p:cNvSpPr>
            <a:spLocks noGrp="1"/>
          </p:cNvSpPr>
          <p:nvPr>
            <p:ph type="body" idx="1"/>
          </p:nvPr>
        </p:nvSpPr>
        <p:spPr>
          <a:xfrm>
            <a:off x="311701" y="1152475"/>
            <a:ext cx="3332252" cy="3416400"/>
          </a:xfrm>
        </p:spPr>
        <p:txBody>
          <a:bodyPr/>
          <a:lstStyle/>
          <a:p>
            <a:pPr marL="285750" indent="-285750">
              <a:buFont typeface="Arial" panose="020B0604020202020204" pitchFamily="34" charset="0"/>
              <a:buChar char="•"/>
            </a:pPr>
            <a:r>
              <a:rPr lang="en-US" dirty="0" smtClean="0">
                <a:solidFill>
                  <a:schemeClr val="tx1"/>
                </a:solidFill>
              </a:rPr>
              <a:t>ENTITY is a specific object</a:t>
            </a:r>
          </a:p>
          <a:p>
            <a:pPr marL="285750" indent="-285750">
              <a:buFont typeface="Arial" panose="020B0604020202020204" pitchFamily="34" charset="0"/>
              <a:buChar char="•"/>
            </a:pPr>
            <a:r>
              <a:rPr lang="en-US" dirty="0" smtClean="0">
                <a:solidFill>
                  <a:schemeClr val="tx1"/>
                </a:solidFill>
              </a:rPr>
              <a:t>ATTRIBUTE is a property</a:t>
            </a:r>
          </a:p>
          <a:p>
            <a:pPr marL="285750" indent="-285750">
              <a:buFont typeface="Arial" panose="020B0604020202020204" pitchFamily="34" charset="0"/>
              <a:buChar char="•"/>
            </a:pPr>
            <a:r>
              <a:rPr lang="en-US" dirty="0" smtClean="0">
                <a:solidFill>
                  <a:schemeClr val="tx1"/>
                </a:solidFill>
              </a:rPr>
              <a:t>RELATIONSHIP is an association among </a:t>
            </a:r>
            <a:r>
              <a:rPr lang="en-US" dirty="0" err="1" smtClean="0">
                <a:solidFill>
                  <a:schemeClr val="tx1"/>
                </a:solidFill>
              </a:rPr>
              <a:t>entitites</a:t>
            </a:r>
            <a:endParaRPr lang="en-US" dirty="0" smtClean="0">
              <a:solidFill>
                <a:schemeClr val="tx1"/>
              </a:solidFill>
            </a:endParaRPr>
          </a:p>
          <a:p>
            <a:pPr marL="285750" indent="-285750">
              <a:buFont typeface="Arial" panose="020B0604020202020204" pitchFamily="34" charset="0"/>
              <a:buChar char="•"/>
            </a:pPr>
            <a:r>
              <a:rPr lang="en-US" b="1" dirty="0" smtClean="0">
                <a:solidFill>
                  <a:schemeClr val="tx1"/>
                </a:solidFill>
              </a:rPr>
              <a:t>KEYS –</a:t>
            </a:r>
            <a:r>
              <a:rPr lang="en-US" dirty="0" smtClean="0">
                <a:solidFill>
                  <a:schemeClr val="tx1"/>
                </a:solidFill>
              </a:rPr>
              <a:t> identify the entity</a:t>
            </a:r>
            <a:endParaRPr lang="en-US" b="1" dirty="0" smtClean="0">
              <a:solidFill>
                <a:schemeClr val="tx1"/>
              </a:solidFill>
            </a:endParaRPr>
          </a:p>
          <a:p>
            <a:pPr marL="285750" indent="-285750">
              <a:buFont typeface="Arial" panose="020B0604020202020204" pitchFamily="34" charset="0"/>
              <a:buChar char="•"/>
            </a:pPr>
            <a:r>
              <a:rPr lang="en-US" dirty="0" smtClean="0">
                <a:solidFill>
                  <a:schemeClr val="tx1"/>
                </a:solidFill>
              </a:rPr>
              <a:t>Tables</a:t>
            </a:r>
            <a:r>
              <a:rPr lang="en-US" dirty="0" smtClean="0"/>
              <a:t>,</a:t>
            </a:r>
            <a:endParaRPr lang="en-US" dirty="0"/>
          </a:p>
        </p:txBody>
      </p:sp>
      <p:pic>
        <p:nvPicPr>
          <p:cNvPr id="3076" name="Picture 4" descr="http://automobiles.honda.com/images/2016/cr-v/configurations/base-cars/BK_lx2wd_34FRO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971" y="897530"/>
            <a:ext cx="2282635" cy="18676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41022" y="2879109"/>
            <a:ext cx="2064989" cy="954107"/>
          </a:xfrm>
          <a:prstGeom prst="rect">
            <a:avLst/>
          </a:prstGeom>
          <a:noFill/>
        </p:spPr>
        <p:txBody>
          <a:bodyPr wrap="none" rtlCol="0">
            <a:spAutoFit/>
          </a:bodyPr>
          <a:lstStyle/>
          <a:p>
            <a:r>
              <a:rPr lang="en-US" dirty="0" smtClean="0"/>
              <a:t>VIN – 771001938-2016</a:t>
            </a:r>
          </a:p>
          <a:p>
            <a:r>
              <a:rPr lang="en-US" dirty="0" smtClean="0"/>
              <a:t>Dealer- Honda Oakland</a:t>
            </a:r>
          </a:p>
          <a:p>
            <a:r>
              <a:rPr lang="en-US" dirty="0" smtClean="0"/>
              <a:t>COST-23500</a:t>
            </a:r>
          </a:p>
          <a:p>
            <a:r>
              <a:rPr lang="en-US" dirty="0" smtClean="0"/>
              <a:t>Mileage- 0</a:t>
            </a:r>
            <a:endParaRPr lang="en-US" dirty="0"/>
          </a:p>
        </p:txBody>
      </p:sp>
      <p:pic>
        <p:nvPicPr>
          <p:cNvPr id="9218" name="Picture 2" descr="http://cdn.meme.am/images/248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928" y="1152475"/>
            <a:ext cx="1356141" cy="16999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725838" y="2987133"/>
            <a:ext cx="2004075" cy="954107"/>
          </a:xfrm>
          <a:prstGeom prst="rect">
            <a:avLst/>
          </a:prstGeom>
          <a:noFill/>
        </p:spPr>
        <p:txBody>
          <a:bodyPr wrap="none" rtlCol="0">
            <a:spAutoFit/>
          </a:bodyPr>
          <a:lstStyle/>
          <a:p>
            <a:r>
              <a:rPr lang="en-US" dirty="0" smtClean="0"/>
              <a:t>Name– Inman </a:t>
            </a:r>
            <a:r>
              <a:rPr lang="en-US" dirty="0" err="1" smtClean="0"/>
              <a:t>Tresting</a:t>
            </a:r>
            <a:endParaRPr lang="en-US" dirty="0" smtClean="0"/>
          </a:p>
          <a:p>
            <a:r>
              <a:rPr lang="en-US" dirty="0" smtClean="0"/>
              <a:t>Country - USA</a:t>
            </a:r>
          </a:p>
          <a:p>
            <a:r>
              <a:rPr lang="en-US" dirty="0" smtClean="0"/>
              <a:t>DOB – Jun 1970</a:t>
            </a:r>
          </a:p>
          <a:p>
            <a:r>
              <a:rPr lang="en-US" dirty="0" smtClean="0"/>
              <a:t>SSN - XXXXXX</a:t>
            </a:r>
            <a:endParaRPr lang="en-US" dirty="0"/>
          </a:p>
        </p:txBody>
      </p:sp>
      <p:sp>
        <p:nvSpPr>
          <p:cNvPr id="4" name="Left-Right Arrow 3"/>
          <p:cNvSpPr/>
          <p:nvPr/>
        </p:nvSpPr>
        <p:spPr>
          <a:xfrm>
            <a:off x="5500044" y="2002428"/>
            <a:ext cx="775980" cy="3957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11749" y="1606644"/>
            <a:ext cx="744114"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smtClean="0"/>
              <a:t>OWNS</a:t>
            </a:r>
            <a:endParaRPr lang="en-US" dirty="0"/>
          </a:p>
        </p:txBody>
      </p:sp>
    </p:spTree>
    <p:extLst>
      <p:ext uri="{BB962C8B-B14F-4D97-AF65-F5344CB8AC3E}">
        <p14:creationId xmlns:p14="http://schemas.microsoft.com/office/powerpoint/2010/main" val="292620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numCol="1" anchor="t" anchorCtr="0">
            <a:noAutofit/>
          </a:bodyPr>
          <a:lstStyle/>
          <a:p>
            <a:pPr lvl="0" rtl="0">
              <a:spcBef>
                <a:spcPts val="0"/>
              </a:spcBef>
              <a:buNone/>
            </a:pPr>
            <a:r>
              <a:rPr lang="en" altLang="en"/>
              <a:t>Map</a:t>
            </a:r>
          </a:p>
        </p:txBody>
      </p:sp>
      <p:pic>
        <p:nvPicPr>
          <p:cNvPr id="89" name="Shape 89"/>
          <p:cNvPicPr preferRelativeResize="0"/>
          <p:nvPr/>
        </p:nvPicPr>
        <p:blipFill rotWithShape="1">
          <a:blip r:embed="rId3">
            <a:alphaModFix/>
          </a:blip>
          <a:srcRect/>
          <a:stretch/>
        </p:blipFill>
        <p:spPr>
          <a:xfrm>
            <a:off x="667050" y="1826112"/>
            <a:ext cx="1304925" cy="1285875"/>
          </a:xfrm>
          <a:prstGeom prst="rect">
            <a:avLst/>
          </a:prstGeom>
          <a:noFill/>
          <a:ln>
            <a:noFill/>
          </a:ln>
        </p:spPr>
      </p:pic>
      <p:pic>
        <p:nvPicPr>
          <p:cNvPr id="90" name="Shape 90"/>
          <p:cNvPicPr preferRelativeResize="0"/>
          <p:nvPr/>
        </p:nvPicPr>
        <p:blipFill rotWithShape="1">
          <a:blip r:embed="rId4">
            <a:alphaModFix/>
          </a:blip>
          <a:srcRect/>
          <a:stretch/>
        </p:blipFill>
        <p:spPr>
          <a:xfrm>
            <a:off x="2835366" y="1826112"/>
            <a:ext cx="1304925" cy="1285875"/>
          </a:xfrm>
          <a:prstGeom prst="rect">
            <a:avLst/>
          </a:prstGeom>
          <a:noFill/>
          <a:ln>
            <a:noFill/>
          </a:ln>
        </p:spPr>
      </p:pic>
      <p:pic>
        <p:nvPicPr>
          <p:cNvPr id="91" name="Shape 91"/>
          <p:cNvPicPr preferRelativeResize="0"/>
          <p:nvPr/>
        </p:nvPicPr>
        <p:blipFill rotWithShape="1">
          <a:blip r:embed="rId5">
            <a:alphaModFix/>
          </a:blip>
          <a:srcRect/>
          <a:stretch/>
        </p:blipFill>
        <p:spPr>
          <a:xfrm>
            <a:off x="5003683" y="1826112"/>
            <a:ext cx="1304925" cy="1285875"/>
          </a:xfrm>
          <a:prstGeom prst="rect">
            <a:avLst/>
          </a:prstGeom>
          <a:noFill/>
          <a:ln>
            <a:noFill/>
          </a:ln>
        </p:spPr>
      </p:pic>
      <p:pic>
        <p:nvPicPr>
          <p:cNvPr id="92" name="Shape 92"/>
          <p:cNvPicPr preferRelativeResize="0"/>
          <p:nvPr/>
        </p:nvPicPr>
        <p:blipFill>
          <a:blip r:embed="rId6">
            <a:alphaModFix/>
          </a:blip>
          <a:stretch>
            <a:fillRect/>
          </a:stretch>
        </p:blipFill>
        <p:spPr>
          <a:xfrm>
            <a:off x="7172000" y="1826112"/>
            <a:ext cx="1304925" cy="1285875"/>
          </a:xfrm>
          <a:prstGeom prst="rect">
            <a:avLst/>
          </a:prstGeom>
          <a:noFill/>
          <a:ln>
            <a:noFill/>
          </a:ln>
        </p:spPr>
      </p:pic>
      <p:sp>
        <p:nvSpPr>
          <p:cNvPr id="93" name="Shape 93"/>
          <p:cNvSpPr txBox="1"/>
          <p:nvPr/>
        </p:nvSpPr>
        <p:spPr>
          <a:xfrm>
            <a:off x="490475" y="1386100"/>
            <a:ext cx="1658099" cy="436500"/>
          </a:xfrm>
          <a:prstGeom prst="rect">
            <a:avLst/>
          </a:prstGeom>
          <a:noFill/>
          <a:ln>
            <a:noFill/>
          </a:ln>
        </p:spPr>
        <p:txBody>
          <a:bodyPr lIns="91425" tIns="91425" rIns="91425" bIns="91425" numCol="1" anchor="ctr" anchorCtr="0">
            <a:noAutofit/>
          </a:bodyPr>
          <a:lstStyle/>
          <a:p>
            <a:pPr lvl="0" algn="ctr" rtl="0">
              <a:spcBef>
                <a:spcPts val="0"/>
              </a:spcBef>
              <a:buNone/>
            </a:pPr>
            <a:r>
              <a:rPr lang="en" altLang="en" b="1"/>
              <a:t>Getting Started</a:t>
            </a:r>
          </a:p>
        </p:txBody>
      </p:sp>
      <p:sp>
        <p:nvSpPr>
          <p:cNvPr id="94" name="Shape 94"/>
          <p:cNvSpPr txBox="1"/>
          <p:nvPr/>
        </p:nvSpPr>
        <p:spPr>
          <a:xfrm>
            <a:off x="2658290" y="1386100"/>
            <a:ext cx="1658099" cy="436500"/>
          </a:xfrm>
          <a:prstGeom prst="rect">
            <a:avLst/>
          </a:prstGeom>
          <a:noFill/>
          <a:ln>
            <a:noFill/>
          </a:ln>
        </p:spPr>
        <p:txBody>
          <a:bodyPr lIns="91425" tIns="91425" rIns="91425" bIns="91425" numCol="1" anchor="ctr" anchorCtr="0">
            <a:noAutofit/>
          </a:bodyPr>
          <a:lstStyle/>
          <a:p>
            <a:pPr lvl="0" algn="ctr" rtl="0">
              <a:spcBef>
                <a:spcPts val="0"/>
              </a:spcBef>
              <a:buNone/>
            </a:pPr>
            <a:r>
              <a:rPr lang="en" altLang="en" b="1"/>
              <a:t>Front End</a:t>
            </a:r>
          </a:p>
        </p:txBody>
      </p:sp>
      <p:sp>
        <p:nvSpPr>
          <p:cNvPr id="95" name="Shape 95"/>
          <p:cNvSpPr txBox="1"/>
          <p:nvPr/>
        </p:nvSpPr>
        <p:spPr>
          <a:xfrm>
            <a:off x="4827106" y="1386100"/>
            <a:ext cx="1658099" cy="436500"/>
          </a:xfrm>
          <a:prstGeom prst="rect">
            <a:avLst/>
          </a:prstGeom>
          <a:noFill/>
          <a:ln>
            <a:noFill/>
          </a:ln>
        </p:spPr>
        <p:txBody>
          <a:bodyPr lIns="91425" tIns="91425" rIns="91425" bIns="91425" numCol="1" anchor="ctr" anchorCtr="0">
            <a:noAutofit/>
          </a:bodyPr>
          <a:lstStyle/>
          <a:p>
            <a:pPr lvl="0" algn="ctr" rtl="0">
              <a:spcBef>
                <a:spcPts val="0"/>
              </a:spcBef>
              <a:buNone/>
            </a:pPr>
            <a:r>
              <a:rPr lang="en" altLang="en" b="1"/>
              <a:t>Back End</a:t>
            </a:r>
          </a:p>
        </p:txBody>
      </p:sp>
      <p:sp>
        <p:nvSpPr>
          <p:cNvPr id="96" name="Shape 96"/>
          <p:cNvSpPr txBox="1"/>
          <p:nvPr/>
        </p:nvSpPr>
        <p:spPr>
          <a:xfrm>
            <a:off x="6995896" y="1386100"/>
            <a:ext cx="1658099" cy="436500"/>
          </a:xfrm>
          <a:prstGeom prst="rect">
            <a:avLst/>
          </a:prstGeom>
          <a:noFill/>
          <a:ln>
            <a:noFill/>
          </a:ln>
        </p:spPr>
        <p:txBody>
          <a:bodyPr lIns="91425" tIns="91425" rIns="91425" bIns="91425" numCol="1" anchor="ctr" anchorCtr="0">
            <a:noAutofit/>
          </a:bodyPr>
          <a:lstStyle/>
          <a:p>
            <a:pPr lvl="0" algn="ctr" rtl="0">
              <a:spcBef>
                <a:spcPts val="0"/>
              </a:spcBef>
              <a:buNone/>
            </a:pPr>
            <a:r>
              <a:rPr lang="en" altLang="en" b="1"/>
              <a:t>Advanced Topics</a:t>
            </a:r>
          </a:p>
        </p:txBody>
      </p:sp>
      <p:sp>
        <p:nvSpPr>
          <p:cNvPr id="97" name="Shape 97"/>
          <p:cNvSpPr txBox="1"/>
          <p:nvPr/>
        </p:nvSpPr>
        <p:spPr>
          <a:xfrm>
            <a:off x="426125" y="3263625"/>
            <a:ext cx="1786800" cy="1615500"/>
          </a:xfrm>
          <a:prstGeom prst="rect">
            <a:avLst/>
          </a:prstGeom>
          <a:noFill/>
          <a:ln>
            <a:noFill/>
          </a:ln>
        </p:spPr>
        <p:txBody>
          <a:bodyPr lIns="91425" tIns="91425" rIns="91425" bIns="91425" numCol="1" anchor="t" anchorCtr="0">
            <a:noAutofit/>
          </a:bodyPr>
          <a:lstStyle/>
          <a:p>
            <a:pPr lvl="0" algn="ctr" rtl="0">
              <a:spcBef>
                <a:spcPts val="0"/>
              </a:spcBef>
              <a:buNone/>
            </a:pPr>
            <a:r>
              <a:rPr lang="en" altLang="en"/>
              <a:t>Introduction</a:t>
            </a:r>
          </a:p>
          <a:p>
            <a:pPr lvl="0" algn="ctr" rtl="0">
              <a:spcBef>
                <a:spcPts val="0"/>
              </a:spcBef>
              <a:buNone/>
            </a:pPr>
            <a:endParaRPr/>
          </a:p>
          <a:p>
            <a:pPr lvl="0" algn="ctr" rtl="0">
              <a:spcBef>
                <a:spcPts val="0"/>
              </a:spcBef>
              <a:buNone/>
            </a:pPr>
            <a:r>
              <a:rPr lang="en" altLang="en"/>
              <a:t>Fundamentals</a:t>
            </a:r>
          </a:p>
          <a:p>
            <a:pPr lvl="0" algn="ctr" rtl="0">
              <a:spcBef>
                <a:spcPts val="0"/>
              </a:spcBef>
              <a:buNone/>
            </a:pPr>
            <a:endParaRPr/>
          </a:p>
          <a:p>
            <a:pPr lvl="0" algn="ctr" rtl="0">
              <a:spcBef>
                <a:spcPts val="0"/>
              </a:spcBef>
              <a:buNone/>
            </a:pPr>
            <a:r>
              <a:rPr lang="en" altLang="en"/>
              <a:t>Git</a:t>
            </a:r>
          </a:p>
          <a:p>
            <a:pPr lvl="0" algn="ctr" rtl="0">
              <a:spcBef>
                <a:spcPts val="0"/>
              </a:spcBef>
              <a:buNone/>
            </a:pPr>
            <a:endParaRPr/>
          </a:p>
          <a:p>
            <a:pPr lvl="0" algn="ctr" rtl="0">
              <a:spcBef>
                <a:spcPts val="0"/>
              </a:spcBef>
              <a:buNone/>
            </a:pPr>
            <a:r>
              <a:rPr lang="en" altLang="en"/>
              <a:t>Command Line</a:t>
            </a:r>
          </a:p>
        </p:txBody>
      </p:sp>
      <p:sp>
        <p:nvSpPr>
          <p:cNvPr id="98" name="Shape 98"/>
          <p:cNvSpPr txBox="1"/>
          <p:nvPr/>
        </p:nvSpPr>
        <p:spPr>
          <a:xfrm>
            <a:off x="2593950" y="3263625"/>
            <a:ext cx="1786800" cy="1615500"/>
          </a:xfrm>
          <a:prstGeom prst="rect">
            <a:avLst/>
          </a:prstGeom>
          <a:noFill/>
          <a:ln>
            <a:noFill/>
          </a:ln>
        </p:spPr>
        <p:txBody>
          <a:bodyPr lIns="91425" tIns="91425" rIns="91425" bIns="91425" numCol="1" anchor="t" anchorCtr="0">
            <a:noAutofit/>
          </a:bodyPr>
          <a:lstStyle/>
          <a:p>
            <a:pPr lvl="0" algn="ctr" rtl="0">
              <a:spcBef>
                <a:spcPts val="0"/>
              </a:spcBef>
              <a:buNone/>
            </a:pPr>
            <a:r>
              <a:rPr lang="en" altLang="en"/>
              <a:t>HTML</a:t>
            </a:r>
          </a:p>
          <a:p>
            <a:pPr lvl="0" algn="ctr" rtl="0">
              <a:spcBef>
                <a:spcPts val="0"/>
              </a:spcBef>
              <a:buNone/>
            </a:pPr>
            <a:endParaRPr/>
          </a:p>
          <a:p>
            <a:pPr lvl="0" algn="ctr" rtl="0">
              <a:spcBef>
                <a:spcPts val="0"/>
              </a:spcBef>
              <a:buNone/>
            </a:pPr>
            <a:r>
              <a:rPr lang="en" altLang="en"/>
              <a:t>CSS</a:t>
            </a:r>
          </a:p>
          <a:p>
            <a:pPr lvl="0" algn="ctr" rtl="0">
              <a:spcBef>
                <a:spcPts val="0"/>
              </a:spcBef>
              <a:buNone/>
            </a:pPr>
            <a:endParaRPr/>
          </a:p>
          <a:p>
            <a:pPr lvl="0" algn="ctr" rtl="0">
              <a:spcBef>
                <a:spcPts val="0"/>
              </a:spcBef>
              <a:buNone/>
            </a:pPr>
            <a:r>
              <a:rPr lang="en" altLang="en"/>
              <a:t>Responsive Design</a:t>
            </a:r>
          </a:p>
          <a:p>
            <a:pPr lvl="0" algn="ctr" rtl="0">
              <a:spcBef>
                <a:spcPts val="0"/>
              </a:spcBef>
              <a:buNone/>
            </a:pPr>
            <a:endParaRPr/>
          </a:p>
          <a:p>
            <a:pPr lvl="0" algn="ctr" rtl="0">
              <a:spcBef>
                <a:spcPts val="0"/>
              </a:spcBef>
              <a:buNone/>
            </a:pPr>
            <a:r>
              <a:rPr lang="en" altLang="en"/>
              <a:t>JavaScript &amp; jQuery</a:t>
            </a:r>
          </a:p>
        </p:txBody>
      </p:sp>
      <p:sp>
        <p:nvSpPr>
          <p:cNvPr id="99" name="Shape 99"/>
          <p:cNvSpPr txBox="1"/>
          <p:nvPr/>
        </p:nvSpPr>
        <p:spPr>
          <a:xfrm>
            <a:off x="4761775" y="3263625"/>
            <a:ext cx="1786800" cy="1615500"/>
          </a:xfrm>
          <a:prstGeom prst="rect">
            <a:avLst/>
          </a:prstGeom>
          <a:noFill/>
          <a:ln>
            <a:noFill/>
          </a:ln>
        </p:spPr>
        <p:txBody>
          <a:bodyPr lIns="91425" tIns="91425" rIns="91425" bIns="91425" numCol="1" anchor="t" anchorCtr="0">
            <a:noAutofit/>
          </a:bodyPr>
          <a:lstStyle/>
          <a:p>
            <a:pPr lvl="0" algn="ctr" rtl="0">
              <a:spcBef>
                <a:spcPts val="0"/>
              </a:spcBef>
              <a:buNone/>
            </a:pPr>
            <a:r>
              <a:rPr lang="en" altLang="en" dirty="0"/>
              <a:t>Web Frameworks</a:t>
            </a:r>
          </a:p>
          <a:p>
            <a:pPr lvl="0" algn="ctr" rtl="0">
              <a:spcBef>
                <a:spcPts val="0"/>
              </a:spcBef>
              <a:buNone/>
            </a:pPr>
            <a:endParaRPr dirty="0"/>
          </a:p>
          <a:p>
            <a:pPr lvl="0" algn="ctr" rtl="0">
              <a:spcBef>
                <a:spcPts val="0"/>
              </a:spcBef>
              <a:buNone/>
            </a:pPr>
            <a:r>
              <a:rPr lang="en" altLang="en" dirty="0"/>
              <a:t>Architecture</a:t>
            </a:r>
          </a:p>
          <a:p>
            <a:pPr lvl="0" algn="ctr" rtl="0">
              <a:spcBef>
                <a:spcPts val="0"/>
              </a:spcBef>
              <a:buNone/>
            </a:pPr>
            <a:endParaRPr dirty="0"/>
          </a:p>
          <a:p>
            <a:pPr lvl="0" algn="ctr" rtl="0">
              <a:spcBef>
                <a:spcPts val="0"/>
              </a:spcBef>
              <a:buNone/>
            </a:pPr>
            <a:r>
              <a:rPr lang="en" altLang="en" b="1" u="sng" dirty="0"/>
              <a:t>Database Design</a:t>
            </a:r>
          </a:p>
        </p:txBody>
      </p:sp>
      <p:sp>
        <p:nvSpPr>
          <p:cNvPr id="100" name="Shape 100"/>
          <p:cNvSpPr txBox="1"/>
          <p:nvPr/>
        </p:nvSpPr>
        <p:spPr>
          <a:xfrm>
            <a:off x="6995900" y="3263625"/>
            <a:ext cx="1786800" cy="1615500"/>
          </a:xfrm>
          <a:prstGeom prst="rect">
            <a:avLst/>
          </a:prstGeom>
          <a:noFill/>
          <a:ln>
            <a:noFill/>
          </a:ln>
        </p:spPr>
        <p:txBody>
          <a:bodyPr lIns="91425" tIns="91425" rIns="91425" bIns="91425" numCol="1" anchor="t" anchorCtr="0">
            <a:noAutofit/>
          </a:bodyPr>
          <a:lstStyle/>
          <a:p>
            <a:pPr lvl="0" algn="ctr" rtl="0">
              <a:spcBef>
                <a:spcPts val="0"/>
              </a:spcBef>
              <a:buNone/>
            </a:pPr>
            <a:r>
              <a:rPr lang="en" altLang="en"/>
              <a:t>APIs</a:t>
            </a:r>
          </a:p>
          <a:p>
            <a:pPr lvl="0" algn="ctr" rtl="0">
              <a:spcBef>
                <a:spcPts val="0"/>
              </a:spcBef>
              <a:buNone/>
            </a:pPr>
            <a:endParaRPr/>
          </a:p>
          <a:p>
            <a:pPr lvl="0" algn="ctr" rtl="0">
              <a:spcBef>
                <a:spcPts val="0"/>
              </a:spcBef>
              <a:buNone/>
            </a:pPr>
            <a:r>
              <a:rPr lang="en" altLang="en"/>
              <a:t>Visualization</a:t>
            </a:r>
          </a:p>
          <a:p>
            <a:pPr lvl="0" algn="ctr" rtl="0">
              <a:spcBef>
                <a:spcPts val="0"/>
              </a:spcBef>
              <a:buNone/>
            </a:pPr>
            <a:endParaRPr/>
          </a:p>
          <a:p>
            <a:pPr lvl="0" algn="ctr" rtl="0">
              <a:spcBef>
                <a:spcPts val="0"/>
              </a:spcBef>
              <a:buNone/>
            </a:pPr>
            <a:r>
              <a:rPr lang="en" altLang="en"/>
              <a:t>Security</a:t>
            </a:r>
          </a:p>
          <a:p>
            <a:pPr lvl="0" algn="ctr" rtl="0">
              <a:spcBef>
                <a:spcPts val="0"/>
              </a:spcBef>
              <a:buNone/>
            </a:pPr>
            <a:endParaRPr/>
          </a:p>
          <a:p>
            <a:pPr lvl="0" algn="ctr" rtl="0">
              <a:spcBef>
                <a:spcPts val="0"/>
              </a:spcBef>
              <a:buNone/>
            </a:pPr>
            <a:r>
              <a:rPr lang="en" altLang="en"/>
              <a:t>Deployment</a:t>
            </a:r>
          </a:p>
        </p:txBody>
      </p:sp>
      <p:cxnSp>
        <p:nvCxnSpPr>
          <p:cNvPr id="102" name="Shape 102"/>
          <p:cNvCxnSpPr>
            <a:stCxn id="89" idx="3"/>
            <a:endCxn id="90" idx="1"/>
          </p:cNvCxnSpPr>
          <p:nvPr/>
        </p:nvCxnSpPr>
        <p:spPr>
          <a:xfrm>
            <a:off x="1971975" y="2469050"/>
            <a:ext cx="863400" cy="0"/>
          </a:xfrm>
          <a:prstGeom prst="straightConnector1">
            <a:avLst/>
          </a:prstGeom>
          <a:noFill/>
          <a:ln w="9525" cap="flat" cmpd="sng">
            <a:solidFill>
              <a:srgbClr val="666666"/>
            </a:solidFill>
            <a:prstDash val="solid"/>
            <a:round/>
            <a:headEnd type="none" w="lg" len="lg"/>
            <a:tailEnd type="none" w="lg" len="lg"/>
          </a:ln>
        </p:spPr>
      </p:cxnSp>
      <p:cxnSp>
        <p:nvCxnSpPr>
          <p:cNvPr id="103" name="Shape 103"/>
          <p:cNvCxnSpPr>
            <a:stCxn id="90" idx="3"/>
            <a:endCxn id="91" idx="1"/>
          </p:cNvCxnSpPr>
          <p:nvPr/>
        </p:nvCxnSpPr>
        <p:spPr>
          <a:xfrm>
            <a:off x="4140291" y="2469050"/>
            <a:ext cx="863400" cy="0"/>
          </a:xfrm>
          <a:prstGeom prst="straightConnector1">
            <a:avLst/>
          </a:prstGeom>
          <a:noFill/>
          <a:ln w="9525" cap="flat" cmpd="sng">
            <a:solidFill>
              <a:srgbClr val="666666"/>
            </a:solidFill>
            <a:prstDash val="solid"/>
            <a:round/>
            <a:headEnd type="none" w="lg" len="lg"/>
            <a:tailEnd type="none" w="lg" len="lg"/>
          </a:ln>
        </p:spPr>
      </p:cxnSp>
      <p:cxnSp>
        <p:nvCxnSpPr>
          <p:cNvPr id="104" name="Shape 104"/>
          <p:cNvCxnSpPr>
            <a:stCxn id="91" idx="3"/>
            <a:endCxn id="92" idx="1"/>
          </p:cNvCxnSpPr>
          <p:nvPr/>
        </p:nvCxnSpPr>
        <p:spPr>
          <a:xfrm>
            <a:off x="6308608" y="2469050"/>
            <a:ext cx="863400" cy="0"/>
          </a:xfrm>
          <a:prstGeom prst="straightConnector1">
            <a:avLst/>
          </a:prstGeom>
          <a:noFill/>
          <a:ln w="9525" cap="flat" cmpd="sng">
            <a:solidFill>
              <a:srgbClr val="666666"/>
            </a:solidFill>
            <a:prstDash val="solid"/>
            <a:round/>
            <a:headEnd type="none" w="lg" len="lg"/>
            <a:tailEnd type="none" w="lg" len="lg"/>
          </a:ln>
        </p:spPr>
      </p:cxnSp>
      <p:sp>
        <p:nvSpPr>
          <p:cNvPr id="105" name="Shape 105"/>
          <p:cNvSpPr/>
          <p:nvPr/>
        </p:nvSpPr>
        <p:spPr>
          <a:xfrm>
            <a:off x="137000" y="1145775"/>
            <a:ext cx="4408799" cy="3798599"/>
          </a:xfrm>
          <a:prstGeom prst="rect">
            <a:avLst/>
          </a:prstGeom>
          <a:solidFill>
            <a:srgbClr val="FFFFFF">
              <a:alpha val="60380"/>
            </a:srgbClr>
          </a:solidFill>
          <a:ln>
            <a:noFill/>
          </a:ln>
        </p:spPr>
        <p:txBody>
          <a:bodyPr lIns="91425" tIns="91425" rIns="91425" bIns="91425" numCol="1" anchor="ctr" anchorCtr="0">
            <a:noAutofit/>
          </a:bodyPr>
          <a:lstStyle/>
          <a:p>
            <a:pPr lvl="0">
              <a:spcBef>
                <a:spcPts val="0"/>
              </a:spcBef>
              <a:buNone/>
            </a:pPr>
            <a:endParaRPr/>
          </a:p>
        </p:txBody>
      </p:sp>
      <p:sp>
        <p:nvSpPr>
          <p:cNvPr id="106" name="Shape 106"/>
          <p:cNvSpPr/>
          <p:nvPr/>
        </p:nvSpPr>
        <p:spPr>
          <a:xfrm>
            <a:off x="6737450" y="1307500"/>
            <a:ext cx="2369700" cy="3798599"/>
          </a:xfrm>
          <a:prstGeom prst="rect">
            <a:avLst/>
          </a:prstGeom>
          <a:solidFill>
            <a:srgbClr val="FFFFFF">
              <a:alpha val="60380"/>
            </a:srgbClr>
          </a:solidFill>
          <a:ln>
            <a:noFill/>
          </a:ln>
        </p:spPr>
        <p:txBody>
          <a:bodyPr lIns="91425" tIns="91425" rIns="91425" bIns="91425" numCol="1" anchor="ctr" anchorCtr="0">
            <a:noAutofit/>
          </a:bodyPr>
          <a:lstStyle/>
          <a:p>
            <a:pPr lvl="0">
              <a:spcBef>
                <a:spcPts val="0"/>
              </a:spcBef>
              <a:buNone/>
            </a:pPr>
            <a:endParaRPr/>
          </a:p>
        </p:txBody>
      </p:sp>
    </p:spTree>
    <p:extLst>
      <p:ext uri="{BB962C8B-B14F-4D97-AF65-F5344CB8AC3E}">
        <p14:creationId xmlns:p14="http://schemas.microsoft.com/office/powerpoint/2010/main" val="229390623"/>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en-US" dirty="0"/>
          </a:p>
        </p:txBody>
      </p:sp>
      <p:sp>
        <p:nvSpPr>
          <p:cNvPr id="12" name="Text Placeholder 11"/>
          <p:cNvSpPr>
            <a:spLocks noGrp="1"/>
          </p:cNvSpPr>
          <p:nvPr>
            <p:ph type="body" idx="1"/>
          </p:nvPr>
        </p:nvSpPr>
        <p:spPr>
          <a:xfrm>
            <a:off x="311701" y="1152475"/>
            <a:ext cx="3332252" cy="3416400"/>
          </a:xfrm>
        </p:spPr>
        <p:txBody>
          <a:bodyPr/>
          <a:lstStyle/>
          <a:p>
            <a:pPr marL="285750" indent="-285750">
              <a:buFont typeface="Arial" panose="020B0604020202020204" pitchFamily="34" charset="0"/>
              <a:buChar char="•"/>
            </a:pPr>
            <a:r>
              <a:rPr lang="en-US" dirty="0" smtClean="0">
                <a:solidFill>
                  <a:schemeClr val="tx1"/>
                </a:solidFill>
              </a:rPr>
              <a:t>ENTITY is a specific object</a:t>
            </a:r>
          </a:p>
          <a:p>
            <a:pPr marL="285750" indent="-285750">
              <a:buFont typeface="Arial" panose="020B0604020202020204" pitchFamily="34" charset="0"/>
              <a:buChar char="•"/>
            </a:pPr>
            <a:r>
              <a:rPr lang="en-US" dirty="0" smtClean="0">
                <a:solidFill>
                  <a:schemeClr val="tx1"/>
                </a:solidFill>
              </a:rPr>
              <a:t>ATTRIBUTE is a property</a:t>
            </a:r>
          </a:p>
          <a:p>
            <a:pPr marL="285750" indent="-285750">
              <a:buFont typeface="Arial" panose="020B0604020202020204" pitchFamily="34" charset="0"/>
              <a:buChar char="•"/>
            </a:pPr>
            <a:r>
              <a:rPr lang="en-US" dirty="0" smtClean="0">
                <a:solidFill>
                  <a:schemeClr val="tx1"/>
                </a:solidFill>
              </a:rPr>
              <a:t>RELATIONSHIP is an association among </a:t>
            </a:r>
            <a:r>
              <a:rPr lang="en-US" dirty="0" err="1" smtClean="0">
                <a:solidFill>
                  <a:schemeClr val="tx1"/>
                </a:solidFill>
              </a:rPr>
              <a:t>entitites</a:t>
            </a:r>
            <a:endParaRPr lang="en-US" dirty="0" smtClean="0">
              <a:solidFill>
                <a:schemeClr val="tx1"/>
              </a:solidFill>
            </a:endParaRPr>
          </a:p>
          <a:p>
            <a:pPr marL="285750" indent="-285750">
              <a:buFont typeface="Arial" panose="020B0604020202020204" pitchFamily="34" charset="0"/>
              <a:buChar char="•"/>
            </a:pPr>
            <a:r>
              <a:rPr lang="en-US" b="1" dirty="0" smtClean="0">
                <a:solidFill>
                  <a:schemeClr val="tx1"/>
                </a:solidFill>
              </a:rPr>
              <a:t>KEYS –</a:t>
            </a:r>
            <a:r>
              <a:rPr lang="en-US" dirty="0" smtClean="0">
                <a:solidFill>
                  <a:schemeClr val="tx1"/>
                </a:solidFill>
              </a:rPr>
              <a:t> identify the entity</a:t>
            </a:r>
            <a:endParaRPr lang="en-US" b="1" dirty="0" smtClean="0">
              <a:solidFill>
                <a:schemeClr val="tx1"/>
              </a:solidFill>
            </a:endParaRPr>
          </a:p>
          <a:p>
            <a:pPr marL="285750" indent="-285750">
              <a:buFont typeface="Arial" panose="020B0604020202020204" pitchFamily="34" charset="0"/>
              <a:buChar char="•"/>
            </a:pPr>
            <a:r>
              <a:rPr lang="en-US" dirty="0" smtClean="0">
                <a:solidFill>
                  <a:schemeClr val="tx1"/>
                </a:solidFill>
              </a:rPr>
              <a:t>Tables</a:t>
            </a:r>
            <a:r>
              <a:rPr lang="en-US" dirty="0" smtClean="0"/>
              <a:t>,</a:t>
            </a:r>
            <a:endParaRPr lang="en-US" dirty="0"/>
          </a:p>
        </p:txBody>
      </p:sp>
      <p:pic>
        <p:nvPicPr>
          <p:cNvPr id="3076" name="Picture 4" descr="http://automobiles.honda.com/images/2016/cr-v/configurations/base-cars/BK_lx2wd_34FRO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971" y="897530"/>
            <a:ext cx="2282635" cy="18676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41022" y="2879109"/>
            <a:ext cx="2064989" cy="954107"/>
          </a:xfrm>
          <a:prstGeom prst="rect">
            <a:avLst/>
          </a:prstGeom>
          <a:noFill/>
        </p:spPr>
        <p:txBody>
          <a:bodyPr wrap="none" rtlCol="0">
            <a:spAutoFit/>
          </a:bodyPr>
          <a:lstStyle/>
          <a:p>
            <a:r>
              <a:rPr lang="en-US" b="1" dirty="0" smtClean="0"/>
              <a:t>VIN</a:t>
            </a:r>
            <a:r>
              <a:rPr lang="en-US" dirty="0" smtClean="0"/>
              <a:t> – 771001938-2016</a:t>
            </a:r>
          </a:p>
          <a:p>
            <a:r>
              <a:rPr lang="en-US" dirty="0" smtClean="0"/>
              <a:t>Dealer- Honda Oakland</a:t>
            </a:r>
          </a:p>
          <a:p>
            <a:r>
              <a:rPr lang="en-US" dirty="0" smtClean="0"/>
              <a:t>COST-23500</a:t>
            </a:r>
          </a:p>
          <a:p>
            <a:r>
              <a:rPr lang="en-US" dirty="0" smtClean="0"/>
              <a:t>Mileage- 0</a:t>
            </a:r>
            <a:endParaRPr lang="en-US" dirty="0"/>
          </a:p>
        </p:txBody>
      </p:sp>
      <p:pic>
        <p:nvPicPr>
          <p:cNvPr id="9218" name="Picture 2" descr="http://cdn.meme.am/images/248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928" y="1152475"/>
            <a:ext cx="1356141" cy="16999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725838" y="2987133"/>
            <a:ext cx="2004075" cy="954107"/>
          </a:xfrm>
          <a:prstGeom prst="rect">
            <a:avLst/>
          </a:prstGeom>
          <a:noFill/>
        </p:spPr>
        <p:txBody>
          <a:bodyPr wrap="none" rtlCol="0">
            <a:spAutoFit/>
          </a:bodyPr>
          <a:lstStyle/>
          <a:p>
            <a:r>
              <a:rPr lang="en-US" dirty="0" smtClean="0"/>
              <a:t>Name– Inman </a:t>
            </a:r>
            <a:r>
              <a:rPr lang="en-US" dirty="0" err="1" smtClean="0"/>
              <a:t>Tresting</a:t>
            </a:r>
            <a:endParaRPr lang="en-US" dirty="0" smtClean="0"/>
          </a:p>
          <a:p>
            <a:r>
              <a:rPr lang="en-US" b="1" dirty="0" smtClean="0"/>
              <a:t>Country</a:t>
            </a:r>
            <a:r>
              <a:rPr lang="en-US" dirty="0" smtClean="0"/>
              <a:t> - USA</a:t>
            </a:r>
          </a:p>
          <a:p>
            <a:r>
              <a:rPr lang="en-US" dirty="0" smtClean="0"/>
              <a:t>DOB – Jun 1970</a:t>
            </a:r>
          </a:p>
          <a:p>
            <a:r>
              <a:rPr lang="en-US" b="1" dirty="0" smtClean="0"/>
              <a:t>SSN</a:t>
            </a:r>
            <a:r>
              <a:rPr lang="en-US" dirty="0" smtClean="0"/>
              <a:t> - XXXXXX</a:t>
            </a:r>
            <a:endParaRPr lang="en-US" dirty="0"/>
          </a:p>
        </p:txBody>
      </p:sp>
      <p:sp>
        <p:nvSpPr>
          <p:cNvPr id="4" name="Left-Right Arrow 3"/>
          <p:cNvSpPr/>
          <p:nvPr/>
        </p:nvSpPr>
        <p:spPr>
          <a:xfrm>
            <a:off x="5500044" y="2002428"/>
            <a:ext cx="775980" cy="3957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11749" y="1606644"/>
            <a:ext cx="744114"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smtClean="0"/>
              <a:t>OWNS</a:t>
            </a:r>
            <a:endParaRPr lang="en-US" dirty="0"/>
          </a:p>
        </p:txBody>
      </p:sp>
    </p:spTree>
    <p:extLst>
      <p:ext uri="{BB962C8B-B14F-4D97-AF65-F5344CB8AC3E}">
        <p14:creationId xmlns:p14="http://schemas.microsoft.com/office/powerpoint/2010/main" val="247515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university</a:t>
            </a:r>
            <a:endParaRPr lang="en-US" dirty="0"/>
          </a:p>
        </p:txBody>
      </p:sp>
      <p:sp>
        <p:nvSpPr>
          <p:cNvPr id="3" name="Text Placeholder 2"/>
          <p:cNvSpPr>
            <a:spLocks noGrp="1"/>
          </p:cNvSpPr>
          <p:nvPr>
            <p:ph type="body" idx="1"/>
          </p:nvPr>
        </p:nvSpPr>
        <p:spPr>
          <a:xfrm>
            <a:off x="1643270" y="1152475"/>
            <a:ext cx="7189029" cy="3416400"/>
          </a:xfrm>
        </p:spPr>
        <p:txBody>
          <a:bodyPr/>
          <a:lstStyle/>
          <a:p>
            <a:r>
              <a:rPr lang="en-US" dirty="0" smtClean="0"/>
              <a:t>“As a University Dean, I need access to records of all our students, so that we can store and verify them in the future</a:t>
            </a:r>
          </a:p>
          <a:p>
            <a:r>
              <a:rPr lang="en-US" dirty="0" smtClean="0"/>
              <a:t>“As a CS 170 Professor , I need list of students in my class, so that I can communicate with them effectively”</a:t>
            </a:r>
          </a:p>
          <a:p>
            <a:r>
              <a:rPr lang="en-US" dirty="0" smtClean="0"/>
              <a:t>“As a University Admin, I need list of all classes across departments so that I can update course offerings”</a:t>
            </a:r>
          </a:p>
          <a:p>
            <a:endParaRPr lang="en-US" dirty="0" smtClean="0"/>
          </a:p>
          <a:p>
            <a:endParaRPr lang="en-US" dirty="0" smtClean="0"/>
          </a:p>
        </p:txBody>
      </p:sp>
    </p:spTree>
    <p:extLst>
      <p:ext uri="{BB962C8B-B14F-4D97-AF65-F5344CB8AC3E}">
        <p14:creationId xmlns:p14="http://schemas.microsoft.com/office/powerpoint/2010/main" val="39143126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a:t>
            </a:r>
            <a:endParaRPr lang="en-US" dirty="0"/>
          </a:p>
        </p:txBody>
      </p:sp>
      <p:sp>
        <p:nvSpPr>
          <p:cNvPr id="3" name="Text Placeholder 2"/>
          <p:cNvSpPr>
            <a:spLocks noGrp="1"/>
          </p:cNvSpPr>
          <p:nvPr>
            <p:ph type="body" idx="1"/>
          </p:nvPr>
        </p:nvSpPr>
        <p:spPr>
          <a:xfrm>
            <a:off x="1643270" y="1152475"/>
            <a:ext cx="7189029" cy="1193160"/>
          </a:xfrm>
        </p:spPr>
        <p:txBody>
          <a:bodyPr/>
          <a:lstStyle/>
          <a:p>
            <a:r>
              <a:rPr lang="en-US" dirty="0" smtClean="0"/>
              <a:t>“As a University Dean, I need access to records of all our students, so that we can store and verify them in the future</a:t>
            </a:r>
          </a:p>
          <a:p>
            <a:pPr>
              <a:lnSpc>
                <a:spcPct val="100000"/>
              </a:lnSpc>
            </a:pPr>
            <a:endParaRPr lang="en-US" dirty="0" smtClean="0">
              <a:solidFill>
                <a:schemeClr val="tx1"/>
              </a:solidFill>
            </a:endParaRPr>
          </a:p>
          <a:p>
            <a:endParaRPr lang="en-US" dirty="0" smtClean="0"/>
          </a:p>
        </p:txBody>
      </p:sp>
      <p:pic>
        <p:nvPicPr>
          <p:cNvPr id="5" name="Picture 4"/>
          <p:cNvPicPr>
            <a:picLocks noChangeAspect="1"/>
          </p:cNvPicPr>
          <p:nvPr/>
        </p:nvPicPr>
        <p:blipFill>
          <a:blip r:embed="rId2"/>
          <a:stretch>
            <a:fillRect/>
          </a:stretch>
        </p:blipFill>
        <p:spPr>
          <a:xfrm>
            <a:off x="1749482" y="3260035"/>
            <a:ext cx="6976603" cy="1144010"/>
          </a:xfrm>
          <a:prstGeom prst="rect">
            <a:avLst/>
          </a:prstGeom>
        </p:spPr>
      </p:pic>
      <p:sp>
        <p:nvSpPr>
          <p:cNvPr id="6" name="TextBox 5"/>
          <p:cNvSpPr txBox="1"/>
          <p:nvPr/>
        </p:nvSpPr>
        <p:spPr>
          <a:xfrm>
            <a:off x="4399722" y="2430285"/>
            <a:ext cx="941283" cy="307777"/>
          </a:xfrm>
          <a:prstGeom prst="rect">
            <a:avLst/>
          </a:prstGeom>
          <a:noFill/>
        </p:spPr>
        <p:txBody>
          <a:bodyPr wrap="none" rtlCol="0">
            <a:spAutoFit/>
          </a:bodyPr>
          <a:lstStyle/>
          <a:p>
            <a:r>
              <a:rPr lang="en-US" dirty="0" smtClean="0"/>
              <a:t>Attributes</a:t>
            </a:r>
            <a:endParaRPr lang="en-US" dirty="0"/>
          </a:p>
        </p:txBody>
      </p:sp>
      <p:cxnSp>
        <p:nvCxnSpPr>
          <p:cNvPr id="8" name="Straight Arrow Connector 7"/>
          <p:cNvCxnSpPr/>
          <p:nvPr/>
        </p:nvCxnSpPr>
        <p:spPr>
          <a:xfrm>
            <a:off x="5341005" y="2630629"/>
            <a:ext cx="2557291" cy="588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075583" y="2738062"/>
            <a:ext cx="2087217" cy="481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75583" y="2763907"/>
            <a:ext cx="556212" cy="44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p:cNvCxnSpPr>
          <p:nvPr/>
        </p:nvCxnSpPr>
        <p:spPr>
          <a:xfrm flipH="1">
            <a:off x="4737652" y="2738062"/>
            <a:ext cx="132712" cy="49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856382" y="2763907"/>
            <a:ext cx="676051" cy="440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371665" y="2630629"/>
            <a:ext cx="1968422" cy="629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8192" y="3678151"/>
            <a:ext cx="772969" cy="307777"/>
          </a:xfrm>
          <a:prstGeom prst="rect">
            <a:avLst/>
          </a:prstGeom>
          <a:noFill/>
        </p:spPr>
        <p:txBody>
          <a:bodyPr wrap="none" rtlCol="0">
            <a:spAutoFit/>
          </a:bodyPr>
          <a:lstStyle/>
          <a:p>
            <a:r>
              <a:rPr lang="en-US" dirty="0" smtClean="0"/>
              <a:t>Entities</a:t>
            </a:r>
            <a:endParaRPr lang="en-US" dirty="0"/>
          </a:p>
        </p:txBody>
      </p:sp>
      <p:cxnSp>
        <p:nvCxnSpPr>
          <p:cNvPr id="24" name="Straight Arrow Connector 23"/>
          <p:cNvCxnSpPr/>
          <p:nvPr/>
        </p:nvCxnSpPr>
        <p:spPr>
          <a:xfrm>
            <a:off x="1040200" y="3832039"/>
            <a:ext cx="6030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55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sp>
        <p:nvSpPr>
          <p:cNvPr id="3" name="Text Placeholder 2"/>
          <p:cNvSpPr>
            <a:spLocks noGrp="1"/>
          </p:cNvSpPr>
          <p:nvPr>
            <p:ph type="body" idx="1"/>
          </p:nvPr>
        </p:nvSpPr>
        <p:spPr>
          <a:xfrm>
            <a:off x="1643270" y="1152475"/>
            <a:ext cx="7189029" cy="1193160"/>
          </a:xfrm>
        </p:spPr>
        <p:txBody>
          <a:bodyPr/>
          <a:lstStyle/>
          <a:p>
            <a:r>
              <a:rPr lang="en-US" dirty="0" smtClean="0"/>
              <a:t>“As a University Dean, I need access to what classes my students took”</a:t>
            </a:r>
          </a:p>
          <a:p>
            <a:pPr>
              <a:lnSpc>
                <a:spcPct val="100000"/>
              </a:lnSpc>
            </a:pPr>
            <a:endParaRPr lang="en-US" dirty="0" smtClean="0">
              <a:solidFill>
                <a:schemeClr val="tx1"/>
              </a:solidFill>
            </a:endParaRPr>
          </a:p>
          <a:p>
            <a:endParaRPr lang="en-US" dirty="0" smtClean="0"/>
          </a:p>
        </p:txBody>
      </p:sp>
      <p:pic>
        <p:nvPicPr>
          <p:cNvPr id="4" name="Picture 3"/>
          <p:cNvPicPr>
            <a:picLocks noChangeAspect="1"/>
          </p:cNvPicPr>
          <p:nvPr/>
        </p:nvPicPr>
        <p:blipFill>
          <a:blip r:embed="rId2"/>
          <a:stretch>
            <a:fillRect/>
          </a:stretch>
        </p:blipFill>
        <p:spPr>
          <a:xfrm>
            <a:off x="0" y="2950909"/>
            <a:ext cx="9172183" cy="1130759"/>
          </a:xfrm>
          <a:prstGeom prst="rect">
            <a:avLst/>
          </a:prstGeom>
        </p:spPr>
      </p:pic>
      <p:sp>
        <p:nvSpPr>
          <p:cNvPr id="6" name="Down Arrow 5"/>
          <p:cNvSpPr/>
          <p:nvPr/>
        </p:nvSpPr>
        <p:spPr>
          <a:xfrm>
            <a:off x="7765576" y="2152839"/>
            <a:ext cx="491319" cy="65509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0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sp>
        <p:nvSpPr>
          <p:cNvPr id="3" name="Text Placeholder 2"/>
          <p:cNvSpPr>
            <a:spLocks noGrp="1"/>
          </p:cNvSpPr>
          <p:nvPr>
            <p:ph type="body" idx="1"/>
          </p:nvPr>
        </p:nvSpPr>
        <p:spPr>
          <a:xfrm>
            <a:off x="1643270" y="1152475"/>
            <a:ext cx="7189029" cy="1193160"/>
          </a:xfrm>
        </p:spPr>
        <p:txBody>
          <a:bodyPr/>
          <a:lstStyle/>
          <a:p>
            <a:r>
              <a:rPr lang="en-US" dirty="0" smtClean="0"/>
              <a:t>“As a University Dean, I need access to what classes my students took”</a:t>
            </a:r>
          </a:p>
          <a:p>
            <a:pPr>
              <a:lnSpc>
                <a:spcPct val="100000"/>
              </a:lnSpc>
            </a:pPr>
            <a:endParaRPr lang="en-US" dirty="0" smtClean="0">
              <a:solidFill>
                <a:schemeClr val="tx1"/>
              </a:solidFill>
            </a:endParaRPr>
          </a:p>
          <a:p>
            <a:endParaRPr lang="en-US" dirty="0" smtClean="0"/>
          </a:p>
        </p:txBody>
      </p:sp>
      <p:pic>
        <p:nvPicPr>
          <p:cNvPr id="4" name="Picture 3"/>
          <p:cNvPicPr>
            <a:picLocks noChangeAspect="1"/>
          </p:cNvPicPr>
          <p:nvPr/>
        </p:nvPicPr>
        <p:blipFill>
          <a:blip r:embed="rId2"/>
          <a:stretch>
            <a:fillRect/>
          </a:stretch>
        </p:blipFill>
        <p:spPr>
          <a:xfrm>
            <a:off x="0" y="2950909"/>
            <a:ext cx="9172183" cy="1130759"/>
          </a:xfrm>
          <a:prstGeom prst="rect">
            <a:avLst/>
          </a:prstGeom>
        </p:spPr>
      </p:pic>
      <p:sp>
        <p:nvSpPr>
          <p:cNvPr id="5" name="Rectangle 4"/>
          <p:cNvSpPr/>
          <p:nvPr/>
        </p:nvSpPr>
        <p:spPr>
          <a:xfrm>
            <a:off x="2509576" y="2417862"/>
            <a:ext cx="4124847" cy="307777"/>
          </a:xfrm>
          <a:prstGeom prst="rect">
            <a:avLst/>
          </a:prstGeom>
        </p:spPr>
        <p:txBody>
          <a:bodyPr wrap="none">
            <a:spAutoFit/>
          </a:bodyPr>
          <a:lstStyle/>
          <a:p>
            <a:r>
              <a:rPr lang="en-US" b="1" dirty="0">
                <a:solidFill>
                  <a:schemeClr val="accent5"/>
                </a:solidFill>
              </a:rPr>
              <a:t>Atomicity –</a:t>
            </a:r>
            <a:r>
              <a:rPr lang="en-US" b="1" dirty="0">
                <a:solidFill>
                  <a:schemeClr val="tx1"/>
                </a:solidFill>
              </a:rPr>
              <a:t> </a:t>
            </a:r>
            <a:r>
              <a:rPr lang="en-US" dirty="0">
                <a:solidFill>
                  <a:schemeClr val="tx1"/>
                </a:solidFill>
              </a:rPr>
              <a:t>You can’t have multivalued attributes</a:t>
            </a:r>
            <a:endParaRPr lang="en-US" b="1" dirty="0">
              <a:solidFill>
                <a:schemeClr val="accent5"/>
              </a:solidFill>
            </a:endParaRPr>
          </a:p>
        </p:txBody>
      </p:sp>
    </p:spTree>
    <p:extLst>
      <p:ext uri="{BB962C8B-B14F-4D97-AF65-F5344CB8AC3E}">
        <p14:creationId xmlns:p14="http://schemas.microsoft.com/office/powerpoint/2010/main" val="170255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sp>
        <p:nvSpPr>
          <p:cNvPr id="3" name="Text Placeholder 2"/>
          <p:cNvSpPr>
            <a:spLocks noGrp="1"/>
          </p:cNvSpPr>
          <p:nvPr>
            <p:ph type="body" idx="1"/>
          </p:nvPr>
        </p:nvSpPr>
        <p:spPr>
          <a:xfrm>
            <a:off x="1643270" y="1152475"/>
            <a:ext cx="7189029" cy="1193160"/>
          </a:xfrm>
        </p:spPr>
        <p:txBody>
          <a:bodyPr/>
          <a:lstStyle/>
          <a:p>
            <a:r>
              <a:rPr lang="en-US" dirty="0" smtClean="0"/>
              <a:t>“As a University Dean, I need access to what classes my students took”</a:t>
            </a:r>
          </a:p>
          <a:p>
            <a:pPr>
              <a:lnSpc>
                <a:spcPct val="100000"/>
              </a:lnSpc>
            </a:pPr>
            <a:endParaRPr lang="en-US" dirty="0" smtClean="0">
              <a:solidFill>
                <a:schemeClr val="tx1"/>
              </a:solidFill>
            </a:endParaRPr>
          </a:p>
          <a:p>
            <a:endParaRPr lang="en-US" dirty="0" smtClean="0"/>
          </a:p>
        </p:txBody>
      </p:sp>
      <p:pic>
        <p:nvPicPr>
          <p:cNvPr id="5" name="Picture 4"/>
          <p:cNvPicPr>
            <a:picLocks noChangeAspect="1"/>
          </p:cNvPicPr>
          <p:nvPr/>
        </p:nvPicPr>
        <p:blipFill>
          <a:blip r:embed="rId2"/>
          <a:stretch>
            <a:fillRect/>
          </a:stretch>
        </p:blipFill>
        <p:spPr>
          <a:xfrm>
            <a:off x="88393" y="2745429"/>
            <a:ext cx="9055607" cy="2210884"/>
          </a:xfrm>
          <a:prstGeom prst="rect">
            <a:avLst/>
          </a:prstGeom>
        </p:spPr>
      </p:pic>
      <p:sp>
        <p:nvSpPr>
          <p:cNvPr id="6" name="TextBox 5"/>
          <p:cNvSpPr txBox="1"/>
          <p:nvPr/>
        </p:nvSpPr>
        <p:spPr>
          <a:xfrm>
            <a:off x="48637" y="2123623"/>
            <a:ext cx="3366627"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b="1" dirty="0" smtClean="0"/>
              <a:t>What seems to be the problem here ?</a:t>
            </a:r>
            <a:endParaRPr lang="en-US" b="1" dirty="0"/>
          </a:p>
        </p:txBody>
      </p:sp>
    </p:spTree>
    <p:extLst>
      <p:ext uri="{BB962C8B-B14F-4D97-AF65-F5344CB8AC3E}">
        <p14:creationId xmlns:p14="http://schemas.microsoft.com/office/powerpoint/2010/main" val="117618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sp>
        <p:nvSpPr>
          <p:cNvPr id="3" name="Text Placeholder 2"/>
          <p:cNvSpPr>
            <a:spLocks noGrp="1"/>
          </p:cNvSpPr>
          <p:nvPr>
            <p:ph type="body" idx="1"/>
          </p:nvPr>
        </p:nvSpPr>
        <p:spPr>
          <a:xfrm>
            <a:off x="1643270" y="1152475"/>
            <a:ext cx="7189029" cy="1193160"/>
          </a:xfrm>
        </p:spPr>
        <p:txBody>
          <a:bodyPr/>
          <a:lstStyle/>
          <a:p>
            <a:r>
              <a:rPr lang="en-US" dirty="0" smtClean="0"/>
              <a:t>“As a University Dean, I need access to what classes my students took”</a:t>
            </a:r>
          </a:p>
          <a:p>
            <a:pPr>
              <a:lnSpc>
                <a:spcPct val="100000"/>
              </a:lnSpc>
            </a:pPr>
            <a:endParaRPr lang="en-US" dirty="0" smtClean="0">
              <a:solidFill>
                <a:schemeClr val="tx1"/>
              </a:solidFill>
            </a:endParaRPr>
          </a:p>
          <a:p>
            <a:endParaRPr lang="en-US" dirty="0" smtClean="0"/>
          </a:p>
        </p:txBody>
      </p:sp>
      <p:pic>
        <p:nvPicPr>
          <p:cNvPr id="5" name="Picture 4"/>
          <p:cNvPicPr>
            <a:picLocks noChangeAspect="1"/>
          </p:cNvPicPr>
          <p:nvPr/>
        </p:nvPicPr>
        <p:blipFill>
          <a:blip r:embed="rId2"/>
          <a:stretch>
            <a:fillRect/>
          </a:stretch>
        </p:blipFill>
        <p:spPr>
          <a:xfrm>
            <a:off x="88393" y="2745429"/>
            <a:ext cx="9055607" cy="2210884"/>
          </a:xfrm>
          <a:prstGeom prst="rect">
            <a:avLst/>
          </a:prstGeom>
        </p:spPr>
      </p:pic>
      <p:sp>
        <p:nvSpPr>
          <p:cNvPr id="6" name="TextBox 5"/>
          <p:cNvSpPr txBox="1"/>
          <p:nvPr/>
        </p:nvSpPr>
        <p:spPr>
          <a:xfrm>
            <a:off x="48637" y="2123623"/>
            <a:ext cx="3366627"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b="1" dirty="0" smtClean="0"/>
              <a:t>What seems to be the problem here ?</a:t>
            </a:r>
            <a:endParaRPr lang="en-US" b="1" dirty="0"/>
          </a:p>
        </p:txBody>
      </p:sp>
      <p:pic>
        <p:nvPicPr>
          <p:cNvPr id="4" name="Picture 3"/>
          <p:cNvPicPr>
            <a:picLocks noChangeAspect="1"/>
          </p:cNvPicPr>
          <p:nvPr/>
        </p:nvPicPr>
        <p:blipFill>
          <a:blip r:embed="rId3"/>
          <a:stretch>
            <a:fillRect/>
          </a:stretch>
        </p:blipFill>
        <p:spPr>
          <a:xfrm>
            <a:off x="88393" y="2745429"/>
            <a:ext cx="9055606" cy="2210884"/>
          </a:xfrm>
          <a:prstGeom prst="rect">
            <a:avLst/>
          </a:prstGeom>
        </p:spPr>
      </p:pic>
      <p:sp>
        <p:nvSpPr>
          <p:cNvPr id="7" name="TextBox 6"/>
          <p:cNvSpPr txBox="1"/>
          <p:nvPr/>
        </p:nvSpPr>
        <p:spPr>
          <a:xfrm>
            <a:off x="3554470" y="2129875"/>
            <a:ext cx="125707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Redundancy</a:t>
            </a:r>
            <a:endParaRPr lang="en-US" b="1" dirty="0"/>
          </a:p>
        </p:txBody>
      </p:sp>
    </p:spTree>
    <p:extLst>
      <p:ext uri="{BB962C8B-B14F-4D97-AF65-F5344CB8AC3E}">
        <p14:creationId xmlns:p14="http://schemas.microsoft.com/office/powerpoint/2010/main" val="396491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sp>
        <p:nvSpPr>
          <p:cNvPr id="3" name="Text Placeholder 2"/>
          <p:cNvSpPr>
            <a:spLocks noGrp="1"/>
          </p:cNvSpPr>
          <p:nvPr>
            <p:ph type="body" idx="1"/>
          </p:nvPr>
        </p:nvSpPr>
        <p:spPr>
          <a:xfrm>
            <a:off x="1643270" y="1152475"/>
            <a:ext cx="7189029" cy="1193160"/>
          </a:xfrm>
        </p:spPr>
        <p:txBody>
          <a:bodyPr/>
          <a:lstStyle/>
          <a:p>
            <a:r>
              <a:rPr lang="en-US" dirty="0" smtClean="0"/>
              <a:t>“As a University Dean, I need access to what classes my students took”</a:t>
            </a:r>
          </a:p>
          <a:p>
            <a:pPr>
              <a:lnSpc>
                <a:spcPct val="100000"/>
              </a:lnSpc>
            </a:pPr>
            <a:endParaRPr lang="en-US" dirty="0" smtClean="0">
              <a:solidFill>
                <a:schemeClr val="tx1"/>
              </a:solidFill>
            </a:endParaRPr>
          </a:p>
          <a:p>
            <a:endParaRPr lang="en-US" dirty="0" smtClean="0"/>
          </a:p>
        </p:txBody>
      </p:sp>
      <p:pic>
        <p:nvPicPr>
          <p:cNvPr id="5" name="Picture 4"/>
          <p:cNvPicPr>
            <a:picLocks noChangeAspect="1"/>
          </p:cNvPicPr>
          <p:nvPr/>
        </p:nvPicPr>
        <p:blipFill>
          <a:blip r:embed="rId2"/>
          <a:stretch>
            <a:fillRect/>
          </a:stretch>
        </p:blipFill>
        <p:spPr>
          <a:xfrm>
            <a:off x="106984" y="3070182"/>
            <a:ext cx="4806268" cy="955907"/>
          </a:xfrm>
          <a:prstGeom prst="rect">
            <a:avLst/>
          </a:prstGeom>
        </p:spPr>
      </p:pic>
      <p:pic>
        <p:nvPicPr>
          <p:cNvPr id="7" name="Picture 6"/>
          <p:cNvPicPr>
            <a:picLocks noChangeAspect="1"/>
          </p:cNvPicPr>
          <p:nvPr/>
        </p:nvPicPr>
        <p:blipFill>
          <a:blip r:embed="rId3"/>
          <a:stretch>
            <a:fillRect/>
          </a:stretch>
        </p:blipFill>
        <p:spPr>
          <a:xfrm>
            <a:off x="6749544" y="2480386"/>
            <a:ext cx="2285274" cy="2226365"/>
          </a:xfrm>
          <a:prstGeom prst="rect">
            <a:avLst/>
          </a:prstGeom>
        </p:spPr>
      </p:pic>
      <p:cxnSp>
        <p:nvCxnSpPr>
          <p:cNvPr id="22" name="Straight Arrow Connector 21"/>
          <p:cNvCxnSpPr/>
          <p:nvPr/>
        </p:nvCxnSpPr>
        <p:spPr>
          <a:xfrm flipV="1">
            <a:off x="4913252" y="2770496"/>
            <a:ext cx="1836292" cy="5595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913252" y="3050276"/>
            <a:ext cx="1836292" cy="2797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913252" y="3190166"/>
            <a:ext cx="1836292" cy="1398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913252" y="3464805"/>
            <a:ext cx="1836292" cy="69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913252" y="3721659"/>
            <a:ext cx="1836292" cy="332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913252" y="3942087"/>
            <a:ext cx="1836292" cy="3979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6295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sp>
        <p:nvSpPr>
          <p:cNvPr id="3" name="Text Placeholder 2"/>
          <p:cNvSpPr>
            <a:spLocks noGrp="1"/>
          </p:cNvSpPr>
          <p:nvPr>
            <p:ph type="body" idx="1"/>
          </p:nvPr>
        </p:nvSpPr>
        <p:spPr>
          <a:xfrm>
            <a:off x="1643270" y="1152475"/>
            <a:ext cx="7189029" cy="1193160"/>
          </a:xfrm>
        </p:spPr>
        <p:txBody>
          <a:bodyPr/>
          <a:lstStyle/>
          <a:p>
            <a:r>
              <a:rPr lang="en-US" dirty="0" smtClean="0"/>
              <a:t>“As a University Dean, I need access to what classes my students took”</a:t>
            </a:r>
          </a:p>
          <a:p>
            <a:pPr>
              <a:lnSpc>
                <a:spcPct val="100000"/>
              </a:lnSpc>
            </a:pPr>
            <a:endParaRPr lang="en-US" dirty="0" smtClean="0">
              <a:solidFill>
                <a:schemeClr val="tx1"/>
              </a:solidFill>
            </a:endParaRPr>
          </a:p>
          <a:p>
            <a:endParaRPr lang="en-US" dirty="0" smtClean="0"/>
          </a:p>
        </p:txBody>
      </p:sp>
      <p:pic>
        <p:nvPicPr>
          <p:cNvPr id="5" name="Picture 4"/>
          <p:cNvPicPr>
            <a:picLocks noChangeAspect="1"/>
          </p:cNvPicPr>
          <p:nvPr/>
        </p:nvPicPr>
        <p:blipFill>
          <a:blip r:embed="rId2"/>
          <a:stretch>
            <a:fillRect/>
          </a:stretch>
        </p:blipFill>
        <p:spPr>
          <a:xfrm>
            <a:off x="106984" y="3070182"/>
            <a:ext cx="4806268" cy="955907"/>
          </a:xfrm>
          <a:prstGeom prst="rect">
            <a:avLst/>
          </a:prstGeom>
        </p:spPr>
      </p:pic>
      <p:pic>
        <p:nvPicPr>
          <p:cNvPr id="7" name="Picture 6"/>
          <p:cNvPicPr>
            <a:picLocks noChangeAspect="1"/>
          </p:cNvPicPr>
          <p:nvPr/>
        </p:nvPicPr>
        <p:blipFill>
          <a:blip r:embed="rId3"/>
          <a:stretch>
            <a:fillRect/>
          </a:stretch>
        </p:blipFill>
        <p:spPr>
          <a:xfrm>
            <a:off x="6749544" y="2480386"/>
            <a:ext cx="2285274" cy="2226365"/>
          </a:xfrm>
          <a:prstGeom prst="rect">
            <a:avLst/>
          </a:prstGeom>
        </p:spPr>
      </p:pic>
      <p:cxnSp>
        <p:nvCxnSpPr>
          <p:cNvPr id="22" name="Straight Arrow Connector 21"/>
          <p:cNvCxnSpPr/>
          <p:nvPr/>
        </p:nvCxnSpPr>
        <p:spPr>
          <a:xfrm flipV="1">
            <a:off x="4913252" y="2770496"/>
            <a:ext cx="1836292" cy="5595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913252" y="3050276"/>
            <a:ext cx="1836292" cy="2797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913252" y="3190166"/>
            <a:ext cx="1836292" cy="1398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913252" y="3464805"/>
            <a:ext cx="1836292" cy="69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913252" y="3721659"/>
            <a:ext cx="1836292" cy="332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913252" y="3942087"/>
            <a:ext cx="1836292" cy="3979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a:off x="5568287" y="2183642"/>
            <a:ext cx="518614" cy="58685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80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pic>
        <p:nvPicPr>
          <p:cNvPr id="8" name="Picture 7"/>
          <p:cNvPicPr>
            <a:picLocks noChangeAspect="1"/>
          </p:cNvPicPr>
          <p:nvPr/>
        </p:nvPicPr>
        <p:blipFill rotWithShape="1">
          <a:blip r:embed="rId2"/>
          <a:srcRect r="49260"/>
          <a:stretch/>
        </p:blipFill>
        <p:spPr>
          <a:xfrm>
            <a:off x="7099091" y="1842449"/>
            <a:ext cx="1408805" cy="2958478"/>
          </a:xfrm>
          <a:prstGeom prst="rect">
            <a:avLst/>
          </a:prstGeom>
        </p:spPr>
      </p:pic>
      <p:pic>
        <p:nvPicPr>
          <p:cNvPr id="11" name="Picture 10"/>
          <p:cNvPicPr>
            <a:picLocks noChangeAspect="1"/>
          </p:cNvPicPr>
          <p:nvPr/>
        </p:nvPicPr>
        <p:blipFill>
          <a:blip r:embed="rId3"/>
          <a:stretch>
            <a:fillRect/>
          </a:stretch>
        </p:blipFill>
        <p:spPr>
          <a:xfrm>
            <a:off x="2964970" y="1842449"/>
            <a:ext cx="3140264" cy="2924282"/>
          </a:xfrm>
          <a:prstGeom prst="rect">
            <a:avLst/>
          </a:prstGeom>
        </p:spPr>
      </p:pic>
      <p:pic>
        <p:nvPicPr>
          <p:cNvPr id="12" name="Picture 11"/>
          <p:cNvPicPr>
            <a:picLocks noChangeAspect="1"/>
          </p:cNvPicPr>
          <p:nvPr/>
        </p:nvPicPr>
        <p:blipFill>
          <a:blip r:embed="rId4"/>
          <a:stretch>
            <a:fillRect/>
          </a:stretch>
        </p:blipFill>
        <p:spPr>
          <a:xfrm>
            <a:off x="181988" y="2079501"/>
            <a:ext cx="1789125" cy="2192249"/>
          </a:xfrm>
          <a:prstGeom prst="rect">
            <a:avLst/>
          </a:prstGeom>
        </p:spPr>
      </p:pic>
      <p:cxnSp>
        <p:nvCxnSpPr>
          <p:cNvPr id="4" name="Straight Connector 3"/>
          <p:cNvCxnSpPr/>
          <p:nvPr/>
        </p:nvCxnSpPr>
        <p:spPr>
          <a:xfrm flipV="1">
            <a:off x="1971113" y="2292626"/>
            <a:ext cx="993857" cy="318052"/>
          </a:xfrm>
          <a:prstGeom prst="line">
            <a:avLst/>
          </a:prstGeom>
          <a:ln w="19050">
            <a:solidFill>
              <a:schemeClr val="accent5">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105234" y="2160104"/>
            <a:ext cx="993857" cy="39757"/>
          </a:xfrm>
          <a:prstGeom prst="line">
            <a:avLst/>
          </a:prstGeom>
          <a:ln w="19050">
            <a:solidFill>
              <a:schemeClr val="accent5">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3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Today</a:t>
            </a:r>
            <a:endParaRPr lang="en-US" dirty="0"/>
          </a:p>
        </p:txBody>
      </p:sp>
      <p:sp>
        <p:nvSpPr>
          <p:cNvPr id="3" name="Text Placeholder 2"/>
          <p:cNvSpPr>
            <a:spLocks noGrp="1"/>
          </p:cNvSpPr>
          <p:nvPr>
            <p:ph type="body" idx="1"/>
          </p:nvPr>
        </p:nvSpPr>
        <p:spPr/>
        <p:txBody>
          <a:bodyPr numCol="1"/>
          <a:lstStyle/>
          <a:p>
            <a:r>
              <a:rPr lang="en-US" dirty="0" smtClean="0">
                <a:solidFill>
                  <a:schemeClr val="tx1"/>
                </a:solidFill>
              </a:rPr>
              <a:t>Overview – DB Module</a:t>
            </a:r>
          </a:p>
          <a:p>
            <a:r>
              <a:rPr lang="en-US" dirty="0" smtClean="0">
                <a:solidFill>
                  <a:schemeClr val="tx1"/>
                </a:solidFill>
              </a:rPr>
              <a:t>Databases-concepts</a:t>
            </a:r>
          </a:p>
          <a:p>
            <a:r>
              <a:rPr lang="en-US" dirty="0" smtClean="0">
                <a:solidFill>
                  <a:schemeClr val="tx1"/>
                </a:solidFill>
              </a:rPr>
              <a:t>Deep dive – Relational Databases</a:t>
            </a:r>
          </a:p>
          <a:p>
            <a:r>
              <a:rPr lang="en-US" dirty="0" smtClean="0">
                <a:solidFill>
                  <a:schemeClr val="tx1"/>
                </a:solidFill>
              </a:rPr>
              <a:t>Lab </a:t>
            </a:r>
          </a:p>
        </p:txBody>
      </p:sp>
    </p:spTree>
    <p:extLst>
      <p:ext uri="{BB962C8B-B14F-4D97-AF65-F5344CB8AC3E}">
        <p14:creationId xmlns:p14="http://schemas.microsoft.com/office/powerpoint/2010/main" val="2849148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pic>
        <p:nvPicPr>
          <p:cNvPr id="8" name="Picture 7"/>
          <p:cNvPicPr>
            <a:picLocks noChangeAspect="1"/>
          </p:cNvPicPr>
          <p:nvPr/>
        </p:nvPicPr>
        <p:blipFill rotWithShape="1">
          <a:blip r:embed="rId2"/>
          <a:srcRect r="49260"/>
          <a:stretch/>
        </p:blipFill>
        <p:spPr>
          <a:xfrm>
            <a:off x="7099091" y="1842449"/>
            <a:ext cx="1408805" cy="2958478"/>
          </a:xfrm>
          <a:prstGeom prst="rect">
            <a:avLst/>
          </a:prstGeom>
        </p:spPr>
      </p:pic>
      <p:pic>
        <p:nvPicPr>
          <p:cNvPr id="11" name="Picture 10"/>
          <p:cNvPicPr>
            <a:picLocks noChangeAspect="1"/>
          </p:cNvPicPr>
          <p:nvPr/>
        </p:nvPicPr>
        <p:blipFill>
          <a:blip r:embed="rId3"/>
          <a:stretch>
            <a:fillRect/>
          </a:stretch>
        </p:blipFill>
        <p:spPr>
          <a:xfrm>
            <a:off x="2964970" y="1842449"/>
            <a:ext cx="3140264" cy="2924282"/>
          </a:xfrm>
          <a:prstGeom prst="rect">
            <a:avLst/>
          </a:prstGeom>
        </p:spPr>
      </p:pic>
      <p:pic>
        <p:nvPicPr>
          <p:cNvPr id="12" name="Picture 11"/>
          <p:cNvPicPr>
            <a:picLocks noChangeAspect="1"/>
          </p:cNvPicPr>
          <p:nvPr/>
        </p:nvPicPr>
        <p:blipFill>
          <a:blip r:embed="rId4"/>
          <a:stretch>
            <a:fillRect/>
          </a:stretch>
        </p:blipFill>
        <p:spPr>
          <a:xfrm>
            <a:off x="181988" y="2079501"/>
            <a:ext cx="1789125" cy="2192249"/>
          </a:xfrm>
          <a:prstGeom prst="rect">
            <a:avLst/>
          </a:prstGeom>
        </p:spPr>
      </p:pic>
      <p:cxnSp>
        <p:nvCxnSpPr>
          <p:cNvPr id="4" name="Straight Connector 3"/>
          <p:cNvCxnSpPr/>
          <p:nvPr/>
        </p:nvCxnSpPr>
        <p:spPr>
          <a:xfrm flipV="1">
            <a:off x="1971113" y="2292626"/>
            <a:ext cx="993857" cy="318052"/>
          </a:xfrm>
          <a:prstGeom prst="line">
            <a:avLst/>
          </a:prstGeom>
          <a:ln w="19050">
            <a:solidFill>
              <a:schemeClr val="accent5">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105234" y="2160104"/>
            <a:ext cx="993857" cy="39757"/>
          </a:xfrm>
          <a:prstGeom prst="line">
            <a:avLst/>
          </a:prstGeom>
          <a:ln w="19050">
            <a:solidFill>
              <a:schemeClr val="accent5">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695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university</a:t>
            </a:r>
            <a:endParaRPr lang="en-US" dirty="0"/>
          </a:p>
        </p:txBody>
      </p:sp>
      <p:sp>
        <p:nvSpPr>
          <p:cNvPr id="3" name="Text Placeholder 2"/>
          <p:cNvSpPr>
            <a:spLocks noGrp="1"/>
          </p:cNvSpPr>
          <p:nvPr>
            <p:ph type="body" idx="1"/>
          </p:nvPr>
        </p:nvSpPr>
        <p:spPr>
          <a:xfrm>
            <a:off x="1643270" y="1152475"/>
            <a:ext cx="7189029" cy="3416400"/>
          </a:xfrm>
        </p:spPr>
        <p:txBody>
          <a:bodyPr/>
          <a:lstStyle/>
          <a:p>
            <a:r>
              <a:rPr lang="en-US" dirty="0" smtClean="0"/>
              <a:t>“As a University Dean, I need access to records of all our students, so that we can store and verify them in the future</a:t>
            </a:r>
          </a:p>
          <a:p>
            <a:r>
              <a:rPr lang="en-US" b="1" dirty="0" smtClean="0"/>
              <a:t>“As a CS 170 Professor , I need list of students in my class, so that I can communicate with them effectively”</a:t>
            </a:r>
          </a:p>
          <a:p>
            <a:r>
              <a:rPr lang="en-US" dirty="0" smtClean="0"/>
              <a:t>“As a University Admin, I need list of all classes across departments so that I can update course offerings”</a:t>
            </a:r>
          </a:p>
          <a:p>
            <a:endParaRPr lang="en-US" dirty="0" smtClean="0"/>
          </a:p>
          <a:p>
            <a:endParaRPr lang="en-US" dirty="0" smtClean="0"/>
          </a:p>
        </p:txBody>
      </p:sp>
    </p:spTree>
    <p:extLst>
      <p:ext uri="{BB962C8B-B14F-4D97-AF65-F5344CB8AC3E}">
        <p14:creationId xmlns:p14="http://schemas.microsoft.com/office/powerpoint/2010/main" val="34748102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pic>
        <p:nvPicPr>
          <p:cNvPr id="8" name="Picture 7"/>
          <p:cNvPicPr>
            <a:picLocks noChangeAspect="1"/>
          </p:cNvPicPr>
          <p:nvPr/>
        </p:nvPicPr>
        <p:blipFill rotWithShape="1">
          <a:blip r:embed="rId2"/>
          <a:srcRect r="49260"/>
          <a:stretch/>
        </p:blipFill>
        <p:spPr>
          <a:xfrm>
            <a:off x="6424521" y="1876645"/>
            <a:ext cx="1312206" cy="2755622"/>
          </a:xfrm>
          <a:prstGeom prst="rect">
            <a:avLst/>
          </a:prstGeom>
        </p:spPr>
      </p:pic>
      <p:pic>
        <p:nvPicPr>
          <p:cNvPr id="11" name="Picture 10"/>
          <p:cNvPicPr>
            <a:picLocks noChangeAspect="1"/>
          </p:cNvPicPr>
          <p:nvPr/>
        </p:nvPicPr>
        <p:blipFill>
          <a:blip r:embed="rId3"/>
          <a:stretch>
            <a:fillRect/>
          </a:stretch>
        </p:blipFill>
        <p:spPr>
          <a:xfrm>
            <a:off x="2684666" y="1876645"/>
            <a:ext cx="3140264" cy="2924282"/>
          </a:xfrm>
          <a:prstGeom prst="rect">
            <a:avLst/>
          </a:prstGeom>
        </p:spPr>
      </p:pic>
      <p:pic>
        <p:nvPicPr>
          <p:cNvPr id="12" name="Picture 11"/>
          <p:cNvPicPr>
            <a:picLocks noChangeAspect="1"/>
          </p:cNvPicPr>
          <p:nvPr/>
        </p:nvPicPr>
        <p:blipFill>
          <a:blip r:embed="rId4"/>
          <a:stretch>
            <a:fillRect/>
          </a:stretch>
        </p:blipFill>
        <p:spPr>
          <a:xfrm>
            <a:off x="181988" y="2079501"/>
            <a:ext cx="1789125" cy="2192249"/>
          </a:xfrm>
          <a:prstGeom prst="rect">
            <a:avLst/>
          </a:prstGeom>
        </p:spPr>
      </p:pic>
      <p:cxnSp>
        <p:nvCxnSpPr>
          <p:cNvPr id="4" name="Straight Connector 3"/>
          <p:cNvCxnSpPr/>
          <p:nvPr/>
        </p:nvCxnSpPr>
        <p:spPr>
          <a:xfrm flipV="1">
            <a:off x="1971113" y="2332383"/>
            <a:ext cx="713553" cy="278295"/>
          </a:xfrm>
          <a:prstGeom prst="line">
            <a:avLst/>
          </a:prstGeom>
          <a:ln w="19050">
            <a:solidFill>
              <a:schemeClr val="accent5">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824930" y="2305878"/>
            <a:ext cx="560609" cy="26505"/>
          </a:xfrm>
          <a:prstGeom prst="line">
            <a:avLst/>
          </a:prstGeom>
          <a:ln w="19050">
            <a:solidFill>
              <a:schemeClr val="accent5">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7736727" y="2144672"/>
            <a:ext cx="1295210" cy="2487595"/>
          </a:xfrm>
          <a:prstGeom prst="rect">
            <a:avLst/>
          </a:prstGeom>
        </p:spPr>
      </p:pic>
    </p:spTree>
    <p:extLst>
      <p:ext uri="{BB962C8B-B14F-4D97-AF65-F5344CB8AC3E}">
        <p14:creationId xmlns:p14="http://schemas.microsoft.com/office/powerpoint/2010/main" val="167691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university</a:t>
            </a:r>
            <a:endParaRPr lang="en-US" dirty="0"/>
          </a:p>
        </p:txBody>
      </p:sp>
      <p:sp>
        <p:nvSpPr>
          <p:cNvPr id="3" name="Text Placeholder 2"/>
          <p:cNvSpPr>
            <a:spLocks noGrp="1"/>
          </p:cNvSpPr>
          <p:nvPr>
            <p:ph type="body" idx="1"/>
          </p:nvPr>
        </p:nvSpPr>
        <p:spPr>
          <a:xfrm>
            <a:off x="1643270" y="1152475"/>
            <a:ext cx="7189029" cy="3416400"/>
          </a:xfrm>
        </p:spPr>
        <p:txBody>
          <a:bodyPr/>
          <a:lstStyle/>
          <a:p>
            <a:r>
              <a:rPr lang="en-US" dirty="0" smtClean="0"/>
              <a:t>“As a University Dean, I need access to records of all our students, so that we can store and verify them in the future</a:t>
            </a:r>
          </a:p>
          <a:p>
            <a:r>
              <a:rPr lang="en-US" dirty="0" smtClean="0"/>
              <a:t>“As a CS 170 Professor , I need list of students in my class, so that I can communicate with them effectively”</a:t>
            </a:r>
          </a:p>
          <a:p>
            <a:r>
              <a:rPr lang="en-US" b="1" dirty="0" smtClean="0"/>
              <a:t>“As a University Admin, I need list of all classes across departments so that I can update course offerings”</a:t>
            </a:r>
          </a:p>
          <a:p>
            <a:endParaRPr lang="en-US" dirty="0" smtClean="0"/>
          </a:p>
          <a:p>
            <a:endParaRPr lang="en-US" dirty="0" smtClean="0"/>
          </a:p>
        </p:txBody>
      </p:sp>
    </p:spTree>
    <p:extLst>
      <p:ext uri="{BB962C8B-B14F-4D97-AF65-F5344CB8AC3E}">
        <p14:creationId xmlns:p14="http://schemas.microsoft.com/office/powerpoint/2010/main" val="35948059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pic>
        <p:nvPicPr>
          <p:cNvPr id="8" name="Picture 7"/>
          <p:cNvPicPr>
            <a:picLocks noChangeAspect="1"/>
          </p:cNvPicPr>
          <p:nvPr/>
        </p:nvPicPr>
        <p:blipFill rotWithShape="1">
          <a:blip r:embed="rId2"/>
          <a:srcRect r="49260"/>
          <a:stretch/>
        </p:blipFill>
        <p:spPr>
          <a:xfrm>
            <a:off x="4156082" y="1083546"/>
            <a:ext cx="1190065" cy="2499127"/>
          </a:xfrm>
          <a:prstGeom prst="rect">
            <a:avLst/>
          </a:prstGeom>
        </p:spPr>
      </p:pic>
      <p:pic>
        <p:nvPicPr>
          <p:cNvPr id="11" name="Picture 10"/>
          <p:cNvPicPr>
            <a:picLocks noChangeAspect="1"/>
          </p:cNvPicPr>
          <p:nvPr/>
        </p:nvPicPr>
        <p:blipFill>
          <a:blip r:embed="rId3"/>
          <a:stretch>
            <a:fillRect/>
          </a:stretch>
        </p:blipFill>
        <p:spPr>
          <a:xfrm>
            <a:off x="1504871" y="2447498"/>
            <a:ext cx="2517862" cy="2344687"/>
          </a:xfrm>
          <a:prstGeom prst="rect">
            <a:avLst/>
          </a:prstGeom>
        </p:spPr>
      </p:pic>
      <p:pic>
        <p:nvPicPr>
          <p:cNvPr id="12" name="Picture 11"/>
          <p:cNvPicPr>
            <a:picLocks noChangeAspect="1"/>
          </p:cNvPicPr>
          <p:nvPr/>
        </p:nvPicPr>
        <p:blipFill>
          <a:blip r:embed="rId4"/>
          <a:stretch>
            <a:fillRect/>
          </a:stretch>
        </p:blipFill>
        <p:spPr>
          <a:xfrm>
            <a:off x="181988" y="1310874"/>
            <a:ext cx="1189534" cy="1457559"/>
          </a:xfrm>
          <a:prstGeom prst="rect">
            <a:avLst/>
          </a:prstGeom>
        </p:spPr>
      </p:pic>
      <p:pic>
        <p:nvPicPr>
          <p:cNvPr id="3" name="Picture 2"/>
          <p:cNvPicPr>
            <a:picLocks noChangeAspect="1"/>
          </p:cNvPicPr>
          <p:nvPr/>
        </p:nvPicPr>
        <p:blipFill>
          <a:blip r:embed="rId5"/>
          <a:stretch>
            <a:fillRect/>
          </a:stretch>
        </p:blipFill>
        <p:spPr>
          <a:xfrm>
            <a:off x="6489833" y="1311599"/>
            <a:ext cx="1182853" cy="2271799"/>
          </a:xfrm>
          <a:prstGeom prst="rect">
            <a:avLst/>
          </a:prstGeom>
        </p:spPr>
      </p:pic>
      <p:pic>
        <p:nvPicPr>
          <p:cNvPr id="10" name="Picture 9"/>
          <p:cNvPicPr>
            <a:picLocks noChangeAspect="1"/>
          </p:cNvPicPr>
          <p:nvPr/>
        </p:nvPicPr>
        <p:blipFill>
          <a:blip r:embed="rId6"/>
          <a:stretch>
            <a:fillRect/>
          </a:stretch>
        </p:blipFill>
        <p:spPr>
          <a:xfrm>
            <a:off x="5322958" y="1311600"/>
            <a:ext cx="1182852" cy="2271799"/>
          </a:xfrm>
          <a:prstGeom prst="rect">
            <a:avLst/>
          </a:prstGeom>
        </p:spPr>
      </p:pic>
      <p:sp>
        <p:nvSpPr>
          <p:cNvPr id="5" name="Down Arrow 4"/>
          <p:cNvSpPr/>
          <p:nvPr/>
        </p:nvSpPr>
        <p:spPr>
          <a:xfrm>
            <a:off x="6824870" y="622852"/>
            <a:ext cx="437321" cy="61513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pic>
        <p:nvPicPr>
          <p:cNvPr id="8" name="Picture 7"/>
          <p:cNvPicPr>
            <a:picLocks noChangeAspect="1"/>
          </p:cNvPicPr>
          <p:nvPr/>
        </p:nvPicPr>
        <p:blipFill rotWithShape="1">
          <a:blip r:embed="rId3"/>
          <a:srcRect r="49260"/>
          <a:stretch/>
        </p:blipFill>
        <p:spPr>
          <a:xfrm>
            <a:off x="4156082" y="1083546"/>
            <a:ext cx="1190065" cy="2499127"/>
          </a:xfrm>
          <a:prstGeom prst="rect">
            <a:avLst/>
          </a:prstGeom>
        </p:spPr>
      </p:pic>
      <p:pic>
        <p:nvPicPr>
          <p:cNvPr id="11" name="Picture 10"/>
          <p:cNvPicPr>
            <a:picLocks noChangeAspect="1"/>
          </p:cNvPicPr>
          <p:nvPr/>
        </p:nvPicPr>
        <p:blipFill>
          <a:blip r:embed="rId4"/>
          <a:stretch>
            <a:fillRect/>
          </a:stretch>
        </p:blipFill>
        <p:spPr>
          <a:xfrm>
            <a:off x="1504871" y="2447498"/>
            <a:ext cx="2517862" cy="2344687"/>
          </a:xfrm>
          <a:prstGeom prst="rect">
            <a:avLst/>
          </a:prstGeom>
        </p:spPr>
      </p:pic>
      <p:pic>
        <p:nvPicPr>
          <p:cNvPr id="12" name="Picture 11"/>
          <p:cNvPicPr>
            <a:picLocks noChangeAspect="1"/>
          </p:cNvPicPr>
          <p:nvPr/>
        </p:nvPicPr>
        <p:blipFill>
          <a:blip r:embed="rId5"/>
          <a:stretch>
            <a:fillRect/>
          </a:stretch>
        </p:blipFill>
        <p:spPr>
          <a:xfrm>
            <a:off x="181988" y="1310874"/>
            <a:ext cx="1189534" cy="1457559"/>
          </a:xfrm>
          <a:prstGeom prst="rect">
            <a:avLst/>
          </a:prstGeom>
        </p:spPr>
      </p:pic>
      <p:pic>
        <p:nvPicPr>
          <p:cNvPr id="3" name="Picture 2"/>
          <p:cNvPicPr>
            <a:picLocks noChangeAspect="1"/>
          </p:cNvPicPr>
          <p:nvPr/>
        </p:nvPicPr>
        <p:blipFill>
          <a:blip r:embed="rId6"/>
          <a:stretch>
            <a:fillRect/>
          </a:stretch>
        </p:blipFill>
        <p:spPr>
          <a:xfrm>
            <a:off x="6489833" y="1311599"/>
            <a:ext cx="1182853" cy="2271799"/>
          </a:xfrm>
          <a:prstGeom prst="rect">
            <a:avLst/>
          </a:prstGeom>
        </p:spPr>
      </p:pic>
      <p:pic>
        <p:nvPicPr>
          <p:cNvPr id="10" name="Picture 9"/>
          <p:cNvPicPr>
            <a:picLocks noChangeAspect="1"/>
          </p:cNvPicPr>
          <p:nvPr/>
        </p:nvPicPr>
        <p:blipFill>
          <a:blip r:embed="rId7"/>
          <a:stretch>
            <a:fillRect/>
          </a:stretch>
        </p:blipFill>
        <p:spPr>
          <a:xfrm>
            <a:off x="5322958" y="1311600"/>
            <a:ext cx="1182852" cy="2271799"/>
          </a:xfrm>
          <a:prstGeom prst="rect">
            <a:avLst/>
          </a:prstGeom>
        </p:spPr>
      </p:pic>
    </p:spTree>
    <p:extLst>
      <p:ext uri="{BB962C8B-B14F-4D97-AF65-F5344CB8AC3E}">
        <p14:creationId xmlns:p14="http://schemas.microsoft.com/office/powerpoint/2010/main" val="2892179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university</a:t>
            </a:r>
            <a:endParaRPr lang="en-US" dirty="0"/>
          </a:p>
        </p:txBody>
      </p:sp>
      <p:sp>
        <p:nvSpPr>
          <p:cNvPr id="3" name="Text Placeholder 2"/>
          <p:cNvSpPr>
            <a:spLocks noGrp="1"/>
          </p:cNvSpPr>
          <p:nvPr>
            <p:ph type="body" idx="1"/>
          </p:nvPr>
        </p:nvSpPr>
        <p:spPr>
          <a:xfrm>
            <a:off x="1643270" y="1152475"/>
            <a:ext cx="7189029" cy="3416400"/>
          </a:xfrm>
        </p:spPr>
        <p:txBody>
          <a:bodyPr/>
          <a:lstStyle/>
          <a:p>
            <a:r>
              <a:rPr lang="en-US" dirty="0" smtClean="0"/>
              <a:t>“As a University Dean, I need access to records of all our students, so that we can store and verify them in the future</a:t>
            </a:r>
          </a:p>
          <a:p>
            <a:r>
              <a:rPr lang="en-US" dirty="0" smtClean="0"/>
              <a:t>“As a CS 170 Professor , I need list of students in my class, so that I can communicate with them effectively”</a:t>
            </a:r>
          </a:p>
          <a:p>
            <a:r>
              <a:rPr lang="en-US" dirty="0" smtClean="0"/>
              <a:t>“As a University Admin, I need list of all classes across departments so that I can update course offerings</a:t>
            </a:r>
            <a:r>
              <a:rPr lang="en-US" dirty="0" smtClean="0"/>
              <a:t>”</a:t>
            </a:r>
          </a:p>
          <a:p>
            <a:r>
              <a:rPr lang="en-US" b="1" dirty="0"/>
              <a:t>“As a University Dean, I need access to </a:t>
            </a:r>
            <a:r>
              <a:rPr lang="en-US" b="1" dirty="0" smtClean="0"/>
              <a:t>grades of </a:t>
            </a:r>
            <a:r>
              <a:rPr lang="en-US" b="1" dirty="0"/>
              <a:t>all our students, so that we can </a:t>
            </a:r>
            <a:r>
              <a:rPr lang="en-US" b="1" dirty="0" smtClean="0"/>
              <a:t>evaluate their academics </a:t>
            </a:r>
            <a:r>
              <a:rPr lang="en-US" b="1" dirty="0"/>
              <a:t>in the future</a:t>
            </a:r>
          </a:p>
          <a:p>
            <a:endParaRPr lang="en-US" b="1" dirty="0" smtClean="0"/>
          </a:p>
          <a:p>
            <a:endParaRPr lang="en-US" dirty="0" smtClean="0"/>
          </a:p>
          <a:p>
            <a:endParaRPr lang="en-US" dirty="0" smtClean="0"/>
          </a:p>
        </p:txBody>
      </p:sp>
    </p:spTree>
    <p:extLst>
      <p:ext uri="{BB962C8B-B14F-4D97-AF65-F5344CB8AC3E}">
        <p14:creationId xmlns:p14="http://schemas.microsoft.com/office/powerpoint/2010/main" val="16627417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pic>
        <p:nvPicPr>
          <p:cNvPr id="8" name="Picture 7"/>
          <p:cNvPicPr>
            <a:picLocks noChangeAspect="1"/>
          </p:cNvPicPr>
          <p:nvPr/>
        </p:nvPicPr>
        <p:blipFill rotWithShape="1">
          <a:blip r:embed="rId3"/>
          <a:srcRect r="49260"/>
          <a:stretch/>
        </p:blipFill>
        <p:spPr>
          <a:xfrm>
            <a:off x="4156082" y="1083546"/>
            <a:ext cx="1190065" cy="2499127"/>
          </a:xfrm>
          <a:prstGeom prst="rect">
            <a:avLst/>
          </a:prstGeom>
        </p:spPr>
      </p:pic>
      <p:pic>
        <p:nvPicPr>
          <p:cNvPr id="11" name="Picture 10"/>
          <p:cNvPicPr>
            <a:picLocks noChangeAspect="1"/>
          </p:cNvPicPr>
          <p:nvPr/>
        </p:nvPicPr>
        <p:blipFill>
          <a:blip r:embed="rId4"/>
          <a:stretch>
            <a:fillRect/>
          </a:stretch>
        </p:blipFill>
        <p:spPr>
          <a:xfrm>
            <a:off x="1504871" y="2447498"/>
            <a:ext cx="2517862" cy="2344687"/>
          </a:xfrm>
          <a:prstGeom prst="rect">
            <a:avLst/>
          </a:prstGeom>
        </p:spPr>
      </p:pic>
      <p:pic>
        <p:nvPicPr>
          <p:cNvPr id="12" name="Picture 11"/>
          <p:cNvPicPr>
            <a:picLocks noChangeAspect="1"/>
          </p:cNvPicPr>
          <p:nvPr/>
        </p:nvPicPr>
        <p:blipFill>
          <a:blip r:embed="rId5"/>
          <a:stretch>
            <a:fillRect/>
          </a:stretch>
        </p:blipFill>
        <p:spPr>
          <a:xfrm>
            <a:off x="181988" y="1310874"/>
            <a:ext cx="1189534" cy="1457559"/>
          </a:xfrm>
          <a:prstGeom prst="rect">
            <a:avLst/>
          </a:prstGeom>
        </p:spPr>
      </p:pic>
      <p:pic>
        <p:nvPicPr>
          <p:cNvPr id="3" name="Picture 2"/>
          <p:cNvPicPr>
            <a:picLocks noChangeAspect="1"/>
          </p:cNvPicPr>
          <p:nvPr/>
        </p:nvPicPr>
        <p:blipFill>
          <a:blip r:embed="rId6"/>
          <a:stretch>
            <a:fillRect/>
          </a:stretch>
        </p:blipFill>
        <p:spPr>
          <a:xfrm>
            <a:off x="6489833" y="1311599"/>
            <a:ext cx="1182853" cy="2271799"/>
          </a:xfrm>
          <a:prstGeom prst="rect">
            <a:avLst/>
          </a:prstGeom>
        </p:spPr>
      </p:pic>
      <p:pic>
        <p:nvPicPr>
          <p:cNvPr id="10" name="Picture 9"/>
          <p:cNvPicPr>
            <a:picLocks noChangeAspect="1"/>
          </p:cNvPicPr>
          <p:nvPr/>
        </p:nvPicPr>
        <p:blipFill>
          <a:blip r:embed="rId7"/>
          <a:stretch>
            <a:fillRect/>
          </a:stretch>
        </p:blipFill>
        <p:spPr>
          <a:xfrm>
            <a:off x="5322958" y="1311600"/>
            <a:ext cx="1182852" cy="2271799"/>
          </a:xfrm>
          <a:prstGeom prst="rect">
            <a:avLst/>
          </a:prstGeom>
        </p:spPr>
      </p:pic>
    </p:spTree>
    <p:extLst>
      <p:ext uri="{BB962C8B-B14F-4D97-AF65-F5344CB8AC3E}">
        <p14:creationId xmlns:p14="http://schemas.microsoft.com/office/powerpoint/2010/main" val="2967210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 - 2</a:t>
            </a:r>
            <a:endParaRPr lang="en-US" dirty="0"/>
          </a:p>
        </p:txBody>
      </p:sp>
      <p:pic>
        <p:nvPicPr>
          <p:cNvPr id="8" name="Picture 7"/>
          <p:cNvPicPr>
            <a:picLocks noChangeAspect="1"/>
          </p:cNvPicPr>
          <p:nvPr/>
        </p:nvPicPr>
        <p:blipFill rotWithShape="1">
          <a:blip r:embed="rId2"/>
          <a:srcRect r="49260"/>
          <a:stretch/>
        </p:blipFill>
        <p:spPr>
          <a:xfrm>
            <a:off x="4707044" y="1084269"/>
            <a:ext cx="1190065" cy="2499127"/>
          </a:xfrm>
          <a:prstGeom prst="rect">
            <a:avLst/>
          </a:prstGeom>
        </p:spPr>
      </p:pic>
      <p:pic>
        <p:nvPicPr>
          <p:cNvPr id="11" name="Picture 10"/>
          <p:cNvPicPr>
            <a:picLocks noChangeAspect="1"/>
          </p:cNvPicPr>
          <p:nvPr/>
        </p:nvPicPr>
        <p:blipFill>
          <a:blip r:embed="rId3"/>
          <a:stretch>
            <a:fillRect/>
          </a:stretch>
        </p:blipFill>
        <p:spPr>
          <a:xfrm>
            <a:off x="115727" y="2420140"/>
            <a:ext cx="2517862" cy="2344687"/>
          </a:xfrm>
          <a:prstGeom prst="rect">
            <a:avLst/>
          </a:prstGeom>
        </p:spPr>
      </p:pic>
      <p:pic>
        <p:nvPicPr>
          <p:cNvPr id="12" name="Picture 11"/>
          <p:cNvPicPr>
            <a:picLocks noChangeAspect="1"/>
          </p:cNvPicPr>
          <p:nvPr/>
        </p:nvPicPr>
        <p:blipFill>
          <a:blip r:embed="rId4"/>
          <a:stretch>
            <a:fillRect/>
          </a:stretch>
        </p:blipFill>
        <p:spPr>
          <a:xfrm>
            <a:off x="115727" y="1017724"/>
            <a:ext cx="1049973" cy="1286552"/>
          </a:xfrm>
          <a:prstGeom prst="rect">
            <a:avLst/>
          </a:prstGeom>
        </p:spPr>
      </p:pic>
      <p:pic>
        <p:nvPicPr>
          <p:cNvPr id="3" name="Picture 2"/>
          <p:cNvPicPr>
            <a:picLocks noChangeAspect="1"/>
          </p:cNvPicPr>
          <p:nvPr/>
        </p:nvPicPr>
        <p:blipFill>
          <a:blip r:embed="rId5"/>
          <a:stretch>
            <a:fillRect/>
          </a:stretch>
        </p:blipFill>
        <p:spPr>
          <a:xfrm>
            <a:off x="7806035" y="1311598"/>
            <a:ext cx="1182853" cy="2271799"/>
          </a:xfrm>
          <a:prstGeom prst="rect">
            <a:avLst/>
          </a:prstGeom>
        </p:spPr>
      </p:pic>
      <p:pic>
        <p:nvPicPr>
          <p:cNvPr id="10" name="Picture 9"/>
          <p:cNvPicPr>
            <a:picLocks noChangeAspect="1"/>
          </p:cNvPicPr>
          <p:nvPr/>
        </p:nvPicPr>
        <p:blipFill>
          <a:blip r:embed="rId6"/>
          <a:stretch>
            <a:fillRect/>
          </a:stretch>
        </p:blipFill>
        <p:spPr>
          <a:xfrm>
            <a:off x="6623183" y="1311597"/>
            <a:ext cx="1182852" cy="2271799"/>
          </a:xfrm>
          <a:prstGeom prst="rect">
            <a:avLst/>
          </a:prstGeom>
        </p:spPr>
      </p:pic>
      <p:pic>
        <p:nvPicPr>
          <p:cNvPr id="4" name="Picture 3"/>
          <p:cNvPicPr>
            <a:picLocks noChangeAspect="1"/>
          </p:cNvPicPr>
          <p:nvPr/>
        </p:nvPicPr>
        <p:blipFill>
          <a:blip r:embed="rId7"/>
          <a:stretch>
            <a:fillRect/>
          </a:stretch>
        </p:blipFill>
        <p:spPr>
          <a:xfrm>
            <a:off x="5897110" y="1310874"/>
            <a:ext cx="726074" cy="2272522"/>
          </a:xfrm>
          <a:prstGeom prst="rect">
            <a:avLst/>
          </a:prstGeom>
        </p:spPr>
      </p:pic>
      <p:pic>
        <p:nvPicPr>
          <p:cNvPr id="5" name="Picture 4"/>
          <p:cNvPicPr>
            <a:picLocks noChangeAspect="1"/>
          </p:cNvPicPr>
          <p:nvPr/>
        </p:nvPicPr>
        <p:blipFill>
          <a:blip r:embed="rId8"/>
          <a:stretch>
            <a:fillRect/>
          </a:stretch>
        </p:blipFill>
        <p:spPr>
          <a:xfrm>
            <a:off x="2623191" y="2647930"/>
            <a:ext cx="2083852" cy="2116897"/>
          </a:xfrm>
          <a:prstGeom prst="rect">
            <a:avLst/>
          </a:prstGeom>
        </p:spPr>
      </p:pic>
    </p:spTree>
    <p:extLst>
      <p:ext uri="{BB962C8B-B14F-4D97-AF65-F5344CB8AC3E}">
        <p14:creationId xmlns:p14="http://schemas.microsoft.com/office/powerpoint/2010/main" val="4117793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Tree>
    <p:extLst>
      <p:ext uri="{BB962C8B-B14F-4D97-AF65-F5344CB8AC3E}">
        <p14:creationId xmlns:p14="http://schemas.microsoft.com/office/powerpoint/2010/main" val="2364084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 DB Module</a:t>
            </a:r>
            <a:endParaRPr lang="en-US" dirty="0"/>
          </a:p>
        </p:txBody>
      </p:sp>
      <p:graphicFrame>
        <p:nvGraphicFramePr>
          <p:cNvPr id="6" name="Diagram 5"/>
          <p:cNvGraphicFramePr/>
          <p:nvPr>
            <p:extLst>
              <p:ext uri="{D42A27DB-BD31-4B8C-83A1-F6EECF244321}">
                <p14:modId xmlns:p14="http://schemas.microsoft.com/office/powerpoint/2010/main" val="3177090131"/>
              </p:ext>
            </p:extLst>
          </p:nvPr>
        </p:nvGraphicFramePr>
        <p:xfrm>
          <a:off x="172278" y="1017724"/>
          <a:ext cx="8852452" cy="3633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47326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example</a:t>
            </a:r>
            <a:endParaRPr lang="en-US" dirty="0"/>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smtClean="0">
                <a:solidFill>
                  <a:schemeClr val="tx1"/>
                </a:solidFill>
              </a:rPr>
              <a:t>Books, users, authors , book categories, rental</a:t>
            </a:r>
          </a:p>
          <a:p>
            <a:pPr marL="285750" indent="-285750">
              <a:buFont typeface="Arial" panose="020B0604020202020204" pitchFamily="34" charset="0"/>
              <a:buChar char="•"/>
            </a:pPr>
            <a:r>
              <a:rPr lang="en-US" dirty="0" smtClean="0">
                <a:solidFill>
                  <a:schemeClr val="tx1"/>
                </a:solidFill>
              </a:rPr>
              <a:t>1 user can rent multiple titles</a:t>
            </a:r>
          </a:p>
          <a:p>
            <a:pPr marL="285750" indent="-285750">
              <a:buFont typeface="Arial" panose="020B0604020202020204" pitchFamily="34" charset="0"/>
              <a:buChar char="•"/>
            </a:pPr>
            <a:r>
              <a:rPr lang="en-US" dirty="0" smtClean="0">
                <a:solidFill>
                  <a:schemeClr val="tx1"/>
                </a:solidFill>
              </a:rPr>
              <a:t>Books can be written by multiple authors</a:t>
            </a:r>
          </a:p>
          <a:p>
            <a:pPr marL="285750" indent="-285750">
              <a:buFont typeface="Arial" panose="020B0604020202020204" pitchFamily="34" charset="0"/>
              <a:buChar char="•"/>
            </a:pPr>
            <a:r>
              <a:rPr lang="en-US" dirty="0" smtClean="0">
                <a:solidFill>
                  <a:schemeClr val="tx1"/>
                </a:solidFill>
              </a:rPr>
              <a:t>Books belong to Multiple categories</a:t>
            </a:r>
            <a:endParaRPr lang="en-US" dirty="0">
              <a:solidFill>
                <a:schemeClr val="tx1"/>
              </a:solidFill>
            </a:endParaRPr>
          </a:p>
        </p:txBody>
      </p:sp>
    </p:spTree>
    <p:extLst>
      <p:ext uri="{BB962C8B-B14F-4D97-AF65-F5344CB8AC3E}">
        <p14:creationId xmlns:p14="http://schemas.microsoft.com/office/powerpoint/2010/main" val="13855535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onceptual Data Model for a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653" y="0"/>
            <a:ext cx="712507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0655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683" y="100468"/>
            <a:ext cx="8520599" cy="572699"/>
          </a:xfrm>
        </p:spPr>
        <p:txBody>
          <a:bodyPr/>
          <a:lstStyle/>
          <a:p>
            <a:r>
              <a:rPr lang="en-US" dirty="0" smtClean="0"/>
              <a:t>Lab</a:t>
            </a:r>
            <a:endParaRPr lang="en-US" dirty="0"/>
          </a:p>
        </p:txBody>
      </p:sp>
      <p:sp>
        <p:nvSpPr>
          <p:cNvPr id="2" name="Rectangle 1"/>
          <p:cNvSpPr/>
          <p:nvPr/>
        </p:nvSpPr>
        <p:spPr>
          <a:xfrm>
            <a:off x="106018" y="673167"/>
            <a:ext cx="5963477" cy="4370427"/>
          </a:xfrm>
          <a:prstGeom prst="rect">
            <a:avLst/>
          </a:prstGeom>
        </p:spPr>
        <p:txBody>
          <a:bodyPr wrap="square">
            <a:spAutoFit/>
          </a:bodyPr>
          <a:lstStyle/>
          <a:p>
            <a:pPr algn="just"/>
            <a:r>
              <a:rPr lang="en-US" sz="1800" b="1" dirty="0"/>
              <a:t>Summary </a:t>
            </a:r>
            <a:endParaRPr lang="en-US" b="1" dirty="0"/>
          </a:p>
          <a:p>
            <a:pPr algn="just"/>
            <a:r>
              <a:rPr lang="en-US" sz="1600" dirty="0"/>
              <a:t>Donald </a:t>
            </a:r>
            <a:r>
              <a:rPr lang="en-US" sz="1600" dirty="0" err="1"/>
              <a:t>inc.</a:t>
            </a:r>
            <a:r>
              <a:rPr lang="en-US" sz="1600" dirty="0"/>
              <a:t> is a market leader in the aircraft parts industry. Its primary business is in supplying aircraft materials. They are looking to scale up their business and believe that one key factor is digitizing their operations. They have approached you to design a database for them which can help them migrate their paper records effectively and in the future leverage the potential of machine learning / analytics</a:t>
            </a:r>
            <a:r>
              <a:rPr lang="en-US" sz="1600" dirty="0" smtClean="0"/>
              <a:t>.</a:t>
            </a:r>
          </a:p>
          <a:p>
            <a:pPr algn="just"/>
            <a:endParaRPr lang="en-US" sz="1600" dirty="0" smtClean="0"/>
          </a:p>
          <a:p>
            <a:pPr algn="just"/>
            <a:r>
              <a:rPr lang="en-US" sz="1800" b="1" dirty="0" smtClean="0"/>
              <a:t>Deliverables</a:t>
            </a:r>
            <a:endParaRPr lang="en-US" b="1" dirty="0"/>
          </a:p>
          <a:p>
            <a:pPr algn="just"/>
            <a:r>
              <a:rPr lang="en-US" sz="1600" dirty="0"/>
              <a:t>You are expected to provide a ER model that accommodates their business requirements. The ER model should be efficiently designed and scalable with changing business goals</a:t>
            </a:r>
            <a:r>
              <a:rPr lang="en-US" sz="1600" dirty="0" smtClean="0"/>
              <a:t>.</a:t>
            </a:r>
          </a:p>
          <a:p>
            <a:pPr algn="just"/>
            <a:endParaRPr lang="en-US" sz="1600" dirty="0"/>
          </a:p>
          <a:p>
            <a:pPr algn="just"/>
            <a:r>
              <a:rPr lang="en-US" sz="1800" b="1" dirty="0" smtClean="0"/>
              <a:t>Business </a:t>
            </a:r>
            <a:r>
              <a:rPr lang="en-US" sz="1800" b="1" dirty="0"/>
              <a:t>Requirements</a:t>
            </a:r>
          </a:p>
          <a:p>
            <a:pPr algn="just"/>
            <a:r>
              <a:rPr lang="en-US" sz="1600" dirty="0"/>
              <a:t>There are 3 ‘waves’ of requirements – each will be given to you sequentially. </a:t>
            </a:r>
          </a:p>
        </p:txBody>
      </p:sp>
    </p:spTree>
    <p:extLst>
      <p:ext uri="{BB962C8B-B14F-4D97-AF65-F5344CB8AC3E}">
        <p14:creationId xmlns:p14="http://schemas.microsoft.com/office/powerpoint/2010/main" val="2282076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t>
            </a:r>
            <a:r>
              <a:rPr lang="en-US" dirty="0" smtClean="0"/>
              <a:t>Reading – for Friday and beyond</a:t>
            </a:r>
            <a:endParaRPr lang="en-US" dirty="0"/>
          </a:p>
        </p:txBody>
      </p:sp>
      <p:sp>
        <p:nvSpPr>
          <p:cNvPr id="3" name="Text Placeholder 2"/>
          <p:cNvSpPr>
            <a:spLocks noGrp="1"/>
          </p:cNvSpPr>
          <p:nvPr>
            <p:ph type="body" idx="1"/>
          </p:nvPr>
        </p:nvSpPr>
        <p:spPr/>
        <p:txBody>
          <a:bodyPr/>
          <a:lstStyle/>
          <a:p>
            <a:r>
              <a:rPr lang="en-US" dirty="0" smtClean="0"/>
              <a:t>databaseanswers.org – Example schemas and tutorials</a:t>
            </a:r>
          </a:p>
          <a:p>
            <a:r>
              <a:rPr lang="en-US" dirty="0" smtClean="0"/>
              <a:t>db-book.com </a:t>
            </a:r>
            <a:r>
              <a:rPr lang="en-US" dirty="0" smtClean="0"/>
              <a:t>– Normalization</a:t>
            </a:r>
          </a:p>
          <a:p>
            <a:r>
              <a:rPr lang="en-US" dirty="0" smtClean="0"/>
              <a:t>Sqlzoo.net 0-6</a:t>
            </a:r>
          </a:p>
          <a:p>
            <a:r>
              <a:rPr lang="en-US" dirty="0" smtClean="0"/>
              <a:t>Mid point presentations – idea, team, updates, roles </a:t>
            </a:r>
            <a:br>
              <a:rPr lang="en-US" dirty="0" smtClean="0"/>
            </a:br>
            <a:r>
              <a:rPr lang="en-US" dirty="0" smtClean="0"/>
              <a:t>+ front end plan, </a:t>
            </a:r>
            <a:endParaRPr lang="en-US" dirty="0" smtClean="0"/>
          </a:p>
          <a:p>
            <a:endParaRPr lang="en-US" dirty="0"/>
          </a:p>
        </p:txBody>
      </p:sp>
    </p:spTree>
    <p:extLst>
      <p:ext uri="{BB962C8B-B14F-4D97-AF65-F5344CB8AC3E}">
        <p14:creationId xmlns:p14="http://schemas.microsoft.com/office/powerpoint/2010/main" val="2380682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 Concepts</a:t>
            </a:r>
            <a:endParaRPr lang="en-US" dirty="0"/>
          </a:p>
        </p:txBody>
      </p:sp>
    </p:spTree>
    <p:extLst>
      <p:ext uri="{BB962C8B-B14F-4D97-AF65-F5344CB8AC3E}">
        <p14:creationId xmlns:p14="http://schemas.microsoft.com/office/powerpoint/2010/main" val="115614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Case Study - </a:t>
            </a:r>
            <a:r>
              <a:rPr lang="en-US" dirty="0"/>
              <a:t>University Database</a:t>
            </a:r>
            <a:br>
              <a:rPr lang="en-US" dirty="0"/>
            </a:br>
            <a:endParaRPr lang="en-US" dirty="0"/>
          </a:p>
        </p:txBody>
      </p:sp>
      <p:sp>
        <p:nvSpPr>
          <p:cNvPr id="6" name="Text Placeholder 5"/>
          <p:cNvSpPr>
            <a:spLocks noGrp="1"/>
          </p:cNvSpPr>
          <p:nvPr>
            <p:ph type="body" idx="1"/>
          </p:nvPr>
        </p:nvSpPr>
        <p:spPr/>
        <p:txBody>
          <a:bodyPr/>
          <a:lstStyle/>
          <a:p>
            <a:pPr marL="342900" indent="-342900">
              <a:buFont typeface="Arial" panose="020B0604020202020204" pitchFamily="34" charset="0"/>
              <a:buChar char="•"/>
            </a:pPr>
            <a:r>
              <a:rPr lang="en-US" sz="2400" dirty="0" smtClean="0">
                <a:solidFill>
                  <a:schemeClr val="tx1"/>
                </a:solidFill>
              </a:rPr>
              <a:t>Students</a:t>
            </a:r>
          </a:p>
          <a:p>
            <a:pPr marL="342900" indent="-342900">
              <a:buFont typeface="Arial" panose="020B0604020202020204" pitchFamily="34" charset="0"/>
              <a:buChar char="•"/>
            </a:pPr>
            <a:r>
              <a:rPr lang="en-US" sz="2400" dirty="0" smtClean="0">
                <a:solidFill>
                  <a:schemeClr val="tx1"/>
                </a:solidFill>
              </a:rPr>
              <a:t>Teachers</a:t>
            </a:r>
          </a:p>
          <a:p>
            <a:pPr marL="342900" indent="-342900">
              <a:buFont typeface="Arial" panose="020B0604020202020204" pitchFamily="34" charset="0"/>
              <a:buChar char="•"/>
            </a:pPr>
            <a:r>
              <a:rPr lang="en-US" sz="2400" dirty="0" smtClean="0">
                <a:solidFill>
                  <a:schemeClr val="tx1"/>
                </a:solidFill>
              </a:rPr>
              <a:t>Classes</a:t>
            </a:r>
          </a:p>
          <a:p>
            <a:pPr marL="342900" indent="-342900">
              <a:buFont typeface="Arial" panose="020B0604020202020204" pitchFamily="34" charset="0"/>
              <a:buChar char="•"/>
            </a:pPr>
            <a:r>
              <a:rPr lang="en-US" sz="2400" dirty="0" smtClean="0">
                <a:solidFill>
                  <a:schemeClr val="tx1"/>
                </a:solidFill>
              </a:rPr>
              <a:t>Departments</a:t>
            </a:r>
            <a:endParaRPr lang="en-US" sz="2400" dirty="0">
              <a:solidFill>
                <a:schemeClr val="tx1"/>
              </a:solidFill>
            </a:endParaRPr>
          </a:p>
        </p:txBody>
      </p:sp>
      <p:pic>
        <p:nvPicPr>
          <p:cNvPr id="1026" name="Picture 2" descr="http://ijwi.files.wordpress.com/2014/12/cropped-uc-berkeley.jpg"/>
          <p:cNvPicPr>
            <a:picLocks noChangeAspect="1" noChangeArrowheads="1"/>
          </p:cNvPicPr>
          <p:nvPr/>
        </p:nvPicPr>
        <p:blipFill rotWithShape="1">
          <a:blip r:embed="rId2">
            <a:extLst>
              <a:ext uri="{28A0092B-C50C-407E-A947-70E740481C1C}">
                <a14:useLocalDpi xmlns:a14="http://schemas.microsoft.com/office/drawing/2010/main" val="0"/>
              </a:ext>
            </a:extLst>
          </a:blip>
          <a:srcRect l="-145" r="49130"/>
          <a:stretch/>
        </p:blipFill>
        <p:spPr bwMode="auto">
          <a:xfrm>
            <a:off x="3763618" y="1184274"/>
            <a:ext cx="4664764"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391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databases ? Why not Text files ?</a:t>
            </a:r>
            <a:endParaRPr lang="en-US" dirty="0"/>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smtClean="0"/>
              <a:t>Performance – speed of reading and writing</a:t>
            </a:r>
          </a:p>
          <a:p>
            <a:pPr marL="285750" indent="-285750">
              <a:buFont typeface="Arial" panose="020B0604020202020204" pitchFamily="34" charset="0"/>
              <a:buChar char="•"/>
            </a:pPr>
            <a:r>
              <a:rPr lang="en-US" dirty="0" smtClean="0"/>
              <a:t>Scaling up – text files are terrible</a:t>
            </a:r>
          </a:p>
          <a:p>
            <a:pPr marL="285750" indent="-285750">
              <a:buFont typeface="Arial" panose="020B0604020202020204" pitchFamily="34" charset="0"/>
              <a:buChar char="•"/>
            </a:pPr>
            <a:r>
              <a:rPr lang="en-US" dirty="0" smtClean="0"/>
              <a:t>DBMS – UI tools for majority of use-cases</a:t>
            </a:r>
          </a:p>
          <a:p>
            <a:pPr marL="285750" indent="-285750">
              <a:buFont typeface="Arial" panose="020B0604020202020204" pitchFamily="34" charset="0"/>
              <a:buChar char="•"/>
            </a:pPr>
            <a:r>
              <a:rPr lang="en-US" dirty="0" smtClean="0"/>
              <a:t>Privileges, migrations, backups etc..</a:t>
            </a:r>
          </a:p>
          <a:p>
            <a:pPr marL="285750" indent="-285750">
              <a:buFont typeface="Arial" panose="020B0604020202020204" pitchFamily="34" charset="0"/>
              <a:buChar char="•"/>
            </a:pPr>
            <a:r>
              <a:rPr lang="en-US" dirty="0" smtClean="0"/>
              <a:t>SQL !</a:t>
            </a:r>
          </a:p>
          <a:p>
            <a:endParaRPr lang="en-US" dirty="0" smtClean="0"/>
          </a:p>
        </p:txBody>
      </p:sp>
    </p:spTree>
    <p:extLst>
      <p:ext uri="{BB962C8B-B14F-4D97-AF65-F5344CB8AC3E}">
        <p14:creationId xmlns:p14="http://schemas.microsoft.com/office/powerpoint/2010/main" val="359845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w-csar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4889" y="0"/>
            <a:ext cx="8677850" cy="48812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44184" y="3150435"/>
            <a:ext cx="1571946" cy="400110"/>
          </a:xfrm>
          <a:prstGeom prst="rect">
            <a:avLst/>
          </a:prstGeom>
        </p:spPr>
        <p:style>
          <a:lnRef idx="2">
            <a:schemeClr val="dk1"/>
          </a:lnRef>
          <a:fillRef idx="1">
            <a:schemeClr val="lt1"/>
          </a:fillRef>
          <a:effectRef idx="0">
            <a:schemeClr val="dk1"/>
          </a:effectRef>
          <a:fontRef idx="minor">
            <a:schemeClr val="dk1"/>
          </a:fontRef>
        </p:style>
        <p:txBody>
          <a:bodyPr wrap="square" numCol="1" rtlCol="0">
            <a:spAutoFit/>
          </a:bodyPr>
          <a:lstStyle/>
          <a:p>
            <a:r>
              <a:rPr lang="en-US" sz="2000" dirty="0" smtClean="0">
                <a:latin typeface="Arial Rounded MT Bold" panose="020F0704030504030204" pitchFamily="34" charset="0"/>
              </a:rPr>
              <a:t>Client Side</a:t>
            </a:r>
            <a:endParaRPr lang="en-US" sz="2000" dirty="0">
              <a:latin typeface="Arial Rounded MT Bold" panose="020F0704030504030204" pitchFamily="34" charset="0"/>
            </a:endParaRPr>
          </a:p>
        </p:txBody>
      </p:sp>
      <p:sp>
        <p:nvSpPr>
          <p:cNvPr id="4" name="Right Arrow 3"/>
          <p:cNvSpPr/>
          <p:nvPr/>
        </p:nvSpPr>
        <p:spPr>
          <a:xfrm rot="16200000">
            <a:off x="770562" y="2589088"/>
            <a:ext cx="719191" cy="1643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6" name="TextBox 5"/>
          <p:cNvSpPr txBox="1"/>
          <p:nvPr/>
        </p:nvSpPr>
        <p:spPr>
          <a:xfrm>
            <a:off x="249536" y="4015863"/>
            <a:ext cx="1761241" cy="400110"/>
          </a:xfrm>
          <a:prstGeom prst="rect">
            <a:avLst/>
          </a:prstGeom>
        </p:spPr>
        <p:style>
          <a:lnRef idx="2">
            <a:schemeClr val="dk1"/>
          </a:lnRef>
          <a:fillRef idx="1">
            <a:schemeClr val="lt1"/>
          </a:fillRef>
          <a:effectRef idx="0">
            <a:schemeClr val="dk1"/>
          </a:effectRef>
          <a:fontRef idx="minor">
            <a:schemeClr val="dk1"/>
          </a:fontRef>
        </p:style>
        <p:txBody>
          <a:bodyPr wrap="square" numCol="1" rtlCol="0">
            <a:spAutoFit/>
          </a:bodyPr>
          <a:lstStyle/>
          <a:p>
            <a:r>
              <a:rPr lang="en-US" sz="2000" dirty="0" smtClean="0">
                <a:latin typeface="Arial Rounded MT Bold" panose="020F0704030504030204" pitchFamily="34" charset="0"/>
              </a:rPr>
              <a:t>Server Side</a:t>
            </a:r>
            <a:endParaRPr lang="en-US" sz="2000" dirty="0">
              <a:latin typeface="Arial Rounded MT Bold" panose="020F0704030504030204" pitchFamily="34" charset="0"/>
            </a:endParaRPr>
          </a:p>
        </p:txBody>
      </p:sp>
      <p:sp>
        <p:nvSpPr>
          <p:cNvPr id="7" name="Right Arrow 6"/>
          <p:cNvSpPr/>
          <p:nvPr/>
        </p:nvSpPr>
        <p:spPr>
          <a:xfrm>
            <a:off x="2105425" y="4140485"/>
            <a:ext cx="474792" cy="150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TextBox 7"/>
          <p:cNvSpPr txBox="1"/>
          <p:nvPr/>
        </p:nvSpPr>
        <p:spPr>
          <a:xfrm>
            <a:off x="5138325" y="2117479"/>
            <a:ext cx="1735087"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numCol="1" rtlCol="0">
            <a:spAutoFit/>
          </a:bodyPr>
          <a:lstStyle/>
          <a:p>
            <a:r>
              <a:rPr lang="en-US" sz="3600" dirty="0" smtClean="0">
                <a:latin typeface="Arial Rounded MT Bold" panose="020F0704030504030204" pitchFamily="34" charset="0"/>
              </a:rPr>
              <a:t>FLASK</a:t>
            </a:r>
            <a:endParaRPr lang="en-US" sz="2000" dirty="0">
              <a:latin typeface="Arial Rounded MT Bold" panose="020F0704030504030204" pitchFamily="34" charset="0"/>
            </a:endParaRPr>
          </a:p>
        </p:txBody>
      </p:sp>
      <p:sp>
        <p:nvSpPr>
          <p:cNvPr id="5" name="TextBox 4"/>
          <p:cNvSpPr txBox="1"/>
          <p:nvPr/>
        </p:nvSpPr>
        <p:spPr>
          <a:xfrm>
            <a:off x="3041151" y="452063"/>
            <a:ext cx="1130438" cy="307777"/>
          </a:xfrm>
          <a:prstGeom prst="rect">
            <a:avLst/>
          </a:prstGeom>
        </p:spPr>
        <p:style>
          <a:lnRef idx="1">
            <a:schemeClr val="accent6"/>
          </a:lnRef>
          <a:fillRef idx="2">
            <a:schemeClr val="accent6"/>
          </a:fillRef>
          <a:effectRef idx="1">
            <a:schemeClr val="accent6"/>
          </a:effectRef>
          <a:fontRef idx="minor">
            <a:schemeClr val="dk1"/>
          </a:fontRef>
        </p:style>
        <p:txBody>
          <a:bodyPr wrap="none" numCol="1" rtlCol="0">
            <a:spAutoFit/>
          </a:bodyPr>
          <a:lstStyle/>
          <a:p>
            <a:r>
              <a:rPr lang="en-US" dirty="0" smtClean="0"/>
              <a:t>Web Server</a:t>
            </a:r>
            <a:endParaRPr lang="en-US" dirty="0"/>
          </a:p>
        </p:txBody>
      </p:sp>
      <p:sp>
        <p:nvSpPr>
          <p:cNvPr id="10" name="TextBox 9"/>
          <p:cNvSpPr txBox="1"/>
          <p:nvPr/>
        </p:nvSpPr>
        <p:spPr>
          <a:xfrm>
            <a:off x="5371726" y="441565"/>
            <a:ext cx="1080745" cy="307777"/>
          </a:xfrm>
          <a:prstGeom prst="rect">
            <a:avLst/>
          </a:prstGeom>
        </p:spPr>
        <p:style>
          <a:lnRef idx="1">
            <a:schemeClr val="accent6"/>
          </a:lnRef>
          <a:fillRef idx="2">
            <a:schemeClr val="accent6"/>
          </a:fillRef>
          <a:effectRef idx="1">
            <a:schemeClr val="accent6"/>
          </a:effectRef>
          <a:fontRef idx="minor">
            <a:schemeClr val="dk1"/>
          </a:fontRef>
        </p:style>
        <p:txBody>
          <a:bodyPr wrap="none" numCol="1" rtlCol="0">
            <a:spAutoFit/>
          </a:bodyPr>
          <a:lstStyle/>
          <a:p>
            <a:r>
              <a:rPr lang="en-US" dirty="0" smtClean="0"/>
              <a:t>App Server</a:t>
            </a:r>
            <a:endParaRPr lang="en-US" dirty="0"/>
          </a:p>
        </p:txBody>
      </p:sp>
    </p:spTree>
    <p:extLst>
      <p:ext uri="{BB962C8B-B14F-4D97-AF65-F5344CB8AC3E}">
        <p14:creationId xmlns:p14="http://schemas.microsoft.com/office/powerpoint/2010/main" val="1439732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13699</TotalTime>
  <Words>1992</Words>
  <Application>Microsoft Office PowerPoint</Application>
  <PresentationFormat>On-screen Show (16:9)</PresentationFormat>
  <Paragraphs>401</Paragraphs>
  <Slides>53</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Proxima Nova</vt:lpstr>
      <vt:lpstr>Arial Rounded MT Bold</vt:lpstr>
      <vt:lpstr>Symbol</vt:lpstr>
      <vt:lpstr>ＭＳ Ｐゴシック</vt:lpstr>
      <vt:lpstr>ＭＳ Ｐゴシック</vt:lpstr>
      <vt:lpstr>Monotype Sorts</vt:lpstr>
      <vt:lpstr>Arial</vt:lpstr>
      <vt:lpstr>Wingdings</vt:lpstr>
      <vt:lpstr>UC Berkeley OS Sign</vt:lpstr>
      <vt:lpstr>spearmint</vt:lpstr>
      <vt:lpstr>Lecture 13</vt:lpstr>
      <vt:lpstr>Map</vt:lpstr>
      <vt:lpstr>Map</vt:lpstr>
      <vt:lpstr>Today</vt:lpstr>
      <vt:lpstr>Overview – DB Module</vt:lpstr>
      <vt:lpstr>DATABASES - Concepts</vt:lpstr>
      <vt:lpstr>Case Study - University Database </vt:lpstr>
      <vt:lpstr>Why databases ? Why not Text files ?</vt:lpstr>
      <vt:lpstr>PowerPoint Presentation</vt:lpstr>
      <vt:lpstr>CRUD</vt:lpstr>
      <vt:lpstr>Read</vt:lpstr>
      <vt:lpstr>Read</vt:lpstr>
      <vt:lpstr>Design process</vt:lpstr>
      <vt:lpstr>The 6 Dimensions of  an Organizing System</vt:lpstr>
      <vt:lpstr>Logical Design</vt:lpstr>
      <vt:lpstr>Example requirements - university</vt:lpstr>
      <vt:lpstr>Example requirements - university</vt:lpstr>
      <vt:lpstr>Database Modelling – a design problem</vt:lpstr>
      <vt:lpstr>Database Models and Schemes</vt:lpstr>
      <vt:lpstr>ER Model</vt:lpstr>
      <vt:lpstr>Relational Databases</vt:lpstr>
      <vt:lpstr>Relational Databases</vt:lpstr>
      <vt:lpstr>“Thing” vs. “Type of Thing”</vt:lpstr>
      <vt:lpstr>Relational Databases</vt:lpstr>
      <vt:lpstr>Relational Databases</vt:lpstr>
      <vt:lpstr>Relational Databases</vt:lpstr>
      <vt:lpstr>Relational Databases</vt:lpstr>
      <vt:lpstr>Relational Databases</vt:lpstr>
      <vt:lpstr>Relational Databases</vt:lpstr>
      <vt:lpstr>Relational Databases</vt:lpstr>
      <vt:lpstr>Example requirements - university</vt:lpstr>
      <vt:lpstr>Example requirements</vt:lpstr>
      <vt:lpstr>Example requirements - 2</vt:lpstr>
      <vt:lpstr>Example requirements - 2</vt:lpstr>
      <vt:lpstr>Example requirements - 2</vt:lpstr>
      <vt:lpstr>Example requirements - 2</vt:lpstr>
      <vt:lpstr>Example requirements - 2</vt:lpstr>
      <vt:lpstr>Example requirements - 2</vt:lpstr>
      <vt:lpstr>Example requirements - 2</vt:lpstr>
      <vt:lpstr>Example requirements - 2</vt:lpstr>
      <vt:lpstr>Example requirements - university</vt:lpstr>
      <vt:lpstr>Example requirements - 2</vt:lpstr>
      <vt:lpstr>Example requirements - university</vt:lpstr>
      <vt:lpstr>Example requirements - 2</vt:lpstr>
      <vt:lpstr>Example requirements - 2</vt:lpstr>
      <vt:lpstr>Example requirements - university</vt:lpstr>
      <vt:lpstr>Example requirements - 2</vt:lpstr>
      <vt:lpstr>Example requirements - 2</vt:lpstr>
      <vt:lpstr>LAB</vt:lpstr>
      <vt:lpstr>Library example</vt:lpstr>
      <vt:lpstr>PowerPoint Presentation</vt:lpstr>
      <vt:lpstr>Lab</vt:lpstr>
      <vt:lpstr>Further Reading – for Friday and beyond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Aditya Mishra</dc:creator>
  <cp:lastModifiedBy>Aditya Mishra</cp:lastModifiedBy>
  <cp:revision>241</cp:revision>
  <dcterms:modified xsi:type="dcterms:W3CDTF">2016-03-02T22:40:25Z</dcterms:modified>
</cp:coreProperties>
</file>