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embeddedFontLs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Source Sans Pro" panose="020B0604020202020204" charset="0"/>
      <p:regular r:id="rId36"/>
      <p:bold r:id="rId37"/>
      <p:italic r:id="rId38"/>
      <p:boldItalic r:id="rId39"/>
    </p:embeddedFont>
    <p:embeddedFont>
      <p:font typeface="Arial Rounded MT Bold" panose="020F0704030504030204" pitchFamily="3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73609" autoAdjust="0"/>
  </p:normalViewPr>
  <p:slideViewPr>
    <p:cSldViewPr snapToGrid="0">
      <p:cViewPr varScale="1">
        <p:scale>
          <a:sx n="72" d="100"/>
          <a:sy n="72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627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This is the course map for IOLab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We have packaged the course in </a:t>
            </a:r>
            <a:r>
              <a:rPr lang="en" altLang="en" dirty="0" smtClean="0"/>
              <a:t>f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</a:t>
            </a:r>
            <a:r>
              <a:rPr lang="en" altLang="en" dirty="0" smtClean="0"/>
              <a:t>pen up netflix and</a:t>
            </a:r>
            <a:r>
              <a:rPr lang="en" altLang="en" baseline="0" dirty="0" smtClean="0"/>
              <a:t> utube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 smtClean="0"/>
              <a:t>our </a:t>
            </a:r>
            <a:r>
              <a:rPr lang="en" altLang="e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5309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This is the course map for IOLab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altLang="en" dirty="0"/>
              <a:t>We have packaged the course in four modules</a:t>
            </a:r>
          </a:p>
        </p:txBody>
      </p:sp>
    </p:spTree>
    <p:extLst>
      <p:ext uri="{BB962C8B-B14F-4D97-AF65-F5344CB8AC3E}">
        <p14:creationId xmlns:p14="http://schemas.microsoft.com/office/powerpoint/2010/main" val="44157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Three servers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2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where your framework sits – App server</a:t>
            </a:r>
          </a:p>
          <a:p>
            <a:r>
              <a:rPr lang="en-US" baseline="0" dirty="0" smtClean="0"/>
              <a:t>You guys coded static view layer-views that never change</a:t>
            </a:r>
          </a:p>
          <a:p>
            <a:r>
              <a:rPr lang="en-US" baseline="0" dirty="0" smtClean="0"/>
              <a:t>Some frameworks come packaged with everything – a model 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1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where your framework sits – App server</a:t>
            </a:r>
          </a:p>
          <a:p>
            <a:r>
              <a:rPr lang="en-US" baseline="0" dirty="0" smtClean="0"/>
              <a:t>You guys coded static view layer-views that never change</a:t>
            </a:r>
          </a:p>
          <a:p>
            <a:r>
              <a:rPr lang="en-US" baseline="0" dirty="0" smtClean="0"/>
              <a:t>Some frameworks come packaged with everything – a model layer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Flask is the app </a:t>
            </a:r>
            <a:r>
              <a:rPr lang="en-US" dirty="0" err="1" smtClean="0"/>
              <a:t>server..lets</a:t>
            </a:r>
            <a:r>
              <a:rPr lang="en-US" dirty="0" smtClean="0"/>
              <a:t> say you create a</a:t>
            </a:r>
            <a:r>
              <a:rPr lang="en-US" baseline="0" dirty="0" smtClean="0"/>
              <a:t> web server that talks to the outside world</a:t>
            </a:r>
          </a:p>
          <a:p>
            <a:r>
              <a:rPr lang="en-US" baseline="0" dirty="0" smtClean="0"/>
              <a:t>How does the app server talk to the web server?</a:t>
            </a:r>
          </a:p>
          <a:p>
            <a:r>
              <a:rPr lang="en-US" baseline="0" dirty="0" smtClean="0"/>
              <a:t>You need an interface that allows this</a:t>
            </a:r>
          </a:p>
          <a:p>
            <a:r>
              <a:rPr lang="en-US" baseline="0" dirty="0" smtClean="0"/>
              <a:t>Its called the web server gateway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8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https://docs.python.org/2/tutorial/inputoutput.html#reading-and-writing-files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0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>
                <a:solidFill>
                  <a:schemeClr val="lt1"/>
                </a:solidFill>
              </a:rPr>
              <a:t>‹#›</a:t>
            </a:fld>
            <a:endParaRPr lang="en" alt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numCol="1"/>
          <a:lstStyle/>
          <a:p>
            <a:fld id="{A5D3794B-289A-4A80-97D7-111025398D45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altLang="en" sz="1000" smtClean="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" altLang="en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02223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numCol="1"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numCol="1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3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6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numCol="1"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8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01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numCol="1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88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7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29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numCol="1"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 numCol="1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3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>
                <a:solidFill>
                  <a:schemeClr val="lt1"/>
                </a:solidFill>
              </a:rPr>
              <a:t>‹#›</a:t>
            </a:fld>
            <a:endParaRPr lang="en" alt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numCol="1"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numCol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 numCol="1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9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52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7C707EE-EFDB-4392-AE01-D2E697D7B67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EC9D5D7-440C-445F-93EC-34F9EE5A3D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numCol="1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numCol="1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>
                <a:solidFill>
                  <a:schemeClr val="lt1"/>
                </a:solidFill>
              </a:rPr>
              <a:t>‹#›</a:t>
            </a:fld>
            <a:endParaRPr lang="en" alt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numCol="1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altLang="en"/>
              <a:t>‹#›</a:t>
            </a:fld>
            <a:endParaRPr lang="en" alt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alt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alt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07EE-EFDB-4392-AE01-D2E697D7B671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/>
              <a:t>2/23/2016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D5D7-440C-445F-93EC-34F9EE5A3DB5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64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newcitibank.com/getaccount?username=berkeley&amp;password=littlestbear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numCol="1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altLang="en" dirty="0"/>
              <a:t>Lecture 11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altLang="en"/>
              <a:t>Introduction to Flask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Full stack vs non-full stack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46499" cy="3416400"/>
          </a:xfrm>
        </p:spPr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Frameworks come with all of these packaged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storage mechanism (Model Layer)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template engine (View Layer)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Others come minimal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Bare application server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extend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949" y="1574620"/>
            <a:ext cx="457263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Flask is a minimalistic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Doesn’t include everything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it fast, perfect it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doesn’t mean that Flask lacks in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Extensible libraries, plugin when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“The </a:t>
            </a:r>
            <a:r>
              <a:rPr lang="en-US" sz="2000" dirty="0"/>
              <a:t>idea of Flask is to build a good foundation for all applications. Everything else is up to you or extensions</a:t>
            </a:r>
            <a:r>
              <a:rPr lang="en-US" sz="2000" dirty="0" smtClean="0"/>
              <a:t>.” –</a:t>
            </a:r>
            <a:r>
              <a:rPr lang="en-US" sz="1600" dirty="0" smtClean="0"/>
              <a:t>Official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5070" y="1481275"/>
            <a:ext cx="17145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Why Flask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setup – just what you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build apps really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Comes with a development-level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Huge community support (&gt;Django)</a:t>
            </a:r>
            <a:endParaRPr lang="en-US" dirty="0"/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5070" y="1481275"/>
            <a:ext cx="17145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Extend what you need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</a:t>
            </a:r>
            <a:r>
              <a:rPr lang="en-US" dirty="0"/>
              <a:t>install flask-login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</a:t>
            </a:r>
            <a:r>
              <a:rPr lang="en-US" dirty="0"/>
              <a:t>install flask-mail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</a:t>
            </a:r>
            <a:r>
              <a:rPr lang="en-US" dirty="0"/>
              <a:t>install flask-</a:t>
            </a:r>
            <a:r>
              <a:rPr lang="en-US" dirty="0" err="1"/>
              <a:t>sqlalchemy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/>
              <a:t>sqlalchemy</a:t>
            </a:r>
            <a:r>
              <a:rPr lang="en-US" dirty="0"/>
              <a:t>-migrate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smtClean="0"/>
              <a:t>flask-wtf</a:t>
            </a:r>
          </a:p>
          <a:p>
            <a:r>
              <a:rPr lang="en-US" sz="2000" i="1" dirty="0"/>
              <a:t>http://flask.pocoo.org/extensions/</a:t>
            </a:r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5070" y="1481275"/>
            <a:ext cx="17145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Flask Structure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 numCol="1"/>
          <a:lstStyle/>
          <a:p>
            <a:r>
              <a:rPr lang="en-US" dirty="0"/>
              <a:t>Directories, Subdirectories and key </a:t>
            </a:r>
            <a:r>
              <a:rPr lang="en-US" dirty="0" smtClean="0"/>
              <a:t>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147" y="236040"/>
            <a:ext cx="8785585" cy="4683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363" y="1915318"/>
            <a:ext cx="182719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Web Server</a:t>
            </a:r>
            <a:endParaRPr lang="en-US" sz="1350" kern="1200" dirty="0">
              <a:solidFill>
                <a:prstClr val="black"/>
              </a:solidFill>
            </a:endParaRPr>
          </a:p>
          <a:p>
            <a:pPr algn="ctr"/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932" y="670886"/>
            <a:ext cx="2110781" cy="1161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2800" kern="1200" dirty="0">
                <a:solidFill>
                  <a:prstClr val="black"/>
                </a:solidFill>
              </a:rPr>
              <a:t>Application Server</a:t>
            </a: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032" y="186640"/>
            <a:ext cx="2646608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1168" y="1926577"/>
            <a:ext cx="170032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>
                <a:solidFill>
                  <a:prstClr val="black"/>
                </a:solidFill>
              </a:rPr>
              <a:t>DB Server</a:t>
            </a: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847770" y="685847"/>
            <a:ext cx="238539" cy="2981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998336" y="674625"/>
            <a:ext cx="230186" cy="29892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1443" y="3874263"/>
            <a:ext cx="1150024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Model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92027" y="3851751"/>
            <a:ext cx="1150024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View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270" y="2823820"/>
            <a:ext cx="1150024" cy="7155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Controller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0" y="1857253"/>
            <a:ext cx="540186" cy="6239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147" y="236040"/>
            <a:ext cx="8785585" cy="4683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363" y="1915318"/>
            <a:ext cx="182719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Web Server</a:t>
            </a:r>
            <a:endParaRPr lang="en-US" sz="1350" kern="1200" dirty="0">
              <a:solidFill>
                <a:prstClr val="black"/>
              </a:solidFill>
            </a:endParaRPr>
          </a:p>
          <a:p>
            <a:pPr algn="ctr"/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932" y="670886"/>
            <a:ext cx="2110781" cy="1161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2800" kern="1200" dirty="0">
                <a:solidFill>
                  <a:prstClr val="black"/>
                </a:solidFill>
              </a:rPr>
              <a:t>Application Server</a:t>
            </a: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032" y="186640"/>
            <a:ext cx="2646608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1168" y="1926577"/>
            <a:ext cx="170032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>
                <a:solidFill>
                  <a:prstClr val="black"/>
                </a:solidFill>
              </a:rPr>
              <a:t>DB Server</a:t>
            </a: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847770" y="685847"/>
            <a:ext cx="238539" cy="2981740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998336" y="674625"/>
            <a:ext cx="230186" cy="29892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032" y="3721456"/>
            <a:ext cx="1150024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Model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9" y="3721456"/>
            <a:ext cx="1150024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View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270" y="2823820"/>
            <a:ext cx="1150024" cy="7155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Controller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0" y="1857253"/>
            <a:ext cx="540186" cy="6239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4363" y="1217002"/>
            <a:ext cx="787378" cy="5078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WSGI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Main application directory where the app server runs</a:t>
            </a:r>
          </a:p>
          <a:p>
            <a:r>
              <a:rPr lang="en-US" dirty="0" smtClean="0"/>
              <a:t>Outside directory which allows web server to talk with it [WSGI]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Main application directory where the app server runs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92" y="1369219"/>
            <a:ext cx="2276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Main application directory where the app server runs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“STATIC” </a:t>
            </a:r>
            <a:r>
              <a:rPr lang="en-US" sz="2800" dirty="0" smtClean="0"/>
              <a:t>Folder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CSS , JS Files, Images, PDFs 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92" y="1369219"/>
            <a:ext cx="2276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/>
              <a:t>Map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Getting Started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Front End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Back End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Advanced Topics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62830" y="3191933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Introduction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Fundamentals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Git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Command Line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612302" y="3191363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HTML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CSS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Responsive Design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JavaScript &amp; jQuery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761774" y="3191363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Web Frameworks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Architecture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Database Design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980926" y="3206799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APIs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Visualization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Security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Deployment</a:t>
            </a:r>
          </a:p>
        </p:txBody>
      </p:sp>
      <p:cxnSp>
        <p:nvCxnSpPr>
          <p:cNvPr id="81" name="Shape 81"/>
          <p:cNvCxnSpPr>
            <a:stCxn id="68" idx="3"/>
            <a:endCxn id="69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>
            <a:stCxn id="69" idx="3"/>
            <a:endCxn id="70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>
            <a:stCxn id="70" idx="3"/>
            <a:endCxn id="71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97177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Main application directory where the app server runs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b="1" dirty="0" smtClean="0"/>
              <a:t>Templates</a:t>
            </a:r>
            <a:r>
              <a:rPr lang="en-US" sz="2800" dirty="0" smtClean="0"/>
              <a:t>” Folder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All those HTML files you created ..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92" y="1369219"/>
            <a:ext cx="2276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Main application directory where the app server runs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__init.py__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Package  / initialization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92" y="1369219"/>
            <a:ext cx="2276475" cy="1819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6" y="3745396"/>
            <a:ext cx="2867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Main application directory where the app server runs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Views.py</a:t>
            </a:r>
            <a:r>
              <a:rPr lang="en-US" sz="2800" dirty="0" smtClean="0"/>
              <a:t> - routing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92" y="1369219"/>
            <a:ext cx="2276475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29" y="3048001"/>
            <a:ext cx="46863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 b="1" dirty="0" smtClean="0"/>
          </a:p>
          <a:p>
            <a:r>
              <a:rPr lang="en-US" b="1" dirty="0" smtClean="0"/>
              <a:t>Outside</a:t>
            </a:r>
            <a:r>
              <a:rPr lang="en-US" dirty="0" smtClean="0"/>
              <a:t> directory which allows web server to talk with it [WSGI]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27" y="2642771"/>
            <a:ext cx="2276475" cy="1819275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>
            <a:off x="5195145" y="3387167"/>
            <a:ext cx="954156" cy="3304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0164" y="2417829"/>
            <a:ext cx="1470991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r</a:t>
            </a:r>
            <a:r>
              <a:rPr lang="en-US" sz="2400" b="1" dirty="0" smtClean="0">
                <a:latin typeface="Calibri" panose="020F0502020204030204" pitchFamily="34" charset="0"/>
              </a:rPr>
              <a:t>un.py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4" y="3108047"/>
            <a:ext cx="4676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Lab!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 numCol="1"/>
          <a:lstStyle/>
          <a:p>
            <a:r>
              <a:rPr lang="en-US" dirty="0" smtClean="0"/>
              <a:t>Build a prototype </a:t>
            </a:r>
            <a:r>
              <a:rPr lang="en-US" dirty="0" err="1" smtClean="0"/>
              <a:t>SurveyMonkey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Lab – Part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Install Flask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chemeClr val="tx1"/>
                </a:solidFill>
              </a:rPr>
              <a:t>s</a:t>
            </a:r>
            <a:r>
              <a:rPr lang="en-US" sz="2000" i="1" dirty="0" err="1" smtClean="0">
                <a:solidFill>
                  <a:schemeClr val="tx1"/>
                </a:solidFill>
              </a:rPr>
              <a:t>udo</a:t>
            </a:r>
            <a:r>
              <a:rPr lang="en-US" sz="2000" i="1" dirty="0" smtClean="0">
                <a:solidFill>
                  <a:schemeClr val="tx1"/>
                </a:solidFill>
              </a:rPr>
              <a:t> pip install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If you have Anaconda, you have Flask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reate a </a:t>
            </a:r>
            <a:r>
              <a:rPr lang="en-US" sz="2400" dirty="0" err="1" smtClean="0">
                <a:solidFill>
                  <a:schemeClr val="tx1"/>
                </a:solidFill>
              </a:rPr>
              <a:t>conda</a:t>
            </a:r>
            <a:r>
              <a:rPr lang="en-US" sz="2400" dirty="0" smtClean="0">
                <a:solidFill>
                  <a:schemeClr val="tx1"/>
                </a:solidFill>
              </a:rPr>
              <a:t> environment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Lab – Part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Basic form submit [personal diary, user registration, survey]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Landing page is a form {name, email, address…etc.}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User submits &gt; Save data to a text file(CSV)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Bonus creds : Try writing to an Excel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GET,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requests have data in the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 Requests have data hidden in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hlinkClick r:id="rId2"/>
              </a:rPr>
              <a:t>http://newCitibank.com/getaccount?username=berkeley&amp;password=littlestbear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side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Request.args.get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numCol="1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altLang="en"/>
              <a:t>Map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05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366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3683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000" y="1826112"/>
            <a:ext cx="13049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90475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Getting Started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658290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Front End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82710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Back End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995896" y="1386100"/>
            <a:ext cx="1658099" cy="43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b="1"/>
              <a:t>Advanced Topics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2612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Introduction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Fundamentals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Git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Command Line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59395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HTML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CSS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Responsive Design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JavaScript &amp; jQuery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761775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 u="sng" dirty="0"/>
              <a:t>Web Frameworks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u="sng" dirty="0"/>
              <a:t>Architecture</a:t>
            </a:r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r>
              <a:rPr lang="en" altLang="en" dirty="0"/>
              <a:t>Database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995900" y="3263625"/>
            <a:ext cx="1786800" cy="16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APIs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Visualization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Security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 altLang="en"/>
              <a:t>Deployment</a:t>
            </a:r>
          </a:p>
        </p:txBody>
      </p:sp>
      <p:cxnSp>
        <p:nvCxnSpPr>
          <p:cNvPr id="102" name="Shape 102"/>
          <p:cNvCxnSpPr>
            <a:stCxn id="89" idx="3"/>
            <a:endCxn id="90" idx="1"/>
          </p:cNvCxnSpPr>
          <p:nvPr/>
        </p:nvCxnSpPr>
        <p:spPr>
          <a:xfrm>
            <a:off x="1971975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90" idx="3"/>
            <a:endCxn id="91" idx="1"/>
          </p:cNvCxnSpPr>
          <p:nvPr/>
        </p:nvCxnSpPr>
        <p:spPr>
          <a:xfrm>
            <a:off x="4140291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>
            <a:stCxn id="91" idx="3"/>
            <a:endCxn id="92" idx="1"/>
          </p:cNvCxnSpPr>
          <p:nvPr/>
        </p:nvCxnSpPr>
        <p:spPr>
          <a:xfrm>
            <a:off x="6308608" y="2469050"/>
            <a:ext cx="863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5" name="Shape 105"/>
          <p:cNvSpPr/>
          <p:nvPr/>
        </p:nvSpPr>
        <p:spPr>
          <a:xfrm>
            <a:off x="137000" y="1145775"/>
            <a:ext cx="4408799" cy="3798599"/>
          </a:xfrm>
          <a:prstGeom prst="rect">
            <a:avLst/>
          </a:prstGeom>
          <a:solidFill>
            <a:srgbClr val="FFFFFF">
              <a:alpha val="60380"/>
            </a:srgbClr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737450" y="1307500"/>
            <a:ext cx="2369700" cy="3798599"/>
          </a:xfrm>
          <a:prstGeom prst="rect">
            <a:avLst/>
          </a:prstGeom>
          <a:solidFill>
            <a:srgbClr val="FFFFFF">
              <a:alpha val="60380"/>
            </a:srgbClr>
          </a:solidFill>
          <a:ln>
            <a:noFill/>
          </a:ln>
        </p:spPr>
        <p:txBody>
          <a:bodyPr lIns="91425" tIns="91425" rIns="91425" bIns="91425" numCol="1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90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 smtClean="0"/>
              <a:t>Preview – what lies ahead</a:t>
            </a:r>
          </a:p>
          <a:p>
            <a:r>
              <a:rPr lang="en-US" dirty="0" smtClean="0"/>
              <a:t>Flask</a:t>
            </a:r>
            <a:endParaRPr lang="en-US" dirty="0" smtClean="0"/>
          </a:p>
          <a:p>
            <a:r>
              <a:rPr lang="en-US" dirty="0" smtClean="0"/>
              <a:t>Lab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Week – FLASK (intro and deep dive)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week – Databases – intro , Databases/ORMs in 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March 9 – Project Presentations #1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Ideas, project plan and front end mockups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March 11 – </a:t>
            </a:r>
            <a:r>
              <a:rPr lang="en-US" dirty="0" err="1" smtClean="0"/>
              <a:t>NoSql</a:t>
            </a:r>
            <a:r>
              <a:rPr lang="en-US" dirty="0" smtClean="0"/>
              <a:t> and MongoDB hands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March 16,18 Wrap up – Integrating back-end and front end plus more hands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Beyond Spring break – module 4 – APIs, deployment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From Client Side to Server-Side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 smtClean="0"/>
              <a:t>Client requests &amp; Server responds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Client </a:t>
            </a:r>
            <a:r>
              <a:rPr lang="en-US" i="1" dirty="0"/>
              <a:t>r</a:t>
            </a:r>
            <a:r>
              <a:rPr lang="en-US" i="1" dirty="0" smtClean="0"/>
              <a:t>equests</a:t>
            </a:r>
            <a:r>
              <a:rPr lang="en-US" dirty="0" smtClean="0"/>
              <a:t> for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receives the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Server inspects the request and parses out the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Works to get the right page/file/script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Maintains sessions when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Returns resources packed in an HTTP response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w-csa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889" y="0"/>
            <a:ext cx="8677850" cy="488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184" y="3150435"/>
            <a:ext cx="15719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Client Side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770562" y="2589088"/>
            <a:ext cx="719191" cy="164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9536" y="4015863"/>
            <a:ext cx="176124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Server Side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05425" y="4140485"/>
            <a:ext cx="474792" cy="150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38325" y="2117479"/>
            <a:ext cx="173508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</a:rPr>
              <a:t>FLASK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1151" y="452063"/>
            <a:ext cx="1130438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numCol="1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71726" y="441565"/>
            <a:ext cx="108074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numCol="1" rtlCol="0">
            <a:spAutoFit/>
          </a:bodyPr>
          <a:lstStyle/>
          <a:p>
            <a:r>
              <a:rPr lang="en-US" dirty="0" smtClean="0"/>
              <a:t>App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3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147" y="236040"/>
            <a:ext cx="8785585" cy="4683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363" y="1915318"/>
            <a:ext cx="182719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Web Server</a:t>
            </a:r>
            <a:endParaRPr lang="en-US" sz="1350" kern="1200" dirty="0">
              <a:solidFill>
                <a:prstClr val="black"/>
              </a:solidFill>
            </a:endParaRPr>
          </a:p>
          <a:p>
            <a:pPr algn="ctr"/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932" y="670886"/>
            <a:ext cx="2110781" cy="1161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2800" kern="1200" dirty="0">
                <a:solidFill>
                  <a:prstClr val="black"/>
                </a:solidFill>
              </a:rPr>
              <a:t>Application Server</a:t>
            </a: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032" y="186640"/>
            <a:ext cx="2646608" cy="3000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1168" y="1926577"/>
            <a:ext cx="170032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>
                <a:solidFill>
                  <a:prstClr val="black"/>
                </a:solidFill>
              </a:rPr>
              <a:t>DB Server</a:t>
            </a: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2847770" y="685847"/>
            <a:ext cx="238539" cy="2981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998336" y="674625"/>
            <a:ext cx="230186" cy="29892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51443" y="3874263"/>
            <a:ext cx="1150024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Model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92027" y="3851751"/>
            <a:ext cx="1150024" cy="5078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View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49270" y="2823820"/>
            <a:ext cx="1150024" cy="7155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numCol="1" rtlCol="0">
            <a:spAutoFit/>
          </a:bodyPr>
          <a:lstStyle/>
          <a:p>
            <a:pPr algn="ctr"/>
            <a:r>
              <a:rPr lang="en-US" sz="1350" kern="1200" dirty="0" smtClean="0">
                <a:solidFill>
                  <a:prstClr val="black"/>
                </a:solidFill>
              </a:rPr>
              <a:t>Controller Layer</a:t>
            </a:r>
            <a:endParaRPr lang="en-US" sz="1350" kern="1200" dirty="0">
              <a:solidFill>
                <a:prstClr val="black"/>
              </a:solidFill>
            </a:endParaRPr>
          </a:p>
          <a:p>
            <a:endParaRPr lang="en-US" sz="1350" kern="1200" dirty="0">
              <a:solidFill>
                <a:prstClr val="black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0" y="1857253"/>
            <a:ext cx="540186" cy="6239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752</Words>
  <Application>Microsoft Office PowerPoint</Application>
  <PresentationFormat>On-screen Show (16:9)</PresentationFormat>
  <Paragraphs>205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Proxima Nova</vt:lpstr>
      <vt:lpstr>Source Sans Pro</vt:lpstr>
      <vt:lpstr>Arial Rounded MT Bold</vt:lpstr>
      <vt:lpstr>Calibri</vt:lpstr>
      <vt:lpstr>Calibri Light</vt:lpstr>
      <vt:lpstr>Arial</vt:lpstr>
      <vt:lpstr>Wingdings</vt:lpstr>
      <vt:lpstr>spearmint</vt:lpstr>
      <vt:lpstr>Office Theme</vt:lpstr>
      <vt:lpstr>Lecture 11</vt:lpstr>
      <vt:lpstr>Map</vt:lpstr>
      <vt:lpstr>Map</vt:lpstr>
      <vt:lpstr>Today</vt:lpstr>
      <vt:lpstr>Preview</vt:lpstr>
      <vt:lpstr>From Client Side to Server-Side</vt:lpstr>
      <vt:lpstr>Client requests &amp; Server responds</vt:lpstr>
      <vt:lpstr>PowerPoint Presentation</vt:lpstr>
      <vt:lpstr>PowerPoint Presentation</vt:lpstr>
      <vt:lpstr>Full stack vs non-full stack framework</vt:lpstr>
      <vt:lpstr>Flask is a minimalistic framework</vt:lpstr>
      <vt:lpstr>Why Flask</vt:lpstr>
      <vt:lpstr>Extend what you need</vt:lpstr>
      <vt:lpstr>Flask Structure</vt:lpstr>
      <vt:lpstr>PowerPoint Presentation</vt:lpstr>
      <vt:lpstr>PowerPoint Presentation</vt:lpstr>
      <vt:lpstr>Directories</vt:lpstr>
      <vt:lpstr>Directories</vt:lpstr>
      <vt:lpstr>Directories</vt:lpstr>
      <vt:lpstr>Directories</vt:lpstr>
      <vt:lpstr>Directories</vt:lpstr>
      <vt:lpstr>Directories</vt:lpstr>
      <vt:lpstr>Directories</vt:lpstr>
      <vt:lpstr>Lab!</vt:lpstr>
      <vt:lpstr>Today’s Lab – Part 1</vt:lpstr>
      <vt:lpstr>Today’s Lab – Part 2</vt:lpstr>
      <vt:lpstr>Requests</vt:lpstr>
      <vt:lpstr>Requests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cp:lastModifiedBy>Aditya Mishra</cp:lastModifiedBy>
  <cp:revision>102</cp:revision>
  <dcterms:modified xsi:type="dcterms:W3CDTF">2016-02-24T22:28:15Z</dcterms:modified>
</cp:coreProperties>
</file>