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2" r:id="rId1"/>
    <p:sldMasterId id="2147483725" r:id="rId2"/>
    <p:sldMasterId id="2147483751" r:id="rId3"/>
    <p:sldMasterId id="2147483790" r:id="rId4"/>
  </p:sldMasterIdLst>
  <p:notesMasterIdLst>
    <p:notesMasterId r:id="rId54"/>
  </p:notesMasterIdLst>
  <p:sldIdLst>
    <p:sldId id="256" r:id="rId5"/>
    <p:sldId id="257" r:id="rId6"/>
    <p:sldId id="258" r:id="rId7"/>
    <p:sldId id="259" r:id="rId8"/>
    <p:sldId id="284" r:id="rId9"/>
    <p:sldId id="306" r:id="rId10"/>
    <p:sldId id="307" r:id="rId11"/>
    <p:sldId id="308" r:id="rId12"/>
    <p:sldId id="265" r:id="rId13"/>
    <p:sldId id="278" r:id="rId14"/>
    <p:sldId id="264" r:id="rId15"/>
    <p:sldId id="263" r:id="rId16"/>
    <p:sldId id="266" r:id="rId17"/>
    <p:sldId id="261" r:id="rId18"/>
    <p:sldId id="269" r:id="rId19"/>
    <p:sldId id="304" r:id="rId20"/>
    <p:sldId id="305" r:id="rId21"/>
    <p:sldId id="271" r:id="rId22"/>
    <p:sldId id="293" r:id="rId23"/>
    <p:sldId id="262" r:id="rId24"/>
    <p:sldId id="270" r:id="rId25"/>
    <p:sldId id="273" r:id="rId26"/>
    <p:sldId id="274" r:id="rId27"/>
    <p:sldId id="276" r:id="rId28"/>
    <p:sldId id="268" r:id="rId29"/>
    <p:sldId id="280" r:id="rId30"/>
    <p:sldId id="282" r:id="rId31"/>
    <p:sldId id="283" r:id="rId32"/>
    <p:sldId id="309" r:id="rId33"/>
    <p:sldId id="281" r:id="rId34"/>
    <p:sldId id="275" r:id="rId35"/>
    <p:sldId id="285" r:id="rId36"/>
    <p:sldId id="277" r:id="rId37"/>
    <p:sldId id="286" r:id="rId38"/>
    <p:sldId id="287" r:id="rId39"/>
    <p:sldId id="267" r:id="rId40"/>
    <p:sldId id="289" r:id="rId41"/>
    <p:sldId id="290" r:id="rId42"/>
    <p:sldId id="291" r:id="rId43"/>
    <p:sldId id="296" r:id="rId44"/>
    <p:sldId id="297" r:id="rId45"/>
    <p:sldId id="298" r:id="rId46"/>
    <p:sldId id="299" r:id="rId47"/>
    <p:sldId id="301" r:id="rId48"/>
    <p:sldId id="303" r:id="rId49"/>
    <p:sldId id="292" r:id="rId50"/>
    <p:sldId id="300" r:id="rId51"/>
    <p:sldId id="295" r:id="rId52"/>
    <p:sldId id="288" r:id="rId53"/>
  </p:sldIdLst>
  <p:sldSz cx="9144000" cy="5143500" type="screen16x9"/>
  <p:notesSz cx="6858000" cy="9144000"/>
  <p:embeddedFontLst>
    <p:embeddedFont>
      <p:font typeface="Calibri Light" panose="020F0302020204030204" pitchFamily="34" charset="0"/>
      <p:regular r:id="rId55"/>
      <p:italic r:id="rId56"/>
    </p:embeddedFont>
    <p:embeddedFont>
      <p:font typeface="Wingdings 2" panose="05020102010507070707" pitchFamily="18" charset="2"/>
      <p:regular r:id="rId57"/>
    </p:embeddedFont>
    <p:embeddedFont>
      <p:font typeface="Source Sans Pro" panose="020B0604020202020204" charset="0"/>
      <p:regular r:id="rId58"/>
      <p:bold r:id="rId59"/>
      <p:italic r:id="rId60"/>
      <p:boldItalic r:id="rId61"/>
    </p:embeddedFont>
    <p:embeddedFont>
      <p:font typeface="Calibri" panose="020F0502020204030204" pitchFamily="34" charset="0"/>
      <p:regular r:id="rId62"/>
      <p:bold r:id="rId63"/>
      <p:italic r:id="rId64"/>
      <p:boldItalic r:id="rId65"/>
    </p:embeddedFont>
    <p:embeddedFont>
      <p:font typeface="Baskerville Old Face" panose="02020602080505020303" pitchFamily="18" charset="0"/>
      <p:regular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63016" autoAdjust="0"/>
  </p:normalViewPr>
  <p:slideViewPr>
    <p:cSldViewPr snapToGrid="0">
      <p:cViewPr varScale="1">
        <p:scale>
          <a:sx n="62" d="100"/>
          <a:sy n="62" d="100"/>
        </p:scale>
        <p:origin x="1524" y="60"/>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font" Target="fonts/font1.fntdata"/><Relationship Id="rId63" Type="http://schemas.openxmlformats.org/officeDocument/2006/relationships/font" Target="fonts/font9.fntdata"/><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font" Target="fonts/font4.fntdata"/><Relationship Id="rId66" Type="http://schemas.openxmlformats.org/officeDocument/2006/relationships/font" Target="fonts/font1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6.fntdata"/><Relationship Id="rId65" Type="http://schemas.openxmlformats.org/officeDocument/2006/relationships/font" Target="fonts/font11.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5.fntdata"/><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4BEE0F-268B-438A-AC4D-B1933397B51A}" type="doc">
      <dgm:prSet loTypeId="urn:microsoft.com/office/officeart/2011/layout/TabList" loCatId="list" qsTypeId="urn:microsoft.com/office/officeart/2005/8/quickstyle/simple1" qsCatId="simple" csTypeId="urn:microsoft.com/office/officeart/2005/8/colors/accent0_3" csCatId="mainScheme" phldr="1"/>
      <dgm:spPr/>
      <dgm:t>
        <a:bodyPr/>
        <a:lstStyle/>
        <a:p>
          <a:endParaRPr lang="en-US"/>
        </a:p>
      </dgm:t>
    </dgm:pt>
    <dgm:pt modelId="{1C79AE36-D7DD-43A6-8484-08FE0CA446ED}">
      <dgm:prSet phldrT="[Text]"/>
      <dgm:spPr/>
      <dgm:t>
        <a:bodyPr/>
        <a:lstStyle/>
        <a:p>
          <a:r>
            <a:rPr lang="en-US" dirty="0" smtClean="0"/>
            <a:t>URI</a:t>
          </a:r>
          <a:endParaRPr lang="en-US" dirty="0"/>
        </a:p>
      </dgm:t>
    </dgm:pt>
    <dgm:pt modelId="{01935678-288E-4004-8E7F-FB0F1B808E05}" type="parTrans" cxnId="{0D6661F7-00F3-485D-808B-5E60D0FE4587}">
      <dgm:prSet/>
      <dgm:spPr/>
      <dgm:t>
        <a:bodyPr/>
        <a:lstStyle/>
        <a:p>
          <a:endParaRPr lang="en-US"/>
        </a:p>
      </dgm:t>
    </dgm:pt>
    <dgm:pt modelId="{1AE78FBB-0B7F-4066-B7B8-B8391C25D903}" type="sibTrans" cxnId="{0D6661F7-00F3-485D-808B-5E60D0FE4587}">
      <dgm:prSet/>
      <dgm:spPr/>
      <dgm:t>
        <a:bodyPr/>
        <a:lstStyle/>
        <a:p>
          <a:endParaRPr lang="en-US"/>
        </a:p>
      </dgm:t>
    </dgm:pt>
    <dgm:pt modelId="{002D2799-905D-4C0C-83AE-4AA6524722D3}">
      <dgm:prSet phldrT="[Text]"/>
      <dgm:spPr/>
      <dgm:t>
        <a:bodyPr/>
        <a:lstStyle/>
        <a:p>
          <a:r>
            <a:rPr lang="en-US" dirty="0" smtClean="0"/>
            <a:t>Uniform Resource Identifier</a:t>
          </a:r>
          <a:endParaRPr lang="en-US" dirty="0"/>
        </a:p>
      </dgm:t>
    </dgm:pt>
    <dgm:pt modelId="{1589DD16-5C5B-48E0-8E61-66C64FDA6712}" type="parTrans" cxnId="{2BC6076C-1981-4FE6-AA63-B8A0F7E98086}">
      <dgm:prSet/>
      <dgm:spPr/>
      <dgm:t>
        <a:bodyPr/>
        <a:lstStyle/>
        <a:p>
          <a:endParaRPr lang="en-US"/>
        </a:p>
      </dgm:t>
    </dgm:pt>
    <dgm:pt modelId="{A3BF894F-2C7B-490D-862B-BA61043868FB}" type="sibTrans" cxnId="{2BC6076C-1981-4FE6-AA63-B8A0F7E98086}">
      <dgm:prSet/>
      <dgm:spPr/>
      <dgm:t>
        <a:bodyPr/>
        <a:lstStyle/>
        <a:p>
          <a:endParaRPr lang="en-US"/>
        </a:p>
      </dgm:t>
    </dgm:pt>
    <dgm:pt modelId="{CA90D177-CB47-4CB5-A1F7-8097F9AD0439}">
      <dgm:prSet phldrT="[Text]" custT="1"/>
      <dgm:spPr/>
      <dgm:t>
        <a:bodyPr/>
        <a:lstStyle/>
        <a:p>
          <a:r>
            <a:rPr lang="en-US" sz="2400" dirty="0" smtClean="0"/>
            <a:t>nic.funet.fi</a:t>
          </a:r>
          <a:endParaRPr lang="en-US" sz="2400" dirty="0"/>
        </a:p>
      </dgm:t>
    </dgm:pt>
    <dgm:pt modelId="{E04BD8CF-5DCE-45E9-B0E8-AF91FC829F53}" type="parTrans" cxnId="{FE9D0DD3-4D8C-4746-A168-819C1ECBE4B3}">
      <dgm:prSet/>
      <dgm:spPr/>
      <dgm:t>
        <a:bodyPr/>
        <a:lstStyle/>
        <a:p>
          <a:endParaRPr lang="en-US"/>
        </a:p>
      </dgm:t>
    </dgm:pt>
    <dgm:pt modelId="{0D29B79B-BB6B-44B6-BFFF-921D3D2A3C15}" type="sibTrans" cxnId="{FE9D0DD3-4D8C-4746-A168-819C1ECBE4B3}">
      <dgm:prSet/>
      <dgm:spPr/>
      <dgm:t>
        <a:bodyPr/>
        <a:lstStyle/>
        <a:p>
          <a:endParaRPr lang="en-US"/>
        </a:p>
      </dgm:t>
    </dgm:pt>
    <dgm:pt modelId="{9EB6E403-F8B7-4539-8254-E885B83071ED}">
      <dgm:prSet phldrT="[Text]"/>
      <dgm:spPr/>
      <dgm:t>
        <a:bodyPr/>
        <a:lstStyle/>
        <a:p>
          <a:r>
            <a:rPr lang="en-US" dirty="0" smtClean="0"/>
            <a:t>URL</a:t>
          </a:r>
          <a:endParaRPr lang="en-US" dirty="0"/>
        </a:p>
      </dgm:t>
    </dgm:pt>
    <dgm:pt modelId="{7D583AA3-733E-47BF-9845-20D7835DE4B2}" type="parTrans" cxnId="{33411487-A643-4194-B08D-101C10A83130}">
      <dgm:prSet/>
      <dgm:spPr/>
      <dgm:t>
        <a:bodyPr/>
        <a:lstStyle/>
        <a:p>
          <a:endParaRPr lang="en-US"/>
        </a:p>
      </dgm:t>
    </dgm:pt>
    <dgm:pt modelId="{2D63087D-A55C-4265-8DF2-CA9822B52791}" type="sibTrans" cxnId="{33411487-A643-4194-B08D-101C10A83130}">
      <dgm:prSet/>
      <dgm:spPr/>
      <dgm:t>
        <a:bodyPr/>
        <a:lstStyle/>
        <a:p>
          <a:endParaRPr lang="en-US"/>
        </a:p>
      </dgm:t>
    </dgm:pt>
    <dgm:pt modelId="{9A67994E-73F3-487E-BC38-C4702D5C7564}">
      <dgm:prSet phldrT="[Text]"/>
      <dgm:spPr/>
      <dgm:t>
        <a:bodyPr/>
        <a:lstStyle/>
        <a:p>
          <a:r>
            <a:rPr lang="en-US" dirty="0" smtClean="0"/>
            <a:t>Uniform Resource Locator</a:t>
          </a:r>
          <a:endParaRPr lang="en-US" dirty="0"/>
        </a:p>
      </dgm:t>
    </dgm:pt>
    <dgm:pt modelId="{AC3DF9BA-7C61-41C1-833C-8A9A518C7236}" type="parTrans" cxnId="{44D336B5-D438-4034-B581-822D9E9CB17E}">
      <dgm:prSet/>
      <dgm:spPr/>
      <dgm:t>
        <a:bodyPr/>
        <a:lstStyle/>
        <a:p>
          <a:endParaRPr lang="en-US"/>
        </a:p>
      </dgm:t>
    </dgm:pt>
    <dgm:pt modelId="{325B8363-54A7-4131-B927-1158B22BCCFC}" type="sibTrans" cxnId="{44D336B5-D438-4034-B581-822D9E9CB17E}">
      <dgm:prSet/>
      <dgm:spPr/>
      <dgm:t>
        <a:bodyPr/>
        <a:lstStyle/>
        <a:p>
          <a:endParaRPr lang="en-US"/>
        </a:p>
      </dgm:t>
    </dgm:pt>
    <dgm:pt modelId="{86A898D5-878E-4051-BCFE-C539ACC75B46}">
      <dgm:prSet phldrT="[Text]" custT="1"/>
      <dgm:spPr/>
      <dgm:t>
        <a:bodyPr/>
        <a:lstStyle/>
        <a:p>
          <a:r>
            <a:rPr lang="en-US" sz="2400" dirty="0" smtClean="0"/>
            <a:t>ftp://nic.funet.fi</a:t>
          </a:r>
          <a:endParaRPr lang="en-US" sz="2400" dirty="0"/>
        </a:p>
      </dgm:t>
    </dgm:pt>
    <dgm:pt modelId="{CB6BAA1C-E8A4-4586-A581-D2F1FD0F574F}" type="parTrans" cxnId="{A28407FB-7D48-42E1-B612-9E0E6B43D0EE}">
      <dgm:prSet/>
      <dgm:spPr/>
      <dgm:t>
        <a:bodyPr/>
        <a:lstStyle/>
        <a:p>
          <a:endParaRPr lang="en-US"/>
        </a:p>
      </dgm:t>
    </dgm:pt>
    <dgm:pt modelId="{E32EC94F-BE36-42A0-AD48-2E86922B77BB}" type="sibTrans" cxnId="{A28407FB-7D48-42E1-B612-9E0E6B43D0EE}">
      <dgm:prSet/>
      <dgm:spPr/>
      <dgm:t>
        <a:bodyPr/>
        <a:lstStyle/>
        <a:p>
          <a:endParaRPr lang="en-US"/>
        </a:p>
      </dgm:t>
    </dgm:pt>
    <dgm:pt modelId="{FEAB53DC-0A3A-4074-9958-B1DBD37C1EB1}">
      <dgm:prSet phldrT="[Text]"/>
      <dgm:spPr/>
      <dgm:t>
        <a:bodyPr/>
        <a:lstStyle/>
        <a:p>
          <a:r>
            <a:rPr lang="en-US" dirty="0" smtClean="0"/>
            <a:t>URN</a:t>
          </a:r>
          <a:endParaRPr lang="en-US" dirty="0"/>
        </a:p>
      </dgm:t>
    </dgm:pt>
    <dgm:pt modelId="{139B8A6C-42F2-4D19-BF6A-F83EFD76A685}" type="parTrans" cxnId="{3B8C1D2B-0FF2-48DE-B7B4-82E00FCB17ED}">
      <dgm:prSet/>
      <dgm:spPr/>
      <dgm:t>
        <a:bodyPr/>
        <a:lstStyle/>
        <a:p>
          <a:endParaRPr lang="en-US"/>
        </a:p>
      </dgm:t>
    </dgm:pt>
    <dgm:pt modelId="{F9BAF922-226C-4C99-B31E-3D3F897CC741}" type="sibTrans" cxnId="{3B8C1D2B-0FF2-48DE-B7B4-82E00FCB17ED}">
      <dgm:prSet/>
      <dgm:spPr/>
      <dgm:t>
        <a:bodyPr/>
        <a:lstStyle/>
        <a:p>
          <a:endParaRPr lang="en-US"/>
        </a:p>
      </dgm:t>
    </dgm:pt>
    <dgm:pt modelId="{B55CD506-9545-4894-8BC2-2A514D8EC478}">
      <dgm:prSet phldrT="[Text]"/>
      <dgm:spPr/>
      <dgm:t>
        <a:bodyPr/>
        <a:lstStyle/>
        <a:p>
          <a:r>
            <a:rPr lang="en-US" dirty="0" smtClean="0"/>
            <a:t>Uniform Resource Name</a:t>
          </a:r>
          <a:endParaRPr lang="en-US" dirty="0"/>
        </a:p>
      </dgm:t>
    </dgm:pt>
    <dgm:pt modelId="{418121F8-51A5-4F8E-8E55-92FB4CB92235}" type="parTrans" cxnId="{5C6DCBC5-C5F0-42EC-A66D-1E6331100D31}">
      <dgm:prSet/>
      <dgm:spPr/>
      <dgm:t>
        <a:bodyPr/>
        <a:lstStyle/>
        <a:p>
          <a:endParaRPr lang="en-US"/>
        </a:p>
      </dgm:t>
    </dgm:pt>
    <dgm:pt modelId="{C98B5DE1-84C0-4C09-A18D-AF14EE34FCBF}" type="sibTrans" cxnId="{5C6DCBC5-C5F0-42EC-A66D-1E6331100D31}">
      <dgm:prSet/>
      <dgm:spPr/>
      <dgm:t>
        <a:bodyPr/>
        <a:lstStyle/>
        <a:p>
          <a:endParaRPr lang="en-US"/>
        </a:p>
      </dgm:t>
    </dgm:pt>
    <dgm:pt modelId="{2C62E96D-A979-4406-BCCB-DDB4E3CFDDE1}">
      <dgm:prSet phldrT="[Text]" custT="1"/>
      <dgm:spPr/>
      <dgm:t>
        <a:bodyPr/>
        <a:lstStyle/>
        <a:p>
          <a:r>
            <a:rPr lang="en-US" sz="2400" dirty="0" smtClean="0"/>
            <a:t>urn:oasis:names:specification:docbook:dtd:xml:4.1.2</a:t>
          </a:r>
          <a:endParaRPr lang="en-US" sz="2400" dirty="0"/>
        </a:p>
      </dgm:t>
    </dgm:pt>
    <dgm:pt modelId="{6B656816-D141-4C75-ADEE-D2FC7BEDBBF0}" type="parTrans" cxnId="{7C58DDBD-7260-4AA1-87E9-FFCDD3A58357}">
      <dgm:prSet/>
      <dgm:spPr/>
      <dgm:t>
        <a:bodyPr/>
        <a:lstStyle/>
        <a:p>
          <a:endParaRPr lang="en-US"/>
        </a:p>
      </dgm:t>
    </dgm:pt>
    <dgm:pt modelId="{38AC8FD4-AE00-4A81-A6CA-B7591EDE9E7E}" type="sibTrans" cxnId="{7C58DDBD-7260-4AA1-87E9-FFCDD3A58357}">
      <dgm:prSet/>
      <dgm:spPr/>
      <dgm:t>
        <a:bodyPr/>
        <a:lstStyle/>
        <a:p>
          <a:endParaRPr lang="en-US"/>
        </a:p>
      </dgm:t>
    </dgm:pt>
    <dgm:pt modelId="{BD22786B-565B-4270-B37D-DBEF12FD6740}">
      <dgm:prSet phldrT="[Text]" custT="1"/>
      <dgm:spPr/>
      <dgm:t>
        <a:bodyPr/>
        <a:lstStyle/>
        <a:p>
          <a:r>
            <a:rPr lang="en-US" sz="2400" b="0" i="0" dirty="0" smtClean="0"/>
            <a:t>How to access the resource (Also an identifier)</a:t>
          </a:r>
          <a:endParaRPr lang="en-US" sz="2400" dirty="0"/>
        </a:p>
      </dgm:t>
    </dgm:pt>
    <dgm:pt modelId="{A7ABE812-B1DA-4A19-AFF7-64A0D793CF2C}" type="parTrans" cxnId="{4E858CC1-26BC-4C68-A973-6426C1DF4CD3}">
      <dgm:prSet/>
      <dgm:spPr/>
      <dgm:t>
        <a:bodyPr/>
        <a:lstStyle/>
        <a:p>
          <a:endParaRPr lang="en-US"/>
        </a:p>
      </dgm:t>
    </dgm:pt>
    <dgm:pt modelId="{017EB86C-861A-4520-8C3B-6D916D56E87C}" type="sibTrans" cxnId="{4E858CC1-26BC-4C68-A973-6426C1DF4CD3}">
      <dgm:prSet/>
      <dgm:spPr/>
      <dgm:t>
        <a:bodyPr/>
        <a:lstStyle/>
        <a:p>
          <a:endParaRPr lang="en-US"/>
        </a:p>
      </dgm:t>
    </dgm:pt>
    <dgm:pt modelId="{61B221AF-8D85-422B-81C1-355F2A70F190}">
      <dgm:prSet phldrT="[Text]" custT="1"/>
      <dgm:spPr/>
      <dgm:t>
        <a:bodyPr/>
        <a:lstStyle/>
        <a:p>
          <a:r>
            <a:rPr lang="en-US" sz="2400" dirty="0" smtClean="0"/>
            <a:t>Identifies the resource</a:t>
          </a:r>
          <a:endParaRPr lang="en-US" sz="2400" dirty="0"/>
        </a:p>
      </dgm:t>
    </dgm:pt>
    <dgm:pt modelId="{C922F5CD-BFA8-4389-A918-F09EF16524D2}" type="parTrans" cxnId="{843E22C9-5129-482D-9B80-FD6B018CF8D5}">
      <dgm:prSet/>
      <dgm:spPr/>
      <dgm:t>
        <a:bodyPr/>
        <a:lstStyle/>
        <a:p>
          <a:endParaRPr lang="en-US"/>
        </a:p>
      </dgm:t>
    </dgm:pt>
    <dgm:pt modelId="{5E23B820-3084-4BC9-9A1D-4B3CC68559E1}" type="sibTrans" cxnId="{843E22C9-5129-482D-9B80-FD6B018CF8D5}">
      <dgm:prSet/>
      <dgm:spPr/>
      <dgm:t>
        <a:bodyPr/>
        <a:lstStyle/>
        <a:p>
          <a:endParaRPr lang="en-US"/>
        </a:p>
      </dgm:t>
    </dgm:pt>
    <dgm:pt modelId="{35F0D3F8-4B4B-4FD4-AD9F-ACC939ABCB9D}">
      <dgm:prSet phldrT="[Text]" custT="1"/>
      <dgm:spPr/>
      <dgm:t>
        <a:bodyPr/>
        <a:lstStyle/>
        <a:p>
          <a:r>
            <a:rPr lang="en-US" sz="2400" dirty="0" smtClean="0"/>
            <a:t>Just a name under a specification</a:t>
          </a:r>
          <a:endParaRPr lang="en-US" sz="2400" dirty="0"/>
        </a:p>
      </dgm:t>
    </dgm:pt>
    <dgm:pt modelId="{A5717E84-583D-42B3-AE97-6EDFC6E2FAB2}" type="parTrans" cxnId="{7A5A0401-09A7-4E00-AE54-AE2DD1A00E57}">
      <dgm:prSet/>
      <dgm:spPr/>
      <dgm:t>
        <a:bodyPr/>
        <a:lstStyle/>
        <a:p>
          <a:endParaRPr lang="en-US"/>
        </a:p>
      </dgm:t>
    </dgm:pt>
    <dgm:pt modelId="{51D881D1-5856-4C59-8839-460767C25B76}" type="sibTrans" cxnId="{7A5A0401-09A7-4E00-AE54-AE2DD1A00E57}">
      <dgm:prSet/>
      <dgm:spPr/>
      <dgm:t>
        <a:bodyPr/>
        <a:lstStyle/>
        <a:p>
          <a:endParaRPr lang="en-US"/>
        </a:p>
      </dgm:t>
    </dgm:pt>
    <dgm:pt modelId="{4F4E50B2-2996-4151-9A81-2033427F8072}" type="pres">
      <dgm:prSet presAssocID="{DA4BEE0F-268B-438A-AC4D-B1933397B51A}" presName="Name0" presStyleCnt="0">
        <dgm:presLayoutVars>
          <dgm:chMax/>
          <dgm:chPref val="3"/>
          <dgm:dir/>
          <dgm:animOne val="branch"/>
          <dgm:animLvl val="lvl"/>
        </dgm:presLayoutVars>
      </dgm:prSet>
      <dgm:spPr/>
      <dgm:t>
        <a:bodyPr/>
        <a:lstStyle/>
        <a:p>
          <a:endParaRPr lang="en-US"/>
        </a:p>
      </dgm:t>
    </dgm:pt>
    <dgm:pt modelId="{825E986E-626B-47D2-A23A-4FBE333151CF}" type="pres">
      <dgm:prSet presAssocID="{1C79AE36-D7DD-43A6-8484-08FE0CA446ED}" presName="composite" presStyleCnt="0"/>
      <dgm:spPr/>
    </dgm:pt>
    <dgm:pt modelId="{C7C0ED48-349B-4570-8957-BB7816E8D1EC}" type="pres">
      <dgm:prSet presAssocID="{1C79AE36-D7DD-43A6-8484-08FE0CA446ED}" presName="FirstChild" presStyleLbl="revTx" presStyleIdx="0" presStyleCnt="6">
        <dgm:presLayoutVars>
          <dgm:chMax val="0"/>
          <dgm:chPref val="0"/>
          <dgm:bulletEnabled val="1"/>
        </dgm:presLayoutVars>
      </dgm:prSet>
      <dgm:spPr/>
      <dgm:t>
        <a:bodyPr/>
        <a:lstStyle/>
        <a:p>
          <a:endParaRPr lang="en-US"/>
        </a:p>
      </dgm:t>
    </dgm:pt>
    <dgm:pt modelId="{6638E0F5-1FCF-4A2E-B954-336B163B8C54}" type="pres">
      <dgm:prSet presAssocID="{1C79AE36-D7DD-43A6-8484-08FE0CA446ED}" presName="Parent" presStyleLbl="alignNode1" presStyleIdx="0" presStyleCnt="3">
        <dgm:presLayoutVars>
          <dgm:chMax val="3"/>
          <dgm:chPref val="3"/>
          <dgm:bulletEnabled val="1"/>
        </dgm:presLayoutVars>
      </dgm:prSet>
      <dgm:spPr/>
      <dgm:t>
        <a:bodyPr/>
        <a:lstStyle/>
        <a:p>
          <a:endParaRPr lang="en-US"/>
        </a:p>
      </dgm:t>
    </dgm:pt>
    <dgm:pt modelId="{2E0B0FBC-CFD7-4729-8F4A-476060188B0F}" type="pres">
      <dgm:prSet presAssocID="{1C79AE36-D7DD-43A6-8484-08FE0CA446ED}" presName="Accent" presStyleLbl="parChTrans1D1" presStyleIdx="0" presStyleCnt="3"/>
      <dgm:spPr/>
    </dgm:pt>
    <dgm:pt modelId="{88B1E5CB-9C51-420D-ABC5-4046419D8BD5}" type="pres">
      <dgm:prSet presAssocID="{1C79AE36-D7DD-43A6-8484-08FE0CA446ED}" presName="Child" presStyleLbl="revTx" presStyleIdx="1" presStyleCnt="6">
        <dgm:presLayoutVars>
          <dgm:chMax val="0"/>
          <dgm:chPref val="0"/>
          <dgm:bulletEnabled val="1"/>
        </dgm:presLayoutVars>
      </dgm:prSet>
      <dgm:spPr/>
      <dgm:t>
        <a:bodyPr/>
        <a:lstStyle/>
        <a:p>
          <a:endParaRPr lang="en-US"/>
        </a:p>
      </dgm:t>
    </dgm:pt>
    <dgm:pt modelId="{A7C6EC5A-C330-4DD9-AF6D-7632B44550CB}" type="pres">
      <dgm:prSet presAssocID="{1AE78FBB-0B7F-4066-B7B8-B8391C25D903}" presName="sibTrans" presStyleCnt="0"/>
      <dgm:spPr/>
    </dgm:pt>
    <dgm:pt modelId="{4C07799C-3EB2-454B-A3E1-EA57CF03ACDC}" type="pres">
      <dgm:prSet presAssocID="{9EB6E403-F8B7-4539-8254-E885B83071ED}" presName="composite" presStyleCnt="0"/>
      <dgm:spPr/>
    </dgm:pt>
    <dgm:pt modelId="{B281CEC8-3185-44C5-97D6-FB73D278B6E6}" type="pres">
      <dgm:prSet presAssocID="{9EB6E403-F8B7-4539-8254-E885B83071ED}" presName="FirstChild" presStyleLbl="revTx" presStyleIdx="2" presStyleCnt="6">
        <dgm:presLayoutVars>
          <dgm:chMax val="0"/>
          <dgm:chPref val="0"/>
          <dgm:bulletEnabled val="1"/>
        </dgm:presLayoutVars>
      </dgm:prSet>
      <dgm:spPr/>
      <dgm:t>
        <a:bodyPr/>
        <a:lstStyle/>
        <a:p>
          <a:endParaRPr lang="en-US"/>
        </a:p>
      </dgm:t>
    </dgm:pt>
    <dgm:pt modelId="{E9353F5F-1C92-46DC-9145-27EC159F04DA}" type="pres">
      <dgm:prSet presAssocID="{9EB6E403-F8B7-4539-8254-E885B83071ED}" presName="Parent" presStyleLbl="alignNode1" presStyleIdx="1" presStyleCnt="3">
        <dgm:presLayoutVars>
          <dgm:chMax val="3"/>
          <dgm:chPref val="3"/>
          <dgm:bulletEnabled val="1"/>
        </dgm:presLayoutVars>
      </dgm:prSet>
      <dgm:spPr/>
      <dgm:t>
        <a:bodyPr/>
        <a:lstStyle/>
        <a:p>
          <a:endParaRPr lang="en-US"/>
        </a:p>
      </dgm:t>
    </dgm:pt>
    <dgm:pt modelId="{1AB619C5-7F42-45DB-8D7E-A2844F5724AC}" type="pres">
      <dgm:prSet presAssocID="{9EB6E403-F8B7-4539-8254-E885B83071ED}" presName="Accent" presStyleLbl="parChTrans1D1" presStyleIdx="1" presStyleCnt="3"/>
      <dgm:spPr/>
    </dgm:pt>
    <dgm:pt modelId="{D063442D-23D8-4B33-A747-ECD7A6D0CE4B}" type="pres">
      <dgm:prSet presAssocID="{9EB6E403-F8B7-4539-8254-E885B83071ED}" presName="Child" presStyleLbl="revTx" presStyleIdx="3" presStyleCnt="6">
        <dgm:presLayoutVars>
          <dgm:chMax val="0"/>
          <dgm:chPref val="0"/>
          <dgm:bulletEnabled val="1"/>
        </dgm:presLayoutVars>
      </dgm:prSet>
      <dgm:spPr/>
      <dgm:t>
        <a:bodyPr/>
        <a:lstStyle/>
        <a:p>
          <a:endParaRPr lang="en-US"/>
        </a:p>
      </dgm:t>
    </dgm:pt>
    <dgm:pt modelId="{779CD57D-5CE0-419D-9779-844E38E7B910}" type="pres">
      <dgm:prSet presAssocID="{2D63087D-A55C-4265-8DF2-CA9822B52791}" presName="sibTrans" presStyleCnt="0"/>
      <dgm:spPr/>
    </dgm:pt>
    <dgm:pt modelId="{C57C3645-51A8-4D10-AF42-63448EF389F6}" type="pres">
      <dgm:prSet presAssocID="{FEAB53DC-0A3A-4074-9958-B1DBD37C1EB1}" presName="composite" presStyleCnt="0"/>
      <dgm:spPr/>
    </dgm:pt>
    <dgm:pt modelId="{7FDC32C9-8B90-440A-8028-2E38A1EE3AED}" type="pres">
      <dgm:prSet presAssocID="{FEAB53DC-0A3A-4074-9958-B1DBD37C1EB1}" presName="FirstChild" presStyleLbl="revTx" presStyleIdx="4" presStyleCnt="6">
        <dgm:presLayoutVars>
          <dgm:chMax val="0"/>
          <dgm:chPref val="0"/>
          <dgm:bulletEnabled val="1"/>
        </dgm:presLayoutVars>
      </dgm:prSet>
      <dgm:spPr/>
      <dgm:t>
        <a:bodyPr/>
        <a:lstStyle/>
        <a:p>
          <a:endParaRPr lang="en-US"/>
        </a:p>
      </dgm:t>
    </dgm:pt>
    <dgm:pt modelId="{46F72985-8A43-494C-8CD5-2B29E305CB37}" type="pres">
      <dgm:prSet presAssocID="{FEAB53DC-0A3A-4074-9958-B1DBD37C1EB1}" presName="Parent" presStyleLbl="alignNode1" presStyleIdx="2" presStyleCnt="3">
        <dgm:presLayoutVars>
          <dgm:chMax val="3"/>
          <dgm:chPref val="3"/>
          <dgm:bulletEnabled val="1"/>
        </dgm:presLayoutVars>
      </dgm:prSet>
      <dgm:spPr/>
      <dgm:t>
        <a:bodyPr/>
        <a:lstStyle/>
        <a:p>
          <a:endParaRPr lang="en-US"/>
        </a:p>
      </dgm:t>
    </dgm:pt>
    <dgm:pt modelId="{47D8A3CF-236B-4A0B-BEF8-5EC7FA1D4548}" type="pres">
      <dgm:prSet presAssocID="{FEAB53DC-0A3A-4074-9958-B1DBD37C1EB1}" presName="Accent" presStyleLbl="parChTrans1D1" presStyleIdx="2" presStyleCnt="3"/>
      <dgm:spPr/>
    </dgm:pt>
    <dgm:pt modelId="{A199B881-A656-454B-92ED-B286525D9BAC}" type="pres">
      <dgm:prSet presAssocID="{FEAB53DC-0A3A-4074-9958-B1DBD37C1EB1}" presName="Child" presStyleLbl="revTx" presStyleIdx="5" presStyleCnt="6">
        <dgm:presLayoutVars>
          <dgm:chMax val="0"/>
          <dgm:chPref val="0"/>
          <dgm:bulletEnabled val="1"/>
        </dgm:presLayoutVars>
      </dgm:prSet>
      <dgm:spPr/>
      <dgm:t>
        <a:bodyPr/>
        <a:lstStyle/>
        <a:p>
          <a:endParaRPr lang="en-US"/>
        </a:p>
      </dgm:t>
    </dgm:pt>
  </dgm:ptLst>
  <dgm:cxnLst>
    <dgm:cxn modelId="{817DB725-0960-4BDE-BCDC-A9C9B67B10C7}" type="presOf" srcId="{61B221AF-8D85-422B-81C1-355F2A70F190}" destId="{88B1E5CB-9C51-420D-ABC5-4046419D8BD5}" srcOrd="0" destOrd="0" presId="urn:microsoft.com/office/officeart/2011/layout/TabList"/>
    <dgm:cxn modelId="{030A6B68-90C6-4C35-9962-06B4804C34A1}" type="presOf" srcId="{DA4BEE0F-268B-438A-AC4D-B1933397B51A}" destId="{4F4E50B2-2996-4151-9A81-2033427F8072}" srcOrd="0" destOrd="0" presId="urn:microsoft.com/office/officeart/2011/layout/TabList"/>
    <dgm:cxn modelId="{0D6661F7-00F3-485D-808B-5E60D0FE4587}" srcId="{DA4BEE0F-268B-438A-AC4D-B1933397B51A}" destId="{1C79AE36-D7DD-43A6-8484-08FE0CA446ED}" srcOrd="0" destOrd="0" parTransId="{01935678-288E-4004-8E7F-FB0F1B808E05}" sibTransId="{1AE78FBB-0B7F-4066-B7B8-B8391C25D903}"/>
    <dgm:cxn modelId="{2A09A455-0678-4A05-BB01-5ED7BE85FCB8}" type="presOf" srcId="{9A67994E-73F3-487E-BC38-C4702D5C7564}" destId="{B281CEC8-3185-44C5-97D6-FB73D278B6E6}" srcOrd="0" destOrd="0" presId="urn:microsoft.com/office/officeart/2011/layout/TabList"/>
    <dgm:cxn modelId="{ECE86F63-2B4C-4BDC-A49C-A958E5CE4CFB}" type="presOf" srcId="{86A898D5-878E-4051-BCFE-C539ACC75B46}" destId="{D063442D-23D8-4B33-A747-ECD7A6D0CE4B}" srcOrd="0" destOrd="1" presId="urn:microsoft.com/office/officeart/2011/layout/TabList"/>
    <dgm:cxn modelId="{2BC6076C-1981-4FE6-AA63-B8A0F7E98086}" srcId="{1C79AE36-D7DD-43A6-8484-08FE0CA446ED}" destId="{002D2799-905D-4C0C-83AE-4AA6524722D3}" srcOrd="0" destOrd="0" parTransId="{1589DD16-5C5B-48E0-8E61-66C64FDA6712}" sibTransId="{A3BF894F-2C7B-490D-862B-BA61043868FB}"/>
    <dgm:cxn modelId="{3B8C1D2B-0FF2-48DE-B7B4-82E00FCB17ED}" srcId="{DA4BEE0F-268B-438A-AC4D-B1933397B51A}" destId="{FEAB53DC-0A3A-4074-9958-B1DBD37C1EB1}" srcOrd="2" destOrd="0" parTransId="{139B8A6C-42F2-4D19-BF6A-F83EFD76A685}" sibTransId="{F9BAF922-226C-4C99-B31E-3D3F897CC741}"/>
    <dgm:cxn modelId="{6999A6B6-0082-48F6-BF3E-84B61424036F}" type="presOf" srcId="{FEAB53DC-0A3A-4074-9958-B1DBD37C1EB1}" destId="{46F72985-8A43-494C-8CD5-2B29E305CB37}" srcOrd="0" destOrd="0" presId="urn:microsoft.com/office/officeart/2011/layout/TabList"/>
    <dgm:cxn modelId="{33411487-A643-4194-B08D-101C10A83130}" srcId="{DA4BEE0F-268B-438A-AC4D-B1933397B51A}" destId="{9EB6E403-F8B7-4539-8254-E885B83071ED}" srcOrd="1" destOrd="0" parTransId="{7D583AA3-733E-47BF-9845-20D7835DE4B2}" sibTransId="{2D63087D-A55C-4265-8DF2-CA9822B52791}"/>
    <dgm:cxn modelId="{E167857B-75F3-4280-9993-3778CA6B9FDA}" type="presOf" srcId="{CA90D177-CB47-4CB5-A1F7-8097F9AD0439}" destId="{88B1E5CB-9C51-420D-ABC5-4046419D8BD5}" srcOrd="0" destOrd="1" presId="urn:microsoft.com/office/officeart/2011/layout/TabList"/>
    <dgm:cxn modelId="{5C6DCBC5-C5F0-42EC-A66D-1E6331100D31}" srcId="{FEAB53DC-0A3A-4074-9958-B1DBD37C1EB1}" destId="{B55CD506-9545-4894-8BC2-2A514D8EC478}" srcOrd="0" destOrd="0" parTransId="{418121F8-51A5-4F8E-8E55-92FB4CB92235}" sibTransId="{C98B5DE1-84C0-4C09-A18D-AF14EE34FCBF}"/>
    <dgm:cxn modelId="{7C58DDBD-7260-4AA1-87E9-FFCDD3A58357}" srcId="{FEAB53DC-0A3A-4074-9958-B1DBD37C1EB1}" destId="{2C62E96D-A979-4406-BCCB-DDB4E3CFDDE1}" srcOrd="2" destOrd="0" parTransId="{6B656816-D141-4C75-ADEE-D2FC7BEDBBF0}" sibTransId="{38AC8FD4-AE00-4A81-A6CA-B7591EDE9E7E}"/>
    <dgm:cxn modelId="{4575591C-52B6-433C-8CAC-90C9CC06EAF1}" type="presOf" srcId="{2C62E96D-A979-4406-BCCB-DDB4E3CFDDE1}" destId="{A199B881-A656-454B-92ED-B286525D9BAC}" srcOrd="0" destOrd="1" presId="urn:microsoft.com/office/officeart/2011/layout/TabList"/>
    <dgm:cxn modelId="{A13D629A-5BD0-46FA-88D4-0BE4CD6F50B3}" type="presOf" srcId="{B55CD506-9545-4894-8BC2-2A514D8EC478}" destId="{7FDC32C9-8B90-440A-8028-2E38A1EE3AED}" srcOrd="0" destOrd="0" presId="urn:microsoft.com/office/officeart/2011/layout/TabList"/>
    <dgm:cxn modelId="{5C8FCE77-47CE-4893-802C-CE0C0D3A8EB6}" type="presOf" srcId="{1C79AE36-D7DD-43A6-8484-08FE0CA446ED}" destId="{6638E0F5-1FCF-4A2E-B954-336B163B8C54}" srcOrd="0" destOrd="0" presId="urn:microsoft.com/office/officeart/2011/layout/TabList"/>
    <dgm:cxn modelId="{02868E1A-5D11-4510-8BE9-1421CB23DC2A}" type="presOf" srcId="{002D2799-905D-4C0C-83AE-4AA6524722D3}" destId="{C7C0ED48-349B-4570-8957-BB7816E8D1EC}" srcOrd="0" destOrd="0" presId="urn:microsoft.com/office/officeart/2011/layout/TabList"/>
    <dgm:cxn modelId="{A28407FB-7D48-42E1-B612-9E0E6B43D0EE}" srcId="{9EB6E403-F8B7-4539-8254-E885B83071ED}" destId="{86A898D5-878E-4051-BCFE-C539ACC75B46}" srcOrd="2" destOrd="0" parTransId="{CB6BAA1C-E8A4-4586-A581-D2F1FD0F574F}" sibTransId="{E32EC94F-BE36-42A0-AD48-2E86922B77BB}"/>
    <dgm:cxn modelId="{44D336B5-D438-4034-B581-822D9E9CB17E}" srcId="{9EB6E403-F8B7-4539-8254-E885B83071ED}" destId="{9A67994E-73F3-487E-BC38-C4702D5C7564}" srcOrd="0" destOrd="0" parTransId="{AC3DF9BA-7C61-41C1-833C-8A9A518C7236}" sibTransId="{325B8363-54A7-4131-B927-1158B22BCCFC}"/>
    <dgm:cxn modelId="{C5419B9B-66D5-4ABB-953C-6309698D1E7C}" type="presOf" srcId="{9EB6E403-F8B7-4539-8254-E885B83071ED}" destId="{E9353F5F-1C92-46DC-9145-27EC159F04DA}" srcOrd="0" destOrd="0" presId="urn:microsoft.com/office/officeart/2011/layout/TabList"/>
    <dgm:cxn modelId="{4E858CC1-26BC-4C68-A973-6426C1DF4CD3}" srcId="{9EB6E403-F8B7-4539-8254-E885B83071ED}" destId="{BD22786B-565B-4270-B37D-DBEF12FD6740}" srcOrd="1" destOrd="0" parTransId="{A7ABE812-B1DA-4A19-AFF7-64A0D793CF2C}" sibTransId="{017EB86C-861A-4520-8C3B-6D916D56E87C}"/>
    <dgm:cxn modelId="{843E22C9-5129-482D-9B80-FD6B018CF8D5}" srcId="{1C79AE36-D7DD-43A6-8484-08FE0CA446ED}" destId="{61B221AF-8D85-422B-81C1-355F2A70F190}" srcOrd="1" destOrd="0" parTransId="{C922F5CD-BFA8-4389-A918-F09EF16524D2}" sibTransId="{5E23B820-3084-4BC9-9A1D-4B3CC68559E1}"/>
    <dgm:cxn modelId="{03B6DFBE-75A7-4600-B80B-478D80533CBE}" type="presOf" srcId="{35F0D3F8-4B4B-4FD4-AD9F-ACC939ABCB9D}" destId="{A199B881-A656-454B-92ED-B286525D9BAC}" srcOrd="0" destOrd="0" presId="urn:microsoft.com/office/officeart/2011/layout/TabList"/>
    <dgm:cxn modelId="{7A5A0401-09A7-4E00-AE54-AE2DD1A00E57}" srcId="{FEAB53DC-0A3A-4074-9958-B1DBD37C1EB1}" destId="{35F0D3F8-4B4B-4FD4-AD9F-ACC939ABCB9D}" srcOrd="1" destOrd="0" parTransId="{A5717E84-583D-42B3-AE97-6EDFC6E2FAB2}" sibTransId="{51D881D1-5856-4C59-8839-460767C25B76}"/>
    <dgm:cxn modelId="{856250C1-D95E-4666-AC3B-12208F969854}" type="presOf" srcId="{BD22786B-565B-4270-B37D-DBEF12FD6740}" destId="{D063442D-23D8-4B33-A747-ECD7A6D0CE4B}" srcOrd="0" destOrd="0" presId="urn:microsoft.com/office/officeart/2011/layout/TabList"/>
    <dgm:cxn modelId="{FE9D0DD3-4D8C-4746-A168-819C1ECBE4B3}" srcId="{1C79AE36-D7DD-43A6-8484-08FE0CA446ED}" destId="{CA90D177-CB47-4CB5-A1F7-8097F9AD0439}" srcOrd="2" destOrd="0" parTransId="{E04BD8CF-5DCE-45E9-B0E8-AF91FC829F53}" sibTransId="{0D29B79B-BB6B-44B6-BFFF-921D3D2A3C15}"/>
    <dgm:cxn modelId="{FA75B062-6EBC-4CC4-9414-08A43F48B915}" type="presParOf" srcId="{4F4E50B2-2996-4151-9A81-2033427F8072}" destId="{825E986E-626B-47D2-A23A-4FBE333151CF}" srcOrd="0" destOrd="0" presId="urn:microsoft.com/office/officeart/2011/layout/TabList"/>
    <dgm:cxn modelId="{76E95613-A1B3-4FAF-954F-4A5A93DDE2F5}" type="presParOf" srcId="{825E986E-626B-47D2-A23A-4FBE333151CF}" destId="{C7C0ED48-349B-4570-8957-BB7816E8D1EC}" srcOrd="0" destOrd="0" presId="urn:microsoft.com/office/officeart/2011/layout/TabList"/>
    <dgm:cxn modelId="{B7D5CF1B-64AA-4229-9B4E-3F0127561FF2}" type="presParOf" srcId="{825E986E-626B-47D2-A23A-4FBE333151CF}" destId="{6638E0F5-1FCF-4A2E-B954-336B163B8C54}" srcOrd="1" destOrd="0" presId="urn:microsoft.com/office/officeart/2011/layout/TabList"/>
    <dgm:cxn modelId="{32F4F724-58C1-4046-AB93-8BCA7F5C9B6F}" type="presParOf" srcId="{825E986E-626B-47D2-A23A-4FBE333151CF}" destId="{2E0B0FBC-CFD7-4729-8F4A-476060188B0F}" srcOrd="2" destOrd="0" presId="urn:microsoft.com/office/officeart/2011/layout/TabList"/>
    <dgm:cxn modelId="{C139828C-758E-40B7-8E52-BFD0616DC2DE}" type="presParOf" srcId="{4F4E50B2-2996-4151-9A81-2033427F8072}" destId="{88B1E5CB-9C51-420D-ABC5-4046419D8BD5}" srcOrd="1" destOrd="0" presId="urn:microsoft.com/office/officeart/2011/layout/TabList"/>
    <dgm:cxn modelId="{09DF4845-AE5A-472E-9056-23CB5313BF49}" type="presParOf" srcId="{4F4E50B2-2996-4151-9A81-2033427F8072}" destId="{A7C6EC5A-C330-4DD9-AF6D-7632B44550CB}" srcOrd="2" destOrd="0" presId="urn:microsoft.com/office/officeart/2011/layout/TabList"/>
    <dgm:cxn modelId="{D86F2499-47A1-41DE-8634-DAF553EEA094}" type="presParOf" srcId="{4F4E50B2-2996-4151-9A81-2033427F8072}" destId="{4C07799C-3EB2-454B-A3E1-EA57CF03ACDC}" srcOrd="3" destOrd="0" presId="urn:microsoft.com/office/officeart/2011/layout/TabList"/>
    <dgm:cxn modelId="{256F20B6-BE0E-4969-A90C-DA76CAA02137}" type="presParOf" srcId="{4C07799C-3EB2-454B-A3E1-EA57CF03ACDC}" destId="{B281CEC8-3185-44C5-97D6-FB73D278B6E6}" srcOrd="0" destOrd="0" presId="urn:microsoft.com/office/officeart/2011/layout/TabList"/>
    <dgm:cxn modelId="{352961EB-26FC-4BBF-9068-9510029B1C05}" type="presParOf" srcId="{4C07799C-3EB2-454B-A3E1-EA57CF03ACDC}" destId="{E9353F5F-1C92-46DC-9145-27EC159F04DA}" srcOrd="1" destOrd="0" presId="urn:microsoft.com/office/officeart/2011/layout/TabList"/>
    <dgm:cxn modelId="{366AF99A-A903-4DC3-8349-9E1856328B4A}" type="presParOf" srcId="{4C07799C-3EB2-454B-A3E1-EA57CF03ACDC}" destId="{1AB619C5-7F42-45DB-8D7E-A2844F5724AC}" srcOrd="2" destOrd="0" presId="urn:microsoft.com/office/officeart/2011/layout/TabList"/>
    <dgm:cxn modelId="{95CC4020-161A-4231-9E2A-33DAD01EE932}" type="presParOf" srcId="{4F4E50B2-2996-4151-9A81-2033427F8072}" destId="{D063442D-23D8-4B33-A747-ECD7A6D0CE4B}" srcOrd="4" destOrd="0" presId="urn:microsoft.com/office/officeart/2011/layout/TabList"/>
    <dgm:cxn modelId="{B8BDAF89-65B2-4BEE-ACEC-22234F4728CE}" type="presParOf" srcId="{4F4E50B2-2996-4151-9A81-2033427F8072}" destId="{779CD57D-5CE0-419D-9779-844E38E7B910}" srcOrd="5" destOrd="0" presId="urn:microsoft.com/office/officeart/2011/layout/TabList"/>
    <dgm:cxn modelId="{D3187DE8-D57F-4BC0-8E4E-15D9596548F3}" type="presParOf" srcId="{4F4E50B2-2996-4151-9A81-2033427F8072}" destId="{C57C3645-51A8-4D10-AF42-63448EF389F6}" srcOrd="6" destOrd="0" presId="urn:microsoft.com/office/officeart/2011/layout/TabList"/>
    <dgm:cxn modelId="{0549AEAB-BF93-4A2F-BDB3-165BCA219258}" type="presParOf" srcId="{C57C3645-51A8-4D10-AF42-63448EF389F6}" destId="{7FDC32C9-8B90-440A-8028-2E38A1EE3AED}" srcOrd="0" destOrd="0" presId="urn:microsoft.com/office/officeart/2011/layout/TabList"/>
    <dgm:cxn modelId="{2AE9B48E-609E-4BDD-A761-61A2126F1ECC}" type="presParOf" srcId="{C57C3645-51A8-4D10-AF42-63448EF389F6}" destId="{46F72985-8A43-494C-8CD5-2B29E305CB37}" srcOrd="1" destOrd="0" presId="urn:microsoft.com/office/officeart/2011/layout/TabList"/>
    <dgm:cxn modelId="{03822539-27E2-461E-A314-ABC7E2BAE976}" type="presParOf" srcId="{C57C3645-51A8-4D10-AF42-63448EF389F6}" destId="{47D8A3CF-236B-4A0B-BEF8-5EC7FA1D4548}" srcOrd="2" destOrd="0" presId="urn:microsoft.com/office/officeart/2011/layout/TabList"/>
    <dgm:cxn modelId="{D12CD54A-E4FE-4FDD-8A14-2D66710F3A8A}" type="presParOf" srcId="{4F4E50B2-2996-4151-9A81-2033427F8072}" destId="{A199B881-A656-454B-92ED-B286525D9BAC}" srcOrd="7"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8A3CF-236B-4A0B-BEF8-5EC7FA1D4548}">
      <dsp:nvSpPr>
        <dsp:cNvPr id="0" name=""/>
        <dsp:cNvSpPr/>
      </dsp:nvSpPr>
      <dsp:spPr>
        <a:xfrm>
          <a:off x="0" y="3052855"/>
          <a:ext cx="8395855" cy="0"/>
        </a:xfrm>
        <a:prstGeom prst="line">
          <a:avLst/>
        </a:pr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B619C5-7F42-45DB-8D7E-A2844F5724AC}">
      <dsp:nvSpPr>
        <dsp:cNvPr id="0" name=""/>
        <dsp:cNvSpPr/>
      </dsp:nvSpPr>
      <dsp:spPr>
        <a:xfrm>
          <a:off x="0" y="1741605"/>
          <a:ext cx="8395855" cy="0"/>
        </a:xfrm>
        <a:prstGeom prst="line">
          <a:avLst/>
        </a:pr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0B0FBC-CFD7-4729-8F4A-476060188B0F}">
      <dsp:nvSpPr>
        <dsp:cNvPr id="0" name=""/>
        <dsp:cNvSpPr/>
      </dsp:nvSpPr>
      <dsp:spPr>
        <a:xfrm>
          <a:off x="0" y="430355"/>
          <a:ext cx="8395855" cy="0"/>
        </a:xfrm>
        <a:prstGeom prst="line">
          <a:avLst/>
        </a:pr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C0ED48-349B-4570-8957-BB7816E8D1EC}">
      <dsp:nvSpPr>
        <dsp:cNvPr id="0" name=""/>
        <dsp:cNvSpPr/>
      </dsp:nvSpPr>
      <dsp:spPr>
        <a:xfrm>
          <a:off x="2182922" y="479"/>
          <a:ext cx="6212932" cy="429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lvl="0" algn="l" defTabSz="1022350">
            <a:lnSpc>
              <a:spcPct val="90000"/>
            </a:lnSpc>
            <a:spcBef>
              <a:spcPct val="0"/>
            </a:spcBef>
            <a:spcAft>
              <a:spcPct val="35000"/>
            </a:spcAft>
          </a:pPr>
          <a:r>
            <a:rPr lang="en-US" sz="2300" kern="1200" dirty="0" smtClean="0"/>
            <a:t>Uniform Resource Identifier</a:t>
          </a:r>
          <a:endParaRPr lang="en-US" sz="2300" kern="1200" dirty="0"/>
        </a:p>
      </dsp:txBody>
      <dsp:txXfrm>
        <a:off x="2182922" y="479"/>
        <a:ext cx="6212932" cy="429875"/>
      </dsp:txXfrm>
    </dsp:sp>
    <dsp:sp modelId="{6638E0F5-1FCF-4A2E-B954-336B163B8C54}">
      <dsp:nvSpPr>
        <dsp:cNvPr id="0" name=""/>
        <dsp:cNvSpPr/>
      </dsp:nvSpPr>
      <dsp:spPr>
        <a:xfrm>
          <a:off x="0" y="479"/>
          <a:ext cx="2182922" cy="429875"/>
        </a:xfrm>
        <a:prstGeom prst="round2SameRect">
          <a:avLst>
            <a:gd name="adj1" fmla="val 16670"/>
            <a:gd name="adj2" fmla="val 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URI</a:t>
          </a:r>
          <a:endParaRPr lang="en-US" sz="2300" kern="1200" dirty="0"/>
        </a:p>
      </dsp:txBody>
      <dsp:txXfrm>
        <a:off x="20989" y="21468"/>
        <a:ext cx="2140944" cy="408886"/>
      </dsp:txXfrm>
    </dsp:sp>
    <dsp:sp modelId="{88B1E5CB-9C51-420D-ABC5-4046419D8BD5}">
      <dsp:nvSpPr>
        <dsp:cNvPr id="0" name=""/>
        <dsp:cNvSpPr/>
      </dsp:nvSpPr>
      <dsp:spPr>
        <a:xfrm>
          <a:off x="0" y="430355"/>
          <a:ext cx="8395855" cy="859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Identifies the resource</a:t>
          </a:r>
          <a:endParaRPr lang="en-US" sz="2400" kern="1200" dirty="0"/>
        </a:p>
        <a:p>
          <a:pPr marL="228600" lvl="1" indent="-228600" algn="l" defTabSz="1066800">
            <a:lnSpc>
              <a:spcPct val="90000"/>
            </a:lnSpc>
            <a:spcBef>
              <a:spcPct val="0"/>
            </a:spcBef>
            <a:spcAft>
              <a:spcPct val="15000"/>
            </a:spcAft>
            <a:buChar char="••"/>
          </a:pPr>
          <a:r>
            <a:rPr lang="en-US" sz="2400" kern="1200" dirty="0" smtClean="0"/>
            <a:t>nic.funet.fi</a:t>
          </a:r>
          <a:endParaRPr lang="en-US" sz="2400" kern="1200" dirty="0"/>
        </a:p>
      </dsp:txBody>
      <dsp:txXfrm>
        <a:off x="0" y="430355"/>
        <a:ext cx="8395855" cy="859880"/>
      </dsp:txXfrm>
    </dsp:sp>
    <dsp:sp modelId="{B281CEC8-3185-44C5-97D6-FB73D278B6E6}">
      <dsp:nvSpPr>
        <dsp:cNvPr id="0" name=""/>
        <dsp:cNvSpPr/>
      </dsp:nvSpPr>
      <dsp:spPr>
        <a:xfrm>
          <a:off x="2182922" y="1311729"/>
          <a:ext cx="6212932" cy="429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lvl="0" algn="l" defTabSz="1022350">
            <a:lnSpc>
              <a:spcPct val="90000"/>
            </a:lnSpc>
            <a:spcBef>
              <a:spcPct val="0"/>
            </a:spcBef>
            <a:spcAft>
              <a:spcPct val="35000"/>
            </a:spcAft>
          </a:pPr>
          <a:r>
            <a:rPr lang="en-US" sz="2300" kern="1200" dirty="0" smtClean="0"/>
            <a:t>Uniform Resource Locator</a:t>
          </a:r>
          <a:endParaRPr lang="en-US" sz="2300" kern="1200" dirty="0"/>
        </a:p>
      </dsp:txBody>
      <dsp:txXfrm>
        <a:off x="2182922" y="1311729"/>
        <a:ext cx="6212932" cy="429875"/>
      </dsp:txXfrm>
    </dsp:sp>
    <dsp:sp modelId="{E9353F5F-1C92-46DC-9145-27EC159F04DA}">
      <dsp:nvSpPr>
        <dsp:cNvPr id="0" name=""/>
        <dsp:cNvSpPr/>
      </dsp:nvSpPr>
      <dsp:spPr>
        <a:xfrm>
          <a:off x="0" y="1311729"/>
          <a:ext cx="2182922" cy="429875"/>
        </a:xfrm>
        <a:prstGeom prst="round2SameRect">
          <a:avLst>
            <a:gd name="adj1" fmla="val 16670"/>
            <a:gd name="adj2" fmla="val 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URL</a:t>
          </a:r>
          <a:endParaRPr lang="en-US" sz="2300" kern="1200" dirty="0"/>
        </a:p>
      </dsp:txBody>
      <dsp:txXfrm>
        <a:off x="20989" y="1332718"/>
        <a:ext cx="2140944" cy="408886"/>
      </dsp:txXfrm>
    </dsp:sp>
    <dsp:sp modelId="{D063442D-23D8-4B33-A747-ECD7A6D0CE4B}">
      <dsp:nvSpPr>
        <dsp:cNvPr id="0" name=""/>
        <dsp:cNvSpPr/>
      </dsp:nvSpPr>
      <dsp:spPr>
        <a:xfrm>
          <a:off x="0" y="1741605"/>
          <a:ext cx="8395855" cy="859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smtClean="0"/>
            <a:t>How to access the resource (Also an identifier)</a:t>
          </a:r>
          <a:endParaRPr lang="en-US" sz="2400" kern="1200" dirty="0"/>
        </a:p>
        <a:p>
          <a:pPr marL="228600" lvl="1" indent="-228600" algn="l" defTabSz="1066800">
            <a:lnSpc>
              <a:spcPct val="90000"/>
            </a:lnSpc>
            <a:spcBef>
              <a:spcPct val="0"/>
            </a:spcBef>
            <a:spcAft>
              <a:spcPct val="15000"/>
            </a:spcAft>
            <a:buChar char="••"/>
          </a:pPr>
          <a:r>
            <a:rPr lang="en-US" sz="2400" kern="1200" dirty="0" smtClean="0"/>
            <a:t>ftp://nic.funet.fi</a:t>
          </a:r>
          <a:endParaRPr lang="en-US" sz="2400" kern="1200" dirty="0"/>
        </a:p>
      </dsp:txBody>
      <dsp:txXfrm>
        <a:off x="0" y="1741605"/>
        <a:ext cx="8395855" cy="859880"/>
      </dsp:txXfrm>
    </dsp:sp>
    <dsp:sp modelId="{7FDC32C9-8B90-440A-8028-2E38A1EE3AED}">
      <dsp:nvSpPr>
        <dsp:cNvPr id="0" name=""/>
        <dsp:cNvSpPr/>
      </dsp:nvSpPr>
      <dsp:spPr>
        <a:xfrm>
          <a:off x="2182922" y="2622979"/>
          <a:ext cx="6212932" cy="429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lvl="0" algn="l" defTabSz="1022350">
            <a:lnSpc>
              <a:spcPct val="90000"/>
            </a:lnSpc>
            <a:spcBef>
              <a:spcPct val="0"/>
            </a:spcBef>
            <a:spcAft>
              <a:spcPct val="35000"/>
            </a:spcAft>
          </a:pPr>
          <a:r>
            <a:rPr lang="en-US" sz="2300" kern="1200" dirty="0" smtClean="0"/>
            <a:t>Uniform Resource Name</a:t>
          </a:r>
          <a:endParaRPr lang="en-US" sz="2300" kern="1200" dirty="0"/>
        </a:p>
      </dsp:txBody>
      <dsp:txXfrm>
        <a:off x="2182922" y="2622979"/>
        <a:ext cx="6212932" cy="429875"/>
      </dsp:txXfrm>
    </dsp:sp>
    <dsp:sp modelId="{46F72985-8A43-494C-8CD5-2B29E305CB37}">
      <dsp:nvSpPr>
        <dsp:cNvPr id="0" name=""/>
        <dsp:cNvSpPr/>
      </dsp:nvSpPr>
      <dsp:spPr>
        <a:xfrm>
          <a:off x="0" y="2622979"/>
          <a:ext cx="2182922" cy="429875"/>
        </a:xfrm>
        <a:prstGeom prst="round2SameRect">
          <a:avLst>
            <a:gd name="adj1" fmla="val 16670"/>
            <a:gd name="adj2" fmla="val 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URN</a:t>
          </a:r>
          <a:endParaRPr lang="en-US" sz="2300" kern="1200" dirty="0"/>
        </a:p>
      </dsp:txBody>
      <dsp:txXfrm>
        <a:off x="20989" y="2643968"/>
        <a:ext cx="2140944" cy="408886"/>
      </dsp:txXfrm>
    </dsp:sp>
    <dsp:sp modelId="{A199B881-A656-454B-92ED-B286525D9BAC}">
      <dsp:nvSpPr>
        <dsp:cNvPr id="0" name=""/>
        <dsp:cNvSpPr/>
      </dsp:nvSpPr>
      <dsp:spPr>
        <a:xfrm>
          <a:off x="0" y="3052855"/>
          <a:ext cx="8395855" cy="859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Just a name under a specification</a:t>
          </a:r>
          <a:endParaRPr lang="en-US" sz="2400" kern="1200" dirty="0"/>
        </a:p>
        <a:p>
          <a:pPr marL="228600" lvl="1" indent="-228600" algn="l" defTabSz="1066800">
            <a:lnSpc>
              <a:spcPct val="90000"/>
            </a:lnSpc>
            <a:spcBef>
              <a:spcPct val="0"/>
            </a:spcBef>
            <a:spcAft>
              <a:spcPct val="15000"/>
            </a:spcAft>
            <a:buChar char="••"/>
          </a:pPr>
          <a:r>
            <a:rPr lang="en-US" sz="2400" kern="1200" dirty="0" smtClean="0"/>
            <a:t>urn:oasis:names:specification:docbook:dtd:xml:4.1.2</a:t>
          </a:r>
          <a:endParaRPr lang="en-US" sz="2400" kern="1200" dirty="0"/>
        </a:p>
      </dsp:txBody>
      <dsp:txXfrm>
        <a:off x="0" y="3052855"/>
        <a:ext cx="8395855" cy="859880"/>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3752758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n.wikipedia.org/wiki/Domain_name_syste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wikipedia.org/wiki/Domain_name_syste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en.wikipedia.org/wiki/Domain_name_syste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en.wikipedia.org/wiki/Domain_name_syste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ietf.org/rfc/rfc3986.tx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16939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The hostname just tells you where and what is your server. Could be either of two things-damn</a:t>
            </a:r>
            <a:r>
              <a:rPr lang="en-US" baseline="0" dirty="0" smtClean="0"/>
              <a:t> we are obsessed with cats</a:t>
            </a:r>
            <a:endParaRPr dirty="0"/>
          </a:p>
        </p:txBody>
      </p:sp>
    </p:spTree>
    <p:extLst>
      <p:ext uri="{BB962C8B-B14F-4D97-AF65-F5344CB8AC3E}">
        <p14:creationId xmlns:p14="http://schemas.microsoft.com/office/powerpoint/2010/main" val="1751155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The last part of the </a:t>
            </a:r>
            <a:r>
              <a:rPr lang="en-US" dirty="0" err="1" smtClean="0"/>
              <a:t>url</a:t>
            </a:r>
            <a:r>
              <a:rPr lang="en-US" dirty="0" smtClean="0"/>
              <a:t> is a string which tells your host</a:t>
            </a:r>
            <a:r>
              <a:rPr lang="en-US" baseline="0" dirty="0" smtClean="0"/>
              <a:t> – your server which resource to give back to you.. Now this can happen in 3 ways </a:t>
            </a:r>
          </a:p>
          <a:p>
            <a:pPr lvl="0">
              <a:spcBef>
                <a:spcPts val="0"/>
              </a:spcBef>
              <a:buNone/>
            </a:pPr>
            <a:r>
              <a:rPr lang="en-US" baseline="0" dirty="0" smtClean="0"/>
              <a:t>First one is really simple :</a:t>
            </a:r>
            <a:endParaRPr lang="en-US" dirty="0" smtClean="0"/>
          </a:p>
          <a:p>
            <a:pPr lvl="0">
              <a:spcBef>
                <a:spcPts val="0"/>
              </a:spcBef>
              <a:buNone/>
            </a:pPr>
            <a:r>
              <a:rPr lang="en-US" dirty="0" smtClean="0"/>
              <a:t>Path : talk about </a:t>
            </a:r>
            <a:r>
              <a:rPr lang="en-US" dirty="0" err="1" smtClean="0"/>
              <a:t>netflix</a:t>
            </a:r>
            <a:endParaRPr lang="en-US" dirty="0" smtClean="0"/>
          </a:p>
          <a:p>
            <a:pPr lvl="0">
              <a:spcBef>
                <a:spcPts val="0"/>
              </a:spcBef>
              <a:buNone/>
            </a:pPr>
            <a:r>
              <a:rPr lang="en-US" dirty="0" err="1" smtClean="0"/>
              <a:t>Imgcolor</a:t>
            </a:r>
            <a:r>
              <a:rPr lang="en-US" dirty="0" smtClean="0"/>
              <a:t> in google </a:t>
            </a:r>
            <a:r>
              <a:rPr lang="en-US" dirty="0" err="1" smtClean="0"/>
              <a:t>iimage</a:t>
            </a:r>
            <a:r>
              <a:rPr lang="en-US" dirty="0" smtClean="0"/>
              <a:t> search</a:t>
            </a:r>
          </a:p>
          <a:p>
            <a:pPr lvl="0">
              <a:spcBef>
                <a:spcPts val="0"/>
              </a:spcBef>
              <a:buNone/>
            </a:pPr>
            <a:r>
              <a:rPr lang="en-US" dirty="0" smtClean="0"/>
              <a:t>https://www.youtube.com/watch?v=6LZM3_wp2ps</a:t>
            </a:r>
          </a:p>
          <a:p>
            <a:pPr lvl="0">
              <a:spcBef>
                <a:spcPts val="0"/>
              </a:spcBef>
              <a:buNone/>
            </a:pPr>
            <a:r>
              <a:rPr lang="en-US" dirty="0" smtClean="0"/>
              <a:t>https://www.youtube.com/v/6LZM3_wp2ps</a:t>
            </a:r>
          </a:p>
          <a:p>
            <a:pPr lvl="0">
              <a:spcBef>
                <a:spcPts val="0"/>
              </a:spcBef>
              <a:buNone/>
            </a:pPr>
            <a:endParaRPr dirty="0"/>
          </a:p>
        </p:txBody>
      </p:sp>
    </p:spTree>
    <p:extLst>
      <p:ext uri="{BB962C8B-B14F-4D97-AF65-F5344CB8AC3E}">
        <p14:creationId xmlns:p14="http://schemas.microsoft.com/office/powerpoint/2010/main" val="1594095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http://whatsonnetflix.com/netflix-hacks/the-netflix-id-bible-every-category-on-netflix/3/</a:t>
            </a:r>
            <a:endParaRPr lang="en-US" dirty="0"/>
          </a:p>
        </p:txBody>
      </p:sp>
    </p:spTree>
    <p:extLst>
      <p:ext uri="{BB962C8B-B14F-4D97-AF65-F5344CB8AC3E}">
        <p14:creationId xmlns:p14="http://schemas.microsoft.com/office/powerpoint/2010/main" val="3733922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http://whatsonnetflix.com/netflix-hacks/the-netflix-id-bible-every-category-on-netflix/3/</a:t>
            </a:r>
          </a:p>
          <a:p>
            <a:endParaRPr lang="en-US" dirty="0"/>
          </a:p>
        </p:txBody>
      </p:sp>
    </p:spTree>
    <p:extLst>
      <p:ext uri="{BB962C8B-B14F-4D97-AF65-F5344CB8AC3E}">
        <p14:creationId xmlns:p14="http://schemas.microsoft.com/office/powerpoint/2010/main" val="2423097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t"/>
            <a:r>
              <a:rPr lang="en-US" sz="1100" b="0" i="0" kern="1200" dirty="0" smtClean="0">
                <a:solidFill>
                  <a:schemeClr val="tx1"/>
                </a:solidFill>
                <a:effectLst/>
                <a:latin typeface="+mn-lt"/>
                <a:ea typeface="+mn-ea"/>
                <a:cs typeface="+mn-cs"/>
              </a:rPr>
              <a:t>The internet unpacks human names into machine names</a:t>
            </a:r>
          </a:p>
          <a:p>
            <a:pPr fontAlgn="t"/>
            <a:r>
              <a:rPr lang="en-US" sz="1100" b="0" i="0" kern="1200" dirty="0" smtClean="0">
                <a:solidFill>
                  <a:schemeClr val="tx1"/>
                </a:solidFill>
                <a:effectLst/>
                <a:latin typeface="+mn-lt"/>
                <a:ea typeface="+mn-ea"/>
                <a:cs typeface="+mn-cs"/>
              </a:rPr>
              <a:t>You</a:t>
            </a:r>
            <a:r>
              <a:rPr lang="en-US" sz="1100" b="0" i="0" kern="1200" baseline="0" dirty="0" smtClean="0">
                <a:solidFill>
                  <a:schemeClr val="tx1"/>
                </a:solidFill>
                <a:effectLst/>
                <a:latin typeface="+mn-lt"/>
                <a:ea typeface="+mn-ea"/>
                <a:cs typeface="+mn-cs"/>
              </a:rPr>
              <a:t> remember human names but the internet understands machine addresses</a:t>
            </a:r>
          </a:p>
          <a:p>
            <a:pPr fontAlgn="t"/>
            <a:endParaRPr lang="en-US" sz="1100" b="0" i="0" kern="1200" dirty="0" smtClean="0">
              <a:solidFill>
                <a:schemeClr val="tx1"/>
              </a:solidFill>
              <a:effectLst/>
              <a:latin typeface="+mn-lt"/>
              <a:ea typeface="+mn-ea"/>
              <a:cs typeface="+mn-cs"/>
            </a:endParaRPr>
          </a:p>
          <a:p>
            <a:pPr fontAlgn="t"/>
            <a:r>
              <a:rPr lang="en-US" sz="1100" b="0" i="0" kern="1200" dirty="0" smtClean="0">
                <a:solidFill>
                  <a:schemeClr val="tx1"/>
                </a:solidFill>
                <a:effectLst/>
                <a:latin typeface="+mn-lt"/>
                <a:ea typeface="+mn-ea"/>
                <a:cs typeface="+mn-cs"/>
              </a:rPr>
              <a:t>The </a:t>
            </a:r>
            <a:r>
              <a:rPr lang="en-US" sz="1100" b="0" i="0" u="none" strike="noStrike" kern="1200" dirty="0" smtClean="0">
                <a:solidFill>
                  <a:schemeClr val="tx1"/>
                </a:solidFill>
                <a:effectLst/>
                <a:latin typeface="+mn-lt"/>
                <a:ea typeface="+mn-ea"/>
                <a:cs typeface="+mn-cs"/>
                <a:hlinkClick r:id="rId3"/>
              </a:rPr>
              <a:t>Domain Name System</a:t>
            </a:r>
            <a:r>
              <a:rPr lang="en-US" sz="1100" b="0" i="0" kern="1200" dirty="0" smtClean="0">
                <a:solidFill>
                  <a:schemeClr val="tx1"/>
                </a:solidFill>
                <a:effectLst/>
                <a:latin typeface="+mn-lt"/>
                <a:ea typeface="+mn-ea"/>
                <a:cs typeface="+mn-cs"/>
              </a:rPr>
              <a:t> (DNS) protocol is an important part of the web's infrastructure, serving as the Internet's phone book: every time you visit a website, your computer performs a DNS lookup. Complex pages often require multiple DNS lookups before they start loading, so your computer may be performing hundreds of lookups a day. (google</a:t>
            </a:r>
            <a:r>
              <a:rPr lang="en-US" sz="1100" b="0" i="0" kern="1200" baseline="0" dirty="0" smtClean="0">
                <a:solidFill>
                  <a:schemeClr val="tx1"/>
                </a:solidFill>
                <a:effectLst/>
                <a:latin typeface="+mn-lt"/>
                <a:ea typeface="+mn-ea"/>
                <a:cs typeface="+mn-cs"/>
              </a:rPr>
              <a:t> developers)</a:t>
            </a:r>
          </a:p>
          <a:p>
            <a:pPr fontAlgn="t"/>
            <a:endParaRPr lang="en-US" sz="1100" b="0" i="0" kern="1200" baseline="0" dirty="0" smtClean="0">
              <a:solidFill>
                <a:schemeClr val="tx1"/>
              </a:solidFill>
              <a:effectLst/>
              <a:latin typeface="+mn-lt"/>
              <a:ea typeface="+mn-ea"/>
              <a:cs typeface="+mn-cs"/>
            </a:endParaRPr>
          </a:p>
          <a:p>
            <a:pPr fontAlgn="t"/>
            <a:r>
              <a:rPr lang="en-US" sz="1100" b="0" i="0" kern="1200" baseline="0" dirty="0" smtClean="0">
                <a:solidFill>
                  <a:schemeClr val="tx1"/>
                </a:solidFill>
                <a:effectLst/>
                <a:latin typeface="+mn-lt"/>
                <a:ea typeface="+mn-ea"/>
                <a:cs typeface="+mn-cs"/>
              </a:rPr>
              <a:t>http://www.howtogeek.com/howto/7406/speed-up-your-web-browsing-with-google-public-dns/</a:t>
            </a:r>
          </a:p>
          <a:p>
            <a:pPr fontAlgn="t"/>
            <a:endParaRPr lang="en-US" sz="1100" b="0" i="0" kern="1200" baseline="0" dirty="0" smtClean="0">
              <a:solidFill>
                <a:schemeClr val="tx1"/>
              </a:solidFill>
              <a:effectLst/>
              <a:latin typeface="+mn-lt"/>
              <a:ea typeface="+mn-ea"/>
              <a:cs typeface="+mn-cs"/>
            </a:endParaRPr>
          </a:p>
          <a:p>
            <a:pPr fontAlgn="t"/>
            <a:endParaRPr lang="en-US" sz="1100" b="0" i="0" kern="1200" baseline="0" dirty="0" smtClean="0">
              <a:solidFill>
                <a:schemeClr val="tx1"/>
              </a:solidFill>
              <a:effectLst/>
              <a:latin typeface="+mn-lt"/>
              <a:ea typeface="+mn-ea"/>
              <a:cs typeface="+mn-cs"/>
            </a:endParaRPr>
          </a:p>
          <a:p>
            <a:pPr fontAlgn="t"/>
            <a:endParaRPr lang="en-US" sz="1100" b="0" i="0" kern="1200" baseline="0" dirty="0" smtClean="0">
              <a:solidFill>
                <a:schemeClr val="tx1"/>
              </a:solidFill>
              <a:effectLst/>
              <a:latin typeface="+mn-lt"/>
              <a:ea typeface="+mn-ea"/>
              <a:cs typeface="+mn-cs"/>
            </a:endParaRPr>
          </a:p>
          <a:p>
            <a:pPr fontAlgn="t"/>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
            </a:r>
            <a:br>
              <a:rPr lang="en-US" sz="1100" b="0" i="0" kern="1200" dirty="0" smtClean="0">
                <a:solidFill>
                  <a:schemeClr val="tx1"/>
                </a:solidFill>
                <a:effectLst/>
                <a:latin typeface="+mn-lt"/>
                <a:ea typeface="+mn-ea"/>
                <a:cs typeface="+mn-cs"/>
              </a:rPr>
            </a:br>
            <a:endParaRPr dirty="0"/>
          </a:p>
        </p:txBody>
      </p:sp>
    </p:spTree>
    <p:extLst>
      <p:ext uri="{BB962C8B-B14F-4D97-AF65-F5344CB8AC3E}">
        <p14:creationId xmlns:p14="http://schemas.microsoft.com/office/powerpoint/2010/main" val="2375051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t"/>
            <a:r>
              <a:rPr lang="en-US" sz="1100" b="0" i="0" kern="1200" dirty="0" smtClean="0">
                <a:solidFill>
                  <a:schemeClr val="tx1"/>
                </a:solidFill>
                <a:effectLst/>
                <a:latin typeface="+mn-lt"/>
                <a:ea typeface="+mn-ea"/>
                <a:cs typeface="+mn-cs"/>
              </a:rPr>
              <a:t>This is the</a:t>
            </a:r>
            <a:r>
              <a:rPr lang="en-US" sz="1100" b="0" i="0" kern="1200" baseline="0" dirty="0" smtClean="0">
                <a:solidFill>
                  <a:schemeClr val="tx1"/>
                </a:solidFill>
                <a:effectLst/>
                <a:latin typeface="+mn-lt"/>
                <a:ea typeface="+mn-ea"/>
                <a:cs typeface="+mn-cs"/>
              </a:rPr>
              <a:t> most popular setup of a website currently on the </a:t>
            </a:r>
            <a:r>
              <a:rPr lang="en-US" sz="1100" b="0" i="0" kern="1200" baseline="0" dirty="0" err="1" smtClean="0">
                <a:solidFill>
                  <a:schemeClr val="tx1"/>
                </a:solidFill>
                <a:effectLst/>
                <a:latin typeface="+mn-lt"/>
                <a:ea typeface="+mn-ea"/>
                <a:cs typeface="+mn-cs"/>
              </a:rPr>
              <a:t>internet..in</a:t>
            </a:r>
            <a:r>
              <a:rPr lang="en-US" sz="1100" b="0" i="0" kern="1200" baseline="0" dirty="0" smtClean="0">
                <a:solidFill>
                  <a:schemeClr val="tx1"/>
                </a:solidFill>
                <a:effectLst/>
                <a:latin typeface="+mn-lt"/>
                <a:ea typeface="+mn-ea"/>
                <a:cs typeface="+mn-cs"/>
              </a:rPr>
              <a:t> terms of numbers. Most websites you see are deployed on one server. That one server has an </a:t>
            </a:r>
            <a:r>
              <a:rPr lang="en-US" sz="1100" b="0" i="0" kern="1200" baseline="0" dirty="0" err="1" smtClean="0">
                <a:solidFill>
                  <a:schemeClr val="tx1"/>
                </a:solidFill>
                <a:effectLst/>
                <a:latin typeface="+mn-lt"/>
                <a:ea typeface="+mn-ea"/>
                <a:cs typeface="+mn-cs"/>
              </a:rPr>
              <a:t>ip</a:t>
            </a:r>
            <a:r>
              <a:rPr lang="en-US" sz="1100" b="0" i="0" kern="1200" baseline="0" dirty="0" smtClean="0">
                <a:solidFill>
                  <a:schemeClr val="tx1"/>
                </a:solidFill>
                <a:effectLst/>
                <a:latin typeface="+mn-lt"/>
                <a:ea typeface="+mn-ea"/>
                <a:cs typeface="+mn-cs"/>
              </a:rPr>
              <a:t> address which rarely </a:t>
            </a:r>
            <a:r>
              <a:rPr lang="en-US" sz="1100" b="0" i="0" kern="1200" baseline="0" dirty="0" err="1" smtClean="0">
                <a:solidFill>
                  <a:schemeClr val="tx1"/>
                </a:solidFill>
                <a:effectLst/>
                <a:latin typeface="+mn-lt"/>
                <a:ea typeface="+mn-ea"/>
                <a:cs typeface="+mn-cs"/>
              </a:rPr>
              <a:t>changes..and</a:t>
            </a:r>
            <a:r>
              <a:rPr lang="en-US" sz="1100" b="0" i="0" kern="1200" baseline="0" dirty="0" smtClean="0">
                <a:solidFill>
                  <a:schemeClr val="tx1"/>
                </a:solidFill>
                <a:effectLst/>
                <a:latin typeface="+mn-lt"/>
                <a:ea typeface="+mn-ea"/>
                <a:cs typeface="+mn-cs"/>
              </a:rPr>
              <a:t> all the </a:t>
            </a:r>
            <a:r>
              <a:rPr lang="en-US" sz="1100" b="0" i="0" kern="1200" baseline="0" dirty="0" err="1" smtClean="0">
                <a:solidFill>
                  <a:schemeClr val="tx1"/>
                </a:solidFill>
                <a:effectLst/>
                <a:latin typeface="+mn-lt"/>
                <a:ea typeface="+mn-ea"/>
                <a:cs typeface="+mn-cs"/>
              </a:rPr>
              <a:t>dns</a:t>
            </a:r>
            <a:r>
              <a:rPr lang="en-US" sz="1100" b="0" i="0" kern="1200" baseline="0" dirty="0" smtClean="0">
                <a:solidFill>
                  <a:schemeClr val="tx1"/>
                </a:solidFill>
                <a:effectLst/>
                <a:latin typeface="+mn-lt"/>
                <a:ea typeface="+mn-ea"/>
                <a:cs typeface="+mn-cs"/>
              </a:rPr>
              <a:t> servers in the world have this mapping. Whenever you change this </a:t>
            </a:r>
            <a:r>
              <a:rPr lang="en-US" sz="1100" b="0" i="0" kern="1200" baseline="0" dirty="0" err="1" smtClean="0">
                <a:solidFill>
                  <a:schemeClr val="tx1"/>
                </a:solidFill>
                <a:effectLst/>
                <a:latin typeface="+mn-lt"/>
                <a:ea typeface="+mn-ea"/>
                <a:cs typeface="+mn-cs"/>
              </a:rPr>
              <a:t>ip</a:t>
            </a:r>
            <a:r>
              <a:rPr lang="en-US" sz="1100" b="0" i="0" kern="1200" baseline="0" dirty="0" smtClean="0">
                <a:solidFill>
                  <a:schemeClr val="tx1"/>
                </a:solidFill>
                <a:effectLst/>
                <a:latin typeface="+mn-lt"/>
                <a:ea typeface="+mn-ea"/>
                <a:cs typeface="+mn-cs"/>
              </a:rPr>
              <a:t> address, you also change the </a:t>
            </a:r>
            <a:r>
              <a:rPr lang="en-US" sz="1100" b="0" i="0" kern="1200" baseline="0" dirty="0" err="1" smtClean="0">
                <a:solidFill>
                  <a:schemeClr val="tx1"/>
                </a:solidFill>
                <a:effectLst/>
                <a:latin typeface="+mn-lt"/>
                <a:ea typeface="+mn-ea"/>
                <a:cs typeface="+mn-cs"/>
              </a:rPr>
              <a:t>dns</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entry..its</a:t>
            </a:r>
            <a:r>
              <a:rPr lang="en-US" sz="1100" b="0" i="0" kern="1200" baseline="0" dirty="0" smtClean="0">
                <a:solidFill>
                  <a:schemeClr val="tx1"/>
                </a:solidFill>
                <a:effectLst/>
                <a:latin typeface="+mn-lt"/>
                <a:ea typeface="+mn-ea"/>
                <a:cs typeface="+mn-cs"/>
              </a:rPr>
              <a:t> really </a:t>
            </a:r>
            <a:r>
              <a:rPr lang="en-US" sz="1100" b="0" i="0" kern="1200" baseline="0" dirty="0" err="1" smtClean="0">
                <a:solidFill>
                  <a:schemeClr val="tx1"/>
                </a:solidFill>
                <a:effectLst/>
                <a:latin typeface="+mn-lt"/>
                <a:ea typeface="+mn-ea"/>
                <a:cs typeface="+mn-cs"/>
              </a:rPr>
              <a:t>simple..questions</a:t>
            </a:r>
            <a:r>
              <a:rPr lang="en-US" sz="1100" b="0" i="0" kern="1200" baseline="0" dirty="0" smtClean="0">
                <a:solidFill>
                  <a:schemeClr val="tx1"/>
                </a:solidFill>
                <a:effectLst/>
                <a:latin typeface="+mn-lt"/>
                <a:ea typeface="+mn-ea"/>
                <a:cs typeface="+mn-cs"/>
              </a:rPr>
              <a:t>..??</a:t>
            </a:r>
          </a:p>
          <a:p>
            <a:pPr fontAlgn="t"/>
            <a:endParaRPr lang="en-US" sz="1100" b="0" i="0" kern="1200" baseline="0" dirty="0" smtClean="0">
              <a:solidFill>
                <a:schemeClr val="tx1"/>
              </a:solidFill>
              <a:effectLst/>
              <a:latin typeface="+mn-lt"/>
              <a:ea typeface="+mn-ea"/>
              <a:cs typeface="+mn-cs"/>
            </a:endParaRPr>
          </a:p>
          <a:p>
            <a:pPr fontAlgn="t"/>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
            </a:r>
            <a:br>
              <a:rPr lang="en-US" sz="1100" b="0" i="0" kern="1200" dirty="0" smtClean="0">
                <a:solidFill>
                  <a:schemeClr val="tx1"/>
                </a:solidFill>
                <a:effectLst/>
                <a:latin typeface="+mn-lt"/>
                <a:ea typeface="+mn-ea"/>
                <a:cs typeface="+mn-cs"/>
              </a:rPr>
            </a:br>
            <a:endParaRPr dirty="0"/>
          </a:p>
        </p:txBody>
      </p:sp>
    </p:spTree>
    <p:extLst>
      <p:ext uri="{BB962C8B-B14F-4D97-AF65-F5344CB8AC3E}">
        <p14:creationId xmlns:p14="http://schemas.microsoft.com/office/powerpoint/2010/main" val="636817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t"/>
            <a:r>
              <a:rPr lang="en-US" sz="1100" b="0" i="0" kern="1200" dirty="0" smtClean="0">
                <a:solidFill>
                  <a:schemeClr val="tx1"/>
                </a:solidFill>
                <a:effectLst/>
                <a:latin typeface="+mn-lt"/>
                <a:ea typeface="+mn-ea"/>
                <a:cs typeface="+mn-cs"/>
              </a:rPr>
              <a:t>The challenge is when you scale up..!</a:t>
            </a:r>
            <a:endParaRPr lang="en-US" sz="1100" b="0" i="0" kern="1200" baseline="0" dirty="0" smtClean="0">
              <a:solidFill>
                <a:schemeClr val="tx1"/>
              </a:solidFill>
              <a:effectLst/>
              <a:latin typeface="+mn-lt"/>
              <a:ea typeface="+mn-ea"/>
              <a:cs typeface="+mn-cs"/>
            </a:endParaRPr>
          </a:p>
          <a:p>
            <a:pPr fontAlgn="t"/>
            <a:endParaRPr lang="en-US" sz="1100" b="0" i="0" kern="1200" baseline="0" dirty="0" smtClean="0">
              <a:solidFill>
                <a:schemeClr val="tx1"/>
              </a:solidFill>
              <a:effectLst/>
              <a:latin typeface="+mn-lt"/>
              <a:ea typeface="+mn-ea"/>
              <a:cs typeface="+mn-cs"/>
            </a:endParaRPr>
          </a:p>
          <a:p>
            <a:pPr fontAlgn="t"/>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
            </a:r>
            <a:br>
              <a:rPr lang="en-US" sz="1100" b="0" i="0" kern="1200" dirty="0" smtClean="0">
                <a:solidFill>
                  <a:schemeClr val="tx1"/>
                </a:solidFill>
                <a:effectLst/>
                <a:latin typeface="+mn-lt"/>
                <a:ea typeface="+mn-ea"/>
                <a:cs typeface="+mn-cs"/>
              </a:rPr>
            </a:br>
            <a:endParaRPr dirty="0"/>
          </a:p>
        </p:txBody>
      </p:sp>
    </p:spTree>
    <p:extLst>
      <p:ext uri="{BB962C8B-B14F-4D97-AF65-F5344CB8AC3E}">
        <p14:creationId xmlns:p14="http://schemas.microsoft.com/office/powerpoint/2010/main" val="3642935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t"/>
            <a:r>
              <a:rPr lang="en-US" sz="1100" b="0" i="0" kern="1200" dirty="0" smtClean="0">
                <a:solidFill>
                  <a:schemeClr val="tx1"/>
                </a:solidFill>
                <a:effectLst/>
                <a:latin typeface="+mn-lt"/>
                <a:ea typeface="+mn-ea"/>
                <a:cs typeface="+mn-cs"/>
              </a:rPr>
              <a:t>The </a:t>
            </a:r>
            <a:r>
              <a:rPr lang="en-US" sz="1100" b="0" i="0" u="none" strike="noStrike" kern="1200" dirty="0" smtClean="0">
                <a:solidFill>
                  <a:schemeClr val="tx1"/>
                </a:solidFill>
                <a:effectLst/>
                <a:latin typeface="+mn-lt"/>
                <a:ea typeface="+mn-ea"/>
                <a:cs typeface="+mn-cs"/>
                <a:hlinkClick r:id="rId3"/>
              </a:rPr>
              <a:t>Domain Name System</a:t>
            </a:r>
            <a:r>
              <a:rPr lang="en-US" sz="1100" b="0" i="0" kern="1200" dirty="0" smtClean="0">
                <a:solidFill>
                  <a:schemeClr val="tx1"/>
                </a:solidFill>
                <a:effectLst/>
                <a:latin typeface="+mn-lt"/>
                <a:ea typeface="+mn-ea"/>
                <a:cs typeface="+mn-cs"/>
              </a:rPr>
              <a:t> (DNS) protocol is an important part of the web's infrastructure, serving as the Internet's phone book: every time you visit a website, your computer performs a DNS lookup. Complex pages often require multiple DNS lookups before they start loading, so your computer may be performing hundreds of lookups a day. (google</a:t>
            </a:r>
            <a:r>
              <a:rPr lang="en-US" sz="1100" b="0" i="0" kern="1200" baseline="0" dirty="0" smtClean="0">
                <a:solidFill>
                  <a:schemeClr val="tx1"/>
                </a:solidFill>
                <a:effectLst/>
                <a:latin typeface="+mn-lt"/>
                <a:ea typeface="+mn-ea"/>
                <a:cs typeface="+mn-cs"/>
              </a:rPr>
              <a:t> developers)</a:t>
            </a:r>
          </a:p>
          <a:p>
            <a:pPr fontAlgn="t"/>
            <a:endParaRPr lang="en-US" sz="1100" b="0" i="0" kern="1200" baseline="0" dirty="0" smtClean="0">
              <a:solidFill>
                <a:schemeClr val="tx1"/>
              </a:solidFill>
              <a:effectLst/>
              <a:latin typeface="+mn-lt"/>
              <a:ea typeface="+mn-ea"/>
              <a:cs typeface="+mn-cs"/>
            </a:endParaRPr>
          </a:p>
          <a:p>
            <a:pPr fontAlgn="t"/>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
            </a:r>
            <a:br>
              <a:rPr lang="en-US" sz="1100" b="0" i="0" kern="1200" dirty="0" smtClean="0">
                <a:solidFill>
                  <a:schemeClr val="tx1"/>
                </a:solidFill>
                <a:effectLst/>
                <a:latin typeface="+mn-lt"/>
                <a:ea typeface="+mn-ea"/>
                <a:cs typeface="+mn-cs"/>
              </a:rPr>
            </a:br>
            <a:endParaRPr dirty="0"/>
          </a:p>
        </p:txBody>
      </p:sp>
    </p:spTree>
    <p:extLst>
      <p:ext uri="{BB962C8B-B14F-4D97-AF65-F5344CB8AC3E}">
        <p14:creationId xmlns:p14="http://schemas.microsoft.com/office/powerpoint/2010/main" val="2683824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t"/>
            <a:r>
              <a:rPr lang="en-US" sz="1100" b="0" i="0" kern="1200" dirty="0" smtClean="0">
                <a:solidFill>
                  <a:schemeClr val="tx1"/>
                </a:solidFill>
                <a:effectLst/>
                <a:latin typeface="+mn-lt"/>
                <a:ea typeface="+mn-ea"/>
                <a:cs typeface="+mn-cs"/>
              </a:rPr>
              <a:t>The </a:t>
            </a:r>
            <a:r>
              <a:rPr lang="en-US" sz="1100" b="0" i="0" u="none" strike="noStrike" kern="1200" dirty="0" smtClean="0">
                <a:solidFill>
                  <a:schemeClr val="tx1"/>
                </a:solidFill>
                <a:effectLst/>
                <a:latin typeface="+mn-lt"/>
                <a:ea typeface="+mn-ea"/>
                <a:cs typeface="+mn-cs"/>
                <a:hlinkClick r:id="rId3"/>
              </a:rPr>
              <a:t>Domain Name System</a:t>
            </a:r>
            <a:r>
              <a:rPr lang="en-US" sz="1100" b="0" i="0" kern="1200" dirty="0" smtClean="0">
                <a:solidFill>
                  <a:schemeClr val="tx1"/>
                </a:solidFill>
                <a:effectLst/>
                <a:latin typeface="+mn-lt"/>
                <a:ea typeface="+mn-ea"/>
                <a:cs typeface="+mn-cs"/>
              </a:rPr>
              <a:t> (DNS) protocol is an important part of the web's infrastructure, serving as the Internet's phone book: every time you visit a website, your computer performs a DNS lookup. Complex pages often require multiple DNS lookups before they start loading, so your computer may be performing hundreds of lookups a day. (google</a:t>
            </a:r>
            <a:r>
              <a:rPr lang="en-US" sz="1100" b="0" i="0" kern="1200" baseline="0" dirty="0" smtClean="0">
                <a:solidFill>
                  <a:schemeClr val="tx1"/>
                </a:solidFill>
                <a:effectLst/>
                <a:latin typeface="+mn-lt"/>
                <a:ea typeface="+mn-ea"/>
                <a:cs typeface="+mn-cs"/>
              </a:rPr>
              <a:t> developers)</a:t>
            </a:r>
          </a:p>
          <a:p>
            <a:pPr fontAlgn="t"/>
            <a:endParaRPr lang="en-US" sz="1100" b="0" i="0" kern="1200" baseline="0" dirty="0" smtClean="0">
              <a:solidFill>
                <a:schemeClr val="tx1"/>
              </a:solidFill>
              <a:effectLst/>
              <a:latin typeface="+mn-lt"/>
              <a:ea typeface="+mn-ea"/>
              <a:cs typeface="+mn-cs"/>
            </a:endParaRPr>
          </a:p>
          <a:p>
            <a:pPr fontAlgn="t"/>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
            </a:r>
            <a:br>
              <a:rPr lang="en-US" sz="1100" b="0" i="0" kern="1200" dirty="0" smtClean="0">
                <a:solidFill>
                  <a:schemeClr val="tx1"/>
                </a:solidFill>
                <a:effectLst/>
                <a:latin typeface="+mn-lt"/>
                <a:ea typeface="+mn-ea"/>
                <a:cs typeface="+mn-cs"/>
              </a:rPr>
            </a:br>
            <a:endParaRPr dirty="0"/>
          </a:p>
        </p:txBody>
      </p:sp>
    </p:spTree>
    <p:extLst>
      <p:ext uri="{BB962C8B-B14F-4D97-AF65-F5344CB8AC3E}">
        <p14:creationId xmlns:p14="http://schemas.microsoft.com/office/powerpoint/2010/main" val="2938148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t"/>
            <a:r>
              <a:rPr lang="en-US" sz="1100" b="0" i="0" kern="1200" dirty="0" smtClean="0">
                <a:solidFill>
                  <a:schemeClr val="tx1"/>
                </a:solidFill>
                <a:effectLst/>
                <a:latin typeface="+mn-lt"/>
                <a:ea typeface="+mn-ea"/>
                <a:cs typeface="+mn-cs"/>
              </a:rPr>
              <a:t>The </a:t>
            </a:r>
            <a:r>
              <a:rPr lang="en-US" sz="1100" b="0" i="0" u="none" strike="noStrike" kern="1200" dirty="0" smtClean="0">
                <a:solidFill>
                  <a:schemeClr val="tx1"/>
                </a:solidFill>
                <a:effectLst/>
                <a:latin typeface="+mn-lt"/>
                <a:ea typeface="+mn-ea"/>
                <a:cs typeface="+mn-cs"/>
                <a:hlinkClick r:id="rId3"/>
              </a:rPr>
              <a:t>Domain Name System</a:t>
            </a:r>
            <a:r>
              <a:rPr lang="en-US" sz="1100" b="0" i="0" kern="1200" dirty="0" smtClean="0">
                <a:solidFill>
                  <a:schemeClr val="tx1"/>
                </a:solidFill>
                <a:effectLst/>
                <a:latin typeface="+mn-lt"/>
                <a:ea typeface="+mn-ea"/>
                <a:cs typeface="+mn-cs"/>
              </a:rPr>
              <a:t> (DNS) protocol is an important part of the web's infrastructure, serving as the Internet's phone book: every time you visit a website, your computer performs a DNS lookup. Complex pages often require multiple DNS lookups before they start loading, so your computer may be performing hundreds of lookups a day. (google</a:t>
            </a:r>
            <a:r>
              <a:rPr lang="en-US" sz="1100" b="0" i="0" kern="1200" baseline="0" dirty="0" smtClean="0">
                <a:solidFill>
                  <a:schemeClr val="tx1"/>
                </a:solidFill>
                <a:effectLst/>
                <a:latin typeface="+mn-lt"/>
                <a:ea typeface="+mn-ea"/>
                <a:cs typeface="+mn-cs"/>
              </a:rPr>
              <a:t> developers)</a:t>
            </a:r>
          </a:p>
          <a:p>
            <a:pPr fontAlgn="t"/>
            <a:endParaRPr lang="en-US" sz="1100" b="0" i="0" kern="1200" baseline="0" dirty="0" smtClean="0">
              <a:solidFill>
                <a:schemeClr val="tx1"/>
              </a:solidFill>
              <a:effectLst/>
              <a:latin typeface="+mn-lt"/>
              <a:ea typeface="+mn-ea"/>
              <a:cs typeface="+mn-cs"/>
            </a:endParaRPr>
          </a:p>
          <a:p>
            <a:pPr fontAlgn="t"/>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
            </a:r>
            <a:br>
              <a:rPr lang="en-US" sz="1100" b="0" i="0" kern="1200" dirty="0" smtClean="0">
                <a:solidFill>
                  <a:schemeClr val="tx1"/>
                </a:solidFill>
                <a:effectLst/>
                <a:latin typeface="+mn-lt"/>
                <a:ea typeface="+mn-ea"/>
                <a:cs typeface="+mn-cs"/>
              </a:rPr>
            </a:br>
            <a:endParaRPr dirty="0"/>
          </a:p>
        </p:txBody>
      </p:sp>
    </p:spTree>
    <p:extLst>
      <p:ext uri="{BB962C8B-B14F-4D97-AF65-F5344CB8AC3E}">
        <p14:creationId xmlns:p14="http://schemas.microsoft.com/office/powerpoint/2010/main" val="759909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This is the course map for IOLab 2016</a:t>
            </a:r>
          </a:p>
          <a:p>
            <a:pPr lvl="0" rtl="0">
              <a:spcBef>
                <a:spcPts val="0"/>
              </a:spcBef>
              <a:buNone/>
            </a:pPr>
            <a:r>
              <a:rPr lang="en" dirty="0"/>
              <a:t>We have packaged the course in </a:t>
            </a:r>
            <a:r>
              <a:rPr lang="en" dirty="0" smtClean="0"/>
              <a:t>f</a:t>
            </a:r>
          </a:p>
          <a:p>
            <a:pPr lvl="0" rtl="0">
              <a:spcBef>
                <a:spcPts val="0"/>
              </a:spcBef>
              <a:buNone/>
            </a:pPr>
            <a:r>
              <a:rPr lang="en-US" dirty="0" smtClean="0"/>
              <a:t>O</a:t>
            </a:r>
            <a:r>
              <a:rPr lang="en" dirty="0" smtClean="0"/>
              <a:t>pen up netflix and</a:t>
            </a:r>
            <a:r>
              <a:rPr lang="en" baseline="0" dirty="0" smtClean="0"/>
              <a:t> utube</a:t>
            </a:r>
          </a:p>
          <a:p>
            <a:pPr lvl="0" rtl="0">
              <a:spcBef>
                <a:spcPts val="0"/>
              </a:spcBef>
              <a:buNone/>
            </a:pPr>
            <a:r>
              <a:rPr lang="en" dirty="0" smtClean="0"/>
              <a:t>our </a:t>
            </a:r>
            <a:r>
              <a:rPr lang="en" dirty="0"/>
              <a:t>modules</a:t>
            </a:r>
          </a:p>
        </p:txBody>
      </p:sp>
    </p:spTree>
    <p:extLst>
      <p:ext uri="{BB962C8B-B14F-4D97-AF65-F5344CB8AC3E}">
        <p14:creationId xmlns:p14="http://schemas.microsoft.com/office/powerpoint/2010/main" val="3466978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6675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6101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Ip</a:t>
            </a:r>
            <a:r>
              <a:rPr lang="en-US" dirty="0" smtClean="0"/>
              <a:t> hashing, runs an</a:t>
            </a:r>
            <a:r>
              <a:rPr lang="en-US" baseline="0" dirty="0" smtClean="0"/>
              <a:t> algorithm that converts your clients </a:t>
            </a:r>
            <a:r>
              <a:rPr lang="en-US" baseline="0" dirty="0" err="1" smtClean="0"/>
              <a:t>ip</a:t>
            </a:r>
            <a:r>
              <a:rPr lang="en-US" baseline="0" dirty="0" smtClean="0"/>
              <a:t> address to one of your server’s </a:t>
            </a:r>
            <a:r>
              <a:rPr lang="en-US" baseline="0" dirty="0" err="1" smtClean="0"/>
              <a:t>ip</a:t>
            </a:r>
            <a:r>
              <a:rPr lang="en-US" baseline="0" dirty="0" smtClean="0"/>
              <a:t> address</a:t>
            </a:r>
          </a:p>
          <a:p>
            <a:r>
              <a:rPr lang="en-US" baseline="0" dirty="0" smtClean="0"/>
              <a:t>Whenever you</a:t>
            </a:r>
          </a:p>
          <a:p>
            <a:endParaRPr lang="en-US" dirty="0"/>
          </a:p>
        </p:txBody>
      </p:sp>
    </p:spTree>
    <p:extLst>
      <p:ext uri="{BB962C8B-B14F-4D97-AF65-F5344CB8AC3E}">
        <p14:creationId xmlns:p14="http://schemas.microsoft.com/office/powerpoint/2010/main" val="3875582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https://anuragbhatia.com/networking/akamai-cdn-and-dns-resolution-analysis/</a:t>
            </a:r>
            <a:endParaRPr lang="en-US" dirty="0"/>
          </a:p>
        </p:txBody>
      </p:sp>
    </p:spTree>
    <p:extLst>
      <p:ext uri="{BB962C8B-B14F-4D97-AF65-F5344CB8AC3E}">
        <p14:creationId xmlns:p14="http://schemas.microsoft.com/office/powerpoint/2010/main" val="2100831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kern="1200" dirty="0" smtClean="0">
                <a:solidFill>
                  <a:schemeClr val="tx1"/>
                </a:solidFill>
                <a:effectLst/>
                <a:latin typeface="+mn-lt"/>
                <a:ea typeface="+mn-ea"/>
                <a:cs typeface="+mn-cs"/>
              </a:rPr>
              <a:t>However, if a customer uses Akamai, the domain name of the URL is translated to the IP address of an edge server owned by Akamai. Akamai then delivers the Web content to the customer’s users, without it ever having to touch the customer’s servers. Akamai is able to do this by storing copies of frequently used elements such as HTML, CSS, software downloads, and media objects from customers’ servers.[http://preethikasireddy.me/?p=231]</a:t>
            </a:r>
            <a:endParaRPr lang="en-US" dirty="0"/>
          </a:p>
        </p:txBody>
      </p:sp>
    </p:spTree>
    <p:extLst>
      <p:ext uri="{BB962C8B-B14F-4D97-AF65-F5344CB8AC3E}">
        <p14:creationId xmlns:p14="http://schemas.microsoft.com/office/powerpoint/2010/main" val="67716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packets</a:t>
            </a:r>
            <a:r>
              <a:rPr lang="en-US" baseline="0" dirty="0" smtClean="0"/>
              <a:t> </a:t>
            </a:r>
            <a:r>
              <a:rPr lang="en-US" dirty="0" smtClean="0"/>
              <a:t>are dropped all the time. The more they travel, the</a:t>
            </a:r>
            <a:r>
              <a:rPr lang="en-US" baseline="0" dirty="0" smtClean="0"/>
              <a:t> riskier losses get</a:t>
            </a:r>
          </a:p>
          <a:p>
            <a:endParaRPr lang="en-US" dirty="0"/>
          </a:p>
        </p:txBody>
      </p:sp>
    </p:spTree>
    <p:extLst>
      <p:ext uri="{BB962C8B-B14F-4D97-AF65-F5344CB8AC3E}">
        <p14:creationId xmlns:p14="http://schemas.microsoft.com/office/powerpoint/2010/main" val="1458262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kern="1200" dirty="0" smtClean="0">
                <a:solidFill>
                  <a:schemeClr val="tx1"/>
                </a:solidFill>
                <a:effectLst/>
                <a:latin typeface="+mn-lt"/>
                <a:ea typeface="+mn-ea"/>
                <a:cs typeface="+mn-cs"/>
              </a:rPr>
              <a:t>Lets analyze a simple request</a:t>
            </a:r>
            <a:r>
              <a:rPr lang="en-US" sz="1100" b="0" i="0" kern="1200" baseline="0" dirty="0" smtClean="0">
                <a:solidFill>
                  <a:schemeClr val="tx1"/>
                </a:solidFill>
                <a:effectLst/>
                <a:latin typeface="+mn-lt"/>
                <a:ea typeface="+mn-ea"/>
                <a:cs typeface="+mn-cs"/>
              </a:rPr>
              <a:t> response</a:t>
            </a:r>
            <a:endParaRPr lang="en-US" sz="1100" b="0" i="0" kern="1200" dirty="0" smtClean="0">
              <a:solidFill>
                <a:schemeClr val="tx1"/>
              </a:solidFill>
              <a:effectLst/>
              <a:latin typeface="+mn-lt"/>
              <a:ea typeface="+mn-ea"/>
              <a:cs typeface="+mn-cs"/>
            </a:endParaRPr>
          </a:p>
          <a:p>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The </a:t>
            </a:r>
            <a:r>
              <a:rPr lang="en-US" dirty="0" err="1" smtClean="0"/>
              <a:t>HTTP</a:t>
            </a:r>
            <a:r>
              <a:rPr lang="en-US" sz="1100" b="0" i="0" kern="1200" dirty="0" err="1" smtClean="0">
                <a:solidFill>
                  <a:schemeClr val="tx1"/>
                </a:solidFill>
                <a:effectLst/>
                <a:latin typeface="+mn-lt"/>
                <a:ea typeface="+mn-ea"/>
                <a:cs typeface="+mn-cs"/>
              </a:rPr>
              <a:t>protocol</a:t>
            </a:r>
            <a:r>
              <a:rPr lang="en-US" sz="1100" b="0" i="0" kern="1200" dirty="0" smtClean="0">
                <a:solidFill>
                  <a:schemeClr val="tx1"/>
                </a:solidFill>
                <a:effectLst/>
                <a:latin typeface="+mn-lt"/>
                <a:ea typeface="+mn-ea"/>
                <a:cs typeface="+mn-cs"/>
              </a:rPr>
              <a:t> is based on a </a:t>
            </a:r>
            <a:r>
              <a:rPr lang="en-US" dirty="0" smtClean="0"/>
              <a:t>request-response</a:t>
            </a:r>
            <a:r>
              <a:rPr lang="en-US" sz="1100" b="0" i="0" kern="1200" dirty="0" smtClean="0">
                <a:solidFill>
                  <a:schemeClr val="tx1"/>
                </a:solidFill>
                <a:effectLst/>
                <a:latin typeface="+mn-lt"/>
                <a:ea typeface="+mn-ea"/>
                <a:cs typeface="+mn-cs"/>
              </a:rPr>
              <a:t> model. The client (your browser) </a:t>
            </a:r>
            <a:r>
              <a:rPr lang="en-US" sz="1100" b="0" i="1" kern="1200" dirty="0" smtClean="0">
                <a:solidFill>
                  <a:schemeClr val="tx1"/>
                </a:solidFill>
                <a:effectLst/>
                <a:latin typeface="+mn-lt"/>
                <a:ea typeface="+mn-ea"/>
                <a:cs typeface="+mn-cs"/>
              </a:rPr>
              <a:t>requests</a:t>
            </a:r>
            <a:r>
              <a:rPr lang="en-US" sz="1100" b="0" i="0" kern="1200" dirty="0" smtClean="0">
                <a:solidFill>
                  <a:schemeClr val="tx1"/>
                </a:solidFill>
                <a:effectLst/>
                <a:latin typeface="+mn-lt"/>
                <a:ea typeface="+mn-ea"/>
                <a:cs typeface="+mn-cs"/>
              </a:rPr>
              <a:t> data from a web application that resides on a physical machine. The web application in turn </a:t>
            </a:r>
            <a:r>
              <a:rPr lang="en-US" sz="1100" b="0" i="1" kern="1200" dirty="0" smtClean="0">
                <a:solidFill>
                  <a:schemeClr val="tx1"/>
                </a:solidFill>
                <a:effectLst/>
                <a:latin typeface="+mn-lt"/>
                <a:ea typeface="+mn-ea"/>
                <a:cs typeface="+mn-cs"/>
              </a:rPr>
              <a:t>responds</a:t>
            </a:r>
            <a:r>
              <a:rPr lang="en-US" sz="1100" b="0" i="0" kern="1200" dirty="0" smtClean="0">
                <a:solidFill>
                  <a:schemeClr val="tx1"/>
                </a:solidFill>
                <a:effectLst/>
                <a:latin typeface="+mn-lt"/>
                <a:ea typeface="+mn-ea"/>
                <a:cs typeface="+mn-cs"/>
              </a:rPr>
              <a:t> to the request with the data your browser requested.</a:t>
            </a:r>
          </a:p>
          <a:p>
            <a:endParaRPr lang="en-US" sz="1100" b="0" i="0" kern="1200" dirty="0" smtClean="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38368259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matter what happens in this whole architecture, you send back html which can be rendered on a browser</a:t>
            </a:r>
          </a:p>
          <a:p>
            <a:r>
              <a:rPr lang="en-US" dirty="0" smtClean="0"/>
              <a:t>So</a:t>
            </a:r>
            <a:r>
              <a:rPr lang="en-US" baseline="0" dirty="0" smtClean="0"/>
              <a:t> all your </a:t>
            </a:r>
            <a:r>
              <a:rPr lang="en-US" baseline="0" dirty="0" err="1" smtClean="0"/>
              <a:t>processing,logic,calculations..everything</a:t>
            </a:r>
            <a:r>
              <a:rPr lang="en-US" baseline="0" dirty="0" smtClean="0"/>
              <a:t> which happens is actually hidden from the guys </a:t>
            </a:r>
            <a:r>
              <a:rPr lang="en-US" baseline="0" dirty="0" err="1" smtClean="0"/>
              <a:t>accesing</a:t>
            </a:r>
            <a:r>
              <a:rPr lang="en-US" baseline="0" dirty="0" smtClean="0"/>
              <a:t> your final content</a:t>
            </a:r>
            <a:endParaRPr lang="en-US" dirty="0"/>
          </a:p>
        </p:txBody>
      </p:sp>
    </p:spTree>
    <p:extLst>
      <p:ext uri="{BB962C8B-B14F-4D97-AF65-F5344CB8AC3E}">
        <p14:creationId xmlns:p14="http://schemas.microsoft.com/office/powerpoint/2010/main" val="1506265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Let see</a:t>
            </a:r>
            <a:r>
              <a:rPr lang="en-US" baseline="0" dirty="0" smtClean="0"/>
              <a:t> a simple request</a:t>
            </a:r>
            <a:endParaRPr lang="en-US" dirty="0" smtClean="0"/>
          </a:p>
          <a:p>
            <a:pPr marL="285750" indent="-285750">
              <a:buFont typeface="Arial" panose="020B0604020202020204" pitchFamily="34" charset="0"/>
              <a:buChar char="•"/>
            </a:pPr>
            <a:r>
              <a:rPr lang="en-US" dirty="0" smtClean="0"/>
              <a:t>The URL is for the</a:t>
            </a:r>
            <a:r>
              <a:rPr lang="en-US" baseline="0" dirty="0" smtClean="0"/>
              <a:t> </a:t>
            </a:r>
            <a:r>
              <a:rPr lang="en-US" baseline="0" dirty="0" err="1" smtClean="0"/>
              <a:t>facebook</a:t>
            </a:r>
            <a:r>
              <a:rPr lang="en-US" baseline="0" dirty="0" smtClean="0"/>
              <a:t> </a:t>
            </a:r>
            <a:r>
              <a:rPr lang="en-US" dirty="0" smtClean="0"/>
              <a:t>homepage, but</a:t>
            </a:r>
            <a:r>
              <a:rPr lang="en-US" baseline="0" dirty="0" smtClean="0"/>
              <a:t> it appears with different content for every one</a:t>
            </a:r>
          </a:p>
          <a:p>
            <a:pPr marL="285750" indent="-285750">
              <a:buFont typeface="Arial" panose="020B0604020202020204" pitchFamily="34" charset="0"/>
              <a:buChar char="•"/>
            </a:pPr>
            <a:r>
              <a:rPr lang="en-US" baseline="0" dirty="0" smtClean="0"/>
              <a:t>This is called dynamic html generation-producing content on the fly!</a:t>
            </a:r>
          </a:p>
          <a:p>
            <a:pPr marL="285750" indent="-285750">
              <a:buFont typeface="Arial" panose="020B0604020202020204" pitchFamily="34" charset="0"/>
              <a:buChar char="•"/>
            </a:pPr>
            <a:r>
              <a:rPr lang="en-US" sz="1100" b="0" i="0" kern="1200" dirty="0" smtClean="0">
                <a:solidFill>
                  <a:schemeClr val="tx1"/>
                </a:solidFill>
                <a:effectLst/>
                <a:latin typeface="+mn-lt"/>
                <a:ea typeface="+mn-ea"/>
                <a:cs typeface="+mn-cs"/>
              </a:rPr>
              <a:t> A template contains the static parts of the desired HTML output as well as some special syntax describing how dynamic content will be inserted. </a:t>
            </a:r>
            <a:endParaRPr lang="en-US" dirty="0" smtClean="0"/>
          </a:p>
          <a:p>
            <a:pPr marL="285750" indent="-285750">
              <a:buFont typeface="Arial" panose="020B0604020202020204" pitchFamily="34" charset="0"/>
              <a:buChar char="•"/>
            </a:pPr>
            <a:r>
              <a:rPr lang="en-US" dirty="0" smtClean="0"/>
              <a:t>When</a:t>
            </a:r>
            <a:r>
              <a:rPr lang="en-US" baseline="0" dirty="0" smtClean="0"/>
              <a:t> server receives a request for the homepage – it </a:t>
            </a:r>
            <a:r>
              <a:rPr lang="en-US" dirty="0" smtClean="0"/>
              <a:t>Pull up the home module</a:t>
            </a:r>
          </a:p>
          <a:p>
            <a:pPr marL="285750" indent="-285750">
              <a:buFont typeface="Arial" panose="020B0604020202020204" pitchFamily="34" charset="0"/>
              <a:buChar char="•"/>
            </a:pPr>
            <a:r>
              <a:rPr lang="en-US" dirty="0" smtClean="0"/>
              <a:t>The home module parses your username</a:t>
            </a:r>
          </a:p>
          <a:p>
            <a:pPr marL="285750" indent="-285750">
              <a:buFont typeface="Arial" panose="020B0604020202020204" pitchFamily="34" charset="0"/>
              <a:buChar char="•"/>
            </a:pPr>
            <a:r>
              <a:rPr lang="en-US" dirty="0" smtClean="0"/>
              <a:t>Contacts the DB and assembles stories for your news feed</a:t>
            </a:r>
          </a:p>
          <a:p>
            <a:pPr marL="285750" indent="-285750">
              <a:buFont typeface="Arial" panose="020B0604020202020204" pitchFamily="34" charset="0"/>
              <a:buChar char="•"/>
            </a:pPr>
            <a:r>
              <a:rPr lang="en-US" dirty="0" smtClean="0"/>
              <a:t>Stories are plugged into an HTML page</a:t>
            </a:r>
          </a:p>
          <a:p>
            <a:pPr marL="285750" indent="-285750">
              <a:buFont typeface="Arial" panose="020B0604020202020204" pitchFamily="34" charset="0"/>
              <a:buChar char="•"/>
            </a:pPr>
            <a:r>
              <a:rPr lang="en-US" dirty="0" smtClean="0"/>
              <a:t>Sent back to the user</a:t>
            </a:r>
          </a:p>
          <a:p>
            <a:endParaRPr lang="en-US" dirty="0"/>
          </a:p>
        </p:txBody>
      </p:sp>
    </p:spTree>
    <p:extLst>
      <p:ext uri="{BB962C8B-B14F-4D97-AF65-F5344CB8AC3E}">
        <p14:creationId xmlns:p14="http://schemas.microsoft.com/office/powerpoint/2010/main" val="319305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Routing and templating are building blocks</a:t>
            </a:r>
            <a:endParaRPr lang="en-US" dirty="0"/>
          </a:p>
        </p:txBody>
      </p:sp>
    </p:spTree>
    <p:extLst>
      <p:ext uri="{BB962C8B-B14F-4D97-AF65-F5344CB8AC3E}">
        <p14:creationId xmlns:p14="http://schemas.microsoft.com/office/powerpoint/2010/main" val="21329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This is the course map for IOLab 2016</a:t>
            </a:r>
          </a:p>
          <a:p>
            <a:pPr lvl="0" rtl="0">
              <a:spcBef>
                <a:spcPts val="0"/>
              </a:spcBef>
              <a:buNone/>
            </a:pPr>
            <a:r>
              <a:rPr lang="en" dirty="0"/>
              <a:t>We have packaged the course in four modules</a:t>
            </a:r>
          </a:p>
        </p:txBody>
      </p:sp>
    </p:spTree>
    <p:extLst>
      <p:ext uri="{BB962C8B-B14F-4D97-AF65-F5344CB8AC3E}">
        <p14:creationId xmlns:p14="http://schemas.microsoft.com/office/powerpoint/2010/main" val="25451529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/act/&lt;id&gt;</a:t>
            </a:r>
          </a:p>
          <a:p>
            <a:r>
              <a:rPr lang="en-US" dirty="0" smtClean="0"/>
              <a:t>Def </a:t>
            </a:r>
          </a:p>
          <a:p>
            <a:r>
              <a:rPr lang="en-US" dirty="0" smtClean="0"/>
              <a:t>sessions</a:t>
            </a:r>
            <a:endParaRPr lang="en-US" dirty="0"/>
          </a:p>
        </p:txBody>
      </p:sp>
    </p:spTree>
    <p:extLst>
      <p:ext uri="{BB962C8B-B14F-4D97-AF65-F5344CB8AC3E}">
        <p14:creationId xmlns:p14="http://schemas.microsoft.com/office/powerpoint/2010/main" val="16899243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smtClean="0">
                <a:solidFill>
                  <a:schemeClr val="tx1"/>
                </a:solidFill>
                <a:effectLst/>
                <a:latin typeface="+mn-lt"/>
                <a:ea typeface="+mn-ea"/>
                <a:cs typeface="+mn-cs"/>
              </a:rPr>
              <a:t>A request to /articles/2005/03/ would match the third entry in the list. Django would call the </a:t>
            </a:r>
            <a:r>
              <a:rPr lang="en-US" sz="1100" b="0" i="0" kern="1200" dirty="0" err="1" smtClean="0">
                <a:solidFill>
                  <a:schemeClr val="tx1"/>
                </a:solidFill>
                <a:effectLst/>
                <a:latin typeface="+mn-lt"/>
                <a:ea typeface="+mn-ea"/>
                <a:cs typeface="+mn-cs"/>
              </a:rPr>
              <a:t>functionviews.month_archive</a:t>
            </a:r>
            <a:r>
              <a:rPr lang="en-US" sz="1100" b="0" i="0" kern="1200" dirty="0" smtClean="0">
                <a:solidFill>
                  <a:schemeClr val="tx1"/>
                </a:solidFill>
                <a:effectLst/>
                <a:latin typeface="+mn-lt"/>
                <a:ea typeface="+mn-ea"/>
                <a:cs typeface="+mn-cs"/>
              </a:rPr>
              <a:t>(request, '2005', '03').</a:t>
            </a:r>
          </a:p>
          <a:p>
            <a:r>
              <a:rPr lang="en-US" sz="1100" b="0" i="0" kern="1200" dirty="0" smtClean="0">
                <a:solidFill>
                  <a:schemeClr val="tx1"/>
                </a:solidFill>
                <a:effectLst/>
                <a:latin typeface="+mn-lt"/>
                <a:ea typeface="+mn-ea"/>
                <a:cs typeface="+mn-cs"/>
              </a:rPr>
              <a:t>/articles/2005/3/ would not match any URL patterns, because the third entry in the list requires two digits for the month.</a:t>
            </a:r>
          </a:p>
          <a:p>
            <a:r>
              <a:rPr lang="en-US" sz="1100" b="0" i="0" kern="1200" dirty="0" smtClean="0">
                <a:solidFill>
                  <a:schemeClr val="tx1"/>
                </a:solidFill>
                <a:effectLst/>
                <a:latin typeface="+mn-lt"/>
                <a:ea typeface="+mn-ea"/>
                <a:cs typeface="+mn-cs"/>
              </a:rPr>
              <a:t>/articles/2003/ would match the first pattern in the list, not the second one, because the patterns are tested in order, and the first one is the first test to pass. Feel free to exploit the ordering to insert special cases like this. Here, Django would call the function views.special_case_2003(request)</a:t>
            </a:r>
          </a:p>
          <a:p>
            <a:endParaRPr lang="en-US" dirty="0" smtClean="0"/>
          </a:p>
          <a:p>
            <a:endParaRPr lang="en-US" dirty="0" smtClean="0"/>
          </a:p>
          <a:p>
            <a:r>
              <a:rPr lang="en-US" dirty="0" smtClean="0"/>
              <a:t>https://docs.djangoproject.com/en/1.9/topics/http/urls/</a:t>
            </a:r>
            <a:endParaRPr lang="en-US" dirty="0"/>
          </a:p>
        </p:txBody>
      </p:sp>
    </p:spTree>
    <p:extLst>
      <p:ext uri="{BB962C8B-B14F-4D97-AF65-F5344CB8AC3E}">
        <p14:creationId xmlns:p14="http://schemas.microsoft.com/office/powerpoint/2010/main" val="12509541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kern="1200" dirty="0" smtClean="0">
                <a:solidFill>
                  <a:schemeClr val="tx1"/>
                </a:solidFill>
                <a:effectLst/>
                <a:latin typeface="+mn-lt"/>
                <a:ea typeface="+mn-ea"/>
                <a:cs typeface="+mn-cs"/>
              </a:rPr>
              <a:t>The </a:t>
            </a:r>
            <a:r>
              <a:rPr lang="en-US" sz="1100" b="1" i="0" kern="1200" dirty="0" smtClean="0">
                <a:solidFill>
                  <a:schemeClr val="tx1"/>
                </a:solidFill>
                <a:effectLst/>
                <a:latin typeface="+mn-lt"/>
                <a:ea typeface="+mn-ea"/>
                <a:cs typeface="+mn-cs"/>
              </a:rPr>
              <a:t>model</a:t>
            </a:r>
            <a:r>
              <a:rPr lang="en-US" sz="1100" b="0" i="0" kern="1200" dirty="0" smtClean="0">
                <a:solidFill>
                  <a:schemeClr val="tx1"/>
                </a:solidFill>
                <a:effectLst/>
                <a:latin typeface="+mn-lt"/>
                <a:ea typeface="+mn-ea"/>
                <a:cs typeface="+mn-cs"/>
              </a:rPr>
              <a:t> represents the data, and does nothing else. The model does NOT depend on the controller or the view.</a:t>
            </a:r>
          </a:p>
          <a:p>
            <a:r>
              <a:rPr lang="en-US" sz="1100" b="0" i="0" kern="1200" dirty="0" smtClean="0">
                <a:solidFill>
                  <a:schemeClr val="tx1"/>
                </a:solidFill>
                <a:effectLst/>
                <a:latin typeface="+mn-lt"/>
                <a:ea typeface="+mn-ea"/>
                <a:cs typeface="+mn-cs"/>
              </a:rPr>
              <a:t>The </a:t>
            </a:r>
            <a:r>
              <a:rPr lang="en-US" sz="1100" b="1" i="0" kern="1200" dirty="0" smtClean="0">
                <a:solidFill>
                  <a:schemeClr val="tx1"/>
                </a:solidFill>
                <a:effectLst/>
                <a:latin typeface="+mn-lt"/>
                <a:ea typeface="+mn-ea"/>
                <a:cs typeface="+mn-cs"/>
              </a:rPr>
              <a:t>view</a:t>
            </a:r>
            <a:r>
              <a:rPr lang="en-US" sz="1100" b="0" i="0" kern="1200" dirty="0" smtClean="0">
                <a:solidFill>
                  <a:schemeClr val="tx1"/>
                </a:solidFill>
                <a:effectLst/>
                <a:latin typeface="+mn-lt"/>
                <a:ea typeface="+mn-ea"/>
                <a:cs typeface="+mn-cs"/>
              </a:rPr>
              <a:t> displays the model data, and sends user actions (e.g. button clicks) to the controller. The view can:</a:t>
            </a:r>
          </a:p>
          <a:p>
            <a:pPr lvl="1"/>
            <a:r>
              <a:rPr lang="en-US" sz="1100" b="0" i="0" kern="1200" dirty="0" smtClean="0">
                <a:solidFill>
                  <a:schemeClr val="tx1"/>
                </a:solidFill>
                <a:effectLst/>
                <a:latin typeface="+mn-lt"/>
                <a:ea typeface="+mn-ea"/>
                <a:cs typeface="+mn-cs"/>
              </a:rPr>
              <a:t>be independent of both the model and the controller; or</a:t>
            </a:r>
          </a:p>
          <a:p>
            <a:pPr lvl="1"/>
            <a:r>
              <a:rPr lang="en-US" sz="1100" b="0" i="0" kern="1200" dirty="0" smtClean="0">
                <a:solidFill>
                  <a:schemeClr val="tx1"/>
                </a:solidFill>
                <a:effectLst/>
                <a:latin typeface="+mn-lt"/>
                <a:ea typeface="+mn-ea"/>
                <a:cs typeface="+mn-cs"/>
              </a:rPr>
              <a:t>actually </a:t>
            </a:r>
            <a:r>
              <a:rPr lang="en-US" sz="1100" b="1" i="0" kern="1200" dirty="0" smtClean="0">
                <a:solidFill>
                  <a:schemeClr val="tx1"/>
                </a:solidFill>
                <a:effectLst/>
                <a:latin typeface="+mn-lt"/>
                <a:ea typeface="+mn-ea"/>
                <a:cs typeface="+mn-cs"/>
              </a:rPr>
              <a:t>be</a:t>
            </a:r>
            <a:r>
              <a:rPr lang="en-US" sz="1100" b="0" i="0" kern="1200" dirty="0" smtClean="0">
                <a:solidFill>
                  <a:schemeClr val="tx1"/>
                </a:solidFill>
                <a:effectLst/>
                <a:latin typeface="+mn-lt"/>
                <a:ea typeface="+mn-ea"/>
                <a:cs typeface="+mn-cs"/>
              </a:rPr>
              <a:t> the controller, and therefore depend on the model.</a:t>
            </a:r>
          </a:p>
          <a:p>
            <a:r>
              <a:rPr lang="en-US" sz="1100" b="0" i="0" kern="1200" dirty="0" smtClean="0">
                <a:solidFill>
                  <a:schemeClr val="tx1"/>
                </a:solidFill>
                <a:effectLst/>
                <a:latin typeface="+mn-lt"/>
                <a:ea typeface="+mn-ea"/>
                <a:cs typeface="+mn-cs"/>
              </a:rPr>
              <a:t>The </a:t>
            </a:r>
            <a:r>
              <a:rPr lang="en-US" sz="1100" b="1" i="0" kern="1200" dirty="0" smtClean="0">
                <a:solidFill>
                  <a:schemeClr val="tx1"/>
                </a:solidFill>
                <a:effectLst/>
                <a:latin typeface="+mn-lt"/>
                <a:ea typeface="+mn-ea"/>
                <a:cs typeface="+mn-cs"/>
              </a:rPr>
              <a:t>controller</a:t>
            </a:r>
            <a:r>
              <a:rPr lang="en-US" sz="1100" b="0" i="0" kern="1200" dirty="0" smtClean="0">
                <a:solidFill>
                  <a:schemeClr val="tx1"/>
                </a:solidFill>
                <a:effectLst/>
                <a:latin typeface="+mn-lt"/>
                <a:ea typeface="+mn-ea"/>
                <a:cs typeface="+mn-cs"/>
              </a:rPr>
              <a:t> provides model data to the view, and interprets user actions such as button clicks. The controller depends on the view and the model. In some cases, the controller and the view are the same object</a:t>
            </a:r>
          </a:p>
          <a:p>
            <a:r>
              <a:rPr lang="en-US" sz="1100" b="0" i="0" kern="1200" dirty="0" smtClean="0">
                <a:solidFill>
                  <a:schemeClr val="tx1"/>
                </a:solidFill>
                <a:effectLst/>
                <a:latin typeface="+mn-lt"/>
                <a:ea typeface="+mn-ea"/>
                <a:cs typeface="+mn-cs"/>
              </a:rPr>
              <a:t>http://www.tomdalling.com/blog/software-design/model-view-controller-explained/</a:t>
            </a:r>
          </a:p>
          <a:p>
            <a:endParaRPr lang="en-US" dirty="0"/>
          </a:p>
        </p:txBody>
      </p:sp>
    </p:spTree>
    <p:extLst>
      <p:ext uri="{BB962C8B-B14F-4D97-AF65-F5344CB8AC3E}">
        <p14:creationId xmlns:p14="http://schemas.microsoft.com/office/powerpoint/2010/main" val="2125273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035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https://lostechies.com/derekgreer/2007/08/25/interactive-application-architecture/</a:t>
            </a:r>
          </a:p>
          <a:p>
            <a:endParaRPr lang="en-US" dirty="0"/>
          </a:p>
        </p:txBody>
      </p:sp>
    </p:spTree>
    <p:extLst>
      <p:ext uri="{BB962C8B-B14F-4D97-AF65-F5344CB8AC3E}">
        <p14:creationId xmlns:p14="http://schemas.microsoft.com/office/powerpoint/2010/main" val="32814635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kern="1200" dirty="0" smtClean="0">
                <a:solidFill>
                  <a:schemeClr val="tx1"/>
                </a:solidFill>
                <a:effectLst/>
                <a:latin typeface="+mn-lt"/>
                <a:ea typeface="+mn-ea"/>
                <a:cs typeface="+mn-cs"/>
              </a:rPr>
              <a:t>By now, the purpose of web frameworks should be clear: to hide the boilerplate and infrastructural code related to handling </a:t>
            </a:r>
            <a:r>
              <a:rPr lang="en-US" sz="1100" b="0" i="0" kern="1200" dirty="0" err="1" smtClean="0">
                <a:solidFill>
                  <a:schemeClr val="tx1"/>
                </a:solidFill>
                <a:effectLst/>
                <a:latin typeface="+mn-lt"/>
                <a:ea typeface="+mn-ea"/>
                <a:cs typeface="+mn-cs"/>
              </a:rPr>
              <a:t>HTTPrequests</a:t>
            </a:r>
            <a:r>
              <a:rPr lang="en-US" sz="1100" b="0" i="0" kern="1200" dirty="0" smtClean="0">
                <a:solidFill>
                  <a:schemeClr val="tx1"/>
                </a:solidFill>
                <a:effectLst/>
                <a:latin typeface="+mn-lt"/>
                <a:ea typeface="+mn-ea"/>
                <a:cs typeface="+mn-cs"/>
              </a:rPr>
              <a:t> and responses. Just </a:t>
            </a:r>
            <a:r>
              <a:rPr lang="en-US" sz="1100" b="0" i="1" kern="1200" dirty="0" smtClean="0">
                <a:solidFill>
                  <a:schemeClr val="tx1"/>
                </a:solidFill>
                <a:effectLst/>
                <a:latin typeface="+mn-lt"/>
                <a:ea typeface="+mn-ea"/>
                <a:cs typeface="+mn-cs"/>
              </a:rPr>
              <a:t>how much</a:t>
            </a:r>
            <a:r>
              <a:rPr lang="en-US" sz="1100" b="0" i="0" kern="1200" dirty="0" smtClean="0">
                <a:solidFill>
                  <a:schemeClr val="tx1"/>
                </a:solidFill>
                <a:effectLst/>
                <a:latin typeface="+mn-lt"/>
                <a:ea typeface="+mn-ea"/>
                <a:cs typeface="+mn-cs"/>
              </a:rPr>
              <a:t> is hidden depends on the framework. Django and Flask represent two extremes. Django includes something for every situation, almost to its detriment. Flask bills itself as a "micro-framework" and handles the bare minimum of web application functionality, relying on third-party packages to do some of the less common web framework tasks.</a:t>
            </a:r>
          </a:p>
          <a:p>
            <a:r>
              <a:rPr lang="en-US" sz="1100" b="0" i="0" kern="1200" dirty="0" smtClean="0">
                <a:solidFill>
                  <a:schemeClr val="tx1"/>
                </a:solidFill>
                <a:effectLst/>
                <a:latin typeface="+mn-lt"/>
                <a:ea typeface="+mn-ea"/>
                <a:cs typeface="+mn-cs"/>
              </a:rPr>
              <a:t>Remember, though, that at the end of the day, Python web frameworks all work the same way: they receive HTTP requests, dispatch code that generates HTML, and creates an HTTP response with that content. In fact, </a:t>
            </a:r>
            <a:r>
              <a:rPr lang="en-US" sz="1100" b="0" i="1" kern="1200" dirty="0" smtClean="0">
                <a:solidFill>
                  <a:schemeClr val="tx1"/>
                </a:solidFill>
                <a:effectLst/>
                <a:latin typeface="+mn-lt"/>
                <a:ea typeface="+mn-ea"/>
                <a:cs typeface="+mn-cs"/>
              </a:rPr>
              <a:t>all</a:t>
            </a:r>
            <a:r>
              <a:rPr lang="en-US" sz="1100" b="0" i="0" kern="1200" dirty="0" smtClean="0">
                <a:solidFill>
                  <a:schemeClr val="tx1"/>
                </a:solidFill>
                <a:effectLst/>
                <a:latin typeface="+mn-lt"/>
                <a:ea typeface="+mn-ea"/>
                <a:cs typeface="+mn-cs"/>
              </a:rPr>
              <a:t> major server-side frameworks work in this way (excluding JavaScript frameworks). Hopefully, you're now equipped to choose between frameworks as you understand their purpose.</a:t>
            </a:r>
          </a:p>
          <a:p>
            <a:r>
              <a:rPr lang="en-US" dirty="0" smtClean="0"/>
              <a:t>Posted on Mar 03, 2014 by </a:t>
            </a:r>
            <a:r>
              <a:rPr lang="en-US" dirty="0" smtClean="0">
                <a:effectLst/>
              </a:rPr>
              <a:t>Jeff </a:t>
            </a:r>
            <a:r>
              <a:rPr lang="en-US" dirty="0" err="1" smtClean="0">
                <a:effectLst/>
              </a:rPr>
              <a:t>Knupp</a:t>
            </a:r>
            <a:endParaRPr lang="en-US" dirty="0"/>
          </a:p>
        </p:txBody>
      </p:sp>
    </p:spTree>
    <p:extLst>
      <p:ext uri="{BB962C8B-B14F-4D97-AF65-F5344CB8AC3E}">
        <p14:creationId xmlns:p14="http://schemas.microsoft.com/office/powerpoint/2010/main" val="694116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3398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define the web in a very simple way</a:t>
            </a:r>
          </a:p>
          <a:p>
            <a:r>
              <a:rPr lang="en-US" dirty="0" smtClean="0"/>
              <a:t>The web</a:t>
            </a:r>
            <a:r>
              <a:rPr lang="en-US" baseline="0" dirty="0" smtClean="0"/>
              <a:t> or the internet allows you to access remote resources  - remote resources that you don’t have on your local machine</a:t>
            </a:r>
          </a:p>
          <a:p>
            <a:r>
              <a:rPr lang="en-US" baseline="0" dirty="0" smtClean="0"/>
              <a:t>So the two things at play are : finding or locating the resource. And then when you have found the resource, use it the way you want it</a:t>
            </a:r>
          </a:p>
          <a:p>
            <a:endParaRPr lang="en-US" baseline="0" dirty="0" smtClean="0"/>
          </a:p>
          <a:p>
            <a:r>
              <a:rPr lang="en-US" baseline="0" dirty="0" smtClean="0"/>
              <a:t>Now what makes this difficult is there is not one single resource type. – next slide</a:t>
            </a:r>
            <a:endParaRPr lang="en-US" dirty="0"/>
          </a:p>
        </p:txBody>
      </p:sp>
    </p:spTree>
    <p:extLst>
      <p:ext uri="{BB962C8B-B14F-4D97-AF65-F5344CB8AC3E}">
        <p14:creationId xmlns:p14="http://schemas.microsoft.com/office/powerpoint/2010/main" val="96981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web </a:t>
            </a:r>
            <a:r>
              <a:rPr lang="en-US" dirty="0" err="1" smtClean="0"/>
              <a:t>pages..which</a:t>
            </a:r>
            <a:r>
              <a:rPr lang="en-US" dirty="0" smtClean="0"/>
              <a:t> are the most popular resource you consume..</a:t>
            </a:r>
            <a:r>
              <a:rPr lang="en-US" baseline="0" dirty="0" smtClean="0"/>
              <a:t> Then you have videos , images, files , docs and so on..</a:t>
            </a:r>
          </a:p>
          <a:p>
            <a:r>
              <a:rPr lang="en-US" baseline="0" dirty="0" smtClean="0"/>
              <a:t>The way you find or even access these resources differs depending on the type of the resource. Lets look into how we find resources and then access them</a:t>
            </a:r>
            <a:endParaRPr lang="en-US" dirty="0"/>
          </a:p>
        </p:txBody>
      </p:sp>
    </p:spTree>
    <p:extLst>
      <p:ext uri="{BB962C8B-B14F-4D97-AF65-F5344CB8AC3E}">
        <p14:creationId xmlns:p14="http://schemas.microsoft.com/office/powerpoint/2010/main" val="3748682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There are three major things at play here. The</a:t>
            </a:r>
            <a:r>
              <a:rPr lang="en-US" baseline="0" dirty="0" smtClean="0"/>
              <a:t> first is identifying your </a:t>
            </a:r>
            <a:r>
              <a:rPr lang="en-US" baseline="0" dirty="0" err="1" smtClean="0"/>
              <a:t>resource..so</a:t>
            </a:r>
            <a:r>
              <a:rPr lang="en-US" baseline="0" dirty="0" smtClean="0"/>
              <a:t> you have something called as the URI … a standard convention to differentiate between resources. However the </a:t>
            </a:r>
            <a:r>
              <a:rPr lang="en-US" baseline="0" dirty="0" err="1" smtClean="0"/>
              <a:t>uri</a:t>
            </a:r>
            <a:r>
              <a:rPr lang="en-US" baseline="0" dirty="0" smtClean="0"/>
              <a:t> by itself may not be enough for you to access the </a:t>
            </a:r>
            <a:r>
              <a:rPr lang="en-US" baseline="0" dirty="0" err="1" smtClean="0"/>
              <a:t>resource..which</a:t>
            </a:r>
            <a:r>
              <a:rPr lang="en-US" baseline="0" dirty="0" smtClean="0"/>
              <a:t> is why you need something called as the </a:t>
            </a:r>
            <a:r>
              <a:rPr lang="en-US" baseline="0" dirty="0" err="1" smtClean="0"/>
              <a:t>url</a:t>
            </a:r>
            <a:r>
              <a:rPr lang="en-US" baseline="0" dirty="0" smtClean="0"/>
              <a:t>. The </a:t>
            </a:r>
            <a:r>
              <a:rPr lang="en-US" baseline="0" dirty="0" err="1" smtClean="0"/>
              <a:t>url</a:t>
            </a:r>
            <a:r>
              <a:rPr lang="en-US" baseline="0" dirty="0" smtClean="0"/>
              <a:t> identifies the resource but also tells you what exactly is the resource and how do you access it</a:t>
            </a:r>
          </a:p>
          <a:p>
            <a:r>
              <a:rPr lang="en-US" baseline="0" dirty="0" smtClean="0"/>
              <a:t>Can you tell me the difference between these two</a:t>
            </a:r>
            <a:endParaRPr lang="en-US" dirty="0" smtClean="0"/>
          </a:p>
          <a:p>
            <a:pPr>
              <a:lnSpc>
                <a:spcPct val="100000"/>
              </a:lnSpc>
            </a:pPr>
            <a:r>
              <a:rPr lang="en-US" sz="2000" dirty="0" smtClean="0"/>
              <a:t>URI Vs URL Vs URN</a:t>
            </a:r>
          </a:p>
          <a:p>
            <a:pPr>
              <a:lnSpc>
                <a:spcPct val="100000"/>
              </a:lnSpc>
            </a:pPr>
            <a:r>
              <a:rPr lang="en-US" sz="2000" dirty="0" smtClean="0"/>
              <a:t>URI – Used to identify a resource</a:t>
            </a:r>
          </a:p>
          <a:p>
            <a:pPr lvl="1">
              <a:lnSpc>
                <a:spcPct val="100000"/>
              </a:lnSpc>
            </a:pPr>
            <a:r>
              <a:rPr lang="en-US" sz="2000" dirty="0" smtClean="0"/>
              <a:t>May/ May not locate the resource</a:t>
            </a:r>
          </a:p>
          <a:p>
            <a:pPr>
              <a:lnSpc>
                <a:spcPct val="100000"/>
              </a:lnSpc>
            </a:pPr>
            <a:r>
              <a:rPr lang="en-US" sz="2000" dirty="0" smtClean="0"/>
              <a:t>URN – Used to Name a resource</a:t>
            </a:r>
          </a:p>
          <a:p>
            <a:pPr lvl="1">
              <a:lnSpc>
                <a:spcPct val="100000"/>
              </a:lnSpc>
            </a:pPr>
            <a:r>
              <a:rPr lang="en-US" sz="2000" dirty="0" smtClean="0"/>
              <a:t>May or may not locate the resource</a:t>
            </a:r>
          </a:p>
          <a:p>
            <a:pPr lvl="1">
              <a:lnSpc>
                <a:spcPct val="100000"/>
              </a:lnSpc>
            </a:pPr>
            <a:r>
              <a:rPr lang="en-US" sz="2000" dirty="0" smtClean="0"/>
              <a:t>urn:oasis:names:specification:docbook:dtd:xml:4.1.2</a:t>
            </a:r>
          </a:p>
          <a:p>
            <a:pPr>
              <a:lnSpc>
                <a:spcPct val="100000"/>
              </a:lnSpc>
            </a:pPr>
            <a:r>
              <a:rPr lang="en-US" sz="2000" dirty="0" smtClean="0"/>
              <a:t>URL – Used to locate a resource</a:t>
            </a:r>
          </a:p>
          <a:p>
            <a:pPr lvl="1">
              <a:lnSpc>
                <a:spcPct val="100000"/>
              </a:lnSpc>
            </a:pPr>
            <a:r>
              <a:rPr lang="en-US" sz="2000" dirty="0" smtClean="0"/>
              <a:t>Locates the resource</a:t>
            </a:r>
          </a:p>
          <a:p>
            <a:pPr>
              <a:lnSpc>
                <a:spcPct val="100000"/>
              </a:lnSpc>
            </a:pPr>
            <a:r>
              <a:rPr lang="en-US" sz="2000" dirty="0" smtClean="0"/>
              <a:t>All URLs are URIs (Every resource has a unique location)</a:t>
            </a:r>
          </a:p>
          <a:p>
            <a:pPr>
              <a:lnSpc>
                <a:spcPct val="100000"/>
              </a:lnSpc>
            </a:pPr>
            <a:r>
              <a:rPr lang="en-US" sz="2000" dirty="0" smtClean="0">
                <a:hlinkClick r:id="rId3"/>
              </a:rPr>
              <a:t>RFC 3986</a:t>
            </a:r>
            <a:endParaRPr lang="en-US" sz="2000" dirty="0" smtClean="0"/>
          </a:p>
          <a:p>
            <a:pPr marL="0" indent="0">
              <a:buNone/>
            </a:pPr>
            <a:endParaRPr lang="en-US" sz="2800" dirty="0" smtClean="0"/>
          </a:p>
          <a:p>
            <a:r>
              <a:rPr lang="en-US" dirty="0" smtClean="0"/>
              <a:t>https://www.w3.org/TR/uri-clarification</a:t>
            </a:r>
          </a:p>
          <a:p>
            <a:r>
              <a:rPr lang="en-US" dirty="0" smtClean="0"/>
              <a:t>http://www.ietf.org/rfc/rfc3986.txt</a:t>
            </a:r>
          </a:p>
          <a:p>
            <a:r>
              <a:rPr lang="en-US" dirty="0" smtClean="0"/>
              <a:t>https://danielmiessler.com/study/url-uri/</a:t>
            </a:r>
          </a:p>
          <a:p>
            <a:endParaRPr lang="en-US" dirty="0" smtClean="0"/>
          </a:p>
          <a:p>
            <a:endParaRPr lang="en-US" dirty="0" smtClean="0"/>
          </a:p>
          <a:p>
            <a:endParaRPr lang="en-US" dirty="0"/>
          </a:p>
        </p:txBody>
      </p:sp>
    </p:spTree>
    <p:extLst>
      <p:ext uri="{BB962C8B-B14F-4D97-AF65-F5344CB8AC3E}">
        <p14:creationId xmlns:p14="http://schemas.microsoft.com/office/powerpoint/2010/main" val="2658421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We </a:t>
            </a:r>
            <a:r>
              <a:rPr lang="en-US" sz="900" b="0" i="1" kern="1200" dirty="0" smtClean="0">
                <a:solidFill>
                  <a:schemeClr val="tx1"/>
                </a:solidFill>
                <a:effectLst/>
                <a:latin typeface="+mn-lt"/>
                <a:ea typeface="+mn-ea"/>
                <a:cs typeface="+mn-cs"/>
              </a:rPr>
              <a:t>name</a:t>
            </a:r>
            <a:r>
              <a:rPr lang="en-US" sz="900" b="0" i="0" kern="1200" dirty="0" smtClean="0">
                <a:solidFill>
                  <a:schemeClr val="tx1"/>
                </a:solidFill>
                <a:effectLst/>
                <a:latin typeface="+mn-lt"/>
                <a:ea typeface="+mn-ea"/>
                <a:cs typeface="+mn-cs"/>
              </a:rPr>
              <a:t> resources on the Web with URIs.</a:t>
            </a:r>
          </a:p>
          <a:p>
            <a:r>
              <a:rPr lang="en-US" sz="900" b="0" i="0" kern="1200" dirty="0" smtClean="0">
                <a:solidFill>
                  <a:schemeClr val="tx1"/>
                </a:solidFill>
                <a:effectLst/>
                <a:latin typeface="+mn-lt"/>
                <a:ea typeface="+mn-ea"/>
                <a:cs typeface="+mn-cs"/>
              </a:rPr>
              <a:t>We </a:t>
            </a:r>
            <a:r>
              <a:rPr lang="en-US" sz="900" b="0" i="1" kern="1200" dirty="0" smtClean="0">
                <a:solidFill>
                  <a:schemeClr val="tx1"/>
                </a:solidFill>
                <a:effectLst/>
                <a:latin typeface="+mn-lt"/>
                <a:ea typeface="+mn-ea"/>
                <a:cs typeface="+mn-cs"/>
              </a:rPr>
              <a:t>interact</a:t>
            </a:r>
            <a:r>
              <a:rPr lang="en-US" sz="900" b="0" i="0" kern="1200" dirty="0" smtClean="0">
                <a:solidFill>
                  <a:schemeClr val="tx1"/>
                </a:solidFill>
                <a:effectLst/>
                <a:latin typeface="+mn-lt"/>
                <a:ea typeface="+mn-ea"/>
                <a:cs typeface="+mn-cs"/>
              </a:rPr>
              <a:t> with resources </a:t>
            </a:r>
            <a:r>
              <a:rPr lang="en-US" sz="900" b="0" i="1" kern="1200" dirty="0" smtClean="0">
                <a:solidFill>
                  <a:schemeClr val="tx1"/>
                </a:solidFill>
                <a:effectLst/>
                <a:latin typeface="+mn-lt"/>
                <a:ea typeface="+mn-ea"/>
                <a:cs typeface="+mn-cs"/>
              </a:rPr>
              <a:t>via URIs</a:t>
            </a:r>
            <a:r>
              <a:rPr lang="en-US" sz="900" b="0" i="0" kern="1200" dirty="0" smtClean="0">
                <a:solidFill>
                  <a:schemeClr val="tx1"/>
                </a:solidFill>
                <a:effectLst/>
                <a:latin typeface="+mn-lt"/>
                <a:ea typeface="+mn-ea"/>
                <a:cs typeface="+mn-cs"/>
              </a:rPr>
              <a:t> and over protocols such as HTTP.</a:t>
            </a:r>
          </a:p>
          <a:p>
            <a:r>
              <a:rPr lang="en-US" sz="900" b="0" i="0" kern="1200" dirty="0" smtClean="0">
                <a:solidFill>
                  <a:schemeClr val="tx1"/>
                </a:solidFill>
                <a:effectLst/>
                <a:latin typeface="+mn-lt"/>
                <a:ea typeface="+mn-ea"/>
                <a:cs typeface="+mn-cs"/>
              </a:rPr>
              <a:t>We use </a:t>
            </a:r>
            <a:r>
              <a:rPr lang="en-US" sz="900" b="0" i="1" kern="1200" dirty="0" smtClean="0">
                <a:solidFill>
                  <a:schemeClr val="tx1"/>
                </a:solidFill>
                <a:effectLst/>
                <a:latin typeface="+mn-lt"/>
                <a:ea typeface="+mn-ea"/>
                <a:cs typeface="+mn-cs"/>
              </a:rPr>
              <a:t>common data representations</a:t>
            </a:r>
            <a:r>
              <a:rPr lang="en-US" sz="900" b="0" i="0" kern="1200" dirty="0" smtClean="0">
                <a:solidFill>
                  <a:schemeClr val="tx1"/>
                </a:solidFill>
                <a:effectLst/>
                <a:latin typeface="+mn-lt"/>
                <a:ea typeface="+mn-ea"/>
                <a:cs typeface="+mn-cs"/>
              </a:rPr>
              <a:t> such as HTML or XML.</a:t>
            </a:r>
          </a:p>
          <a:p>
            <a:r>
              <a:rPr lang="en-US" sz="900" b="0" i="0" kern="1200" dirty="0" smtClean="0">
                <a:solidFill>
                  <a:schemeClr val="tx1"/>
                </a:solidFill>
                <a:effectLst/>
                <a:latin typeface="+mn-lt"/>
                <a:ea typeface="+mn-ea"/>
                <a:cs typeface="+mn-cs"/>
              </a:rPr>
              <a:t>We </a:t>
            </a:r>
            <a:r>
              <a:rPr lang="en-US" sz="900" b="0" i="1" kern="1200" dirty="0" smtClean="0">
                <a:solidFill>
                  <a:schemeClr val="tx1"/>
                </a:solidFill>
                <a:effectLst/>
                <a:latin typeface="+mn-lt"/>
                <a:ea typeface="+mn-ea"/>
                <a:cs typeface="+mn-cs"/>
              </a:rPr>
              <a:t>use metadata</a:t>
            </a:r>
            <a:r>
              <a:rPr lang="en-US" sz="900" b="0" i="0" kern="1200" dirty="0" smtClean="0">
                <a:solidFill>
                  <a:schemeClr val="tx1"/>
                </a:solidFill>
                <a:effectLst/>
                <a:latin typeface="+mn-lt"/>
                <a:ea typeface="+mn-ea"/>
                <a:cs typeface="+mn-cs"/>
              </a:rPr>
              <a:t>, from both the protocol and data representation, </a:t>
            </a:r>
            <a:r>
              <a:rPr lang="en-US" sz="900" b="0" i="1" kern="1200" dirty="0" smtClean="0">
                <a:solidFill>
                  <a:schemeClr val="tx1"/>
                </a:solidFill>
                <a:effectLst/>
                <a:latin typeface="+mn-lt"/>
                <a:ea typeface="+mn-ea"/>
                <a:cs typeface="+mn-cs"/>
              </a:rPr>
              <a:t>to understand</a:t>
            </a:r>
            <a:r>
              <a:rPr lang="en-US" sz="900" b="0" i="0" kern="1200" dirty="0" smtClean="0">
                <a:solidFill>
                  <a:schemeClr val="tx1"/>
                </a:solidFill>
                <a:effectLst/>
                <a:latin typeface="+mn-lt"/>
                <a:ea typeface="+mn-ea"/>
                <a:cs typeface="+mn-cs"/>
              </a:rPr>
              <a:t> how to process representations.</a:t>
            </a:r>
          </a:p>
          <a:p>
            <a:r>
              <a:rPr lang="en-US" sz="900" b="0" i="0" kern="1200" dirty="0" smtClean="0">
                <a:solidFill>
                  <a:schemeClr val="tx1"/>
                </a:solidFill>
                <a:effectLst/>
                <a:latin typeface="+mn-lt"/>
                <a:ea typeface="+mn-ea"/>
                <a:cs typeface="+mn-cs"/>
              </a:rPr>
              <a:t>We </a:t>
            </a:r>
            <a:r>
              <a:rPr lang="en-US" sz="900" b="0" i="1" kern="1200" dirty="0" smtClean="0">
                <a:solidFill>
                  <a:schemeClr val="tx1"/>
                </a:solidFill>
                <a:effectLst/>
                <a:latin typeface="+mn-lt"/>
                <a:ea typeface="+mn-ea"/>
                <a:cs typeface="+mn-cs"/>
              </a:rPr>
              <a:t>use annotations</a:t>
            </a:r>
            <a:r>
              <a:rPr lang="en-US" sz="900" b="0" i="0" kern="1200" dirty="0" smtClean="0">
                <a:solidFill>
                  <a:schemeClr val="tx1"/>
                </a:solidFill>
                <a:effectLst/>
                <a:latin typeface="+mn-lt"/>
                <a:ea typeface="+mn-ea"/>
                <a:cs typeface="+mn-cs"/>
              </a:rPr>
              <a:t>, encoded in markup and links, </a:t>
            </a:r>
            <a:r>
              <a:rPr lang="en-US" sz="900" b="0" i="1" kern="1200" dirty="0" smtClean="0">
                <a:solidFill>
                  <a:schemeClr val="tx1"/>
                </a:solidFill>
                <a:effectLst/>
                <a:latin typeface="+mn-lt"/>
                <a:ea typeface="+mn-ea"/>
                <a:cs typeface="+mn-cs"/>
              </a:rPr>
              <a:t>to discover</a:t>
            </a:r>
            <a:r>
              <a:rPr lang="en-US" sz="900" b="0" i="0" kern="1200" dirty="0" smtClean="0">
                <a:solidFill>
                  <a:schemeClr val="tx1"/>
                </a:solidFill>
                <a:effectLst/>
                <a:latin typeface="+mn-lt"/>
                <a:ea typeface="+mn-ea"/>
                <a:cs typeface="+mn-cs"/>
              </a:rPr>
              <a:t> new information such as related resource locations on the Web.</a:t>
            </a:r>
          </a:p>
          <a:p>
            <a:r>
              <a:rPr lang="en-US" sz="900" dirty="0" smtClean="0"/>
              <a:t/>
            </a:r>
            <a:br>
              <a:rPr lang="en-US" sz="900" dirty="0" smtClean="0"/>
            </a:br>
            <a:endParaRPr lang="en-US" sz="900" dirty="0" smtClean="0"/>
          </a:p>
          <a:p>
            <a:r>
              <a:rPr lang="en-US" sz="900" dirty="0" smtClean="0"/>
              <a:t>Protocol specifies how information is transferred</a:t>
            </a:r>
          </a:p>
          <a:p>
            <a:r>
              <a:rPr lang="en-US" sz="900" dirty="0" smtClean="0"/>
              <a:t>HTTP is the most common web protocol</a:t>
            </a:r>
          </a:p>
          <a:p>
            <a:r>
              <a:rPr lang="en-US" sz="900" dirty="0" smtClean="0"/>
              <a:t>Hyper text transfer protocol</a:t>
            </a:r>
          </a:p>
          <a:p>
            <a:r>
              <a:rPr lang="en-US" sz="900" dirty="0" smtClean="0"/>
              <a:t>FTP : File Transfer protocol</a:t>
            </a:r>
          </a:p>
          <a:p>
            <a:r>
              <a:rPr lang="en-US" sz="900" dirty="0" smtClean="0"/>
              <a:t>SMTP, Telnet , Gopher etc..</a:t>
            </a:r>
          </a:p>
          <a:p>
            <a:endParaRPr sz="900" dirty="0"/>
          </a:p>
        </p:txBody>
      </p:sp>
    </p:spTree>
    <p:extLst>
      <p:ext uri="{BB962C8B-B14F-4D97-AF65-F5344CB8AC3E}">
        <p14:creationId xmlns:p14="http://schemas.microsoft.com/office/powerpoint/2010/main" val="3064446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dirty="0" smtClean="0"/>
              <a:t>Protocol specifies how information is transferred. Its just a series of steps that tell you how to request a resource and</a:t>
            </a:r>
            <a:r>
              <a:rPr lang="en-US" sz="1100" baseline="0" dirty="0" smtClean="0"/>
              <a:t> how do you interpret the response. </a:t>
            </a:r>
            <a:r>
              <a:rPr lang="en-US" sz="1100" dirty="0" smtClean="0"/>
              <a:t>The resource</a:t>
            </a:r>
            <a:r>
              <a:rPr lang="en-US" sz="1100" baseline="0" dirty="0" smtClean="0"/>
              <a:t> could be a file server or a web page or a mail exchange server</a:t>
            </a:r>
          </a:p>
          <a:p>
            <a:endParaRPr lang="en-US" sz="1100" dirty="0" smtClean="0"/>
          </a:p>
          <a:p>
            <a:r>
              <a:rPr lang="en-US" sz="1100" dirty="0" smtClean="0"/>
              <a:t>HTTP is the most common web protocol</a:t>
            </a:r>
          </a:p>
          <a:p>
            <a:r>
              <a:rPr lang="en-US" sz="1100" dirty="0" smtClean="0"/>
              <a:t>Hyper text transfer protocol</a:t>
            </a:r>
          </a:p>
          <a:p>
            <a:r>
              <a:rPr lang="en-US" sz="1100" dirty="0" smtClean="0"/>
              <a:t>FTP : File Transfer protocol</a:t>
            </a:r>
          </a:p>
          <a:p>
            <a:r>
              <a:rPr lang="en-US" sz="1100" dirty="0" smtClean="0"/>
              <a:t>SMTP, Telnet , Gopher etc..</a:t>
            </a:r>
          </a:p>
          <a:p>
            <a:endParaRPr lang="en-US" dirty="0" smtClean="0"/>
          </a:p>
          <a:p>
            <a:r>
              <a:rPr lang="en-US" dirty="0" smtClean="0"/>
              <a:t>Try out nic.funet.fi in ftp and http</a:t>
            </a:r>
            <a:endParaRPr dirty="0"/>
          </a:p>
        </p:txBody>
      </p:sp>
    </p:spTree>
    <p:extLst>
      <p:ext uri="{BB962C8B-B14F-4D97-AF65-F5344CB8AC3E}">
        <p14:creationId xmlns:p14="http://schemas.microsoft.com/office/powerpoint/2010/main" val="1786000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3398"/>
            <a:ext cx="6858000" cy="1790700"/>
          </a:xfrm>
        </p:spPr>
        <p:txBody>
          <a:bodyPr anchor="b">
            <a:normAutofit/>
          </a:bodyPr>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1231016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9219713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0271"/>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0272"/>
            <a:ext cx="5800725" cy="43588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4AFB99-0EAB-4182-AFF8-E214C82A68F6}"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8510058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623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buClr>
                <a:srgbClr val="000000"/>
              </a:buClr>
              <a:buSzPct val="100000"/>
              <a:defRPr sz="2400">
                <a:solidFill>
                  <a:srgbClr val="000000"/>
                </a:solidFill>
              </a:defRPr>
            </a:lvl1pPr>
            <a:lvl2pPr lvl="1">
              <a:spcBef>
                <a:spcPts val="0"/>
              </a:spcBef>
              <a:buClr>
                <a:srgbClr val="000000"/>
              </a:buClr>
              <a:buSzPct val="100000"/>
              <a:defRPr sz="1800">
                <a:solidFill>
                  <a:srgbClr val="000000"/>
                </a:solidFill>
              </a:defRPr>
            </a:lvl2pPr>
            <a:lvl3pPr lvl="2">
              <a:spcBef>
                <a:spcPts val="0"/>
              </a:spcBef>
              <a:buClr>
                <a:srgbClr val="000000"/>
              </a:buClr>
              <a:defRPr>
                <a:solidFill>
                  <a:srgbClr val="000000"/>
                </a:solidFill>
              </a:defRPr>
            </a:lvl3pPr>
            <a:lvl4pPr lvl="3">
              <a:spcBef>
                <a:spcPts val="0"/>
              </a:spcBef>
              <a:buClr>
                <a:srgbClr val="000000"/>
              </a:buClr>
              <a:defRPr>
                <a:solidFill>
                  <a:srgbClr val="000000"/>
                </a:solidFill>
              </a:defRPr>
            </a:lvl4pPr>
            <a:lvl5pPr lvl="4">
              <a:spcBef>
                <a:spcPts val="0"/>
              </a:spcBef>
              <a:buClr>
                <a:srgbClr val="000000"/>
              </a:buClr>
              <a:defRPr>
                <a:solidFill>
                  <a:srgbClr val="000000"/>
                </a:solidFill>
              </a:defRPr>
            </a:lvl5pPr>
            <a:lvl6pPr lvl="5">
              <a:spcBef>
                <a:spcPts val="0"/>
              </a:spcBef>
              <a:buClr>
                <a:srgbClr val="000000"/>
              </a:buClr>
              <a:defRPr>
                <a:solidFill>
                  <a:srgbClr val="000000"/>
                </a:solidFill>
              </a:defRPr>
            </a:lvl6pPr>
            <a:lvl7pPr lvl="6">
              <a:spcBef>
                <a:spcPts val="0"/>
              </a:spcBef>
              <a:buClr>
                <a:srgbClr val="000000"/>
              </a:buClr>
              <a:defRPr>
                <a:solidFill>
                  <a:srgbClr val="000000"/>
                </a:solidFill>
              </a:defRPr>
            </a:lvl7pPr>
            <a:lvl8pPr lvl="7">
              <a:spcBef>
                <a:spcPts val="0"/>
              </a:spcBef>
              <a:buClr>
                <a:srgbClr val="000000"/>
              </a:buClr>
              <a:defRPr>
                <a:solidFill>
                  <a:srgbClr val="000000"/>
                </a:solidFill>
              </a:defRPr>
            </a:lvl8pPr>
            <a:lvl9pPr lvl="8">
              <a:spcBef>
                <a:spcPts val="0"/>
              </a:spcBef>
              <a:buClr>
                <a:srgbClr val="000000"/>
              </a:buClr>
              <a:defRPr>
                <a:solidFill>
                  <a:srgbClr val="000000"/>
                </a:solidFill>
              </a:defRPr>
            </a:lvl9pPr>
          </a:lstStyle>
          <a:p>
            <a:endParaRPr/>
          </a:p>
        </p:txBody>
      </p:sp>
      <p:sp>
        <p:nvSpPr>
          <p:cNvPr id="22" name="Shape 22"/>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361722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3398"/>
            <a:ext cx="6858000" cy="1790700"/>
          </a:xfrm>
        </p:spPr>
        <p:txBody>
          <a:bodyPr anchor="b">
            <a:normAutofit/>
          </a:bodyPr>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6433863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9559223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4317"/>
            <a:ext cx="7886700" cy="2138406"/>
          </a:xfrm>
        </p:spPr>
        <p:txBody>
          <a:bodyPr anchor="b">
            <a:normAutofit/>
          </a:bodyPr>
          <a:lstStyle>
            <a:lvl1pPr>
              <a:defRPr sz="4500" b="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14475"/>
            <a:ext cx="7886700" cy="1125140"/>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705714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33845" y="1371600"/>
            <a:ext cx="3886200" cy="32635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71600"/>
            <a:ext cx="3886200" cy="32635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52375019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261388"/>
            <a:ext cx="3867150" cy="619274"/>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33845" y="1880663"/>
            <a:ext cx="3867150" cy="27603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1388"/>
            <a:ext cx="3886201" cy="619274"/>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80663"/>
            <a:ext cx="3886201" cy="27603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89574A-8875-45EF-8EA2-3CAA0F7ABC4C}" type="datetimeFigureOut">
              <a:rPr lang="en-US" smtClean="0"/>
              <a:t>2/17/2016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3548943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EF4D4C-5367-4C26-9E2B-D8088D7FCA81}" type="datetimeFigureOut">
              <a:rPr lang="en-US" smtClean="0"/>
              <a:t>2/17/2016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5157506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2/17/2016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81523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04233715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48"/>
          </a:xfrm>
        </p:spPr>
        <p:txBody>
          <a:bodyPr anchor="b">
            <a:normAutofit/>
          </a:bodyPr>
          <a:lstStyle>
            <a:lvl1pP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886200" y="742950"/>
            <a:ext cx="4629150" cy="36576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1543049"/>
            <a:ext cx="2948940" cy="28575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189076287"/>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50"/>
          </a:xfrm>
        </p:spPr>
        <p:txBody>
          <a:bodyPr anchor="b">
            <a:normAutofit/>
          </a:bodyPr>
          <a:lstStyle>
            <a:lvl1pP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86200" y="742950"/>
            <a:ext cx="4629150" cy="3657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30936" y="1543050"/>
            <a:ext cx="2948940" cy="28575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61807323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02755883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0271"/>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0272"/>
            <a:ext cx="5800725" cy="43588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4AFB99-0EAB-4182-AFF8-E214C82A68F6}"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932299860"/>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623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buClr>
                <a:srgbClr val="000000"/>
              </a:buClr>
              <a:buSzPct val="100000"/>
              <a:defRPr sz="2400">
                <a:solidFill>
                  <a:srgbClr val="000000"/>
                </a:solidFill>
              </a:defRPr>
            </a:lvl1pPr>
            <a:lvl2pPr lvl="1">
              <a:spcBef>
                <a:spcPts val="0"/>
              </a:spcBef>
              <a:buClr>
                <a:srgbClr val="000000"/>
              </a:buClr>
              <a:buSzPct val="100000"/>
              <a:defRPr sz="1800">
                <a:solidFill>
                  <a:srgbClr val="000000"/>
                </a:solidFill>
              </a:defRPr>
            </a:lvl2pPr>
            <a:lvl3pPr lvl="2">
              <a:spcBef>
                <a:spcPts val="0"/>
              </a:spcBef>
              <a:buClr>
                <a:srgbClr val="000000"/>
              </a:buClr>
              <a:defRPr>
                <a:solidFill>
                  <a:srgbClr val="000000"/>
                </a:solidFill>
              </a:defRPr>
            </a:lvl3pPr>
            <a:lvl4pPr lvl="3">
              <a:spcBef>
                <a:spcPts val="0"/>
              </a:spcBef>
              <a:buClr>
                <a:srgbClr val="000000"/>
              </a:buClr>
              <a:defRPr>
                <a:solidFill>
                  <a:srgbClr val="000000"/>
                </a:solidFill>
              </a:defRPr>
            </a:lvl4pPr>
            <a:lvl5pPr lvl="4">
              <a:spcBef>
                <a:spcPts val="0"/>
              </a:spcBef>
              <a:buClr>
                <a:srgbClr val="000000"/>
              </a:buClr>
              <a:defRPr>
                <a:solidFill>
                  <a:srgbClr val="000000"/>
                </a:solidFill>
              </a:defRPr>
            </a:lvl5pPr>
            <a:lvl6pPr lvl="5">
              <a:spcBef>
                <a:spcPts val="0"/>
              </a:spcBef>
              <a:buClr>
                <a:srgbClr val="000000"/>
              </a:buClr>
              <a:defRPr>
                <a:solidFill>
                  <a:srgbClr val="000000"/>
                </a:solidFill>
              </a:defRPr>
            </a:lvl6pPr>
            <a:lvl7pPr lvl="6">
              <a:spcBef>
                <a:spcPts val="0"/>
              </a:spcBef>
              <a:buClr>
                <a:srgbClr val="000000"/>
              </a:buClr>
              <a:defRPr>
                <a:solidFill>
                  <a:srgbClr val="000000"/>
                </a:solidFill>
              </a:defRPr>
            </a:lvl7pPr>
            <a:lvl8pPr lvl="7">
              <a:spcBef>
                <a:spcPts val="0"/>
              </a:spcBef>
              <a:buClr>
                <a:srgbClr val="000000"/>
              </a:buClr>
              <a:defRPr>
                <a:solidFill>
                  <a:srgbClr val="000000"/>
                </a:solidFill>
              </a:defRPr>
            </a:lvl8pPr>
            <a:lvl9pPr lvl="8">
              <a:spcBef>
                <a:spcPts val="0"/>
              </a:spcBef>
              <a:buClr>
                <a:srgbClr val="000000"/>
              </a:buClr>
              <a:defRPr>
                <a:solidFill>
                  <a:srgbClr val="000000"/>
                </a:solidFill>
              </a:defRPr>
            </a:lvl9pPr>
          </a:lstStyle>
          <a:p>
            <a:endParaRPr/>
          </a:p>
        </p:txBody>
      </p:sp>
      <p:sp>
        <p:nvSpPr>
          <p:cNvPr id="22" name="Shape 22"/>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2781944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3398"/>
            <a:ext cx="6858000" cy="1790700"/>
          </a:xfrm>
        </p:spPr>
        <p:txBody>
          <a:bodyPr anchor="b">
            <a:normAutofit/>
          </a:bodyPr>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1081403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638149394"/>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4317"/>
            <a:ext cx="7886700" cy="2138406"/>
          </a:xfrm>
        </p:spPr>
        <p:txBody>
          <a:bodyPr anchor="b">
            <a:normAutofit/>
          </a:bodyPr>
          <a:lstStyle>
            <a:lvl1pPr>
              <a:defRPr sz="4500" b="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14475"/>
            <a:ext cx="7886700" cy="1125140"/>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211438967"/>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33845" y="1371600"/>
            <a:ext cx="3886200" cy="32635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71600"/>
            <a:ext cx="3886200" cy="32635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468075273"/>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261388"/>
            <a:ext cx="3867150" cy="619274"/>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33845" y="1880663"/>
            <a:ext cx="3867150" cy="27603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1388"/>
            <a:ext cx="3886201" cy="619274"/>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80663"/>
            <a:ext cx="3886201" cy="27603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89574A-8875-45EF-8EA2-3CAA0F7ABC4C}" type="datetimeFigureOut">
              <a:rPr lang="en-US" smtClean="0"/>
              <a:t>2/17/2016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5378546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4317"/>
            <a:ext cx="7886700" cy="2138406"/>
          </a:xfrm>
        </p:spPr>
        <p:txBody>
          <a:bodyPr anchor="b">
            <a:normAutofit/>
          </a:bodyPr>
          <a:lstStyle>
            <a:lvl1pPr>
              <a:defRPr sz="4500" b="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14475"/>
            <a:ext cx="7886700" cy="1125140"/>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852459959"/>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EF4D4C-5367-4C26-9E2B-D8088D7FCA81}" type="datetimeFigureOut">
              <a:rPr lang="en-US" smtClean="0"/>
              <a:t>2/17/2016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10663724"/>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2/17/2016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8333777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48"/>
          </a:xfrm>
        </p:spPr>
        <p:txBody>
          <a:bodyPr anchor="b">
            <a:normAutofit/>
          </a:bodyPr>
          <a:lstStyle>
            <a:lvl1pP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886200" y="742950"/>
            <a:ext cx="4629150" cy="36576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1543049"/>
            <a:ext cx="2948940" cy="28575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522766288"/>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50"/>
          </a:xfrm>
        </p:spPr>
        <p:txBody>
          <a:bodyPr anchor="b">
            <a:normAutofit/>
          </a:bodyPr>
          <a:lstStyle>
            <a:lvl1pP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86200" y="742950"/>
            <a:ext cx="4629150" cy="3657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30936" y="1543050"/>
            <a:ext cx="2948940" cy="28575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30295568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636175441"/>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0271"/>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0272"/>
            <a:ext cx="5800725" cy="43588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4AFB99-0EAB-4182-AFF8-E214C82A68F6}"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264520966"/>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623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buClr>
                <a:srgbClr val="000000"/>
              </a:buClr>
              <a:buSzPct val="100000"/>
              <a:defRPr sz="2400">
                <a:solidFill>
                  <a:srgbClr val="000000"/>
                </a:solidFill>
              </a:defRPr>
            </a:lvl1pPr>
            <a:lvl2pPr lvl="1">
              <a:spcBef>
                <a:spcPts val="0"/>
              </a:spcBef>
              <a:buClr>
                <a:srgbClr val="000000"/>
              </a:buClr>
              <a:buSzPct val="100000"/>
              <a:defRPr sz="1800">
                <a:solidFill>
                  <a:srgbClr val="000000"/>
                </a:solidFill>
              </a:defRPr>
            </a:lvl2pPr>
            <a:lvl3pPr lvl="2">
              <a:spcBef>
                <a:spcPts val="0"/>
              </a:spcBef>
              <a:buClr>
                <a:srgbClr val="000000"/>
              </a:buClr>
              <a:defRPr>
                <a:solidFill>
                  <a:srgbClr val="000000"/>
                </a:solidFill>
              </a:defRPr>
            </a:lvl3pPr>
            <a:lvl4pPr lvl="3">
              <a:spcBef>
                <a:spcPts val="0"/>
              </a:spcBef>
              <a:buClr>
                <a:srgbClr val="000000"/>
              </a:buClr>
              <a:defRPr>
                <a:solidFill>
                  <a:srgbClr val="000000"/>
                </a:solidFill>
              </a:defRPr>
            </a:lvl4pPr>
            <a:lvl5pPr lvl="4">
              <a:spcBef>
                <a:spcPts val="0"/>
              </a:spcBef>
              <a:buClr>
                <a:srgbClr val="000000"/>
              </a:buClr>
              <a:defRPr>
                <a:solidFill>
                  <a:srgbClr val="000000"/>
                </a:solidFill>
              </a:defRPr>
            </a:lvl5pPr>
            <a:lvl6pPr lvl="5">
              <a:spcBef>
                <a:spcPts val="0"/>
              </a:spcBef>
              <a:buClr>
                <a:srgbClr val="000000"/>
              </a:buClr>
              <a:defRPr>
                <a:solidFill>
                  <a:srgbClr val="000000"/>
                </a:solidFill>
              </a:defRPr>
            </a:lvl6pPr>
            <a:lvl7pPr lvl="6">
              <a:spcBef>
                <a:spcPts val="0"/>
              </a:spcBef>
              <a:buClr>
                <a:srgbClr val="000000"/>
              </a:buClr>
              <a:defRPr>
                <a:solidFill>
                  <a:srgbClr val="000000"/>
                </a:solidFill>
              </a:defRPr>
            </a:lvl7pPr>
            <a:lvl8pPr lvl="7">
              <a:spcBef>
                <a:spcPts val="0"/>
              </a:spcBef>
              <a:buClr>
                <a:srgbClr val="000000"/>
              </a:buClr>
              <a:defRPr>
                <a:solidFill>
                  <a:srgbClr val="000000"/>
                </a:solidFill>
              </a:defRPr>
            </a:lvl8pPr>
            <a:lvl9pPr lvl="8">
              <a:spcBef>
                <a:spcPts val="0"/>
              </a:spcBef>
              <a:buClr>
                <a:srgbClr val="000000"/>
              </a:buClr>
              <a:defRPr>
                <a:solidFill>
                  <a:srgbClr val="000000"/>
                </a:solidFill>
              </a:defRPr>
            </a:lvl9pPr>
          </a:lstStyle>
          <a:p>
            <a:endParaRPr/>
          </a:p>
        </p:txBody>
      </p:sp>
      <p:sp>
        <p:nvSpPr>
          <p:cNvPr id="22" name="Shape 22"/>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7357317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781050"/>
            <a:ext cx="6858000" cy="1790700"/>
          </a:xfrm>
        </p:spPr>
        <p:txBody>
          <a:bodyPr anchor="b"/>
          <a:lstStyle>
            <a:lvl1pPr algn="ctr">
              <a:defRPr sz="405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D6EE87-EBD5-4F12-A48A-63ACA297AC8F}"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302266927"/>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D3794B-289A-4A80-97D7-111025398D45}"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724058811"/>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3305176"/>
            <a:ext cx="7886700" cy="1021556"/>
          </a:xfrm>
        </p:spPr>
        <p:txBody>
          <a:bodyPr anchor="t"/>
          <a:lstStyle>
            <a:lvl1pPr>
              <a:defRPr sz="3000" b="1"/>
            </a:lvl1pPr>
          </a:lstStyle>
          <a:p>
            <a:r>
              <a:rPr lang="en-US" smtClean="0"/>
              <a:t>Click to edit Master title style</a:t>
            </a:r>
            <a:endParaRPr lang="en-US"/>
          </a:p>
        </p:txBody>
      </p:sp>
      <p:sp>
        <p:nvSpPr>
          <p:cNvPr id="3" name="Text Placeholder 2"/>
          <p:cNvSpPr>
            <a:spLocks noGrp="1"/>
          </p:cNvSpPr>
          <p:nvPr>
            <p:ph type="body" idx="1"/>
          </p:nvPr>
        </p:nvSpPr>
        <p:spPr>
          <a:xfrm>
            <a:off x="623888" y="2180035"/>
            <a:ext cx="78867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40815740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33845" y="1371600"/>
            <a:ext cx="3886200" cy="32635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71600"/>
            <a:ext cx="3886200" cy="32635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815411049"/>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5648"/>
            <a:ext cx="3886200" cy="326350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5648"/>
            <a:ext cx="3886200" cy="326350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C6A301-0538-44EC-B09D-202E1042A48B}" type="datetimeFigureOut">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123357350"/>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3888" y="205979"/>
            <a:ext cx="7886700" cy="8572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3888" y="1151335"/>
            <a:ext cx="3867150"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3888" y="1631157"/>
            <a:ext cx="3867150" cy="299799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2248" y="1151335"/>
            <a:ext cx="3868340"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2248" y="1631157"/>
            <a:ext cx="3868340" cy="299799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89574A-8875-45EF-8EA2-3CAA0F7ABC4C}" type="datetimeFigureOut">
              <a:rPr lang="en-US" smtClean="0"/>
              <a:t>2/17/2016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552410054"/>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EF4D4C-5367-4C26-9E2B-D8088D7FCA81}" type="datetimeFigureOut">
              <a:rPr lang="en-US" smtClean="0"/>
              <a:t>2/17/2016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850003362"/>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2/17/2016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20348839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514351"/>
            <a:ext cx="3009900" cy="870347"/>
          </a:xfrm>
        </p:spPr>
        <p:txBody>
          <a:bodyPr anchor="b"/>
          <a:lstStyle>
            <a:lvl1pPr>
              <a:defRPr sz="1500" b="1"/>
            </a:lvl1pPr>
          </a:lstStyle>
          <a:p>
            <a:r>
              <a:rPr lang="en-US" smtClean="0"/>
              <a:t>Click to edit Master title style</a:t>
            </a:r>
            <a:endParaRPr lang="en-US"/>
          </a:p>
        </p:txBody>
      </p:sp>
      <p:sp>
        <p:nvSpPr>
          <p:cNvPr id="3" name="Content Placeholder 2"/>
          <p:cNvSpPr>
            <a:spLocks noGrp="1"/>
          </p:cNvSpPr>
          <p:nvPr>
            <p:ph idx="1"/>
          </p:nvPr>
        </p:nvSpPr>
        <p:spPr>
          <a:xfrm>
            <a:off x="3784998" y="514350"/>
            <a:ext cx="4725590" cy="4114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3888" y="1384698"/>
            <a:ext cx="3009900" cy="324445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605975109"/>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78806" y="3600450"/>
            <a:ext cx="5382816" cy="425054"/>
          </a:xfrm>
        </p:spPr>
        <p:txBody>
          <a:bodyPr anchor="b"/>
          <a:lstStyle>
            <a:lvl1pPr>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878806" y="514351"/>
            <a:ext cx="5382816" cy="303133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878806" y="4025503"/>
            <a:ext cx="5382816"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625371229"/>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D73815-2707-4475-8F1A-B873CB631BB4}"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007888419"/>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05978"/>
            <a:ext cx="1971675" cy="44231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05978"/>
            <a:ext cx="5800725" cy="442317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4AFB99-0EAB-4182-AFF8-E214C82A68F6}"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933400013"/>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623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buClr>
                <a:srgbClr val="000000"/>
              </a:buClr>
              <a:buSzPct val="100000"/>
              <a:defRPr sz="2400">
                <a:solidFill>
                  <a:srgbClr val="000000"/>
                </a:solidFill>
              </a:defRPr>
            </a:lvl1pPr>
            <a:lvl2pPr lvl="1">
              <a:spcBef>
                <a:spcPts val="0"/>
              </a:spcBef>
              <a:buClr>
                <a:srgbClr val="000000"/>
              </a:buClr>
              <a:buSzPct val="100000"/>
              <a:defRPr sz="1800">
                <a:solidFill>
                  <a:srgbClr val="000000"/>
                </a:solidFill>
              </a:defRPr>
            </a:lvl2pPr>
            <a:lvl3pPr lvl="2">
              <a:spcBef>
                <a:spcPts val="0"/>
              </a:spcBef>
              <a:buClr>
                <a:srgbClr val="000000"/>
              </a:buClr>
              <a:defRPr>
                <a:solidFill>
                  <a:srgbClr val="000000"/>
                </a:solidFill>
              </a:defRPr>
            </a:lvl3pPr>
            <a:lvl4pPr lvl="3">
              <a:spcBef>
                <a:spcPts val="0"/>
              </a:spcBef>
              <a:buClr>
                <a:srgbClr val="000000"/>
              </a:buClr>
              <a:defRPr>
                <a:solidFill>
                  <a:srgbClr val="000000"/>
                </a:solidFill>
              </a:defRPr>
            </a:lvl4pPr>
            <a:lvl5pPr lvl="4">
              <a:spcBef>
                <a:spcPts val="0"/>
              </a:spcBef>
              <a:buClr>
                <a:srgbClr val="000000"/>
              </a:buClr>
              <a:defRPr>
                <a:solidFill>
                  <a:srgbClr val="000000"/>
                </a:solidFill>
              </a:defRPr>
            </a:lvl5pPr>
            <a:lvl6pPr lvl="5">
              <a:spcBef>
                <a:spcPts val="0"/>
              </a:spcBef>
              <a:buClr>
                <a:srgbClr val="000000"/>
              </a:buClr>
              <a:defRPr>
                <a:solidFill>
                  <a:srgbClr val="000000"/>
                </a:solidFill>
              </a:defRPr>
            </a:lvl6pPr>
            <a:lvl7pPr lvl="6">
              <a:spcBef>
                <a:spcPts val="0"/>
              </a:spcBef>
              <a:buClr>
                <a:srgbClr val="000000"/>
              </a:buClr>
              <a:defRPr>
                <a:solidFill>
                  <a:srgbClr val="000000"/>
                </a:solidFill>
              </a:defRPr>
            </a:lvl7pPr>
            <a:lvl8pPr lvl="7">
              <a:spcBef>
                <a:spcPts val="0"/>
              </a:spcBef>
              <a:buClr>
                <a:srgbClr val="000000"/>
              </a:buClr>
              <a:defRPr>
                <a:solidFill>
                  <a:srgbClr val="000000"/>
                </a:solidFill>
              </a:defRPr>
            </a:lvl8pPr>
            <a:lvl9pPr lvl="8">
              <a:spcBef>
                <a:spcPts val="0"/>
              </a:spcBef>
              <a:buClr>
                <a:srgbClr val="000000"/>
              </a:buClr>
              <a:defRPr>
                <a:solidFill>
                  <a:srgbClr val="000000"/>
                </a:solidFill>
              </a:defRPr>
            </a:lvl9pPr>
          </a:lstStyle>
          <a:p>
            <a:endParaRPr/>
          </a:p>
        </p:txBody>
      </p:sp>
      <p:sp>
        <p:nvSpPr>
          <p:cNvPr id="22" name="Shape 22"/>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86244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261388"/>
            <a:ext cx="3867150" cy="619274"/>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33845" y="1880663"/>
            <a:ext cx="3867150" cy="27603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1388"/>
            <a:ext cx="3886201" cy="619274"/>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80663"/>
            <a:ext cx="3886201" cy="27603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89574A-8875-45EF-8EA2-3CAA0F7ABC4C}" type="datetimeFigureOut">
              <a:rPr lang="en-US" smtClean="0"/>
              <a:t>2/17/2016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7994475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EF4D4C-5367-4C26-9E2B-D8088D7FCA81}" type="datetimeFigureOut">
              <a:rPr lang="en-US" smtClean="0"/>
              <a:t>2/17/2016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3273169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2/17/2016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3003503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48"/>
          </a:xfrm>
        </p:spPr>
        <p:txBody>
          <a:bodyPr anchor="b">
            <a:normAutofit/>
          </a:bodyPr>
          <a:lstStyle>
            <a:lvl1pP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886200" y="742950"/>
            <a:ext cx="4629150" cy="36576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1543049"/>
            <a:ext cx="2948940" cy="28575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48588106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50"/>
          </a:xfrm>
        </p:spPr>
        <p:txBody>
          <a:bodyPr anchor="b">
            <a:normAutofit/>
          </a:bodyPr>
          <a:lstStyle>
            <a:lvl1pP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86200" y="742950"/>
            <a:ext cx="4629150" cy="3657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30936" y="1543050"/>
            <a:ext cx="2948940" cy="28575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4134906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274320"/>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33845" y="1371600"/>
            <a:ext cx="7886700" cy="32635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90298CD5-6C1E-4009-B41F-6DF62E31D3BE}" type="datetimeFigureOut">
              <a:rPr lang="en-US" smtClean="0"/>
              <a:pPr/>
              <a:t>2/17/2016</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4767263"/>
            <a:ext cx="2057400" cy="273844"/>
          </a:xfrm>
          <a:prstGeom prst="rect">
            <a:avLst/>
          </a:prstGeom>
        </p:spPr>
        <p:txBody>
          <a:bodyPr vert="horz" lIns="91440" tIns="45720" rIns="91440" bIns="45720" rtlCol="0" anchor="ctr"/>
          <a:lstStyle>
            <a:lvl1pPr algn="r">
              <a:defRPr sz="825">
                <a:solidFill>
                  <a:schemeClr val="tx1">
                    <a:tint val="75000"/>
                  </a:schemeClr>
                </a:solidFill>
              </a:defRPr>
            </a:lvl1p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9078978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274320"/>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33845" y="1371600"/>
            <a:ext cx="7886700" cy="32635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90298CD5-6C1E-4009-B41F-6DF62E31D3BE}" type="datetimeFigureOut">
              <a:rPr lang="en-US" smtClean="0"/>
              <a:pPr/>
              <a:t>2/17/2016</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4767263"/>
            <a:ext cx="2057400" cy="273844"/>
          </a:xfrm>
          <a:prstGeom prst="rect">
            <a:avLst/>
          </a:prstGeom>
        </p:spPr>
        <p:txBody>
          <a:bodyPr vert="horz" lIns="91440" tIns="45720" rIns="91440" bIns="45720" rtlCol="0" anchor="ctr"/>
          <a:lstStyle>
            <a:lvl1pPr algn="r">
              <a:defRPr sz="825">
                <a:solidFill>
                  <a:schemeClr val="tx1">
                    <a:tint val="75000"/>
                  </a:schemeClr>
                </a:solidFill>
              </a:defRPr>
            </a:lvl1p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425999614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274320"/>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33845" y="1371600"/>
            <a:ext cx="7886700" cy="32635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90298CD5-6C1E-4009-B41F-6DF62E31D3BE}" type="datetimeFigureOut">
              <a:rPr lang="en-US" smtClean="0"/>
              <a:pPr/>
              <a:t>2/17/2016</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4767263"/>
            <a:ext cx="2057400" cy="273844"/>
          </a:xfrm>
          <a:prstGeom prst="rect">
            <a:avLst/>
          </a:prstGeom>
        </p:spPr>
        <p:txBody>
          <a:bodyPr vert="horz" lIns="91440" tIns="45720" rIns="91440" bIns="45720" rtlCol="0" anchor="ctr"/>
          <a:lstStyle>
            <a:lvl1pPr algn="r">
              <a:defRPr sz="825">
                <a:solidFill>
                  <a:schemeClr val="tx1">
                    <a:tint val="75000"/>
                  </a:schemeClr>
                </a:solidFill>
              </a:defRPr>
            </a:lvl1p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65632081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05978"/>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5648"/>
            <a:ext cx="7886700" cy="32635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45745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0298CD5-6C1E-4009-B41F-6DF62E31D3BE}" type="datetimeFigureOut">
              <a:rPr lang="en-US" smtClean="0"/>
              <a:pPr/>
              <a:t>2/17/2016</a:t>
            </a:fld>
            <a:endParaRPr lang="en-US" dirty="0"/>
          </a:p>
        </p:txBody>
      </p:sp>
      <p:sp>
        <p:nvSpPr>
          <p:cNvPr id="5" name="Footer Placeholder 4"/>
          <p:cNvSpPr>
            <a:spLocks noGrp="1"/>
          </p:cNvSpPr>
          <p:nvPr>
            <p:ph type="ftr" sz="quarter" idx="3"/>
          </p:nvPr>
        </p:nvSpPr>
        <p:spPr>
          <a:xfrm>
            <a:off x="3486150" y="4767263"/>
            <a:ext cx="21717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4767263"/>
            <a:ext cx="245745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lvl="0" algn="r">
              <a:spcBef>
                <a:spcPts val="0"/>
              </a:spcBef>
              <a:buNone/>
            </a:pPr>
            <a:fld id="{00000000-1234-1234-1234-123412341234}" type="slidenum">
              <a:rPr lang="en" sz="1000" smtClean="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3586033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hf sldNum="0" hdr="0" ftr="0" dt="0"/>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8.xml"/><Relationship Id="rId5" Type="http://schemas.openxmlformats.org/officeDocument/2006/relationships/hyperlink" Target="http://www.catbook.com/" TargetMode="Externa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8.xml"/><Relationship Id="rId5" Type="http://schemas.openxmlformats.org/officeDocument/2006/relationships/hyperlink" Target="http://www.catbook.com/" TargetMode="Externa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8.xml"/><Relationship Id="rId5" Type="http://schemas.openxmlformats.org/officeDocument/2006/relationships/hyperlink" Target="http://www.catbook.com/" TargetMode="Externa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48.xml"/><Relationship Id="rId5" Type="http://schemas.openxmlformats.org/officeDocument/2006/relationships/hyperlink" Target="http://www.catbook.com/" TargetMode="Externa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8.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8.xml"/><Relationship Id="rId5" Type="http://schemas.openxmlformats.org/officeDocument/2006/relationships/hyperlink" Target="http://www.catbook.com/" TargetMode="Externa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4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42.xml"/><Relationship Id="rId5" Type="http://schemas.openxmlformats.org/officeDocument/2006/relationships/image" Target="../media/image5.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48.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43.xml"/><Relationship Id="rId5" Type="http://schemas.openxmlformats.org/officeDocument/2006/relationships/image" Target="../media/image5.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3.xml"/><Relationship Id="rId5" Type="http://schemas.openxmlformats.org/officeDocument/2006/relationships/image" Target="../media/image6.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7.xml"/><Relationship Id="rId1" Type="http://schemas.openxmlformats.org/officeDocument/2006/relationships/slideLayout" Target="../slideLayouts/slideLayout4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hyperlink" Target="https://docs.djangoproject.com/en/1.9/topics/http/urls/" TargetMode="External"/><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latin typeface="Baskerville Old Face" panose="02020602080505020303" pitchFamily="18" charset="0"/>
              </a:rPr>
              <a:t>IOLAB</a:t>
            </a:r>
          </a:p>
        </p:txBody>
      </p:sp>
      <p:sp>
        <p:nvSpPr>
          <p:cNvPr id="62" name="Shape 62"/>
          <p:cNvSpPr txBox="1"/>
          <p:nvPr/>
        </p:nvSpPr>
        <p:spPr>
          <a:xfrm>
            <a:off x="2603650" y="3198875"/>
            <a:ext cx="4006800" cy="12204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2400" dirty="0">
                <a:solidFill>
                  <a:schemeClr val="tx1"/>
                </a:solidFill>
                <a:latin typeface="Source Sans Pro"/>
                <a:ea typeface="Source Sans Pro"/>
                <a:cs typeface="Source Sans Pro"/>
                <a:sym typeface="Source Sans Pro"/>
              </a:rPr>
              <a:t>Module 3- Lec </a:t>
            </a:r>
            <a:r>
              <a:rPr lang="en" sz="2400" dirty="0" smtClean="0">
                <a:solidFill>
                  <a:schemeClr val="tx1"/>
                </a:solidFill>
                <a:latin typeface="Source Sans Pro"/>
                <a:ea typeface="Source Sans Pro"/>
                <a:cs typeface="Source Sans Pro"/>
                <a:sym typeface="Source Sans Pro"/>
              </a:rPr>
              <a:t>1</a:t>
            </a:r>
          </a:p>
          <a:p>
            <a:pPr lvl="0" algn="ctr" rtl="0">
              <a:lnSpc>
                <a:spcPct val="115000"/>
              </a:lnSpc>
              <a:spcBef>
                <a:spcPts val="0"/>
              </a:spcBef>
              <a:spcAft>
                <a:spcPts val="1600"/>
              </a:spcAft>
              <a:buNone/>
            </a:pPr>
            <a:r>
              <a:rPr lang="en" sz="2400" dirty="0" smtClean="0">
                <a:solidFill>
                  <a:schemeClr val="tx1"/>
                </a:solidFill>
                <a:latin typeface="Source Sans Pro"/>
                <a:ea typeface="Source Sans Pro"/>
                <a:cs typeface="Source Sans Pro"/>
                <a:sym typeface="Source Sans Pro"/>
              </a:rPr>
              <a:t>Web Architecture &amp; Intro to Frameworks</a:t>
            </a:r>
            <a:endParaRPr lang="en" sz="2400" dirty="0">
              <a:solidFill>
                <a:schemeClr val="tx1"/>
              </a:solidFill>
              <a:latin typeface="Source Sans Pro"/>
              <a:ea typeface="Source Sans Pro"/>
              <a:cs typeface="Source Sans Pro"/>
              <a:sym typeface="Source Sans Pro"/>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types of resources</a:t>
            </a:r>
            <a:endParaRPr lang="en-US" dirty="0"/>
          </a:p>
        </p:txBody>
      </p:sp>
      <p:pic>
        <p:nvPicPr>
          <p:cNvPr id="1026" name="Picture 2" descr="https://scontent-sjc2-1.xx.fbcdn.net/hphotos-xtl1/v/t34.0-12/12736064_10105262637314456_1325297811_n.jpg?oh=c82759b8afae9a4db593356ea756b17b&amp;oe=56BE62DF"/>
          <p:cNvPicPr>
            <a:picLocks noChangeAspect="1" noChangeArrowheads="1"/>
          </p:cNvPicPr>
          <p:nvPr/>
        </p:nvPicPr>
        <p:blipFill rotWithShape="1">
          <a:blip r:embed="rId3">
            <a:extLst>
              <a:ext uri="{28A0092B-C50C-407E-A947-70E740481C1C}">
                <a14:useLocalDpi xmlns:a14="http://schemas.microsoft.com/office/drawing/2010/main" val="0"/>
              </a:ext>
            </a:extLst>
          </a:blip>
          <a:srcRect t="29594" b="1663"/>
          <a:stretch/>
        </p:blipFill>
        <p:spPr bwMode="auto">
          <a:xfrm>
            <a:off x="6672005" y="3249754"/>
            <a:ext cx="1641516" cy="169267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308315" y="1181922"/>
            <a:ext cx="3625807" cy="1729134"/>
          </a:xfrm>
          <a:prstGeom prst="rect">
            <a:avLst/>
          </a:prstGeom>
        </p:spPr>
      </p:pic>
      <p:pic>
        <p:nvPicPr>
          <p:cNvPr id="4" name="Picture 3"/>
          <p:cNvPicPr>
            <a:picLocks noChangeAspect="1"/>
          </p:cNvPicPr>
          <p:nvPr/>
        </p:nvPicPr>
        <p:blipFill>
          <a:blip r:embed="rId5"/>
          <a:stretch>
            <a:fillRect/>
          </a:stretch>
        </p:blipFill>
        <p:spPr>
          <a:xfrm>
            <a:off x="5258718" y="1181922"/>
            <a:ext cx="3054803" cy="1729134"/>
          </a:xfrm>
          <a:prstGeom prst="rect">
            <a:avLst/>
          </a:prstGeom>
        </p:spPr>
      </p:pic>
      <p:pic>
        <p:nvPicPr>
          <p:cNvPr id="1028" name="Picture 4" descr="http://findicons.com/files/icons/977/rrze/720/computer_mail.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315" y="3048691"/>
            <a:ext cx="2094807" cy="2094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239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Resources : URI vs URL vs URN</a:t>
            </a:r>
            <a:endParaRPr lang="en-US" dirty="0"/>
          </a:p>
        </p:txBody>
      </p:sp>
      <p:graphicFrame>
        <p:nvGraphicFramePr>
          <p:cNvPr id="5" name="Diagram 4"/>
          <p:cNvGraphicFramePr/>
          <p:nvPr>
            <p:extLst>
              <p:ext uri="{D42A27DB-BD31-4B8C-83A1-F6EECF244321}">
                <p14:modId xmlns:p14="http://schemas.microsoft.com/office/powerpoint/2010/main" val="2466638039"/>
              </p:ext>
            </p:extLst>
          </p:nvPr>
        </p:nvGraphicFramePr>
        <p:xfrm>
          <a:off x="311700" y="1068425"/>
          <a:ext cx="8395855" cy="3913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053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graphicEl>
                                              <a:dgm id="{2E0B0FBC-CFD7-4729-8F4A-476060188B0F}"/>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6638E0F5-1FCF-4A2E-B954-336B163B8C54}"/>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C7C0ED48-349B-4570-8957-BB7816E8D1EC}"/>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88B1E5CB-9C51-420D-ABC5-4046419D8BD5}"/>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graphicEl>
                                              <a:dgm id="{1AB619C5-7F42-45DB-8D7E-A2844F5724AC}"/>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graphicEl>
                                              <a:dgm id="{E9353F5F-1C92-46DC-9145-27EC159F04DA}"/>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B281CEC8-3185-44C5-97D6-FB73D278B6E6}"/>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D063442D-23D8-4B33-A747-ECD7A6D0CE4B}"/>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47D8A3CF-236B-4A0B-BEF8-5EC7FA1D4548}"/>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graphicEl>
                                              <a:dgm id="{46F72985-8A43-494C-8CD5-2B29E305CB37}"/>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graphicEl>
                                              <a:dgm id="{7FDC32C9-8B90-440A-8028-2E38A1EE3AED}"/>
                                            </p:graphic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graphicEl>
                                              <a:dgm id="{A199B881-A656-454B-92ED-B286525D9BA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US" dirty="0" smtClean="0"/>
              <a:t>Uniform Resource Locator</a:t>
            </a:r>
            <a:endParaRPr dirty="0"/>
          </a:p>
        </p:txBody>
      </p:sp>
      <p:sp>
        <p:nvSpPr>
          <p:cNvPr id="3" name="TextBox 2"/>
          <p:cNvSpPr txBox="1"/>
          <p:nvPr/>
        </p:nvSpPr>
        <p:spPr>
          <a:xfrm>
            <a:off x="1376736" y="1068425"/>
            <a:ext cx="6390526" cy="523220"/>
          </a:xfrm>
          <a:prstGeom prst="rect">
            <a:avLst/>
          </a:prstGeom>
          <a:noFill/>
        </p:spPr>
        <p:txBody>
          <a:bodyPr wrap="square" rtlCol="0">
            <a:spAutoFit/>
          </a:bodyPr>
          <a:lstStyle/>
          <a:p>
            <a:pPr algn="ctr"/>
            <a:r>
              <a:rPr lang="en-US" sz="2800" b="1" dirty="0" smtClean="0">
                <a:solidFill>
                  <a:schemeClr val="accent2">
                    <a:lumMod val="75000"/>
                  </a:schemeClr>
                </a:solidFill>
              </a:rPr>
              <a:t>Protocol</a:t>
            </a:r>
            <a:r>
              <a:rPr lang="en-US" sz="2800" dirty="0" smtClean="0"/>
              <a:t>://</a:t>
            </a:r>
            <a:r>
              <a:rPr lang="en-US" sz="2800" dirty="0" smtClean="0">
                <a:solidFill>
                  <a:schemeClr val="accent1">
                    <a:lumMod val="75000"/>
                  </a:schemeClr>
                </a:solidFill>
              </a:rPr>
              <a:t>hostname/</a:t>
            </a:r>
            <a:r>
              <a:rPr lang="en-US" sz="2800" dirty="0" smtClean="0">
                <a:solidFill>
                  <a:schemeClr val="accent6">
                    <a:lumMod val="75000"/>
                  </a:schemeClr>
                </a:solidFill>
              </a:rPr>
              <a:t>more_information</a:t>
            </a:r>
            <a:endParaRPr lang="en-US" sz="2800" dirty="0">
              <a:solidFill>
                <a:schemeClr val="accent6">
                  <a:lumMod val="75000"/>
                </a:schemeClr>
              </a:solidFill>
            </a:endParaRPr>
          </a:p>
        </p:txBody>
      </p:sp>
      <p:sp>
        <p:nvSpPr>
          <p:cNvPr id="7" name="TextBox 6"/>
          <p:cNvSpPr txBox="1"/>
          <p:nvPr/>
        </p:nvSpPr>
        <p:spPr>
          <a:xfrm>
            <a:off x="133004" y="2475586"/>
            <a:ext cx="6051665" cy="461665"/>
          </a:xfrm>
          <a:prstGeom prst="rect">
            <a:avLst/>
          </a:prstGeom>
          <a:noFill/>
        </p:spPr>
        <p:txBody>
          <a:bodyPr wrap="square" rtlCol="0">
            <a:spAutoFit/>
          </a:bodyPr>
          <a:lstStyle/>
          <a:p>
            <a:r>
              <a:rPr lang="en-US" sz="2400" dirty="0" smtClean="0">
                <a:latin typeface="+mn-lt"/>
              </a:rPr>
              <a:t>http : // catbook.com / </a:t>
            </a:r>
            <a:r>
              <a:rPr lang="en-US" sz="2400" dirty="0" err="1" smtClean="0">
                <a:latin typeface="+mn-lt"/>
              </a:rPr>
              <a:t>felixthecat</a:t>
            </a:r>
            <a:r>
              <a:rPr lang="en-US" sz="2400" dirty="0" smtClean="0">
                <a:latin typeface="+mn-lt"/>
              </a:rPr>
              <a:t> / photo23</a:t>
            </a:r>
            <a:endParaRPr lang="en-US" sz="2400" dirty="0">
              <a:latin typeface="+mn-lt"/>
            </a:endParaRPr>
          </a:p>
        </p:txBody>
      </p:sp>
      <p:pic>
        <p:nvPicPr>
          <p:cNvPr id="8" name="Picture 2" descr="https://scontent-sjc2-1.xx.fbcdn.net/hphotos-xtl1/v/t34.0-12/12736064_10105262637314456_1325297811_n.jpg?oh=c82759b8afae9a4db593356ea756b17b&amp;oe=56BE62DF"/>
          <p:cNvPicPr>
            <a:picLocks noChangeAspect="1" noChangeArrowheads="1"/>
          </p:cNvPicPr>
          <p:nvPr/>
        </p:nvPicPr>
        <p:blipFill rotWithShape="1">
          <a:blip r:embed="rId3">
            <a:extLst>
              <a:ext uri="{28A0092B-C50C-407E-A947-70E740481C1C}">
                <a14:useLocalDpi xmlns:a14="http://schemas.microsoft.com/office/drawing/2010/main" val="0"/>
              </a:ext>
            </a:extLst>
          </a:blip>
          <a:srcRect t="29594" b="1663"/>
          <a:stretch/>
        </p:blipFill>
        <p:spPr bwMode="auto">
          <a:xfrm>
            <a:off x="6214728" y="1995628"/>
            <a:ext cx="2617571" cy="2699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212003"/>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p:cNvSpPr/>
          <p:nvPr/>
        </p:nvSpPr>
        <p:spPr>
          <a:xfrm>
            <a:off x="1376736" y="1067752"/>
            <a:ext cx="1945179" cy="883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3" name="Shape 123"/>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US" dirty="0" smtClean="0"/>
              <a:t>Uniform Resource Locator</a:t>
            </a:r>
            <a:endParaRPr dirty="0"/>
          </a:p>
        </p:txBody>
      </p:sp>
      <p:sp>
        <p:nvSpPr>
          <p:cNvPr id="3" name="TextBox 2"/>
          <p:cNvSpPr txBox="1"/>
          <p:nvPr/>
        </p:nvSpPr>
        <p:spPr>
          <a:xfrm>
            <a:off x="1376736" y="1068425"/>
            <a:ext cx="6390526" cy="523220"/>
          </a:xfrm>
          <a:prstGeom prst="rect">
            <a:avLst/>
          </a:prstGeom>
          <a:noFill/>
        </p:spPr>
        <p:txBody>
          <a:bodyPr wrap="square" rtlCol="0">
            <a:spAutoFit/>
          </a:bodyPr>
          <a:lstStyle/>
          <a:p>
            <a:pPr algn="ctr"/>
            <a:r>
              <a:rPr lang="en-US" sz="2800" b="1" dirty="0" smtClean="0">
                <a:solidFill>
                  <a:schemeClr val="accent2">
                    <a:lumMod val="75000"/>
                  </a:schemeClr>
                </a:solidFill>
              </a:rPr>
              <a:t>Protocol</a:t>
            </a:r>
            <a:r>
              <a:rPr lang="en-US" sz="2800" dirty="0" smtClean="0"/>
              <a:t>://</a:t>
            </a:r>
            <a:r>
              <a:rPr lang="en-US" sz="2800" dirty="0" smtClean="0">
                <a:solidFill>
                  <a:schemeClr val="accent1">
                    <a:lumMod val="75000"/>
                  </a:schemeClr>
                </a:solidFill>
              </a:rPr>
              <a:t>hostname/</a:t>
            </a:r>
            <a:r>
              <a:rPr lang="en-US" sz="2800" dirty="0" smtClean="0">
                <a:solidFill>
                  <a:schemeClr val="accent6">
                    <a:lumMod val="75000"/>
                  </a:schemeClr>
                </a:solidFill>
              </a:rPr>
              <a:t>more_information</a:t>
            </a:r>
            <a:endParaRPr lang="en-US" sz="2800" dirty="0">
              <a:solidFill>
                <a:schemeClr val="accent6">
                  <a:lumMod val="75000"/>
                </a:schemeClr>
              </a:solidFill>
            </a:endParaRPr>
          </a:p>
        </p:txBody>
      </p:sp>
      <p:pic>
        <p:nvPicPr>
          <p:cNvPr id="6" name="Picture 5"/>
          <p:cNvPicPr>
            <a:picLocks noChangeAspect="1"/>
          </p:cNvPicPr>
          <p:nvPr/>
        </p:nvPicPr>
        <p:blipFill>
          <a:blip r:embed="rId3"/>
          <a:stretch>
            <a:fillRect/>
          </a:stretch>
        </p:blipFill>
        <p:spPr>
          <a:xfrm>
            <a:off x="5477430" y="1952366"/>
            <a:ext cx="3354869" cy="2486632"/>
          </a:xfrm>
          <a:prstGeom prst="rect">
            <a:avLst/>
          </a:prstGeom>
        </p:spPr>
      </p:pic>
      <p:sp>
        <p:nvSpPr>
          <p:cNvPr id="5" name="TextBox 4"/>
          <p:cNvSpPr txBox="1"/>
          <p:nvPr/>
        </p:nvSpPr>
        <p:spPr>
          <a:xfrm>
            <a:off x="124033" y="3403047"/>
            <a:ext cx="5697744" cy="1200329"/>
          </a:xfrm>
          <a:prstGeom prst="rect">
            <a:avLst/>
          </a:prstGeom>
          <a:noFill/>
        </p:spPr>
        <p:txBody>
          <a:bodyPr wrap="square" rtlCol="0">
            <a:spAutoFit/>
          </a:bodyPr>
          <a:lstStyle/>
          <a:p>
            <a:r>
              <a:rPr lang="en-US" sz="2400" b="1" dirty="0" smtClean="0"/>
              <a:t>File ? </a:t>
            </a:r>
            <a:r>
              <a:rPr lang="en-US" sz="2400" i="1" dirty="0" smtClean="0"/>
              <a:t>FTP</a:t>
            </a:r>
          </a:p>
          <a:p>
            <a:r>
              <a:rPr lang="en-US" sz="2400" b="1" dirty="0" smtClean="0"/>
              <a:t>Web Page ? </a:t>
            </a:r>
            <a:r>
              <a:rPr lang="en-US" sz="2400" i="1" dirty="0" smtClean="0"/>
              <a:t>HTTP </a:t>
            </a:r>
          </a:p>
          <a:p>
            <a:r>
              <a:rPr lang="en-US" sz="2400" b="1" dirty="0" smtClean="0"/>
              <a:t>Email ? </a:t>
            </a:r>
            <a:r>
              <a:rPr lang="en-US" sz="2400" i="1" dirty="0" smtClean="0"/>
              <a:t>SMTP</a:t>
            </a:r>
            <a:endParaRPr lang="en-US" sz="2400" i="1" dirty="0"/>
          </a:p>
        </p:txBody>
      </p:sp>
      <p:sp>
        <p:nvSpPr>
          <p:cNvPr id="4" name="TextBox 3"/>
          <p:cNvSpPr txBox="1"/>
          <p:nvPr/>
        </p:nvSpPr>
        <p:spPr>
          <a:xfrm>
            <a:off x="124033" y="2472407"/>
            <a:ext cx="5661625" cy="830997"/>
          </a:xfrm>
          <a:prstGeom prst="rect">
            <a:avLst/>
          </a:prstGeom>
          <a:noFill/>
        </p:spPr>
        <p:txBody>
          <a:bodyPr wrap="square" rtlCol="0">
            <a:spAutoFit/>
          </a:bodyPr>
          <a:lstStyle/>
          <a:p>
            <a:r>
              <a:rPr lang="en-US" sz="2400" b="1" dirty="0" smtClean="0"/>
              <a:t>What’s the resource ?</a:t>
            </a:r>
          </a:p>
          <a:p>
            <a:r>
              <a:rPr lang="en-US" sz="2400" b="1" dirty="0" smtClean="0"/>
              <a:t>How do I access it ?</a:t>
            </a:r>
            <a:endParaRPr lang="en-US" sz="2400" b="1" dirty="0"/>
          </a:p>
        </p:txBody>
      </p:sp>
      <p:cxnSp>
        <p:nvCxnSpPr>
          <p:cNvPr id="8" name="Straight Arrow Connector 7"/>
          <p:cNvCxnSpPr/>
          <p:nvPr/>
        </p:nvCxnSpPr>
        <p:spPr>
          <a:xfrm>
            <a:off x="2194560" y="2128058"/>
            <a:ext cx="16625" cy="34434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879298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0" name="Rectangle 9"/>
          <p:cNvSpPr/>
          <p:nvPr/>
        </p:nvSpPr>
        <p:spPr>
          <a:xfrm>
            <a:off x="2999733" y="945313"/>
            <a:ext cx="1945179" cy="883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p:cNvCxnSpPr/>
          <p:nvPr/>
        </p:nvCxnSpPr>
        <p:spPr>
          <a:xfrm>
            <a:off x="3817557" y="2005619"/>
            <a:ext cx="16625" cy="34434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23" name="Shape 123"/>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US" dirty="0" smtClean="0"/>
              <a:t>Uniform Resource Locator</a:t>
            </a:r>
            <a:endParaRPr dirty="0"/>
          </a:p>
        </p:txBody>
      </p:sp>
      <p:sp>
        <p:nvSpPr>
          <p:cNvPr id="3" name="TextBox 2"/>
          <p:cNvSpPr txBox="1"/>
          <p:nvPr/>
        </p:nvSpPr>
        <p:spPr>
          <a:xfrm>
            <a:off x="1376736" y="1068425"/>
            <a:ext cx="6390526" cy="523220"/>
          </a:xfrm>
          <a:prstGeom prst="rect">
            <a:avLst/>
          </a:prstGeom>
          <a:noFill/>
        </p:spPr>
        <p:txBody>
          <a:bodyPr wrap="square" rtlCol="0">
            <a:spAutoFit/>
          </a:bodyPr>
          <a:lstStyle/>
          <a:p>
            <a:pPr algn="ctr"/>
            <a:r>
              <a:rPr lang="en-US" sz="2800" b="1" dirty="0" smtClean="0">
                <a:solidFill>
                  <a:schemeClr val="accent2">
                    <a:lumMod val="75000"/>
                  </a:schemeClr>
                </a:solidFill>
              </a:rPr>
              <a:t>Protocol</a:t>
            </a:r>
            <a:r>
              <a:rPr lang="en-US" sz="2800" dirty="0" smtClean="0"/>
              <a:t>://</a:t>
            </a:r>
            <a:r>
              <a:rPr lang="en-US" sz="2800" dirty="0" smtClean="0">
                <a:solidFill>
                  <a:schemeClr val="accent1">
                    <a:lumMod val="75000"/>
                  </a:schemeClr>
                </a:solidFill>
              </a:rPr>
              <a:t>hostname/</a:t>
            </a:r>
            <a:r>
              <a:rPr lang="en-US" sz="2800" dirty="0" smtClean="0">
                <a:solidFill>
                  <a:schemeClr val="accent6">
                    <a:lumMod val="75000"/>
                  </a:schemeClr>
                </a:solidFill>
              </a:rPr>
              <a:t>more_information</a:t>
            </a:r>
            <a:endParaRPr lang="en-US" sz="2800" dirty="0">
              <a:solidFill>
                <a:schemeClr val="accent6">
                  <a:lumMod val="75000"/>
                </a:schemeClr>
              </a:solidFill>
            </a:endParaRPr>
          </a:p>
        </p:txBody>
      </p:sp>
      <p:pic>
        <p:nvPicPr>
          <p:cNvPr id="8" name="Picture 7"/>
          <p:cNvPicPr>
            <a:picLocks noChangeAspect="1"/>
          </p:cNvPicPr>
          <p:nvPr/>
        </p:nvPicPr>
        <p:blipFill>
          <a:blip r:embed="rId3"/>
          <a:stretch>
            <a:fillRect/>
          </a:stretch>
        </p:blipFill>
        <p:spPr>
          <a:xfrm>
            <a:off x="5477430" y="1952366"/>
            <a:ext cx="3354869" cy="2486632"/>
          </a:xfrm>
          <a:prstGeom prst="rect">
            <a:avLst/>
          </a:prstGeom>
        </p:spPr>
      </p:pic>
      <p:sp>
        <p:nvSpPr>
          <p:cNvPr id="6" name="TextBox 5"/>
          <p:cNvSpPr txBox="1"/>
          <p:nvPr/>
        </p:nvSpPr>
        <p:spPr>
          <a:xfrm>
            <a:off x="149629" y="2349967"/>
            <a:ext cx="5457627" cy="2431435"/>
          </a:xfrm>
          <a:prstGeom prst="rect">
            <a:avLst/>
          </a:prstGeom>
          <a:noFill/>
        </p:spPr>
        <p:txBody>
          <a:bodyPr wrap="square" rtlCol="0">
            <a:spAutoFit/>
          </a:bodyPr>
          <a:lstStyle/>
          <a:p>
            <a:r>
              <a:rPr lang="en-US" sz="3200" dirty="0" smtClean="0"/>
              <a:t>Where the server resides</a:t>
            </a:r>
          </a:p>
          <a:p>
            <a:r>
              <a:rPr lang="en-US" sz="3200" b="1" dirty="0" smtClean="0"/>
              <a:t>Human address</a:t>
            </a:r>
          </a:p>
          <a:p>
            <a:r>
              <a:rPr lang="en-US" sz="2800" dirty="0" smtClean="0"/>
              <a:t>Catbook.com</a:t>
            </a:r>
          </a:p>
          <a:p>
            <a:r>
              <a:rPr lang="en-US" sz="3200" b="1" dirty="0" smtClean="0"/>
              <a:t>IP Address</a:t>
            </a:r>
          </a:p>
          <a:p>
            <a:r>
              <a:rPr lang="en-US" sz="2800" dirty="0" smtClean="0"/>
              <a:t>123.243.112.286</a:t>
            </a:r>
            <a:endParaRPr lang="en-US" sz="2800" dirty="0"/>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0" name="Rectangle 9"/>
          <p:cNvSpPr/>
          <p:nvPr/>
        </p:nvSpPr>
        <p:spPr>
          <a:xfrm>
            <a:off x="4845158" y="935247"/>
            <a:ext cx="2922104" cy="883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p:cNvCxnSpPr/>
          <p:nvPr/>
        </p:nvCxnSpPr>
        <p:spPr>
          <a:xfrm flipH="1">
            <a:off x="3834182" y="1871116"/>
            <a:ext cx="1010976" cy="47885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23" name="Shape 123"/>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US" dirty="0" smtClean="0"/>
              <a:t>Uniform Resource Locator</a:t>
            </a:r>
            <a:endParaRPr dirty="0"/>
          </a:p>
        </p:txBody>
      </p:sp>
      <p:sp>
        <p:nvSpPr>
          <p:cNvPr id="3" name="TextBox 2"/>
          <p:cNvSpPr txBox="1"/>
          <p:nvPr/>
        </p:nvSpPr>
        <p:spPr>
          <a:xfrm>
            <a:off x="1376736" y="1068425"/>
            <a:ext cx="6390526" cy="523220"/>
          </a:xfrm>
          <a:prstGeom prst="rect">
            <a:avLst/>
          </a:prstGeom>
          <a:noFill/>
        </p:spPr>
        <p:txBody>
          <a:bodyPr wrap="square" rtlCol="0">
            <a:spAutoFit/>
          </a:bodyPr>
          <a:lstStyle/>
          <a:p>
            <a:pPr algn="ctr"/>
            <a:r>
              <a:rPr lang="en-US" sz="2800" b="1" dirty="0" smtClean="0">
                <a:solidFill>
                  <a:schemeClr val="accent2">
                    <a:lumMod val="75000"/>
                  </a:schemeClr>
                </a:solidFill>
              </a:rPr>
              <a:t>Protocol</a:t>
            </a:r>
            <a:r>
              <a:rPr lang="en-US" sz="2800" dirty="0" smtClean="0"/>
              <a:t>://</a:t>
            </a:r>
            <a:r>
              <a:rPr lang="en-US" sz="2800" dirty="0" smtClean="0">
                <a:solidFill>
                  <a:schemeClr val="accent1">
                    <a:lumMod val="75000"/>
                  </a:schemeClr>
                </a:solidFill>
              </a:rPr>
              <a:t>hostname/</a:t>
            </a:r>
            <a:r>
              <a:rPr lang="en-US" sz="2800" dirty="0" smtClean="0">
                <a:solidFill>
                  <a:schemeClr val="accent6">
                    <a:lumMod val="75000"/>
                  </a:schemeClr>
                </a:solidFill>
              </a:rPr>
              <a:t>more_information</a:t>
            </a:r>
            <a:endParaRPr lang="en-US" sz="2800" dirty="0">
              <a:solidFill>
                <a:schemeClr val="accent6">
                  <a:lumMod val="75000"/>
                </a:schemeClr>
              </a:solidFill>
            </a:endParaRPr>
          </a:p>
        </p:txBody>
      </p:sp>
      <p:pic>
        <p:nvPicPr>
          <p:cNvPr id="8" name="Picture 7"/>
          <p:cNvPicPr>
            <a:picLocks noChangeAspect="1"/>
          </p:cNvPicPr>
          <p:nvPr/>
        </p:nvPicPr>
        <p:blipFill>
          <a:blip r:embed="rId3"/>
          <a:stretch>
            <a:fillRect/>
          </a:stretch>
        </p:blipFill>
        <p:spPr>
          <a:xfrm>
            <a:off x="5477430" y="1952366"/>
            <a:ext cx="3354869" cy="2486632"/>
          </a:xfrm>
          <a:prstGeom prst="rect">
            <a:avLst/>
          </a:prstGeom>
        </p:spPr>
      </p:pic>
      <p:sp>
        <p:nvSpPr>
          <p:cNvPr id="6" name="TextBox 5"/>
          <p:cNvSpPr txBox="1"/>
          <p:nvPr/>
        </p:nvSpPr>
        <p:spPr>
          <a:xfrm>
            <a:off x="133004" y="1952366"/>
            <a:ext cx="5474252" cy="2431435"/>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Path</a:t>
            </a:r>
          </a:p>
          <a:p>
            <a:pPr marL="342900" indent="-342900">
              <a:buFont typeface="Arial" panose="020B0604020202020204" pitchFamily="34" charset="0"/>
              <a:buChar char="•"/>
            </a:pPr>
            <a:r>
              <a:rPr lang="en-US" sz="2000" dirty="0" smtClean="0"/>
              <a:t>http://timeatlas.com/</a:t>
            </a:r>
            <a:r>
              <a:rPr lang="en-US" sz="2000" u="sng" dirty="0" smtClean="0"/>
              <a:t>uploads/FT23r.png</a:t>
            </a:r>
            <a:endParaRPr lang="en-US" sz="2000" u="sng" dirty="0"/>
          </a:p>
          <a:p>
            <a:pPr marL="342900" indent="-342900">
              <a:buFont typeface="Arial" panose="020B0604020202020204" pitchFamily="34" charset="0"/>
              <a:buChar char="•"/>
            </a:pPr>
            <a:r>
              <a:rPr lang="en-US" sz="2400" b="1" dirty="0" smtClean="0"/>
              <a:t>Query Strings</a:t>
            </a:r>
          </a:p>
          <a:p>
            <a:pPr marL="342900" indent="-342900">
              <a:buFont typeface="Arial" panose="020B0604020202020204" pitchFamily="34" charset="0"/>
              <a:buChar char="•"/>
            </a:pPr>
            <a:r>
              <a:rPr lang="en-US" sz="2000" dirty="0"/>
              <a:t>http://google.com/</a:t>
            </a:r>
            <a:r>
              <a:rPr lang="en-US" sz="2000" b="1" dirty="0"/>
              <a:t>search?</a:t>
            </a:r>
            <a:r>
              <a:rPr lang="en-US" sz="2000" dirty="0"/>
              <a:t>query=mysearch</a:t>
            </a:r>
          </a:p>
          <a:p>
            <a:pPr marL="342900" indent="-342900">
              <a:buFont typeface="Arial" panose="020B0604020202020204" pitchFamily="34" charset="0"/>
              <a:buChar char="•"/>
            </a:pPr>
            <a:r>
              <a:rPr lang="en-US" sz="2400" b="1" dirty="0" smtClean="0"/>
              <a:t>Query Parameters</a:t>
            </a:r>
          </a:p>
          <a:p>
            <a:pPr marL="342900" indent="-342900">
              <a:buFont typeface="Arial" panose="020B0604020202020204" pitchFamily="34" charset="0"/>
              <a:buChar char="•"/>
            </a:pPr>
            <a:r>
              <a:rPr lang="en-US" sz="2000" dirty="0"/>
              <a:t>http://</a:t>
            </a:r>
            <a:r>
              <a:rPr lang="en-US" sz="2000" dirty="0" smtClean="0"/>
              <a:t>google..?query=mysearch&amp;</a:t>
            </a:r>
            <a:r>
              <a:rPr lang="en-US" sz="2000" b="1" dirty="0" smtClean="0"/>
              <a:t>username</a:t>
            </a:r>
            <a:r>
              <a:rPr lang="en-US" sz="2000" dirty="0" smtClean="0"/>
              <a:t>=adityamishra&amp;</a:t>
            </a:r>
            <a:r>
              <a:rPr lang="en-US" sz="2000" b="1" dirty="0" smtClean="0"/>
              <a:t>user_zip</a:t>
            </a:r>
            <a:r>
              <a:rPr lang="en-US" sz="2000" dirty="0" smtClean="0"/>
              <a:t>=94703</a:t>
            </a:r>
            <a:endParaRPr lang="en-US" sz="2000" dirty="0"/>
          </a:p>
        </p:txBody>
      </p:sp>
    </p:spTree>
    <p:extLst>
      <p:ext uri="{BB962C8B-B14F-4D97-AF65-F5344CB8AC3E}">
        <p14:creationId xmlns:p14="http://schemas.microsoft.com/office/powerpoint/2010/main" val="329585357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101" y="1302759"/>
            <a:ext cx="9097899" cy="3712156"/>
          </a:xfrm>
          <a:prstGeom prst="rect">
            <a:avLst/>
          </a:prstGeom>
        </p:spPr>
      </p:pic>
      <p:sp>
        <p:nvSpPr>
          <p:cNvPr id="4" name="Title 3"/>
          <p:cNvSpPr>
            <a:spLocks noGrp="1"/>
          </p:cNvSpPr>
          <p:nvPr>
            <p:ph type="title"/>
          </p:nvPr>
        </p:nvSpPr>
        <p:spPr/>
        <p:txBody>
          <a:bodyPr/>
          <a:lstStyle/>
          <a:p>
            <a:r>
              <a:rPr lang="en-US" dirty="0" smtClean="0"/>
              <a:t>Netflix’s categories</a:t>
            </a:r>
            <a:endParaRPr lang="en-US" dirty="0"/>
          </a:p>
        </p:txBody>
      </p:sp>
    </p:spTree>
    <p:extLst>
      <p:ext uri="{BB962C8B-B14F-4D97-AF65-F5344CB8AC3E}">
        <p14:creationId xmlns:p14="http://schemas.microsoft.com/office/powerpoint/2010/main" val="3792974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Netflix’s </a:t>
            </a:r>
            <a:r>
              <a:rPr lang="en-US" i="1" dirty="0" smtClean="0"/>
              <a:t>hidden</a:t>
            </a:r>
            <a:r>
              <a:rPr lang="en-US" dirty="0"/>
              <a:t> categories </a:t>
            </a:r>
            <a:r>
              <a:rPr lang="en-US" sz="1600" u="sng" dirty="0" smtClean="0"/>
              <a:t>netflix.com/browse/genre</a:t>
            </a:r>
            <a:r>
              <a:rPr lang="en-US" sz="1600" u="sng" dirty="0"/>
              <a:t>/</a:t>
            </a:r>
            <a:endParaRPr lang="en-US" u="sng" dirty="0"/>
          </a:p>
        </p:txBody>
      </p:sp>
      <p:sp>
        <p:nvSpPr>
          <p:cNvPr id="3" name="Text Placeholder 2"/>
          <p:cNvSpPr>
            <a:spLocks noGrp="1"/>
          </p:cNvSpPr>
          <p:nvPr>
            <p:ph type="body" idx="1"/>
          </p:nvPr>
        </p:nvSpPr>
        <p:spPr/>
        <p:txBody>
          <a:bodyPr/>
          <a:lstStyle/>
          <a:p>
            <a:r>
              <a:rPr lang="en-US" dirty="0" smtClean="0"/>
              <a:t>Sentimental African American dramas - </a:t>
            </a:r>
            <a:r>
              <a:rPr lang="en-US" sz="1800" dirty="0" smtClean="0"/>
              <a:t>2301</a:t>
            </a:r>
            <a:endParaRPr lang="en-US" dirty="0" smtClean="0"/>
          </a:p>
          <a:p>
            <a:r>
              <a:rPr lang="en-US" dirty="0" smtClean="0"/>
              <a:t>Israeli political movies – </a:t>
            </a:r>
            <a:r>
              <a:rPr lang="en-US" sz="1800" dirty="0" smtClean="0"/>
              <a:t>4711</a:t>
            </a:r>
            <a:endParaRPr lang="en-US" dirty="0" smtClean="0"/>
          </a:p>
          <a:p>
            <a:r>
              <a:rPr lang="en-US" dirty="0" smtClean="0"/>
              <a:t>Inspiring teen movies – </a:t>
            </a:r>
            <a:r>
              <a:rPr lang="en-US" sz="1800" dirty="0" smtClean="0"/>
              <a:t>1349</a:t>
            </a:r>
            <a:endParaRPr lang="en-US" dirty="0" smtClean="0"/>
          </a:p>
          <a:p>
            <a:r>
              <a:rPr lang="en-US" dirty="0" smtClean="0"/>
              <a:t>Indian movies from the 1980s -</a:t>
            </a:r>
            <a:r>
              <a:rPr lang="en-US" sz="1800" dirty="0" smtClean="0"/>
              <a:t>3634</a:t>
            </a:r>
            <a:endParaRPr lang="en-US" dirty="0" smtClean="0"/>
          </a:p>
          <a:p>
            <a:r>
              <a:rPr lang="en-US" dirty="0" smtClean="0"/>
              <a:t>Gritty Chinese Action &amp; Adventure – </a:t>
            </a:r>
            <a:r>
              <a:rPr lang="en-US" sz="1800" dirty="0" smtClean="0"/>
              <a:t>2666</a:t>
            </a:r>
          </a:p>
          <a:p>
            <a:r>
              <a:rPr lang="en-US" dirty="0" smtClean="0"/>
              <a:t>Critically acclaimed visually striking gory movies </a:t>
            </a:r>
            <a:r>
              <a:rPr lang="en-US" sz="1800" dirty="0" smtClean="0"/>
              <a:t>– 781</a:t>
            </a:r>
          </a:p>
          <a:p>
            <a:endParaRPr lang="en-US" sz="1800" dirty="0"/>
          </a:p>
          <a:p>
            <a:r>
              <a:rPr lang="en-US" sz="1800" dirty="0" smtClean="0"/>
              <a:t>And hundreds more …. !!!!</a:t>
            </a:r>
            <a:endParaRPr lang="en-US" dirty="0" smtClean="0"/>
          </a:p>
          <a:p>
            <a:endParaRPr lang="en-US" dirty="0" smtClean="0"/>
          </a:p>
          <a:p>
            <a:endParaRPr lang="en-US" dirty="0"/>
          </a:p>
        </p:txBody>
      </p:sp>
    </p:spTree>
    <p:extLst>
      <p:ext uri="{BB962C8B-B14F-4D97-AF65-F5344CB8AC3E}">
        <p14:creationId xmlns:p14="http://schemas.microsoft.com/office/powerpoint/2010/main" val="24730471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prstGeom prst="rect">
            <a:avLst/>
          </a:prstGeom>
        </p:spPr>
        <p:txBody>
          <a:bodyPr lIns="91425" tIns="91425" rIns="91425" bIns="91425" anchor="t" anchorCtr="0">
            <a:noAutofit/>
          </a:bodyPr>
          <a:lstStyle/>
          <a:p>
            <a:pPr lvl="0"/>
            <a:r>
              <a:rPr lang="en-US" dirty="0"/>
              <a:t>Domain Name System - Basic</a:t>
            </a:r>
            <a:endParaRPr dirty="0"/>
          </a:p>
        </p:txBody>
      </p:sp>
      <p:pic>
        <p:nvPicPr>
          <p:cNvPr id="4" name="Picture 3"/>
          <p:cNvPicPr>
            <a:picLocks noChangeAspect="1"/>
          </p:cNvPicPr>
          <p:nvPr/>
        </p:nvPicPr>
        <p:blipFill>
          <a:blip r:embed="rId3"/>
          <a:stretch>
            <a:fillRect/>
          </a:stretch>
        </p:blipFill>
        <p:spPr>
          <a:xfrm>
            <a:off x="-1672" y="1786111"/>
            <a:ext cx="2258595" cy="1971242"/>
          </a:xfrm>
          <a:prstGeom prst="rect">
            <a:avLst/>
          </a:prstGeom>
        </p:spPr>
      </p:pic>
      <p:pic>
        <p:nvPicPr>
          <p:cNvPr id="5" name="Picture 4"/>
          <p:cNvPicPr>
            <a:picLocks noChangeAspect="1"/>
          </p:cNvPicPr>
          <p:nvPr/>
        </p:nvPicPr>
        <p:blipFill>
          <a:blip r:embed="rId4"/>
          <a:stretch>
            <a:fillRect/>
          </a:stretch>
        </p:blipFill>
        <p:spPr>
          <a:xfrm>
            <a:off x="6490090" y="1786111"/>
            <a:ext cx="2659524" cy="1971242"/>
          </a:xfrm>
          <a:prstGeom prst="rect">
            <a:avLst/>
          </a:prstGeom>
        </p:spPr>
      </p:pic>
      <p:cxnSp>
        <p:nvCxnSpPr>
          <p:cNvPr id="6" name="Straight Arrow Connector 5"/>
          <p:cNvCxnSpPr/>
          <p:nvPr/>
        </p:nvCxnSpPr>
        <p:spPr>
          <a:xfrm>
            <a:off x="2111139" y="3408214"/>
            <a:ext cx="791860" cy="1"/>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5930892" y="3408214"/>
            <a:ext cx="791860" cy="1"/>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6722752" y="1163782"/>
            <a:ext cx="2205023" cy="400110"/>
          </a:xfrm>
          <a:prstGeom prst="rect">
            <a:avLst/>
          </a:prstGeom>
          <a:noFill/>
        </p:spPr>
        <p:txBody>
          <a:bodyPr wrap="square" rtlCol="0">
            <a:spAutoFit/>
          </a:bodyPr>
          <a:lstStyle/>
          <a:p>
            <a:r>
              <a:rPr lang="en-US" sz="2000" dirty="0" err="1" smtClean="0"/>
              <a:t>Catbook</a:t>
            </a:r>
            <a:r>
              <a:rPr lang="en-US" sz="2000" dirty="0" smtClean="0"/>
              <a:t> server</a:t>
            </a:r>
            <a:endParaRPr lang="en-US" sz="2000" dirty="0"/>
          </a:p>
        </p:txBody>
      </p:sp>
      <p:grpSp>
        <p:nvGrpSpPr>
          <p:cNvPr id="9" name="Group 8"/>
          <p:cNvGrpSpPr/>
          <p:nvPr/>
        </p:nvGrpSpPr>
        <p:grpSpPr>
          <a:xfrm>
            <a:off x="3525295" y="1229657"/>
            <a:ext cx="1917474" cy="2493819"/>
            <a:chOff x="3538100" y="1263534"/>
            <a:chExt cx="1917474" cy="2493819"/>
          </a:xfrm>
        </p:grpSpPr>
        <p:sp>
          <p:nvSpPr>
            <p:cNvPr id="7" name="Frame 6"/>
            <p:cNvSpPr/>
            <p:nvPr/>
          </p:nvSpPr>
          <p:spPr>
            <a:xfrm>
              <a:off x="3538100" y="1263534"/>
              <a:ext cx="1917474" cy="2493819"/>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3989228" y="1786111"/>
              <a:ext cx="1113905" cy="523220"/>
            </a:xfrm>
            <a:prstGeom prst="rect">
              <a:avLst/>
            </a:prstGeom>
            <a:noFill/>
          </p:spPr>
          <p:txBody>
            <a:bodyPr wrap="square" rtlCol="0">
              <a:spAutoFit/>
            </a:bodyPr>
            <a:lstStyle/>
            <a:p>
              <a:r>
                <a:rPr lang="en-US" sz="2800" b="1" dirty="0" smtClean="0"/>
                <a:t>DNS</a:t>
              </a:r>
              <a:endParaRPr lang="en-US" sz="2000" b="1" dirty="0"/>
            </a:p>
          </p:txBody>
        </p:sp>
      </p:grpSp>
      <p:sp>
        <p:nvSpPr>
          <p:cNvPr id="15" name="TextBox 14"/>
          <p:cNvSpPr txBox="1"/>
          <p:nvPr/>
        </p:nvSpPr>
        <p:spPr>
          <a:xfrm>
            <a:off x="3218105" y="4079875"/>
            <a:ext cx="2557463" cy="1138773"/>
          </a:xfrm>
          <a:prstGeom prst="rect">
            <a:avLst/>
          </a:prstGeom>
          <a:noFill/>
        </p:spPr>
        <p:txBody>
          <a:bodyPr wrap="square" rtlCol="0">
            <a:spAutoFit/>
          </a:bodyPr>
          <a:lstStyle/>
          <a:p>
            <a:r>
              <a:rPr lang="en-US" sz="2000" dirty="0" smtClean="0">
                <a:hlinkClick r:id="rId5"/>
              </a:rPr>
              <a:t>www.Catbook.com</a:t>
            </a:r>
            <a:r>
              <a:rPr lang="en-US" sz="2000" dirty="0" smtClean="0"/>
              <a:t> </a:t>
            </a:r>
            <a:r>
              <a:rPr lang="en-US" sz="2800" b="1" dirty="0" smtClean="0"/>
              <a:t>= </a:t>
            </a:r>
            <a:r>
              <a:rPr lang="en-US" sz="2000" dirty="0"/>
              <a:t>223.211.768.55</a:t>
            </a:r>
          </a:p>
          <a:p>
            <a:endParaRPr lang="en-US" sz="2000" b="1" dirty="0"/>
          </a:p>
        </p:txBody>
      </p:sp>
      <p:sp>
        <p:nvSpPr>
          <p:cNvPr id="2" name="Cloud Callout 1"/>
          <p:cNvSpPr/>
          <p:nvPr/>
        </p:nvSpPr>
        <p:spPr>
          <a:xfrm>
            <a:off x="1588466" y="991117"/>
            <a:ext cx="1767173" cy="1145549"/>
          </a:xfrm>
          <a:prstGeom prst="cloudCallout">
            <a:avLst>
              <a:gd name="adj1" fmla="val -39828"/>
              <a:gd name="adj2" fmla="val 7058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7006816" y="3723476"/>
            <a:ext cx="1426994" cy="307777"/>
          </a:xfrm>
          <a:prstGeom prst="rect">
            <a:avLst/>
          </a:prstGeom>
        </p:spPr>
        <p:txBody>
          <a:bodyPr wrap="none">
            <a:spAutoFit/>
          </a:bodyPr>
          <a:lstStyle/>
          <a:p>
            <a:r>
              <a:rPr lang="en-US" dirty="0"/>
              <a:t>223.211.768.55</a:t>
            </a:r>
          </a:p>
        </p:txBody>
      </p:sp>
      <p:sp>
        <p:nvSpPr>
          <p:cNvPr id="13" name="Rectangle 12"/>
          <p:cNvSpPr/>
          <p:nvPr/>
        </p:nvSpPr>
        <p:spPr>
          <a:xfrm>
            <a:off x="1790087" y="1359177"/>
            <a:ext cx="1239442" cy="307777"/>
          </a:xfrm>
          <a:prstGeom prst="rect">
            <a:avLst/>
          </a:prstGeom>
        </p:spPr>
        <p:txBody>
          <a:bodyPr wrap="none">
            <a:spAutoFit/>
          </a:bodyPr>
          <a:lstStyle/>
          <a:p>
            <a:r>
              <a:rPr lang="en-US" dirty="0" smtClean="0"/>
              <a:t>Catbook.com</a:t>
            </a:r>
            <a:endParaRPr lang="en-US" dirty="0"/>
          </a:p>
        </p:txBody>
      </p:sp>
    </p:spTree>
    <p:extLst>
      <p:ext uri="{BB962C8B-B14F-4D97-AF65-F5344CB8AC3E}">
        <p14:creationId xmlns:p14="http://schemas.microsoft.com/office/powerpoint/2010/main" val="22180094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out!</a:t>
            </a:r>
            <a:endParaRPr lang="en-US" dirty="0"/>
          </a:p>
        </p:txBody>
      </p:sp>
      <p:sp>
        <p:nvSpPr>
          <p:cNvPr id="3" name="Content Placeholder 2"/>
          <p:cNvSpPr>
            <a:spLocks noGrp="1"/>
          </p:cNvSpPr>
          <p:nvPr>
            <p:ph idx="1"/>
          </p:nvPr>
        </p:nvSpPr>
        <p:spPr/>
        <p:txBody>
          <a:bodyPr/>
          <a:lstStyle/>
          <a:p>
            <a:r>
              <a:rPr lang="en-US" dirty="0" smtClean="0"/>
              <a:t>Google has its own publicly accessible DNS server</a:t>
            </a:r>
          </a:p>
          <a:p>
            <a:r>
              <a:rPr lang="en-US" dirty="0" smtClean="0"/>
              <a:t>Change your DNS server to point to Google</a:t>
            </a:r>
          </a:p>
          <a:p>
            <a:r>
              <a:rPr lang="en-US" dirty="0" smtClean="0"/>
              <a:t>Notice any speed difference(try accessing a never before site)</a:t>
            </a:r>
          </a:p>
          <a:p>
            <a:r>
              <a:rPr lang="en-US" dirty="0"/>
              <a:t>https://developers.google.com/speed/public-dns/docs/using</a:t>
            </a:r>
          </a:p>
        </p:txBody>
      </p:sp>
    </p:spTree>
    <p:extLst>
      <p:ext uri="{BB962C8B-B14F-4D97-AF65-F5344CB8AC3E}">
        <p14:creationId xmlns:p14="http://schemas.microsoft.com/office/powerpoint/2010/main" val="1036528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Map</a:t>
            </a:r>
          </a:p>
        </p:txBody>
      </p:sp>
      <p:pic>
        <p:nvPicPr>
          <p:cNvPr id="68" name="Shape 68"/>
          <p:cNvPicPr preferRelativeResize="0"/>
          <p:nvPr/>
        </p:nvPicPr>
        <p:blipFill rotWithShape="1">
          <a:blip r:embed="rId3">
            <a:alphaModFix/>
          </a:blip>
          <a:srcRect/>
          <a:stretch/>
        </p:blipFill>
        <p:spPr>
          <a:xfrm>
            <a:off x="667050" y="1826112"/>
            <a:ext cx="1304925" cy="1285875"/>
          </a:xfrm>
          <a:prstGeom prst="rect">
            <a:avLst/>
          </a:prstGeom>
          <a:noFill/>
          <a:ln>
            <a:noFill/>
          </a:ln>
        </p:spPr>
      </p:pic>
      <p:pic>
        <p:nvPicPr>
          <p:cNvPr id="69" name="Shape 69"/>
          <p:cNvPicPr preferRelativeResize="0"/>
          <p:nvPr/>
        </p:nvPicPr>
        <p:blipFill rotWithShape="1">
          <a:blip r:embed="rId4">
            <a:alphaModFix/>
          </a:blip>
          <a:srcRect/>
          <a:stretch/>
        </p:blipFill>
        <p:spPr>
          <a:xfrm>
            <a:off x="2835366" y="1826112"/>
            <a:ext cx="1304925" cy="1285875"/>
          </a:xfrm>
          <a:prstGeom prst="rect">
            <a:avLst/>
          </a:prstGeom>
          <a:noFill/>
          <a:ln>
            <a:noFill/>
          </a:ln>
        </p:spPr>
      </p:pic>
      <p:pic>
        <p:nvPicPr>
          <p:cNvPr id="70" name="Shape 70"/>
          <p:cNvPicPr preferRelativeResize="0"/>
          <p:nvPr/>
        </p:nvPicPr>
        <p:blipFill rotWithShape="1">
          <a:blip r:embed="rId5">
            <a:alphaModFix/>
          </a:blip>
          <a:srcRect/>
          <a:stretch/>
        </p:blipFill>
        <p:spPr>
          <a:xfrm>
            <a:off x="5003683" y="1826112"/>
            <a:ext cx="1304925" cy="1285875"/>
          </a:xfrm>
          <a:prstGeom prst="rect">
            <a:avLst/>
          </a:prstGeom>
          <a:noFill/>
          <a:ln>
            <a:noFill/>
          </a:ln>
        </p:spPr>
      </p:pic>
      <p:pic>
        <p:nvPicPr>
          <p:cNvPr id="71" name="Shape 71"/>
          <p:cNvPicPr preferRelativeResize="0"/>
          <p:nvPr/>
        </p:nvPicPr>
        <p:blipFill>
          <a:blip r:embed="rId6">
            <a:alphaModFix/>
          </a:blip>
          <a:stretch>
            <a:fillRect/>
          </a:stretch>
        </p:blipFill>
        <p:spPr>
          <a:xfrm>
            <a:off x="7172000" y="1826112"/>
            <a:ext cx="1304925" cy="1285875"/>
          </a:xfrm>
          <a:prstGeom prst="rect">
            <a:avLst/>
          </a:prstGeom>
          <a:noFill/>
          <a:ln>
            <a:noFill/>
          </a:ln>
        </p:spPr>
      </p:pic>
      <p:sp>
        <p:nvSpPr>
          <p:cNvPr id="72" name="Shape 72"/>
          <p:cNvSpPr txBox="1"/>
          <p:nvPr/>
        </p:nvSpPr>
        <p:spPr>
          <a:xfrm>
            <a:off x="490475" y="1386100"/>
            <a:ext cx="1658099" cy="436500"/>
          </a:xfrm>
          <a:prstGeom prst="rect">
            <a:avLst/>
          </a:prstGeom>
          <a:noFill/>
          <a:ln>
            <a:noFill/>
          </a:ln>
        </p:spPr>
        <p:txBody>
          <a:bodyPr lIns="91425" tIns="91425" rIns="91425" bIns="91425" anchor="ctr" anchorCtr="0">
            <a:noAutofit/>
          </a:bodyPr>
          <a:lstStyle/>
          <a:p>
            <a:pPr lvl="0" algn="ctr" rtl="0">
              <a:spcBef>
                <a:spcPts val="0"/>
              </a:spcBef>
              <a:buNone/>
            </a:pPr>
            <a:r>
              <a:rPr lang="en" b="1"/>
              <a:t>Getting Started</a:t>
            </a:r>
          </a:p>
        </p:txBody>
      </p:sp>
      <p:sp>
        <p:nvSpPr>
          <p:cNvPr id="73" name="Shape 73"/>
          <p:cNvSpPr txBox="1"/>
          <p:nvPr/>
        </p:nvSpPr>
        <p:spPr>
          <a:xfrm>
            <a:off x="2658290" y="1386100"/>
            <a:ext cx="1658099" cy="436500"/>
          </a:xfrm>
          <a:prstGeom prst="rect">
            <a:avLst/>
          </a:prstGeom>
          <a:noFill/>
          <a:ln>
            <a:noFill/>
          </a:ln>
        </p:spPr>
        <p:txBody>
          <a:bodyPr lIns="91425" tIns="91425" rIns="91425" bIns="91425" anchor="ctr" anchorCtr="0">
            <a:noAutofit/>
          </a:bodyPr>
          <a:lstStyle/>
          <a:p>
            <a:pPr lvl="0" algn="ctr" rtl="0">
              <a:spcBef>
                <a:spcPts val="0"/>
              </a:spcBef>
              <a:buNone/>
            </a:pPr>
            <a:r>
              <a:rPr lang="en" b="1"/>
              <a:t>Front End</a:t>
            </a:r>
          </a:p>
        </p:txBody>
      </p:sp>
      <p:sp>
        <p:nvSpPr>
          <p:cNvPr id="74" name="Shape 74"/>
          <p:cNvSpPr txBox="1"/>
          <p:nvPr/>
        </p:nvSpPr>
        <p:spPr>
          <a:xfrm>
            <a:off x="4827106" y="1386100"/>
            <a:ext cx="1658099" cy="436500"/>
          </a:xfrm>
          <a:prstGeom prst="rect">
            <a:avLst/>
          </a:prstGeom>
          <a:noFill/>
          <a:ln>
            <a:noFill/>
          </a:ln>
        </p:spPr>
        <p:txBody>
          <a:bodyPr lIns="91425" tIns="91425" rIns="91425" bIns="91425" anchor="ctr" anchorCtr="0">
            <a:noAutofit/>
          </a:bodyPr>
          <a:lstStyle/>
          <a:p>
            <a:pPr lvl="0" algn="ctr" rtl="0">
              <a:spcBef>
                <a:spcPts val="0"/>
              </a:spcBef>
              <a:buNone/>
            </a:pPr>
            <a:r>
              <a:rPr lang="en" b="1"/>
              <a:t>Back End</a:t>
            </a:r>
          </a:p>
        </p:txBody>
      </p:sp>
      <p:sp>
        <p:nvSpPr>
          <p:cNvPr id="75" name="Shape 75"/>
          <p:cNvSpPr txBox="1"/>
          <p:nvPr/>
        </p:nvSpPr>
        <p:spPr>
          <a:xfrm>
            <a:off x="6995896" y="1386100"/>
            <a:ext cx="1658099" cy="436500"/>
          </a:xfrm>
          <a:prstGeom prst="rect">
            <a:avLst/>
          </a:prstGeom>
          <a:noFill/>
          <a:ln>
            <a:noFill/>
          </a:ln>
        </p:spPr>
        <p:txBody>
          <a:bodyPr lIns="91425" tIns="91425" rIns="91425" bIns="91425" anchor="ctr" anchorCtr="0">
            <a:noAutofit/>
          </a:bodyPr>
          <a:lstStyle/>
          <a:p>
            <a:pPr lvl="0" algn="ctr" rtl="0">
              <a:spcBef>
                <a:spcPts val="0"/>
              </a:spcBef>
              <a:buNone/>
            </a:pPr>
            <a:r>
              <a:rPr lang="en" b="1"/>
              <a:t>Advanced Topics</a:t>
            </a:r>
          </a:p>
        </p:txBody>
      </p:sp>
      <p:sp>
        <p:nvSpPr>
          <p:cNvPr id="76" name="Shape 76"/>
          <p:cNvSpPr txBox="1"/>
          <p:nvPr/>
        </p:nvSpPr>
        <p:spPr>
          <a:xfrm>
            <a:off x="462830" y="3191933"/>
            <a:ext cx="1786800" cy="1615500"/>
          </a:xfrm>
          <a:prstGeom prst="rect">
            <a:avLst/>
          </a:prstGeom>
          <a:noFill/>
          <a:ln>
            <a:noFill/>
          </a:ln>
        </p:spPr>
        <p:txBody>
          <a:bodyPr lIns="91425" tIns="91425" rIns="91425" bIns="91425" anchor="t" anchorCtr="0">
            <a:noAutofit/>
          </a:bodyPr>
          <a:lstStyle/>
          <a:p>
            <a:pPr lvl="0" algn="ctr" rtl="0">
              <a:spcBef>
                <a:spcPts val="0"/>
              </a:spcBef>
              <a:buNone/>
            </a:pPr>
            <a:r>
              <a:rPr lang="en" dirty="0"/>
              <a:t>Introduction</a:t>
            </a:r>
          </a:p>
          <a:p>
            <a:pPr lvl="0" algn="ctr" rtl="0">
              <a:spcBef>
                <a:spcPts val="0"/>
              </a:spcBef>
              <a:buNone/>
            </a:pPr>
            <a:endParaRPr dirty="0"/>
          </a:p>
          <a:p>
            <a:pPr lvl="0" algn="ctr" rtl="0">
              <a:spcBef>
                <a:spcPts val="0"/>
              </a:spcBef>
              <a:buNone/>
            </a:pPr>
            <a:r>
              <a:rPr lang="en" dirty="0"/>
              <a:t>Fundamentals</a:t>
            </a:r>
          </a:p>
          <a:p>
            <a:pPr lvl="0" algn="ctr" rtl="0">
              <a:spcBef>
                <a:spcPts val="0"/>
              </a:spcBef>
              <a:buNone/>
            </a:pPr>
            <a:endParaRPr dirty="0"/>
          </a:p>
          <a:p>
            <a:pPr lvl="0" algn="ctr" rtl="0">
              <a:spcBef>
                <a:spcPts val="0"/>
              </a:spcBef>
              <a:buNone/>
            </a:pPr>
            <a:r>
              <a:rPr lang="en" dirty="0"/>
              <a:t>Git</a:t>
            </a:r>
          </a:p>
          <a:p>
            <a:pPr lvl="0" algn="ctr" rtl="0">
              <a:spcBef>
                <a:spcPts val="0"/>
              </a:spcBef>
              <a:buNone/>
            </a:pPr>
            <a:endParaRPr dirty="0"/>
          </a:p>
          <a:p>
            <a:pPr lvl="0" algn="ctr" rtl="0">
              <a:spcBef>
                <a:spcPts val="0"/>
              </a:spcBef>
              <a:buNone/>
            </a:pPr>
            <a:r>
              <a:rPr lang="en" dirty="0"/>
              <a:t>Command Line</a:t>
            </a:r>
          </a:p>
        </p:txBody>
      </p:sp>
      <p:sp>
        <p:nvSpPr>
          <p:cNvPr id="77" name="Shape 77"/>
          <p:cNvSpPr txBox="1"/>
          <p:nvPr/>
        </p:nvSpPr>
        <p:spPr>
          <a:xfrm>
            <a:off x="2612302" y="3191363"/>
            <a:ext cx="1786800" cy="1615500"/>
          </a:xfrm>
          <a:prstGeom prst="rect">
            <a:avLst/>
          </a:prstGeom>
          <a:noFill/>
          <a:ln>
            <a:noFill/>
          </a:ln>
        </p:spPr>
        <p:txBody>
          <a:bodyPr lIns="91425" tIns="91425" rIns="91425" bIns="91425" anchor="t" anchorCtr="0">
            <a:noAutofit/>
          </a:bodyPr>
          <a:lstStyle/>
          <a:p>
            <a:pPr lvl="0" algn="ctr" rtl="0">
              <a:spcBef>
                <a:spcPts val="0"/>
              </a:spcBef>
              <a:buNone/>
            </a:pPr>
            <a:r>
              <a:rPr lang="en" dirty="0"/>
              <a:t>HTML</a:t>
            </a:r>
          </a:p>
          <a:p>
            <a:pPr lvl="0" algn="ctr" rtl="0">
              <a:spcBef>
                <a:spcPts val="0"/>
              </a:spcBef>
              <a:buNone/>
            </a:pPr>
            <a:endParaRPr dirty="0"/>
          </a:p>
          <a:p>
            <a:pPr lvl="0" algn="ctr" rtl="0">
              <a:spcBef>
                <a:spcPts val="0"/>
              </a:spcBef>
              <a:buNone/>
            </a:pPr>
            <a:r>
              <a:rPr lang="en" dirty="0"/>
              <a:t>CSS</a:t>
            </a:r>
          </a:p>
          <a:p>
            <a:pPr lvl="0" algn="ctr" rtl="0">
              <a:spcBef>
                <a:spcPts val="0"/>
              </a:spcBef>
              <a:buNone/>
            </a:pPr>
            <a:endParaRPr dirty="0"/>
          </a:p>
          <a:p>
            <a:pPr lvl="0" algn="ctr" rtl="0">
              <a:spcBef>
                <a:spcPts val="0"/>
              </a:spcBef>
              <a:buNone/>
            </a:pPr>
            <a:r>
              <a:rPr lang="en" dirty="0"/>
              <a:t>Responsive Design</a:t>
            </a:r>
          </a:p>
          <a:p>
            <a:pPr lvl="0" algn="ctr" rtl="0">
              <a:spcBef>
                <a:spcPts val="0"/>
              </a:spcBef>
              <a:buNone/>
            </a:pPr>
            <a:endParaRPr dirty="0"/>
          </a:p>
          <a:p>
            <a:pPr lvl="0" algn="ctr" rtl="0">
              <a:spcBef>
                <a:spcPts val="0"/>
              </a:spcBef>
              <a:buNone/>
            </a:pPr>
            <a:r>
              <a:rPr lang="en" dirty="0"/>
              <a:t>JavaScript &amp; jQuery</a:t>
            </a:r>
          </a:p>
        </p:txBody>
      </p:sp>
      <p:sp>
        <p:nvSpPr>
          <p:cNvPr id="78" name="Shape 78"/>
          <p:cNvSpPr txBox="1"/>
          <p:nvPr/>
        </p:nvSpPr>
        <p:spPr>
          <a:xfrm>
            <a:off x="4761774" y="3191363"/>
            <a:ext cx="1786800" cy="1615500"/>
          </a:xfrm>
          <a:prstGeom prst="rect">
            <a:avLst/>
          </a:prstGeom>
          <a:noFill/>
          <a:ln>
            <a:noFill/>
          </a:ln>
        </p:spPr>
        <p:txBody>
          <a:bodyPr lIns="91425" tIns="91425" rIns="91425" bIns="91425" anchor="t" anchorCtr="0">
            <a:noAutofit/>
          </a:bodyPr>
          <a:lstStyle/>
          <a:p>
            <a:pPr lvl="0" algn="ctr" rtl="0">
              <a:spcBef>
                <a:spcPts val="0"/>
              </a:spcBef>
              <a:buNone/>
            </a:pPr>
            <a:r>
              <a:rPr lang="en" dirty="0"/>
              <a:t>Web Frameworks</a:t>
            </a:r>
          </a:p>
          <a:p>
            <a:pPr lvl="0" algn="ctr" rtl="0">
              <a:spcBef>
                <a:spcPts val="0"/>
              </a:spcBef>
              <a:buNone/>
            </a:pPr>
            <a:endParaRPr dirty="0"/>
          </a:p>
          <a:p>
            <a:pPr lvl="0" algn="ctr" rtl="0">
              <a:spcBef>
                <a:spcPts val="0"/>
              </a:spcBef>
              <a:buNone/>
            </a:pPr>
            <a:r>
              <a:rPr lang="en" dirty="0"/>
              <a:t>Architecture</a:t>
            </a:r>
          </a:p>
          <a:p>
            <a:pPr lvl="0" algn="ctr" rtl="0">
              <a:spcBef>
                <a:spcPts val="0"/>
              </a:spcBef>
              <a:buNone/>
            </a:pPr>
            <a:endParaRPr dirty="0"/>
          </a:p>
          <a:p>
            <a:pPr lvl="0" algn="ctr" rtl="0">
              <a:spcBef>
                <a:spcPts val="0"/>
              </a:spcBef>
              <a:buNone/>
            </a:pPr>
            <a:r>
              <a:rPr lang="en" dirty="0"/>
              <a:t>Database Design</a:t>
            </a:r>
          </a:p>
        </p:txBody>
      </p:sp>
      <p:sp>
        <p:nvSpPr>
          <p:cNvPr id="79" name="Shape 79"/>
          <p:cNvSpPr txBox="1"/>
          <p:nvPr/>
        </p:nvSpPr>
        <p:spPr>
          <a:xfrm>
            <a:off x="6980926" y="3206799"/>
            <a:ext cx="1786800" cy="1615500"/>
          </a:xfrm>
          <a:prstGeom prst="rect">
            <a:avLst/>
          </a:prstGeom>
          <a:noFill/>
          <a:ln>
            <a:noFill/>
          </a:ln>
        </p:spPr>
        <p:txBody>
          <a:bodyPr lIns="91425" tIns="91425" rIns="91425" bIns="91425" anchor="t" anchorCtr="0">
            <a:noAutofit/>
          </a:bodyPr>
          <a:lstStyle/>
          <a:p>
            <a:pPr lvl="0" algn="ctr" rtl="0">
              <a:spcBef>
                <a:spcPts val="0"/>
              </a:spcBef>
              <a:buNone/>
            </a:pPr>
            <a:r>
              <a:rPr lang="en" dirty="0"/>
              <a:t>APIs</a:t>
            </a:r>
          </a:p>
          <a:p>
            <a:pPr lvl="0" algn="ctr" rtl="0">
              <a:spcBef>
                <a:spcPts val="0"/>
              </a:spcBef>
              <a:buNone/>
            </a:pPr>
            <a:endParaRPr dirty="0"/>
          </a:p>
          <a:p>
            <a:pPr lvl="0" algn="ctr" rtl="0">
              <a:spcBef>
                <a:spcPts val="0"/>
              </a:spcBef>
              <a:buNone/>
            </a:pPr>
            <a:r>
              <a:rPr lang="en" dirty="0"/>
              <a:t>Visualization</a:t>
            </a:r>
          </a:p>
          <a:p>
            <a:pPr lvl="0" algn="ctr" rtl="0">
              <a:spcBef>
                <a:spcPts val="0"/>
              </a:spcBef>
              <a:buNone/>
            </a:pPr>
            <a:endParaRPr dirty="0"/>
          </a:p>
          <a:p>
            <a:pPr lvl="0" algn="ctr" rtl="0">
              <a:spcBef>
                <a:spcPts val="0"/>
              </a:spcBef>
              <a:buNone/>
            </a:pPr>
            <a:r>
              <a:rPr lang="en" dirty="0"/>
              <a:t>Security</a:t>
            </a:r>
          </a:p>
          <a:p>
            <a:pPr lvl="0" algn="ctr" rtl="0">
              <a:spcBef>
                <a:spcPts val="0"/>
              </a:spcBef>
              <a:buNone/>
            </a:pPr>
            <a:endParaRPr dirty="0"/>
          </a:p>
          <a:p>
            <a:pPr lvl="0" algn="ctr" rtl="0">
              <a:spcBef>
                <a:spcPts val="0"/>
              </a:spcBef>
              <a:buNone/>
            </a:pPr>
            <a:r>
              <a:rPr lang="en" dirty="0"/>
              <a:t>Deployment</a:t>
            </a:r>
          </a:p>
        </p:txBody>
      </p:sp>
      <p:cxnSp>
        <p:nvCxnSpPr>
          <p:cNvPr id="81" name="Shape 81"/>
          <p:cNvCxnSpPr>
            <a:stCxn id="68" idx="3"/>
            <a:endCxn id="69" idx="1"/>
          </p:cNvCxnSpPr>
          <p:nvPr/>
        </p:nvCxnSpPr>
        <p:spPr>
          <a:xfrm>
            <a:off x="1971975" y="2469050"/>
            <a:ext cx="863400" cy="0"/>
          </a:xfrm>
          <a:prstGeom prst="straightConnector1">
            <a:avLst/>
          </a:prstGeom>
          <a:noFill/>
          <a:ln w="9525" cap="flat" cmpd="sng">
            <a:solidFill>
              <a:srgbClr val="666666"/>
            </a:solidFill>
            <a:prstDash val="solid"/>
            <a:round/>
            <a:headEnd type="none" w="lg" len="lg"/>
            <a:tailEnd type="none" w="lg" len="lg"/>
          </a:ln>
        </p:spPr>
      </p:cxnSp>
      <p:cxnSp>
        <p:nvCxnSpPr>
          <p:cNvPr id="82" name="Shape 82"/>
          <p:cNvCxnSpPr>
            <a:stCxn id="69" idx="3"/>
            <a:endCxn id="70" idx="1"/>
          </p:cNvCxnSpPr>
          <p:nvPr/>
        </p:nvCxnSpPr>
        <p:spPr>
          <a:xfrm>
            <a:off x="4140291" y="2469050"/>
            <a:ext cx="863400" cy="0"/>
          </a:xfrm>
          <a:prstGeom prst="straightConnector1">
            <a:avLst/>
          </a:prstGeom>
          <a:noFill/>
          <a:ln w="9525" cap="flat" cmpd="sng">
            <a:solidFill>
              <a:srgbClr val="666666"/>
            </a:solidFill>
            <a:prstDash val="solid"/>
            <a:round/>
            <a:headEnd type="none" w="lg" len="lg"/>
            <a:tailEnd type="none" w="lg" len="lg"/>
          </a:ln>
        </p:spPr>
      </p:cxnSp>
      <p:cxnSp>
        <p:nvCxnSpPr>
          <p:cNvPr id="83" name="Shape 83"/>
          <p:cNvCxnSpPr>
            <a:stCxn id="70" idx="3"/>
            <a:endCxn id="71" idx="1"/>
          </p:cNvCxnSpPr>
          <p:nvPr/>
        </p:nvCxnSpPr>
        <p:spPr>
          <a:xfrm>
            <a:off x="6308608" y="2469050"/>
            <a:ext cx="863400" cy="0"/>
          </a:xfrm>
          <a:prstGeom prst="straightConnector1">
            <a:avLst/>
          </a:prstGeom>
          <a:noFill/>
          <a:ln w="9525" cap="flat" cmpd="sng">
            <a:solidFill>
              <a:srgbClr val="666666"/>
            </a:solidFill>
            <a:prstDash val="solid"/>
            <a:round/>
            <a:headEnd type="none" w="lg" len="lg"/>
            <a:tailEnd type="none" w="lg" len="lg"/>
          </a:ln>
        </p:spPr>
      </p:cxn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US" dirty="0" smtClean="0"/>
              <a:t>Single Server model</a:t>
            </a:r>
            <a:endParaRPr dirty="0"/>
          </a:p>
        </p:txBody>
      </p:sp>
      <p:pic>
        <p:nvPicPr>
          <p:cNvPr id="4" name="Picture 3"/>
          <p:cNvPicPr>
            <a:picLocks noChangeAspect="1"/>
          </p:cNvPicPr>
          <p:nvPr/>
        </p:nvPicPr>
        <p:blipFill>
          <a:blip r:embed="rId3"/>
          <a:stretch>
            <a:fillRect/>
          </a:stretch>
        </p:blipFill>
        <p:spPr>
          <a:xfrm>
            <a:off x="-1672" y="1786111"/>
            <a:ext cx="2258595" cy="1971242"/>
          </a:xfrm>
          <a:prstGeom prst="rect">
            <a:avLst/>
          </a:prstGeom>
        </p:spPr>
      </p:pic>
      <p:pic>
        <p:nvPicPr>
          <p:cNvPr id="5" name="Picture 4"/>
          <p:cNvPicPr>
            <a:picLocks noChangeAspect="1"/>
          </p:cNvPicPr>
          <p:nvPr/>
        </p:nvPicPr>
        <p:blipFill>
          <a:blip r:embed="rId4"/>
          <a:stretch>
            <a:fillRect/>
          </a:stretch>
        </p:blipFill>
        <p:spPr>
          <a:xfrm>
            <a:off x="6490090" y="1786111"/>
            <a:ext cx="2659524" cy="1971242"/>
          </a:xfrm>
          <a:prstGeom prst="rect">
            <a:avLst/>
          </a:prstGeom>
        </p:spPr>
      </p:pic>
      <p:cxnSp>
        <p:nvCxnSpPr>
          <p:cNvPr id="6" name="Straight Arrow Connector 5"/>
          <p:cNvCxnSpPr/>
          <p:nvPr/>
        </p:nvCxnSpPr>
        <p:spPr>
          <a:xfrm>
            <a:off x="2111139" y="3408214"/>
            <a:ext cx="791860" cy="1"/>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5930892" y="3408214"/>
            <a:ext cx="791860" cy="1"/>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6722752" y="1163782"/>
            <a:ext cx="2205023" cy="400110"/>
          </a:xfrm>
          <a:prstGeom prst="rect">
            <a:avLst/>
          </a:prstGeom>
          <a:noFill/>
        </p:spPr>
        <p:txBody>
          <a:bodyPr wrap="square" rtlCol="0">
            <a:spAutoFit/>
          </a:bodyPr>
          <a:lstStyle/>
          <a:p>
            <a:r>
              <a:rPr lang="en-US" sz="2000" dirty="0" err="1" smtClean="0"/>
              <a:t>Catbook</a:t>
            </a:r>
            <a:r>
              <a:rPr lang="en-US" sz="2000" dirty="0" smtClean="0"/>
              <a:t> server</a:t>
            </a:r>
            <a:endParaRPr lang="en-US" sz="2000" dirty="0"/>
          </a:p>
        </p:txBody>
      </p:sp>
      <p:sp>
        <p:nvSpPr>
          <p:cNvPr id="7" name="Frame 6"/>
          <p:cNvSpPr/>
          <p:nvPr/>
        </p:nvSpPr>
        <p:spPr>
          <a:xfrm>
            <a:off x="3538100" y="1263534"/>
            <a:ext cx="1917474" cy="2493819"/>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3989228" y="1786111"/>
            <a:ext cx="1113905" cy="1323439"/>
          </a:xfrm>
          <a:prstGeom prst="rect">
            <a:avLst/>
          </a:prstGeom>
          <a:noFill/>
        </p:spPr>
        <p:txBody>
          <a:bodyPr wrap="square" rtlCol="0">
            <a:spAutoFit/>
          </a:bodyPr>
          <a:lstStyle/>
          <a:p>
            <a:r>
              <a:rPr lang="en-US" sz="2800" b="1" dirty="0" smtClean="0"/>
              <a:t>DNS</a:t>
            </a:r>
          </a:p>
          <a:p>
            <a:endParaRPr lang="en-US" sz="2800" b="1" dirty="0"/>
          </a:p>
          <a:p>
            <a:endParaRPr lang="en-US" sz="2400" b="1" dirty="0"/>
          </a:p>
        </p:txBody>
      </p:sp>
      <p:sp>
        <p:nvSpPr>
          <p:cNvPr id="15" name="TextBox 14"/>
          <p:cNvSpPr txBox="1"/>
          <p:nvPr/>
        </p:nvSpPr>
        <p:spPr>
          <a:xfrm>
            <a:off x="166721" y="3679765"/>
            <a:ext cx="2557463" cy="400110"/>
          </a:xfrm>
          <a:prstGeom prst="rect">
            <a:avLst/>
          </a:prstGeom>
          <a:noFill/>
        </p:spPr>
        <p:txBody>
          <a:bodyPr wrap="square" rtlCol="0">
            <a:spAutoFit/>
          </a:bodyPr>
          <a:lstStyle/>
          <a:p>
            <a:r>
              <a:rPr lang="en-US" sz="2000" dirty="0" smtClean="0"/>
              <a:t>www.Catbook.com</a:t>
            </a:r>
            <a:r>
              <a:rPr lang="en-US" sz="2000" dirty="0"/>
              <a:t>.</a:t>
            </a:r>
          </a:p>
        </p:txBody>
      </p:sp>
      <p:sp>
        <p:nvSpPr>
          <p:cNvPr id="16" name="TextBox 15"/>
          <p:cNvSpPr txBox="1"/>
          <p:nvPr/>
        </p:nvSpPr>
        <p:spPr>
          <a:xfrm>
            <a:off x="6746187" y="3716641"/>
            <a:ext cx="2557463" cy="400110"/>
          </a:xfrm>
          <a:prstGeom prst="rect">
            <a:avLst/>
          </a:prstGeom>
          <a:noFill/>
        </p:spPr>
        <p:txBody>
          <a:bodyPr wrap="square" rtlCol="0">
            <a:spAutoFit/>
          </a:bodyPr>
          <a:lstStyle/>
          <a:p>
            <a:r>
              <a:rPr lang="en-US" sz="2000" dirty="0" smtClean="0"/>
              <a:t>223.211.768.55</a:t>
            </a:r>
            <a:endParaRPr lang="en-US" sz="2000" dirty="0"/>
          </a:p>
        </p:txBody>
      </p:sp>
      <p:sp>
        <p:nvSpPr>
          <p:cNvPr id="12" name="TextBox 11"/>
          <p:cNvSpPr txBox="1"/>
          <p:nvPr/>
        </p:nvSpPr>
        <p:spPr>
          <a:xfrm>
            <a:off x="3218105" y="4079875"/>
            <a:ext cx="2557463" cy="1138773"/>
          </a:xfrm>
          <a:prstGeom prst="rect">
            <a:avLst/>
          </a:prstGeom>
          <a:noFill/>
        </p:spPr>
        <p:txBody>
          <a:bodyPr wrap="square" rtlCol="0">
            <a:spAutoFit/>
          </a:bodyPr>
          <a:lstStyle/>
          <a:p>
            <a:r>
              <a:rPr lang="en-US" sz="2000" dirty="0" smtClean="0">
                <a:hlinkClick r:id="rId5"/>
              </a:rPr>
              <a:t>www.Catbook.com</a:t>
            </a:r>
            <a:r>
              <a:rPr lang="en-US" sz="2000" dirty="0" smtClean="0"/>
              <a:t> </a:t>
            </a:r>
            <a:r>
              <a:rPr lang="en-US" sz="2800" b="1" dirty="0" smtClean="0"/>
              <a:t>= </a:t>
            </a:r>
            <a:r>
              <a:rPr lang="en-US" sz="2000" dirty="0"/>
              <a:t>223.211.768.55</a:t>
            </a:r>
          </a:p>
          <a:p>
            <a:endParaRPr lang="en-US" sz="2000" b="1"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27" name="Picture 26"/>
          <p:cNvPicPr>
            <a:picLocks noChangeAspect="1"/>
          </p:cNvPicPr>
          <p:nvPr/>
        </p:nvPicPr>
        <p:blipFill>
          <a:blip r:embed="rId3"/>
          <a:stretch>
            <a:fillRect/>
          </a:stretch>
        </p:blipFill>
        <p:spPr>
          <a:xfrm>
            <a:off x="1291283" y="2759310"/>
            <a:ext cx="1028170" cy="897359"/>
          </a:xfrm>
          <a:prstGeom prst="rect">
            <a:avLst/>
          </a:prstGeom>
        </p:spPr>
      </p:pic>
      <p:sp>
        <p:nvSpPr>
          <p:cNvPr id="129" name="Shape 12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US" dirty="0" smtClean="0"/>
              <a:t>Scaling up</a:t>
            </a:r>
            <a:endParaRPr dirty="0"/>
          </a:p>
        </p:txBody>
      </p:sp>
      <p:pic>
        <p:nvPicPr>
          <p:cNvPr id="4" name="Picture 3"/>
          <p:cNvPicPr>
            <a:picLocks noChangeAspect="1"/>
          </p:cNvPicPr>
          <p:nvPr/>
        </p:nvPicPr>
        <p:blipFill>
          <a:blip r:embed="rId3"/>
          <a:stretch>
            <a:fillRect/>
          </a:stretch>
        </p:blipFill>
        <p:spPr>
          <a:xfrm>
            <a:off x="95758" y="1511232"/>
            <a:ext cx="1028170" cy="897359"/>
          </a:xfrm>
          <a:prstGeom prst="rect">
            <a:avLst/>
          </a:prstGeom>
        </p:spPr>
      </p:pic>
      <p:cxnSp>
        <p:nvCxnSpPr>
          <p:cNvPr id="11" name="Straight Arrow Connector 10"/>
          <p:cNvCxnSpPr/>
          <p:nvPr/>
        </p:nvCxnSpPr>
        <p:spPr>
          <a:xfrm>
            <a:off x="4223157" y="2273811"/>
            <a:ext cx="791860" cy="1"/>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7" name="Frame 6"/>
          <p:cNvSpPr/>
          <p:nvPr/>
        </p:nvSpPr>
        <p:spPr>
          <a:xfrm>
            <a:off x="2862672" y="1493290"/>
            <a:ext cx="1224403" cy="2493819"/>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3039825" y="2064439"/>
            <a:ext cx="1113905" cy="523220"/>
          </a:xfrm>
          <a:prstGeom prst="rect">
            <a:avLst/>
          </a:prstGeom>
          <a:noFill/>
        </p:spPr>
        <p:txBody>
          <a:bodyPr wrap="square" rtlCol="0">
            <a:spAutoFit/>
          </a:bodyPr>
          <a:lstStyle/>
          <a:p>
            <a:r>
              <a:rPr lang="en-US" sz="2800" b="1" dirty="0" smtClean="0"/>
              <a:t>DNS</a:t>
            </a:r>
            <a:endParaRPr lang="en-US" sz="2000" b="1" dirty="0"/>
          </a:p>
        </p:txBody>
      </p:sp>
      <p:pic>
        <p:nvPicPr>
          <p:cNvPr id="22" name="Picture 21"/>
          <p:cNvPicPr>
            <a:picLocks noChangeAspect="1"/>
          </p:cNvPicPr>
          <p:nvPr/>
        </p:nvPicPr>
        <p:blipFill>
          <a:blip r:embed="rId3"/>
          <a:stretch>
            <a:fillRect/>
          </a:stretch>
        </p:blipFill>
        <p:spPr>
          <a:xfrm>
            <a:off x="95758" y="2759310"/>
            <a:ext cx="1028170" cy="897359"/>
          </a:xfrm>
          <a:prstGeom prst="rect">
            <a:avLst/>
          </a:prstGeom>
        </p:spPr>
      </p:pic>
      <p:pic>
        <p:nvPicPr>
          <p:cNvPr id="23" name="Picture 22"/>
          <p:cNvPicPr>
            <a:picLocks noChangeAspect="1"/>
          </p:cNvPicPr>
          <p:nvPr/>
        </p:nvPicPr>
        <p:blipFill>
          <a:blip r:embed="rId3"/>
          <a:stretch>
            <a:fillRect/>
          </a:stretch>
        </p:blipFill>
        <p:spPr>
          <a:xfrm>
            <a:off x="100644" y="3911436"/>
            <a:ext cx="1028170" cy="897359"/>
          </a:xfrm>
          <a:prstGeom prst="rect">
            <a:avLst/>
          </a:prstGeom>
        </p:spPr>
      </p:pic>
      <p:cxnSp>
        <p:nvCxnSpPr>
          <p:cNvPr id="24" name="Straight Arrow Connector 23"/>
          <p:cNvCxnSpPr/>
          <p:nvPr/>
        </p:nvCxnSpPr>
        <p:spPr>
          <a:xfrm>
            <a:off x="4223157" y="2849268"/>
            <a:ext cx="791860" cy="1"/>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4223157" y="3393831"/>
            <a:ext cx="791860" cy="1"/>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2" name="&quot;No&quot; Symbol 1"/>
          <p:cNvSpPr/>
          <p:nvPr/>
        </p:nvSpPr>
        <p:spPr>
          <a:xfrm>
            <a:off x="5004047" y="2064439"/>
            <a:ext cx="1413164" cy="1380191"/>
          </a:xfrm>
          <a:prstGeom prst="noSmoking">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26" name="Picture 25"/>
          <p:cNvPicPr>
            <a:picLocks noChangeAspect="1"/>
          </p:cNvPicPr>
          <p:nvPr/>
        </p:nvPicPr>
        <p:blipFill>
          <a:blip r:embed="rId3"/>
          <a:stretch>
            <a:fillRect/>
          </a:stretch>
        </p:blipFill>
        <p:spPr>
          <a:xfrm>
            <a:off x="1291283" y="1511232"/>
            <a:ext cx="1028170" cy="897359"/>
          </a:xfrm>
          <a:prstGeom prst="rect">
            <a:avLst/>
          </a:prstGeom>
        </p:spPr>
      </p:pic>
      <p:pic>
        <p:nvPicPr>
          <p:cNvPr id="28" name="Picture 27"/>
          <p:cNvPicPr>
            <a:picLocks noChangeAspect="1"/>
          </p:cNvPicPr>
          <p:nvPr/>
        </p:nvPicPr>
        <p:blipFill>
          <a:blip r:embed="rId3"/>
          <a:stretch>
            <a:fillRect/>
          </a:stretch>
        </p:blipFill>
        <p:spPr>
          <a:xfrm>
            <a:off x="1296169" y="3911436"/>
            <a:ext cx="1028170" cy="897359"/>
          </a:xfrm>
          <a:prstGeom prst="rect">
            <a:avLst/>
          </a:prstGeom>
        </p:spPr>
      </p:pic>
      <p:pic>
        <p:nvPicPr>
          <p:cNvPr id="29" name="Picture 28"/>
          <p:cNvPicPr>
            <a:picLocks noChangeAspect="1"/>
          </p:cNvPicPr>
          <p:nvPr/>
        </p:nvPicPr>
        <p:blipFill>
          <a:blip r:embed="rId4"/>
          <a:stretch>
            <a:fillRect/>
          </a:stretch>
        </p:blipFill>
        <p:spPr>
          <a:xfrm>
            <a:off x="6490090" y="1786111"/>
            <a:ext cx="2659524" cy="1971242"/>
          </a:xfrm>
          <a:prstGeom prst="rect">
            <a:avLst/>
          </a:prstGeom>
        </p:spPr>
      </p:pic>
      <p:sp>
        <p:nvSpPr>
          <p:cNvPr id="30" name="TextBox 29"/>
          <p:cNvSpPr txBox="1"/>
          <p:nvPr/>
        </p:nvSpPr>
        <p:spPr>
          <a:xfrm>
            <a:off x="6722752" y="1163782"/>
            <a:ext cx="2205023" cy="400110"/>
          </a:xfrm>
          <a:prstGeom prst="rect">
            <a:avLst/>
          </a:prstGeom>
          <a:noFill/>
        </p:spPr>
        <p:txBody>
          <a:bodyPr wrap="square" rtlCol="0">
            <a:spAutoFit/>
          </a:bodyPr>
          <a:lstStyle/>
          <a:p>
            <a:r>
              <a:rPr lang="en-US" sz="2000" dirty="0" err="1" smtClean="0"/>
              <a:t>Catbook</a:t>
            </a:r>
            <a:r>
              <a:rPr lang="en-US" sz="2000" dirty="0" smtClean="0"/>
              <a:t> server</a:t>
            </a:r>
            <a:endParaRPr lang="en-US" sz="2000" dirty="0"/>
          </a:p>
        </p:txBody>
      </p:sp>
      <p:sp>
        <p:nvSpPr>
          <p:cNvPr id="34" name="TextBox 33"/>
          <p:cNvSpPr txBox="1"/>
          <p:nvPr/>
        </p:nvSpPr>
        <p:spPr>
          <a:xfrm>
            <a:off x="2491694" y="4080629"/>
            <a:ext cx="2557463" cy="1138773"/>
          </a:xfrm>
          <a:prstGeom prst="rect">
            <a:avLst/>
          </a:prstGeom>
          <a:noFill/>
        </p:spPr>
        <p:txBody>
          <a:bodyPr wrap="square" rtlCol="0">
            <a:spAutoFit/>
          </a:bodyPr>
          <a:lstStyle/>
          <a:p>
            <a:r>
              <a:rPr lang="en-US" sz="2000" dirty="0" smtClean="0">
                <a:hlinkClick r:id="rId5"/>
              </a:rPr>
              <a:t>www.Catbook.com</a:t>
            </a:r>
            <a:r>
              <a:rPr lang="en-US" sz="2000" dirty="0" smtClean="0"/>
              <a:t> </a:t>
            </a:r>
            <a:r>
              <a:rPr lang="en-US" sz="2800" b="1" dirty="0" smtClean="0"/>
              <a:t>= </a:t>
            </a:r>
            <a:r>
              <a:rPr lang="en-US" sz="2000" dirty="0"/>
              <a:t>223.211.768.55</a:t>
            </a:r>
          </a:p>
          <a:p>
            <a:endParaRPr lang="en-US" sz="2000" b="1" dirty="0"/>
          </a:p>
        </p:txBody>
      </p:sp>
    </p:spTree>
    <p:extLst>
      <p:ext uri="{BB962C8B-B14F-4D97-AF65-F5344CB8AC3E}">
        <p14:creationId xmlns:p14="http://schemas.microsoft.com/office/powerpoint/2010/main" val="15526785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27" name="Picture 26"/>
          <p:cNvPicPr>
            <a:picLocks noChangeAspect="1"/>
          </p:cNvPicPr>
          <p:nvPr/>
        </p:nvPicPr>
        <p:blipFill>
          <a:blip r:embed="rId3"/>
          <a:stretch>
            <a:fillRect/>
          </a:stretch>
        </p:blipFill>
        <p:spPr>
          <a:xfrm>
            <a:off x="1446464" y="2682241"/>
            <a:ext cx="1363292" cy="1189845"/>
          </a:xfrm>
          <a:prstGeom prst="rect">
            <a:avLst/>
          </a:prstGeom>
        </p:spPr>
      </p:pic>
      <p:sp>
        <p:nvSpPr>
          <p:cNvPr id="129" name="Shape 12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US" dirty="0" smtClean="0"/>
              <a:t>Scaling up</a:t>
            </a:r>
            <a:endParaRPr dirty="0"/>
          </a:p>
        </p:txBody>
      </p:sp>
      <p:pic>
        <p:nvPicPr>
          <p:cNvPr id="4" name="Picture 3"/>
          <p:cNvPicPr>
            <a:picLocks noChangeAspect="1"/>
          </p:cNvPicPr>
          <p:nvPr/>
        </p:nvPicPr>
        <p:blipFill>
          <a:blip r:embed="rId3"/>
          <a:stretch>
            <a:fillRect/>
          </a:stretch>
        </p:blipFill>
        <p:spPr>
          <a:xfrm>
            <a:off x="250939" y="1434163"/>
            <a:ext cx="1363292" cy="1189845"/>
          </a:xfrm>
          <a:prstGeom prst="rect">
            <a:avLst/>
          </a:prstGeom>
        </p:spPr>
      </p:pic>
      <p:cxnSp>
        <p:nvCxnSpPr>
          <p:cNvPr id="11" name="Straight Arrow Connector 10"/>
          <p:cNvCxnSpPr/>
          <p:nvPr/>
        </p:nvCxnSpPr>
        <p:spPr>
          <a:xfrm>
            <a:off x="4223157" y="2273811"/>
            <a:ext cx="791860" cy="1"/>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7" name="Frame 6"/>
          <p:cNvSpPr/>
          <p:nvPr/>
        </p:nvSpPr>
        <p:spPr>
          <a:xfrm>
            <a:off x="2862672" y="1493290"/>
            <a:ext cx="1224403" cy="2493819"/>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3039825" y="2064439"/>
            <a:ext cx="1113905" cy="523220"/>
          </a:xfrm>
          <a:prstGeom prst="rect">
            <a:avLst/>
          </a:prstGeom>
          <a:noFill/>
        </p:spPr>
        <p:txBody>
          <a:bodyPr wrap="square" rtlCol="0">
            <a:spAutoFit/>
          </a:bodyPr>
          <a:lstStyle/>
          <a:p>
            <a:r>
              <a:rPr lang="en-US" sz="2800" b="1" dirty="0" smtClean="0"/>
              <a:t>DNS</a:t>
            </a:r>
            <a:endParaRPr lang="en-US" sz="2000" b="1" dirty="0"/>
          </a:p>
        </p:txBody>
      </p:sp>
      <p:sp>
        <p:nvSpPr>
          <p:cNvPr id="15" name="TextBox 14"/>
          <p:cNvSpPr txBox="1"/>
          <p:nvPr/>
        </p:nvSpPr>
        <p:spPr>
          <a:xfrm>
            <a:off x="1665694" y="1042382"/>
            <a:ext cx="2557463" cy="400110"/>
          </a:xfrm>
          <a:prstGeom prst="rect">
            <a:avLst/>
          </a:prstGeom>
          <a:noFill/>
        </p:spPr>
        <p:txBody>
          <a:bodyPr wrap="square" rtlCol="0">
            <a:spAutoFit/>
          </a:bodyPr>
          <a:lstStyle/>
          <a:p>
            <a:r>
              <a:rPr lang="en-US" sz="2000" dirty="0" smtClean="0"/>
              <a:t>www.Catbook.com</a:t>
            </a:r>
            <a:r>
              <a:rPr lang="en-US" sz="2000" dirty="0"/>
              <a:t>.</a:t>
            </a:r>
          </a:p>
        </p:txBody>
      </p:sp>
      <p:pic>
        <p:nvPicPr>
          <p:cNvPr id="22" name="Picture 21"/>
          <p:cNvPicPr>
            <a:picLocks noChangeAspect="1"/>
          </p:cNvPicPr>
          <p:nvPr/>
        </p:nvPicPr>
        <p:blipFill>
          <a:blip r:embed="rId3"/>
          <a:stretch>
            <a:fillRect/>
          </a:stretch>
        </p:blipFill>
        <p:spPr>
          <a:xfrm>
            <a:off x="250939" y="2682241"/>
            <a:ext cx="1363292" cy="1189845"/>
          </a:xfrm>
          <a:prstGeom prst="rect">
            <a:avLst/>
          </a:prstGeom>
        </p:spPr>
      </p:pic>
      <p:pic>
        <p:nvPicPr>
          <p:cNvPr id="23" name="Picture 22"/>
          <p:cNvPicPr>
            <a:picLocks noChangeAspect="1"/>
          </p:cNvPicPr>
          <p:nvPr/>
        </p:nvPicPr>
        <p:blipFill>
          <a:blip r:embed="rId3"/>
          <a:stretch>
            <a:fillRect/>
          </a:stretch>
        </p:blipFill>
        <p:spPr>
          <a:xfrm>
            <a:off x="255825" y="3834367"/>
            <a:ext cx="1363292" cy="1189845"/>
          </a:xfrm>
          <a:prstGeom prst="rect">
            <a:avLst/>
          </a:prstGeom>
        </p:spPr>
      </p:pic>
      <p:cxnSp>
        <p:nvCxnSpPr>
          <p:cNvPr id="24" name="Straight Arrow Connector 23"/>
          <p:cNvCxnSpPr/>
          <p:nvPr/>
        </p:nvCxnSpPr>
        <p:spPr>
          <a:xfrm>
            <a:off x="4223157" y="2849268"/>
            <a:ext cx="791860" cy="1"/>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4223157" y="3393831"/>
            <a:ext cx="791860" cy="1"/>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pic>
        <p:nvPicPr>
          <p:cNvPr id="26" name="Picture 25"/>
          <p:cNvPicPr>
            <a:picLocks noChangeAspect="1"/>
          </p:cNvPicPr>
          <p:nvPr/>
        </p:nvPicPr>
        <p:blipFill>
          <a:blip r:embed="rId3"/>
          <a:stretch>
            <a:fillRect/>
          </a:stretch>
        </p:blipFill>
        <p:spPr>
          <a:xfrm>
            <a:off x="1446464" y="1434163"/>
            <a:ext cx="1363292" cy="1189845"/>
          </a:xfrm>
          <a:prstGeom prst="rect">
            <a:avLst/>
          </a:prstGeom>
        </p:spPr>
      </p:pic>
      <p:pic>
        <p:nvPicPr>
          <p:cNvPr id="28" name="Picture 27"/>
          <p:cNvPicPr>
            <a:picLocks noChangeAspect="1"/>
          </p:cNvPicPr>
          <p:nvPr/>
        </p:nvPicPr>
        <p:blipFill>
          <a:blip r:embed="rId3"/>
          <a:stretch>
            <a:fillRect/>
          </a:stretch>
        </p:blipFill>
        <p:spPr>
          <a:xfrm>
            <a:off x="1451350" y="3834367"/>
            <a:ext cx="1363292" cy="1189845"/>
          </a:xfrm>
          <a:prstGeom prst="rect">
            <a:avLst/>
          </a:prstGeom>
        </p:spPr>
      </p:pic>
      <p:pic>
        <p:nvPicPr>
          <p:cNvPr id="20" name="Picture 19"/>
          <p:cNvPicPr>
            <a:picLocks noChangeAspect="1"/>
          </p:cNvPicPr>
          <p:nvPr/>
        </p:nvPicPr>
        <p:blipFill>
          <a:blip r:embed="rId4"/>
          <a:stretch>
            <a:fillRect/>
          </a:stretch>
        </p:blipFill>
        <p:spPr>
          <a:xfrm>
            <a:off x="7537218" y="1349786"/>
            <a:ext cx="1496291" cy="1109052"/>
          </a:xfrm>
          <a:prstGeom prst="rect">
            <a:avLst/>
          </a:prstGeom>
        </p:spPr>
      </p:pic>
      <p:sp>
        <p:nvSpPr>
          <p:cNvPr id="21" name="TextBox 20"/>
          <p:cNvSpPr txBox="1"/>
          <p:nvPr/>
        </p:nvSpPr>
        <p:spPr>
          <a:xfrm>
            <a:off x="6434706" y="846405"/>
            <a:ext cx="2205023" cy="400110"/>
          </a:xfrm>
          <a:prstGeom prst="rect">
            <a:avLst/>
          </a:prstGeom>
          <a:noFill/>
        </p:spPr>
        <p:txBody>
          <a:bodyPr wrap="square" rtlCol="0">
            <a:spAutoFit/>
          </a:bodyPr>
          <a:lstStyle/>
          <a:p>
            <a:r>
              <a:rPr lang="en-US" sz="2000" dirty="0" err="1" smtClean="0"/>
              <a:t>Catbook</a:t>
            </a:r>
            <a:r>
              <a:rPr lang="en-US" sz="2000" dirty="0" smtClean="0"/>
              <a:t> servers</a:t>
            </a:r>
            <a:endParaRPr lang="en-US" sz="2000" dirty="0"/>
          </a:p>
        </p:txBody>
      </p:sp>
      <p:sp>
        <p:nvSpPr>
          <p:cNvPr id="31" name="TextBox 30"/>
          <p:cNvSpPr txBox="1"/>
          <p:nvPr/>
        </p:nvSpPr>
        <p:spPr>
          <a:xfrm>
            <a:off x="6174459" y="4630113"/>
            <a:ext cx="1687051" cy="338554"/>
          </a:xfrm>
          <a:prstGeom prst="rect">
            <a:avLst/>
          </a:prstGeom>
          <a:noFill/>
        </p:spPr>
        <p:txBody>
          <a:bodyPr wrap="square" rtlCol="0">
            <a:spAutoFit/>
          </a:bodyPr>
          <a:lstStyle/>
          <a:p>
            <a:r>
              <a:rPr lang="en-US" sz="1600" dirty="0" smtClean="0"/>
              <a:t>113.2.56.234</a:t>
            </a:r>
            <a:endParaRPr lang="en-US" sz="1600" dirty="0"/>
          </a:p>
        </p:txBody>
      </p:sp>
      <p:pic>
        <p:nvPicPr>
          <p:cNvPr id="32" name="Picture 31"/>
          <p:cNvPicPr>
            <a:picLocks noChangeAspect="1"/>
          </p:cNvPicPr>
          <p:nvPr/>
        </p:nvPicPr>
        <p:blipFill>
          <a:blip r:embed="rId4"/>
          <a:stretch>
            <a:fillRect/>
          </a:stretch>
        </p:blipFill>
        <p:spPr>
          <a:xfrm>
            <a:off x="7595113" y="2740200"/>
            <a:ext cx="1496291" cy="1109052"/>
          </a:xfrm>
          <a:prstGeom prst="rect">
            <a:avLst/>
          </a:prstGeom>
        </p:spPr>
      </p:pic>
      <p:pic>
        <p:nvPicPr>
          <p:cNvPr id="33" name="Picture 32"/>
          <p:cNvPicPr>
            <a:picLocks noChangeAspect="1"/>
          </p:cNvPicPr>
          <p:nvPr/>
        </p:nvPicPr>
        <p:blipFill>
          <a:blip r:embed="rId4"/>
          <a:stretch>
            <a:fillRect/>
          </a:stretch>
        </p:blipFill>
        <p:spPr>
          <a:xfrm>
            <a:off x="7640807" y="3967850"/>
            <a:ext cx="1496291" cy="1109052"/>
          </a:xfrm>
          <a:prstGeom prst="rect">
            <a:avLst/>
          </a:prstGeom>
        </p:spPr>
      </p:pic>
      <p:sp>
        <p:nvSpPr>
          <p:cNvPr id="34" name="TextBox 33"/>
          <p:cNvSpPr txBox="1"/>
          <p:nvPr/>
        </p:nvSpPr>
        <p:spPr>
          <a:xfrm>
            <a:off x="6174459" y="3215128"/>
            <a:ext cx="1687051" cy="338554"/>
          </a:xfrm>
          <a:prstGeom prst="rect">
            <a:avLst/>
          </a:prstGeom>
          <a:noFill/>
        </p:spPr>
        <p:txBody>
          <a:bodyPr wrap="square" rtlCol="0">
            <a:spAutoFit/>
          </a:bodyPr>
          <a:lstStyle/>
          <a:p>
            <a:r>
              <a:rPr lang="en-US" sz="1600" dirty="0" smtClean="0"/>
              <a:t>63.211.7.51</a:t>
            </a:r>
            <a:endParaRPr lang="en-US" sz="1600" dirty="0"/>
          </a:p>
        </p:txBody>
      </p:sp>
      <p:sp>
        <p:nvSpPr>
          <p:cNvPr id="35" name="TextBox 34"/>
          <p:cNvSpPr txBox="1"/>
          <p:nvPr/>
        </p:nvSpPr>
        <p:spPr>
          <a:xfrm>
            <a:off x="6192936" y="1926436"/>
            <a:ext cx="1687051" cy="338554"/>
          </a:xfrm>
          <a:prstGeom prst="rect">
            <a:avLst/>
          </a:prstGeom>
          <a:noFill/>
        </p:spPr>
        <p:txBody>
          <a:bodyPr wrap="square" rtlCol="0">
            <a:spAutoFit/>
          </a:bodyPr>
          <a:lstStyle/>
          <a:p>
            <a:r>
              <a:rPr lang="en-US" sz="1600" dirty="0" smtClean="0"/>
              <a:t>74.211.768.55</a:t>
            </a:r>
            <a:endParaRPr lang="en-US" sz="1600" dirty="0"/>
          </a:p>
        </p:txBody>
      </p:sp>
      <p:sp>
        <p:nvSpPr>
          <p:cNvPr id="36" name="TextBox 35"/>
          <p:cNvSpPr txBox="1"/>
          <p:nvPr/>
        </p:nvSpPr>
        <p:spPr>
          <a:xfrm>
            <a:off x="2808343" y="4117447"/>
            <a:ext cx="2557463" cy="1261884"/>
          </a:xfrm>
          <a:prstGeom prst="rect">
            <a:avLst/>
          </a:prstGeom>
          <a:noFill/>
        </p:spPr>
        <p:txBody>
          <a:bodyPr wrap="square" rtlCol="0">
            <a:spAutoFit/>
          </a:bodyPr>
          <a:lstStyle/>
          <a:p>
            <a:r>
              <a:rPr lang="en-US" sz="2000" dirty="0" smtClean="0">
                <a:hlinkClick r:id="rId5"/>
              </a:rPr>
              <a:t>www.Catbook.com</a:t>
            </a:r>
            <a:r>
              <a:rPr lang="en-US" sz="2000" dirty="0" smtClean="0"/>
              <a:t> </a:t>
            </a:r>
            <a:r>
              <a:rPr lang="en-US" sz="2800" b="1" dirty="0" smtClean="0"/>
              <a:t>= </a:t>
            </a:r>
            <a:r>
              <a:rPr lang="en-US" sz="2000" dirty="0" smtClean="0"/>
              <a:t>    </a:t>
            </a:r>
            <a:r>
              <a:rPr lang="en-US" sz="3600" b="1" dirty="0" smtClean="0"/>
              <a:t>?</a:t>
            </a:r>
            <a:endParaRPr lang="en-US" sz="2000" b="1" dirty="0"/>
          </a:p>
          <a:p>
            <a:endParaRPr lang="en-US" sz="2000" b="1" dirty="0"/>
          </a:p>
        </p:txBody>
      </p:sp>
    </p:spTree>
    <p:extLst>
      <p:ext uri="{BB962C8B-B14F-4D97-AF65-F5344CB8AC3E}">
        <p14:creationId xmlns:p14="http://schemas.microsoft.com/office/powerpoint/2010/main" val="5829438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27" name="Picture 26"/>
          <p:cNvPicPr>
            <a:picLocks noChangeAspect="1"/>
          </p:cNvPicPr>
          <p:nvPr/>
        </p:nvPicPr>
        <p:blipFill>
          <a:blip r:embed="rId3"/>
          <a:stretch>
            <a:fillRect/>
          </a:stretch>
        </p:blipFill>
        <p:spPr>
          <a:xfrm>
            <a:off x="1446464" y="2682241"/>
            <a:ext cx="1363292" cy="1189845"/>
          </a:xfrm>
          <a:prstGeom prst="rect">
            <a:avLst/>
          </a:prstGeom>
        </p:spPr>
      </p:pic>
      <p:sp>
        <p:nvSpPr>
          <p:cNvPr id="129" name="Shape 12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US" dirty="0" smtClean="0"/>
              <a:t>Scaling up</a:t>
            </a:r>
            <a:endParaRPr dirty="0"/>
          </a:p>
        </p:txBody>
      </p:sp>
      <p:pic>
        <p:nvPicPr>
          <p:cNvPr id="4" name="Picture 3"/>
          <p:cNvPicPr>
            <a:picLocks noChangeAspect="1"/>
          </p:cNvPicPr>
          <p:nvPr/>
        </p:nvPicPr>
        <p:blipFill>
          <a:blip r:embed="rId3"/>
          <a:stretch>
            <a:fillRect/>
          </a:stretch>
        </p:blipFill>
        <p:spPr>
          <a:xfrm>
            <a:off x="250939" y="1434163"/>
            <a:ext cx="1363292" cy="1189845"/>
          </a:xfrm>
          <a:prstGeom prst="rect">
            <a:avLst/>
          </a:prstGeom>
        </p:spPr>
      </p:pic>
      <p:cxnSp>
        <p:nvCxnSpPr>
          <p:cNvPr id="6" name="Straight Arrow Connector 5"/>
          <p:cNvCxnSpPr/>
          <p:nvPr/>
        </p:nvCxnSpPr>
        <p:spPr>
          <a:xfrm>
            <a:off x="2944425" y="4291605"/>
            <a:ext cx="791860" cy="1"/>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5717124" y="2597097"/>
            <a:ext cx="791860" cy="1"/>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7" name="Frame 6"/>
          <p:cNvSpPr/>
          <p:nvPr/>
        </p:nvSpPr>
        <p:spPr>
          <a:xfrm>
            <a:off x="2862672" y="1493290"/>
            <a:ext cx="1224403" cy="2493819"/>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3039825" y="2064439"/>
            <a:ext cx="1113905" cy="523220"/>
          </a:xfrm>
          <a:prstGeom prst="rect">
            <a:avLst/>
          </a:prstGeom>
          <a:noFill/>
        </p:spPr>
        <p:txBody>
          <a:bodyPr wrap="square" rtlCol="0">
            <a:spAutoFit/>
          </a:bodyPr>
          <a:lstStyle/>
          <a:p>
            <a:r>
              <a:rPr lang="en-US" sz="2800" b="1" dirty="0" smtClean="0"/>
              <a:t>DNS</a:t>
            </a:r>
            <a:endParaRPr lang="en-US" sz="2000" b="1" dirty="0"/>
          </a:p>
        </p:txBody>
      </p:sp>
      <p:sp>
        <p:nvSpPr>
          <p:cNvPr id="15" name="TextBox 14"/>
          <p:cNvSpPr txBox="1"/>
          <p:nvPr/>
        </p:nvSpPr>
        <p:spPr>
          <a:xfrm>
            <a:off x="1665694" y="1042382"/>
            <a:ext cx="2557463" cy="400110"/>
          </a:xfrm>
          <a:prstGeom prst="rect">
            <a:avLst/>
          </a:prstGeom>
          <a:noFill/>
        </p:spPr>
        <p:txBody>
          <a:bodyPr wrap="square" rtlCol="0">
            <a:spAutoFit/>
          </a:bodyPr>
          <a:lstStyle/>
          <a:p>
            <a:r>
              <a:rPr lang="en-US" sz="2000" dirty="0" smtClean="0"/>
              <a:t>www.Catbook.com</a:t>
            </a:r>
            <a:r>
              <a:rPr lang="en-US" sz="2000" dirty="0"/>
              <a:t>.</a:t>
            </a:r>
          </a:p>
        </p:txBody>
      </p:sp>
      <p:pic>
        <p:nvPicPr>
          <p:cNvPr id="22" name="Picture 21"/>
          <p:cNvPicPr>
            <a:picLocks noChangeAspect="1"/>
          </p:cNvPicPr>
          <p:nvPr/>
        </p:nvPicPr>
        <p:blipFill>
          <a:blip r:embed="rId3"/>
          <a:stretch>
            <a:fillRect/>
          </a:stretch>
        </p:blipFill>
        <p:spPr>
          <a:xfrm>
            <a:off x="250939" y="2682241"/>
            <a:ext cx="1363292" cy="1189845"/>
          </a:xfrm>
          <a:prstGeom prst="rect">
            <a:avLst/>
          </a:prstGeom>
        </p:spPr>
      </p:pic>
      <p:pic>
        <p:nvPicPr>
          <p:cNvPr id="23" name="Picture 22"/>
          <p:cNvPicPr>
            <a:picLocks noChangeAspect="1"/>
          </p:cNvPicPr>
          <p:nvPr/>
        </p:nvPicPr>
        <p:blipFill>
          <a:blip r:embed="rId3"/>
          <a:stretch>
            <a:fillRect/>
          </a:stretch>
        </p:blipFill>
        <p:spPr>
          <a:xfrm>
            <a:off x="255825" y="3834367"/>
            <a:ext cx="1363292" cy="1189845"/>
          </a:xfrm>
          <a:prstGeom prst="rect">
            <a:avLst/>
          </a:prstGeom>
        </p:spPr>
      </p:pic>
      <p:cxnSp>
        <p:nvCxnSpPr>
          <p:cNvPr id="24" name="Straight Arrow Connector 23"/>
          <p:cNvCxnSpPr/>
          <p:nvPr/>
        </p:nvCxnSpPr>
        <p:spPr>
          <a:xfrm>
            <a:off x="5717124" y="3172554"/>
            <a:ext cx="791860" cy="1"/>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5717124" y="3717117"/>
            <a:ext cx="791860" cy="1"/>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pic>
        <p:nvPicPr>
          <p:cNvPr id="26" name="Picture 25"/>
          <p:cNvPicPr>
            <a:picLocks noChangeAspect="1"/>
          </p:cNvPicPr>
          <p:nvPr/>
        </p:nvPicPr>
        <p:blipFill>
          <a:blip r:embed="rId3"/>
          <a:stretch>
            <a:fillRect/>
          </a:stretch>
        </p:blipFill>
        <p:spPr>
          <a:xfrm>
            <a:off x="1446464" y="1434163"/>
            <a:ext cx="1363292" cy="1189845"/>
          </a:xfrm>
          <a:prstGeom prst="rect">
            <a:avLst/>
          </a:prstGeom>
        </p:spPr>
      </p:pic>
      <p:pic>
        <p:nvPicPr>
          <p:cNvPr id="28" name="Picture 27"/>
          <p:cNvPicPr>
            <a:picLocks noChangeAspect="1"/>
          </p:cNvPicPr>
          <p:nvPr/>
        </p:nvPicPr>
        <p:blipFill>
          <a:blip r:embed="rId3"/>
          <a:stretch>
            <a:fillRect/>
          </a:stretch>
        </p:blipFill>
        <p:spPr>
          <a:xfrm>
            <a:off x="1451350" y="3834367"/>
            <a:ext cx="1363292" cy="1189845"/>
          </a:xfrm>
          <a:prstGeom prst="rect">
            <a:avLst/>
          </a:prstGeom>
        </p:spPr>
      </p:pic>
      <p:pic>
        <p:nvPicPr>
          <p:cNvPr id="20" name="Picture 19"/>
          <p:cNvPicPr>
            <a:picLocks noChangeAspect="1"/>
          </p:cNvPicPr>
          <p:nvPr/>
        </p:nvPicPr>
        <p:blipFill>
          <a:blip r:embed="rId4"/>
          <a:stretch>
            <a:fillRect/>
          </a:stretch>
        </p:blipFill>
        <p:spPr>
          <a:xfrm>
            <a:off x="7537218" y="1349786"/>
            <a:ext cx="1496291" cy="1109052"/>
          </a:xfrm>
          <a:prstGeom prst="rect">
            <a:avLst/>
          </a:prstGeom>
        </p:spPr>
      </p:pic>
      <p:sp>
        <p:nvSpPr>
          <p:cNvPr id="21" name="TextBox 20"/>
          <p:cNvSpPr txBox="1"/>
          <p:nvPr/>
        </p:nvSpPr>
        <p:spPr>
          <a:xfrm>
            <a:off x="6434706" y="846405"/>
            <a:ext cx="2205023" cy="400110"/>
          </a:xfrm>
          <a:prstGeom prst="rect">
            <a:avLst/>
          </a:prstGeom>
          <a:noFill/>
        </p:spPr>
        <p:txBody>
          <a:bodyPr wrap="square" rtlCol="0">
            <a:spAutoFit/>
          </a:bodyPr>
          <a:lstStyle/>
          <a:p>
            <a:r>
              <a:rPr lang="en-US" sz="2000" dirty="0" err="1" smtClean="0"/>
              <a:t>Catbook</a:t>
            </a:r>
            <a:r>
              <a:rPr lang="en-US" sz="2000" dirty="0" smtClean="0"/>
              <a:t> servers</a:t>
            </a:r>
            <a:endParaRPr lang="en-US" sz="2000" dirty="0"/>
          </a:p>
        </p:txBody>
      </p:sp>
      <p:sp>
        <p:nvSpPr>
          <p:cNvPr id="31" name="TextBox 30"/>
          <p:cNvSpPr txBox="1"/>
          <p:nvPr/>
        </p:nvSpPr>
        <p:spPr>
          <a:xfrm>
            <a:off x="6326929" y="4630113"/>
            <a:ext cx="1687051" cy="338554"/>
          </a:xfrm>
          <a:prstGeom prst="rect">
            <a:avLst/>
          </a:prstGeom>
          <a:noFill/>
        </p:spPr>
        <p:txBody>
          <a:bodyPr wrap="square" rtlCol="0">
            <a:spAutoFit/>
          </a:bodyPr>
          <a:lstStyle/>
          <a:p>
            <a:r>
              <a:rPr lang="en-US" sz="1600" dirty="0" smtClean="0"/>
              <a:t>113.2.56.234</a:t>
            </a:r>
            <a:endParaRPr lang="en-US" sz="1600" dirty="0"/>
          </a:p>
        </p:txBody>
      </p:sp>
      <p:pic>
        <p:nvPicPr>
          <p:cNvPr id="32" name="Picture 31"/>
          <p:cNvPicPr>
            <a:picLocks noChangeAspect="1"/>
          </p:cNvPicPr>
          <p:nvPr/>
        </p:nvPicPr>
        <p:blipFill>
          <a:blip r:embed="rId4"/>
          <a:stretch>
            <a:fillRect/>
          </a:stretch>
        </p:blipFill>
        <p:spPr>
          <a:xfrm>
            <a:off x="7595113" y="2740200"/>
            <a:ext cx="1496291" cy="1109052"/>
          </a:xfrm>
          <a:prstGeom prst="rect">
            <a:avLst/>
          </a:prstGeom>
        </p:spPr>
      </p:pic>
      <p:pic>
        <p:nvPicPr>
          <p:cNvPr id="33" name="Picture 32"/>
          <p:cNvPicPr>
            <a:picLocks noChangeAspect="1"/>
          </p:cNvPicPr>
          <p:nvPr/>
        </p:nvPicPr>
        <p:blipFill>
          <a:blip r:embed="rId4"/>
          <a:stretch>
            <a:fillRect/>
          </a:stretch>
        </p:blipFill>
        <p:spPr>
          <a:xfrm>
            <a:off x="7640807" y="3967850"/>
            <a:ext cx="1496291" cy="1109052"/>
          </a:xfrm>
          <a:prstGeom prst="rect">
            <a:avLst/>
          </a:prstGeom>
        </p:spPr>
      </p:pic>
      <p:sp>
        <p:nvSpPr>
          <p:cNvPr id="34" name="TextBox 33"/>
          <p:cNvSpPr txBox="1"/>
          <p:nvPr/>
        </p:nvSpPr>
        <p:spPr>
          <a:xfrm>
            <a:off x="6174459" y="3215128"/>
            <a:ext cx="1687051" cy="338554"/>
          </a:xfrm>
          <a:prstGeom prst="rect">
            <a:avLst/>
          </a:prstGeom>
          <a:noFill/>
        </p:spPr>
        <p:txBody>
          <a:bodyPr wrap="square" rtlCol="0">
            <a:spAutoFit/>
          </a:bodyPr>
          <a:lstStyle/>
          <a:p>
            <a:r>
              <a:rPr lang="en-US" sz="1600" dirty="0" smtClean="0"/>
              <a:t>63.211.7.51</a:t>
            </a:r>
            <a:endParaRPr lang="en-US" sz="1600" dirty="0"/>
          </a:p>
        </p:txBody>
      </p:sp>
      <p:sp>
        <p:nvSpPr>
          <p:cNvPr id="35" name="TextBox 34"/>
          <p:cNvSpPr txBox="1"/>
          <p:nvPr/>
        </p:nvSpPr>
        <p:spPr>
          <a:xfrm>
            <a:off x="6192936" y="1926436"/>
            <a:ext cx="1687051" cy="338554"/>
          </a:xfrm>
          <a:prstGeom prst="rect">
            <a:avLst/>
          </a:prstGeom>
          <a:noFill/>
        </p:spPr>
        <p:txBody>
          <a:bodyPr wrap="square" rtlCol="0">
            <a:spAutoFit/>
          </a:bodyPr>
          <a:lstStyle/>
          <a:p>
            <a:r>
              <a:rPr lang="en-US" sz="1600" dirty="0" smtClean="0"/>
              <a:t>74.211.768.55</a:t>
            </a:r>
            <a:endParaRPr lang="en-US" sz="1600" dirty="0"/>
          </a:p>
        </p:txBody>
      </p:sp>
      <p:sp>
        <p:nvSpPr>
          <p:cNvPr id="29" name="Frame 28"/>
          <p:cNvSpPr/>
          <p:nvPr/>
        </p:nvSpPr>
        <p:spPr>
          <a:xfrm>
            <a:off x="4439805" y="1457922"/>
            <a:ext cx="1224403" cy="2493819"/>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30" name="TextBox 29"/>
          <p:cNvSpPr txBox="1"/>
          <p:nvPr/>
        </p:nvSpPr>
        <p:spPr>
          <a:xfrm>
            <a:off x="4562230" y="2029085"/>
            <a:ext cx="1113905" cy="461665"/>
          </a:xfrm>
          <a:prstGeom prst="rect">
            <a:avLst/>
          </a:prstGeom>
          <a:noFill/>
        </p:spPr>
        <p:txBody>
          <a:bodyPr wrap="square" rtlCol="0">
            <a:spAutoFit/>
          </a:bodyPr>
          <a:lstStyle/>
          <a:p>
            <a:r>
              <a:rPr lang="en-US" sz="2400" b="1" dirty="0" smtClean="0"/>
              <a:t>Proxy</a:t>
            </a:r>
            <a:endParaRPr lang="en-US" sz="1800" b="1" dirty="0"/>
          </a:p>
        </p:txBody>
      </p:sp>
      <p:cxnSp>
        <p:nvCxnSpPr>
          <p:cNvPr id="36" name="Straight Arrow Connector 35"/>
          <p:cNvCxnSpPr/>
          <p:nvPr/>
        </p:nvCxnSpPr>
        <p:spPr>
          <a:xfrm flipV="1">
            <a:off x="4074416" y="2740199"/>
            <a:ext cx="378048" cy="14716"/>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5540439"/>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27" name="Picture 26"/>
          <p:cNvPicPr>
            <a:picLocks noChangeAspect="1"/>
          </p:cNvPicPr>
          <p:nvPr/>
        </p:nvPicPr>
        <p:blipFill>
          <a:blip r:embed="rId3"/>
          <a:stretch>
            <a:fillRect/>
          </a:stretch>
        </p:blipFill>
        <p:spPr>
          <a:xfrm>
            <a:off x="1446464" y="2682241"/>
            <a:ext cx="1363292" cy="1189845"/>
          </a:xfrm>
          <a:prstGeom prst="rect">
            <a:avLst/>
          </a:prstGeom>
        </p:spPr>
      </p:pic>
      <p:sp>
        <p:nvSpPr>
          <p:cNvPr id="129" name="Shape 12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US" dirty="0" smtClean="0"/>
              <a:t>Scaling up</a:t>
            </a:r>
            <a:endParaRPr dirty="0"/>
          </a:p>
        </p:txBody>
      </p:sp>
      <p:pic>
        <p:nvPicPr>
          <p:cNvPr id="4" name="Picture 3"/>
          <p:cNvPicPr>
            <a:picLocks noChangeAspect="1"/>
          </p:cNvPicPr>
          <p:nvPr/>
        </p:nvPicPr>
        <p:blipFill>
          <a:blip r:embed="rId3"/>
          <a:stretch>
            <a:fillRect/>
          </a:stretch>
        </p:blipFill>
        <p:spPr>
          <a:xfrm>
            <a:off x="250939" y="1434163"/>
            <a:ext cx="1363292" cy="1189845"/>
          </a:xfrm>
          <a:prstGeom prst="rect">
            <a:avLst/>
          </a:prstGeom>
        </p:spPr>
      </p:pic>
      <p:cxnSp>
        <p:nvCxnSpPr>
          <p:cNvPr id="11" name="Straight Arrow Connector 10"/>
          <p:cNvCxnSpPr/>
          <p:nvPr/>
        </p:nvCxnSpPr>
        <p:spPr>
          <a:xfrm>
            <a:off x="5717124" y="2597097"/>
            <a:ext cx="791860" cy="1"/>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7" name="Frame 6"/>
          <p:cNvSpPr/>
          <p:nvPr/>
        </p:nvSpPr>
        <p:spPr>
          <a:xfrm>
            <a:off x="2862672" y="1493290"/>
            <a:ext cx="1224403" cy="2493819"/>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3039825" y="2064439"/>
            <a:ext cx="1113905" cy="523220"/>
          </a:xfrm>
          <a:prstGeom prst="rect">
            <a:avLst/>
          </a:prstGeom>
          <a:noFill/>
        </p:spPr>
        <p:txBody>
          <a:bodyPr wrap="square" rtlCol="0">
            <a:spAutoFit/>
          </a:bodyPr>
          <a:lstStyle/>
          <a:p>
            <a:r>
              <a:rPr lang="en-US" sz="2800" b="1" dirty="0" smtClean="0"/>
              <a:t>DNS</a:t>
            </a:r>
            <a:endParaRPr lang="en-US" sz="2000" b="1" dirty="0"/>
          </a:p>
        </p:txBody>
      </p:sp>
      <p:sp>
        <p:nvSpPr>
          <p:cNvPr id="15" name="TextBox 14"/>
          <p:cNvSpPr txBox="1"/>
          <p:nvPr/>
        </p:nvSpPr>
        <p:spPr>
          <a:xfrm>
            <a:off x="1665694" y="1042382"/>
            <a:ext cx="2557463" cy="400110"/>
          </a:xfrm>
          <a:prstGeom prst="rect">
            <a:avLst/>
          </a:prstGeom>
          <a:noFill/>
        </p:spPr>
        <p:txBody>
          <a:bodyPr wrap="square" rtlCol="0">
            <a:spAutoFit/>
          </a:bodyPr>
          <a:lstStyle/>
          <a:p>
            <a:r>
              <a:rPr lang="en-US" sz="2000" dirty="0" smtClean="0"/>
              <a:t>www.Catbook.com</a:t>
            </a:r>
            <a:r>
              <a:rPr lang="en-US" sz="2000" dirty="0"/>
              <a:t>.</a:t>
            </a:r>
          </a:p>
        </p:txBody>
      </p:sp>
      <p:pic>
        <p:nvPicPr>
          <p:cNvPr id="22" name="Picture 21"/>
          <p:cNvPicPr>
            <a:picLocks noChangeAspect="1"/>
          </p:cNvPicPr>
          <p:nvPr/>
        </p:nvPicPr>
        <p:blipFill>
          <a:blip r:embed="rId3"/>
          <a:stretch>
            <a:fillRect/>
          </a:stretch>
        </p:blipFill>
        <p:spPr>
          <a:xfrm>
            <a:off x="250939" y="2682241"/>
            <a:ext cx="1363292" cy="1189845"/>
          </a:xfrm>
          <a:prstGeom prst="rect">
            <a:avLst/>
          </a:prstGeom>
        </p:spPr>
      </p:pic>
      <p:pic>
        <p:nvPicPr>
          <p:cNvPr id="23" name="Picture 22"/>
          <p:cNvPicPr>
            <a:picLocks noChangeAspect="1"/>
          </p:cNvPicPr>
          <p:nvPr/>
        </p:nvPicPr>
        <p:blipFill>
          <a:blip r:embed="rId3"/>
          <a:stretch>
            <a:fillRect/>
          </a:stretch>
        </p:blipFill>
        <p:spPr>
          <a:xfrm>
            <a:off x="255825" y="3834367"/>
            <a:ext cx="1363292" cy="1189845"/>
          </a:xfrm>
          <a:prstGeom prst="rect">
            <a:avLst/>
          </a:prstGeom>
        </p:spPr>
      </p:pic>
      <p:cxnSp>
        <p:nvCxnSpPr>
          <p:cNvPr id="24" name="Straight Arrow Connector 23"/>
          <p:cNvCxnSpPr/>
          <p:nvPr/>
        </p:nvCxnSpPr>
        <p:spPr>
          <a:xfrm>
            <a:off x="5717124" y="3172554"/>
            <a:ext cx="791860" cy="1"/>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5717124" y="3717117"/>
            <a:ext cx="791860" cy="1"/>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pic>
        <p:nvPicPr>
          <p:cNvPr id="26" name="Picture 25"/>
          <p:cNvPicPr>
            <a:picLocks noChangeAspect="1"/>
          </p:cNvPicPr>
          <p:nvPr/>
        </p:nvPicPr>
        <p:blipFill>
          <a:blip r:embed="rId3"/>
          <a:stretch>
            <a:fillRect/>
          </a:stretch>
        </p:blipFill>
        <p:spPr>
          <a:xfrm>
            <a:off x="1446464" y="1434163"/>
            <a:ext cx="1363292" cy="1189845"/>
          </a:xfrm>
          <a:prstGeom prst="rect">
            <a:avLst/>
          </a:prstGeom>
        </p:spPr>
      </p:pic>
      <p:pic>
        <p:nvPicPr>
          <p:cNvPr id="28" name="Picture 27"/>
          <p:cNvPicPr>
            <a:picLocks noChangeAspect="1"/>
          </p:cNvPicPr>
          <p:nvPr/>
        </p:nvPicPr>
        <p:blipFill>
          <a:blip r:embed="rId3"/>
          <a:stretch>
            <a:fillRect/>
          </a:stretch>
        </p:blipFill>
        <p:spPr>
          <a:xfrm>
            <a:off x="1451350" y="3834367"/>
            <a:ext cx="1363292" cy="1189845"/>
          </a:xfrm>
          <a:prstGeom prst="rect">
            <a:avLst/>
          </a:prstGeom>
        </p:spPr>
      </p:pic>
      <p:pic>
        <p:nvPicPr>
          <p:cNvPr id="20" name="Picture 19"/>
          <p:cNvPicPr>
            <a:picLocks noChangeAspect="1"/>
          </p:cNvPicPr>
          <p:nvPr/>
        </p:nvPicPr>
        <p:blipFill>
          <a:blip r:embed="rId4"/>
          <a:stretch>
            <a:fillRect/>
          </a:stretch>
        </p:blipFill>
        <p:spPr>
          <a:xfrm>
            <a:off x="7537218" y="1349786"/>
            <a:ext cx="1496291" cy="1109052"/>
          </a:xfrm>
          <a:prstGeom prst="rect">
            <a:avLst/>
          </a:prstGeom>
        </p:spPr>
      </p:pic>
      <p:sp>
        <p:nvSpPr>
          <p:cNvPr id="21" name="TextBox 20"/>
          <p:cNvSpPr txBox="1"/>
          <p:nvPr/>
        </p:nvSpPr>
        <p:spPr>
          <a:xfrm>
            <a:off x="6434706" y="846405"/>
            <a:ext cx="2205023" cy="400110"/>
          </a:xfrm>
          <a:prstGeom prst="rect">
            <a:avLst/>
          </a:prstGeom>
          <a:noFill/>
        </p:spPr>
        <p:txBody>
          <a:bodyPr wrap="square" rtlCol="0">
            <a:spAutoFit/>
          </a:bodyPr>
          <a:lstStyle/>
          <a:p>
            <a:r>
              <a:rPr lang="en-US" sz="2000" dirty="0" err="1" smtClean="0"/>
              <a:t>Catbook</a:t>
            </a:r>
            <a:r>
              <a:rPr lang="en-US" sz="2000" dirty="0" smtClean="0"/>
              <a:t> servers</a:t>
            </a:r>
            <a:endParaRPr lang="en-US" sz="2000" dirty="0"/>
          </a:p>
        </p:txBody>
      </p:sp>
      <p:sp>
        <p:nvSpPr>
          <p:cNvPr id="31" name="TextBox 30"/>
          <p:cNvSpPr txBox="1"/>
          <p:nvPr/>
        </p:nvSpPr>
        <p:spPr>
          <a:xfrm>
            <a:off x="6326929" y="4630113"/>
            <a:ext cx="1687051" cy="338554"/>
          </a:xfrm>
          <a:prstGeom prst="rect">
            <a:avLst/>
          </a:prstGeom>
          <a:noFill/>
        </p:spPr>
        <p:txBody>
          <a:bodyPr wrap="square" rtlCol="0">
            <a:spAutoFit/>
          </a:bodyPr>
          <a:lstStyle/>
          <a:p>
            <a:r>
              <a:rPr lang="en-US" sz="1600" dirty="0" smtClean="0"/>
              <a:t>113.2.56.234</a:t>
            </a:r>
            <a:endParaRPr lang="en-US" sz="1600" dirty="0"/>
          </a:p>
        </p:txBody>
      </p:sp>
      <p:pic>
        <p:nvPicPr>
          <p:cNvPr id="32" name="Picture 31"/>
          <p:cNvPicPr>
            <a:picLocks noChangeAspect="1"/>
          </p:cNvPicPr>
          <p:nvPr/>
        </p:nvPicPr>
        <p:blipFill>
          <a:blip r:embed="rId4"/>
          <a:stretch>
            <a:fillRect/>
          </a:stretch>
        </p:blipFill>
        <p:spPr>
          <a:xfrm>
            <a:off x="7595113" y="2740200"/>
            <a:ext cx="1496291" cy="1109052"/>
          </a:xfrm>
          <a:prstGeom prst="rect">
            <a:avLst/>
          </a:prstGeom>
        </p:spPr>
      </p:pic>
      <p:pic>
        <p:nvPicPr>
          <p:cNvPr id="33" name="Picture 32"/>
          <p:cNvPicPr>
            <a:picLocks noChangeAspect="1"/>
          </p:cNvPicPr>
          <p:nvPr/>
        </p:nvPicPr>
        <p:blipFill>
          <a:blip r:embed="rId4"/>
          <a:stretch>
            <a:fillRect/>
          </a:stretch>
        </p:blipFill>
        <p:spPr>
          <a:xfrm>
            <a:off x="7640807" y="3967850"/>
            <a:ext cx="1496291" cy="1109052"/>
          </a:xfrm>
          <a:prstGeom prst="rect">
            <a:avLst/>
          </a:prstGeom>
        </p:spPr>
      </p:pic>
      <p:sp>
        <p:nvSpPr>
          <p:cNvPr id="34" name="TextBox 33"/>
          <p:cNvSpPr txBox="1"/>
          <p:nvPr/>
        </p:nvSpPr>
        <p:spPr>
          <a:xfrm>
            <a:off x="6174459" y="3215128"/>
            <a:ext cx="1687051" cy="338554"/>
          </a:xfrm>
          <a:prstGeom prst="rect">
            <a:avLst/>
          </a:prstGeom>
          <a:noFill/>
        </p:spPr>
        <p:txBody>
          <a:bodyPr wrap="square" rtlCol="0">
            <a:spAutoFit/>
          </a:bodyPr>
          <a:lstStyle/>
          <a:p>
            <a:r>
              <a:rPr lang="en-US" sz="1600" dirty="0" smtClean="0"/>
              <a:t>63.211.7.51</a:t>
            </a:r>
            <a:endParaRPr lang="en-US" sz="1600" dirty="0"/>
          </a:p>
        </p:txBody>
      </p:sp>
      <p:sp>
        <p:nvSpPr>
          <p:cNvPr id="35" name="TextBox 34"/>
          <p:cNvSpPr txBox="1"/>
          <p:nvPr/>
        </p:nvSpPr>
        <p:spPr>
          <a:xfrm>
            <a:off x="6192936" y="1926436"/>
            <a:ext cx="1687051" cy="338554"/>
          </a:xfrm>
          <a:prstGeom prst="rect">
            <a:avLst/>
          </a:prstGeom>
          <a:noFill/>
        </p:spPr>
        <p:txBody>
          <a:bodyPr wrap="square" rtlCol="0">
            <a:spAutoFit/>
          </a:bodyPr>
          <a:lstStyle/>
          <a:p>
            <a:r>
              <a:rPr lang="en-US" sz="1600" dirty="0" smtClean="0"/>
              <a:t>74.211.768.55</a:t>
            </a:r>
            <a:endParaRPr lang="en-US" sz="1600" dirty="0"/>
          </a:p>
        </p:txBody>
      </p:sp>
      <p:sp>
        <p:nvSpPr>
          <p:cNvPr id="29" name="Frame 28"/>
          <p:cNvSpPr/>
          <p:nvPr/>
        </p:nvSpPr>
        <p:spPr>
          <a:xfrm>
            <a:off x="4439805" y="1457922"/>
            <a:ext cx="1224403" cy="2493819"/>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30" name="TextBox 29"/>
          <p:cNvSpPr txBox="1"/>
          <p:nvPr/>
        </p:nvSpPr>
        <p:spPr>
          <a:xfrm>
            <a:off x="4562230" y="2029085"/>
            <a:ext cx="1113905" cy="461665"/>
          </a:xfrm>
          <a:prstGeom prst="rect">
            <a:avLst/>
          </a:prstGeom>
          <a:noFill/>
        </p:spPr>
        <p:txBody>
          <a:bodyPr wrap="square" rtlCol="0">
            <a:spAutoFit/>
          </a:bodyPr>
          <a:lstStyle/>
          <a:p>
            <a:r>
              <a:rPr lang="en-US" sz="2400" b="1" dirty="0" smtClean="0"/>
              <a:t>Proxy</a:t>
            </a:r>
            <a:endParaRPr lang="en-US" sz="1800" b="1" dirty="0"/>
          </a:p>
        </p:txBody>
      </p:sp>
      <p:cxnSp>
        <p:nvCxnSpPr>
          <p:cNvPr id="36" name="Straight Arrow Connector 35"/>
          <p:cNvCxnSpPr/>
          <p:nvPr/>
        </p:nvCxnSpPr>
        <p:spPr>
          <a:xfrm flipV="1">
            <a:off x="4074416" y="2740199"/>
            <a:ext cx="378048" cy="14716"/>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4329323" y="3923126"/>
            <a:ext cx="1687051" cy="338554"/>
          </a:xfrm>
          <a:prstGeom prst="rect">
            <a:avLst/>
          </a:prstGeom>
          <a:noFill/>
        </p:spPr>
        <p:txBody>
          <a:bodyPr wrap="square" rtlCol="0">
            <a:spAutoFit/>
          </a:bodyPr>
          <a:lstStyle/>
          <a:p>
            <a:r>
              <a:rPr lang="en-US" sz="1600" dirty="0" smtClean="0"/>
              <a:t>164.25.93.87</a:t>
            </a:r>
            <a:endParaRPr lang="en-US" sz="1600" dirty="0"/>
          </a:p>
        </p:txBody>
      </p:sp>
      <p:sp>
        <p:nvSpPr>
          <p:cNvPr id="38" name="TextBox 37"/>
          <p:cNvSpPr txBox="1"/>
          <p:nvPr/>
        </p:nvSpPr>
        <p:spPr>
          <a:xfrm>
            <a:off x="2824935" y="4176905"/>
            <a:ext cx="2557463" cy="1138773"/>
          </a:xfrm>
          <a:prstGeom prst="rect">
            <a:avLst/>
          </a:prstGeom>
          <a:noFill/>
        </p:spPr>
        <p:txBody>
          <a:bodyPr wrap="square" rtlCol="0">
            <a:spAutoFit/>
          </a:bodyPr>
          <a:lstStyle/>
          <a:p>
            <a:r>
              <a:rPr lang="en-US" sz="2000" dirty="0" smtClean="0">
                <a:hlinkClick r:id="rId5"/>
              </a:rPr>
              <a:t>www.Catbook.com</a:t>
            </a:r>
            <a:r>
              <a:rPr lang="en-US" sz="2000" dirty="0" smtClean="0"/>
              <a:t> </a:t>
            </a:r>
            <a:r>
              <a:rPr lang="en-US" sz="2800" b="1" dirty="0" smtClean="0"/>
              <a:t>= </a:t>
            </a:r>
            <a:r>
              <a:rPr lang="en-US" sz="2000" dirty="0"/>
              <a:t>164.25.93.87</a:t>
            </a:r>
          </a:p>
          <a:p>
            <a:endParaRPr lang="en-US" sz="2000" b="1" dirty="0"/>
          </a:p>
        </p:txBody>
      </p:sp>
    </p:spTree>
    <p:extLst>
      <p:ext uri="{BB962C8B-B14F-4D97-AF65-F5344CB8AC3E}">
        <p14:creationId xmlns:p14="http://schemas.microsoft.com/office/powerpoint/2010/main" val="393872374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Load Balancing</a:t>
            </a:r>
            <a:endParaRPr lang="en-US" dirty="0"/>
          </a:p>
        </p:txBody>
      </p:sp>
      <p:sp>
        <p:nvSpPr>
          <p:cNvPr id="4" name="Content Placeholder 3"/>
          <p:cNvSpPr>
            <a:spLocks noGrp="1"/>
          </p:cNvSpPr>
          <p:nvPr>
            <p:ph idx="1"/>
          </p:nvPr>
        </p:nvSpPr>
        <p:spPr/>
        <p:txBody>
          <a:bodyPr>
            <a:normAutofit lnSpcReduction="10000"/>
          </a:bodyPr>
          <a:lstStyle/>
          <a:p>
            <a:r>
              <a:rPr lang="en-US" dirty="0" smtClean="0"/>
              <a:t>NGINX is a popular load balancer</a:t>
            </a:r>
          </a:p>
          <a:p>
            <a:r>
              <a:rPr lang="en-US" dirty="0" smtClean="0"/>
              <a:t>Distribute load across multiple servers</a:t>
            </a:r>
          </a:p>
          <a:p>
            <a:r>
              <a:rPr lang="en-US" dirty="0" smtClean="0"/>
              <a:t>Also add (possibly) a secure firewall layer</a:t>
            </a:r>
          </a:p>
          <a:p>
            <a:r>
              <a:rPr lang="en-US" dirty="0" smtClean="0"/>
              <a:t>Algorithms</a:t>
            </a:r>
          </a:p>
          <a:p>
            <a:pPr lvl="1"/>
            <a:r>
              <a:rPr lang="en-US" dirty="0" smtClean="0"/>
              <a:t>Round Robin (Default)</a:t>
            </a:r>
          </a:p>
          <a:p>
            <a:pPr lvl="1"/>
            <a:r>
              <a:rPr lang="en-US" dirty="0" smtClean="0"/>
              <a:t>Least Connected</a:t>
            </a:r>
          </a:p>
          <a:p>
            <a:pPr lvl="1"/>
            <a:r>
              <a:rPr lang="en-US" dirty="0" smtClean="0"/>
              <a:t>IP Hashing</a:t>
            </a:r>
          </a:p>
          <a:p>
            <a:r>
              <a:rPr lang="en-US" dirty="0" smtClean="0"/>
              <a:t>May not solve geographic challenges</a:t>
            </a:r>
          </a:p>
          <a:p>
            <a:endParaRPr lang="en-US" dirty="0"/>
          </a:p>
        </p:txBody>
      </p:sp>
    </p:spTree>
    <p:extLst>
      <p:ext uri="{BB962C8B-B14F-4D97-AF65-F5344CB8AC3E}">
        <p14:creationId xmlns:p14="http://schemas.microsoft.com/office/powerpoint/2010/main" val="15413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40749"/>
            <a:ext cx="7886700" cy="994172"/>
          </a:xfrm>
        </p:spPr>
        <p:txBody>
          <a:bodyPr/>
          <a:lstStyle/>
          <a:p>
            <a:r>
              <a:rPr lang="en-US" dirty="0" smtClean="0"/>
              <a:t>Round Robin</a:t>
            </a:r>
            <a:endParaRPr lang="en-US" dirty="0"/>
          </a:p>
        </p:txBody>
      </p:sp>
      <p:pic>
        <p:nvPicPr>
          <p:cNvPr id="3" name="Picture 2"/>
          <p:cNvPicPr>
            <a:picLocks noChangeAspect="1"/>
          </p:cNvPicPr>
          <p:nvPr/>
        </p:nvPicPr>
        <p:blipFill>
          <a:blip r:embed="rId2"/>
          <a:stretch>
            <a:fillRect/>
          </a:stretch>
        </p:blipFill>
        <p:spPr>
          <a:xfrm>
            <a:off x="7537218" y="1349786"/>
            <a:ext cx="1496291" cy="1109052"/>
          </a:xfrm>
          <a:prstGeom prst="rect">
            <a:avLst/>
          </a:prstGeom>
        </p:spPr>
      </p:pic>
      <p:sp>
        <p:nvSpPr>
          <p:cNvPr id="4" name="TextBox 3"/>
          <p:cNvSpPr txBox="1"/>
          <p:nvPr/>
        </p:nvSpPr>
        <p:spPr>
          <a:xfrm>
            <a:off x="6174457" y="3913857"/>
            <a:ext cx="1687051" cy="338554"/>
          </a:xfrm>
          <a:prstGeom prst="rect">
            <a:avLst/>
          </a:prstGeom>
          <a:noFill/>
        </p:spPr>
        <p:txBody>
          <a:bodyPr wrap="square" rtlCol="0">
            <a:spAutoFit/>
          </a:bodyPr>
          <a:lstStyle/>
          <a:p>
            <a:r>
              <a:rPr lang="en-US" sz="1600" dirty="0" smtClean="0"/>
              <a:t>Server 3</a:t>
            </a:r>
            <a:endParaRPr lang="en-US" sz="1600" dirty="0"/>
          </a:p>
        </p:txBody>
      </p:sp>
      <p:pic>
        <p:nvPicPr>
          <p:cNvPr id="5" name="Picture 4"/>
          <p:cNvPicPr>
            <a:picLocks noChangeAspect="1"/>
          </p:cNvPicPr>
          <p:nvPr/>
        </p:nvPicPr>
        <p:blipFill>
          <a:blip r:embed="rId2"/>
          <a:stretch>
            <a:fillRect/>
          </a:stretch>
        </p:blipFill>
        <p:spPr>
          <a:xfrm>
            <a:off x="7568138" y="2608474"/>
            <a:ext cx="1496291" cy="1109052"/>
          </a:xfrm>
          <a:prstGeom prst="rect">
            <a:avLst/>
          </a:prstGeom>
        </p:spPr>
      </p:pic>
      <p:pic>
        <p:nvPicPr>
          <p:cNvPr id="6" name="Picture 5"/>
          <p:cNvPicPr>
            <a:picLocks noChangeAspect="1"/>
          </p:cNvPicPr>
          <p:nvPr/>
        </p:nvPicPr>
        <p:blipFill>
          <a:blip r:embed="rId2"/>
          <a:stretch>
            <a:fillRect/>
          </a:stretch>
        </p:blipFill>
        <p:spPr>
          <a:xfrm>
            <a:off x="7640807" y="3967850"/>
            <a:ext cx="1496291" cy="1109052"/>
          </a:xfrm>
          <a:prstGeom prst="rect">
            <a:avLst/>
          </a:prstGeom>
        </p:spPr>
      </p:pic>
      <p:sp>
        <p:nvSpPr>
          <p:cNvPr id="7" name="TextBox 6"/>
          <p:cNvSpPr txBox="1"/>
          <p:nvPr/>
        </p:nvSpPr>
        <p:spPr>
          <a:xfrm>
            <a:off x="6174458" y="2993723"/>
            <a:ext cx="1687051" cy="338554"/>
          </a:xfrm>
          <a:prstGeom prst="rect">
            <a:avLst/>
          </a:prstGeom>
          <a:noFill/>
        </p:spPr>
        <p:txBody>
          <a:bodyPr wrap="square" rtlCol="0">
            <a:spAutoFit/>
          </a:bodyPr>
          <a:lstStyle/>
          <a:p>
            <a:r>
              <a:rPr lang="en-US" sz="1600" dirty="0" smtClean="0"/>
              <a:t>Server 2</a:t>
            </a:r>
            <a:endParaRPr lang="en-US" sz="1600" dirty="0"/>
          </a:p>
        </p:txBody>
      </p:sp>
      <p:sp>
        <p:nvSpPr>
          <p:cNvPr id="8" name="TextBox 7"/>
          <p:cNvSpPr txBox="1"/>
          <p:nvPr/>
        </p:nvSpPr>
        <p:spPr>
          <a:xfrm>
            <a:off x="6174458" y="1932199"/>
            <a:ext cx="1687051" cy="338554"/>
          </a:xfrm>
          <a:prstGeom prst="rect">
            <a:avLst/>
          </a:prstGeom>
          <a:noFill/>
        </p:spPr>
        <p:txBody>
          <a:bodyPr wrap="square" rtlCol="0">
            <a:spAutoFit/>
          </a:bodyPr>
          <a:lstStyle/>
          <a:p>
            <a:r>
              <a:rPr lang="en-US" sz="1600" dirty="0" smtClean="0"/>
              <a:t>Server 1</a:t>
            </a:r>
            <a:endParaRPr lang="en-US" sz="1600" dirty="0"/>
          </a:p>
        </p:txBody>
      </p:sp>
      <p:sp>
        <p:nvSpPr>
          <p:cNvPr id="9" name="Frame 8"/>
          <p:cNvSpPr/>
          <p:nvPr/>
        </p:nvSpPr>
        <p:spPr>
          <a:xfrm>
            <a:off x="2877012" y="1867066"/>
            <a:ext cx="1224403" cy="2493819"/>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2050" name="Picture 2" descr="https://www.nginx.com/wp-content/themes/nginx-theme/assets/img/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415755" y="2867044"/>
            <a:ext cx="2146917" cy="49386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a:off x="1396537" y="2270753"/>
            <a:ext cx="99752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396537" y="3113974"/>
            <a:ext cx="99752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396537" y="3967850"/>
            <a:ext cx="99752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840777" y="2270753"/>
            <a:ext cx="99752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840777" y="3132171"/>
            <a:ext cx="99752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840777" y="3967850"/>
            <a:ext cx="99752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40749"/>
            <a:ext cx="7886700" cy="994172"/>
          </a:xfrm>
        </p:spPr>
        <p:txBody>
          <a:bodyPr/>
          <a:lstStyle/>
          <a:p>
            <a:r>
              <a:rPr lang="en-US" dirty="0" smtClean="0"/>
              <a:t>Least Connected</a:t>
            </a:r>
            <a:endParaRPr lang="en-US" dirty="0"/>
          </a:p>
        </p:txBody>
      </p:sp>
      <p:pic>
        <p:nvPicPr>
          <p:cNvPr id="3" name="Picture 2"/>
          <p:cNvPicPr>
            <a:picLocks noChangeAspect="1"/>
          </p:cNvPicPr>
          <p:nvPr/>
        </p:nvPicPr>
        <p:blipFill>
          <a:blip r:embed="rId3"/>
          <a:stretch>
            <a:fillRect/>
          </a:stretch>
        </p:blipFill>
        <p:spPr>
          <a:xfrm>
            <a:off x="7537218" y="1349786"/>
            <a:ext cx="1496291" cy="1109052"/>
          </a:xfrm>
          <a:prstGeom prst="rect">
            <a:avLst/>
          </a:prstGeom>
        </p:spPr>
      </p:pic>
      <p:sp>
        <p:nvSpPr>
          <p:cNvPr id="4" name="TextBox 3"/>
          <p:cNvSpPr txBox="1"/>
          <p:nvPr/>
        </p:nvSpPr>
        <p:spPr>
          <a:xfrm>
            <a:off x="6035040" y="3986564"/>
            <a:ext cx="1826469" cy="861774"/>
          </a:xfrm>
          <a:prstGeom prst="rect">
            <a:avLst/>
          </a:prstGeom>
          <a:noFill/>
        </p:spPr>
        <p:txBody>
          <a:bodyPr wrap="square" rtlCol="0">
            <a:spAutoFit/>
          </a:bodyPr>
          <a:lstStyle/>
          <a:p>
            <a:r>
              <a:rPr lang="en-US" sz="1600" dirty="0" smtClean="0"/>
              <a:t>Server 3</a:t>
            </a:r>
          </a:p>
          <a:p>
            <a:endParaRPr lang="en-US" sz="1600" dirty="0"/>
          </a:p>
          <a:p>
            <a:r>
              <a:rPr lang="en-US" sz="1800" b="1" dirty="0" smtClean="0"/>
              <a:t>312</a:t>
            </a:r>
            <a:r>
              <a:rPr lang="en-US" sz="1800" dirty="0" smtClean="0"/>
              <a:t> </a:t>
            </a:r>
            <a:r>
              <a:rPr lang="en-US" sz="1600" dirty="0" smtClean="0"/>
              <a:t>connections</a:t>
            </a:r>
            <a:endParaRPr lang="en-US" sz="1600" dirty="0"/>
          </a:p>
        </p:txBody>
      </p:sp>
      <p:pic>
        <p:nvPicPr>
          <p:cNvPr id="5" name="Picture 4"/>
          <p:cNvPicPr>
            <a:picLocks noChangeAspect="1"/>
          </p:cNvPicPr>
          <p:nvPr/>
        </p:nvPicPr>
        <p:blipFill>
          <a:blip r:embed="rId3"/>
          <a:stretch>
            <a:fillRect/>
          </a:stretch>
        </p:blipFill>
        <p:spPr>
          <a:xfrm>
            <a:off x="7568138" y="2608474"/>
            <a:ext cx="1496291" cy="1109052"/>
          </a:xfrm>
          <a:prstGeom prst="rect">
            <a:avLst/>
          </a:prstGeom>
        </p:spPr>
      </p:pic>
      <p:pic>
        <p:nvPicPr>
          <p:cNvPr id="6" name="Picture 5"/>
          <p:cNvPicPr>
            <a:picLocks noChangeAspect="1"/>
          </p:cNvPicPr>
          <p:nvPr/>
        </p:nvPicPr>
        <p:blipFill>
          <a:blip r:embed="rId3"/>
          <a:stretch>
            <a:fillRect/>
          </a:stretch>
        </p:blipFill>
        <p:spPr>
          <a:xfrm>
            <a:off x="7640807" y="3967850"/>
            <a:ext cx="1496291" cy="1109052"/>
          </a:xfrm>
          <a:prstGeom prst="rect">
            <a:avLst/>
          </a:prstGeom>
        </p:spPr>
      </p:pic>
      <p:sp>
        <p:nvSpPr>
          <p:cNvPr id="7" name="TextBox 6"/>
          <p:cNvSpPr txBox="1"/>
          <p:nvPr/>
        </p:nvSpPr>
        <p:spPr>
          <a:xfrm>
            <a:off x="6035040" y="2993723"/>
            <a:ext cx="1826469" cy="861774"/>
          </a:xfrm>
          <a:prstGeom prst="rect">
            <a:avLst/>
          </a:prstGeom>
          <a:noFill/>
        </p:spPr>
        <p:txBody>
          <a:bodyPr wrap="square" rtlCol="0">
            <a:spAutoFit/>
          </a:bodyPr>
          <a:lstStyle/>
          <a:p>
            <a:r>
              <a:rPr lang="en-US" sz="1600" dirty="0" smtClean="0"/>
              <a:t>Server 2</a:t>
            </a:r>
          </a:p>
          <a:p>
            <a:endParaRPr lang="en-US" sz="1600" dirty="0"/>
          </a:p>
          <a:p>
            <a:r>
              <a:rPr lang="en-US" sz="1800" b="1" dirty="0" smtClean="0"/>
              <a:t>123</a:t>
            </a:r>
            <a:r>
              <a:rPr lang="en-US" sz="1800" dirty="0" smtClean="0"/>
              <a:t> </a:t>
            </a:r>
            <a:r>
              <a:rPr lang="en-US" sz="1600" dirty="0" smtClean="0"/>
              <a:t>connections</a:t>
            </a:r>
            <a:endParaRPr lang="en-US" sz="1600" dirty="0"/>
          </a:p>
        </p:txBody>
      </p:sp>
      <p:sp>
        <p:nvSpPr>
          <p:cNvPr id="8" name="TextBox 7"/>
          <p:cNvSpPr txBox="1"/>
          <p:nvPr/>
        </p:nvSpPr>
        <p:spPr>
          <a:xfrm>
            <a:off x="6035040" y="1932199"/>
            <a:ext cx="1826469" cy="861774"/>
          </a:xfrm>
          <a:prstGeom prst="rect">
            <a:avLst/>
          </a:prstGeom>
          <a:noFill/>
        </p:spPr>
        <p:txBody>
          <a:bodyPr wrap="square" rtlCol="0">
            <a:spAutoFit/>
          </a:bodyPr>
          <a:lstStyle/>
          <a:p>
            <a:r>
              <a:rPr lang="en-US" sz="1600" dirty="0" smtClean="0"/>
              <a:t>Server 1</a:t>
            </a:r>
          </a:p>
          <a:p>
            <a:endParaRPr lang="en-US" sz="1600" dirty="0"/>
          </a:p>
          <a:p>
            <a:r>
              <a:rPr lang="en-US" sz="1800" b="1" dirty="0" smtClean="0"/>
              <a:t>200</a:t>
            </a:r>
            <a:r>
              <a:rPr lang="en-US" sz="1800" dirty="0" smtClean="0"/>
              <a:t> </a:t>
            </a:r>
            <a:r>
              <a:rPr lang="en-US" sz="1600" dirty="0" smtClean="0"/>
              <a:t>connections</a:t>
            </a:r>
            <a:endParaRPr lang="en-US" sz="1600" dirty="0"/>
          </a:p>
        </p:txBody>
      </p:sp>
      <p:sp>
        <p:nvSpPr>
          <p:cNvPr id="9" name="Frame 8"/>
          <p:cNvSpPr/>
          <p:nvPr/>
        </p:nvSpPr>
        <p:spPr>
          <a:xfrm>
            <a:off x="2877012" y="1867066"/>
            <a:ext cx="1224403" cy="2493819"/>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2050" name="Picture 2" descr="https://www.nginx.com/wp-content/themes/nginx-theme/assets/im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2415755" y="2867044"/>
            <a:ext cx="2146917" cy="49386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1396537" y="3113974"/>
            <a:ext cx="99752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4572000" y="2993723"/>
            <a:ext cx="3289509" cy="830997"/>
            <a:chOff x="4572000" y="2993723"/>
            <a:chExt cx="3289509" cy="830997"/>
          </a:xfrm>
        </p:grpSpPr>
        <p:cxnSp>
          <p:nvCxnSpPr>
            <p:cNvPr id="14" name="Straight Arrow Connector 13"/>
            <p:cNvCxnSpPr/>
            <p:nvPr/>
          </p:nvCxnSpPr>
          <p:spPr>
            <a:xfrm>
              <a:off x="4572000" y="3113974"/>
              <a:ext cx="134666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035040" y="2993723"/>
              <a:ext cx="1826469" cy="830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98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40749"/>
            <a:ext cx="7886700" cy="994172"/>
          </a:xfrm>
        </p:spPr>
        <p:txBody>
          <a:bodyPr/>
          <a:lstStyle/>
          <a:p>
            <a:r>
              <a:rPr lang="en-US" dirty="0" smtClean="0"/>
              <a:t>IP Hashing</a:t>
            </a:r>
            <a:endParaRPr lang="en-US" dirty="0"/>
          </a:p>
        </p:txBody>
      </p:sp>
      <p:pic>
        <p:nvPicPr>
          <p:cNvPr id="3" name="Picture 2"/>
          <p:cNvPicPr>
            <a:picLocks noChangeAspect="1"/>
          </p:cNvPicPr>
          <p:nvPr/>
        </p:nvPicPr>
        <p:blipFill>
          <a:blip r:embed="rId3"/>
          <a:stretch>
            <a:fillRect/>
          </a:stretch>
        </p:blipFill>
        <p:spPr>
          <a:xfrm>
            <a:off x="7537218" y="1349786"/>
            <a:ext cx="1496291" cy="1109052"/>
          </a:xfrm>
          <a:prstGeom prst="rect">
            <a:avLst/>
          </a:prstGeom>
        </p:spPr>
      </p:pic>
      <p:sp>
        <p:nvSpPr>
          <p:cNvPr id="4" name="TextBox 3"/>
          <p:cNvSpPr txBox="1"/>
          <p:nvPr/>
        </p:nvSpPr>
        <p:spPr>
          <a:xfrm>
            <a:off x="6174458" y="3986564"/>
            <a:ext cx="1687051" cy="830997"/>
          </a:xfrm>
          <a:prstGeom prst="rect">
            <a:avLst/>
          </a:prstGeom>
          <a:noFill/>
        </p:spPr>
        <p:txBody>
          <a:bodyPr wrap="square" rtlCol="0">
            <a:spAutoFit/>
          </a:bodyPr>
          <a:lstStyle/>
          <a:p>
            <a:r>
              <a:rPr lang="en-US" sz="1600" dirty="0" smtClean="0"/>
              <a:t>Server 3</a:t>
            </a:r>
          </a:p>
          <a:p>
            <a:endParaRPr lang="en-US" sz="1600" dirty="0"/>
          </a:p>
          <a:p>
            <a:r>
              <a:rPr lang="en-US" sz="1600" dirty="0" smtClean="0"/>
              <a:t>312 connections</a:t>
            </a:r>
            <a:endParaRPr lang="en-US" sz="1600" dirty="0"/>
          </a:p>
        </p:txBody>
      </p:sp>
      <p:pic>
        <p:nvPicPr>
          <p:cNvPr id="5" name="Picture 4"/>
          <p:cNvPicPr>
            <a:picLocks noChangeAspect="1"/>
          </p:cNvPicPr>
          <p:nvPr/>
        </p:nvPicPr>
        <p:blipFill>
          <a:blip r:embed="rId3"/>
          <a:stretch>
            <a:fillRect/>
          </a:stretch>
        </p:blipFill>
        <p:spPr>
          <a:xfrm>
            <a:off x="7568138" y="2608474"/>
            <a:ext cx="1496291" cy="1109052"/>
          </a:xfrm>
          <a:prstGeom prst="rect">
            <a:avLst/>
          </a:prstGeom>
        </p:spPr>
      </p:pic>
      <p:pic>
        <p:nvPicPr>
          <p:cNvPr id="6" name="Picture 5"/>
          <p:cNvPicPr>
            <a:picLocks noChangeAspect="1"/>
          </p:cNvPicPr>
          <p:nvPr/>
        </p:nvPicPr>
        <p:blipFill>
          <a:blip r:embed="rId3"/>
          <a:stretch>
            <a:fillRect/>
          </a:stretch>
        </p:blipFill>
        <p:spPr>
          <a:xfrm>
            <a:off x="7640807" y="3967850"/>
            <a:ext cx="1496291" cy="1109052"/>
          </a:xfrm>
          <a:prstGeom prst="rect">
            <a:avLst/>
          </a:prstGeom>
        </p:spPr>
      </p:pic>
      <p:sp>
        <p:nvSpPr>
          <p:cNvPr id="7" name="TextBox 6"/>
          <p:cNvSpPr txBox="1"/>
          <p:nvPr/>
        </p:nvSpPr>
        <p:spPr>
          <a:xfrm>
            <a:off x="6174458" y="2993723"/>
            <a:ext cx="1687051" cy="830997"/>
          </a:xfrm>
          <a:prstGeom prst="rect">
            <a:avLst/>
          </a:prstGeom>
          <a:noFill/>
        </p:spPr>
        <p:txBody>
          <a:bodyPr wrap="square" rtlCol="0">
            <a:spAutoFit/>
          </a:bodyPr>
          <a:lstStyle/>
          <a:p>
            <a:r>
              <a:rPr lang="en-US" sz="1600" dirty="0" smtClean="0"/>
              <a:t>Server 2</a:t>
            </a:r>
          </a:p>
          <a:p>
            <a:endParaRPr lang="en-US" sz="1600" dirty="0"/>
          </a:p>
          <a:p>
            <a:r>
              <a:rPr lang="en-US" sz="1600" dirty="0" smtClean="0"/>
              <a:t>123 connections</a:t>
            </a:r>
            <a:endParaRPr lang="en-US" sz="1600" dirty="0"/>
          </a:p>
        </p:txBody>
      </p:sp>
      <p:sp>
        <p:nvSpPr>
          <p:cNvPr id="8" name="TextBox 7"/>
          <p:cNvSpPr txBox="1"/>
          <p:nvPr/>
        </p:nvSpPr>
        <p:spPr>
          <a:xfrm>
            <a:off x="6174458" y="1932199"/>
            <a:ext cx="1687051" cy="830997"/>
          </a:xfrm>
          <a:prstGeom prst="rect">
            <a:avLst/>
          </a:prstGeom>
          <a:noFill/>
        </p:spPr>
        <p:txBody>
          <a:bodyPr wrap="square" rtlCol="0">
            <a:spAutoFit/>
          </a:bodyPr>
          <a:lstStyle/>
          <a:p>
            <a:r>
              <a:rPr lang="en-US" sz="1600" dirty="0" smtClean="0"/>
              <a:t>Server 1</a:t>
            </a:r>
          </a:p>
          <a:p>
            <a:endParaRPr lang="en-US" sz="1600" dirty="0"/>
          </a:p>
          <a:p>
            <a:r>
              <a:rPr lang="en-US" sz="1600" dirty="0" smtClean="0"/>
              <a:t>200 connections</a:t>
            </a:r>
            <a:endParaRPr lang="en-US" sz="1600" dirty="0"/>
          </a:p>
        </p:txBody>
      </p:sp>
      <p:sp>
        <p:nvSpPr>
          <p:cNvPr id="9" name="Frame 8"/>
          <p:cNvSpPr/>
          <p:nvPr/>
        </p:nvSpPr>
        <p:spPr>
          <a:xfrm>
            <a:off x="2877012" y="1867066"/>
            <a:ext cx="1224403" cy="2493819"/>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2050" name="Picture 2" descr="https://www.nginx.com/wp-content/themes/nginx-theme/assets/im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2415755" y="2867044"/>
            <a:ext cx="2146917" cy="49386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1529541" y="3113974"/>
            <a:ext cx="99752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4101415" y="1878643"/>
            <a:ext cx="3639452" cy="1235331"/>
            <a:chOff x="4222057" y="2993723"/>
            <a:chExt cx="3639452" cy="1235331"/>
          </a:xfrm>
        </p:grpSpPr>
        <p:cxnSp>
          <p:nvCxnSpPr>
            <p:cNvPr id="14" name="Straight Arrow Connector 13"/>
            <p:cNvCxnSpPr/>
            <p:nvPr/>
          </p:nvCxnSpPr>
          <p:spPr>
            <a:xfrm flipV="1">
              <a:off x="4222057" y="3409221"/>
              <a:ext cx="1952401" cy="81983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174458" y="2993723"/>
              <a:ext cx="1687051" cy="830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p:nvPicPr>
        <p:blipFill>
          <a:blip r:embed="rId5"/>
          <a:stretch>
            <a:fillRect/>
          </a:stretch>
        </p:blipFill>
        <p:spPr>
          <a:xfrm>
            <a:off x="33511" y="2347697"/>
            <a:ext cx="1363292" cy="1189845"/>
          </a:xfrm>
          <a:prstGeom prst="rect">
            <a:avLst/>
          </a:prstGeom>
        </p:spPr>
      </p:pic>
      <p:sp>
        <p:nvSpPr>
          <p:cNvPr id="16" name="TextBox 15"/>
          <p:cNvSpPr txBox="1"/>
          <p:nvPr/>
        </p:nvSpPr>
        <p:spPr>
          <a:xfrm>
            <a:off x="300125" y="3412592"/>
            <a:ext cx="1687051" cy="584775"/>
          </a:xfrm>
          <a:prstGeom prst="rect">
            <a:avLst/>
          </a:prstGeom>
          <a:noFill/>
        </p:spPr>
        <p:txBody>
          <a:bodyPr wrap="square" rtlCol="0">
            <a:spAutoFit/>
          </a:bodyPr>
          <a:lstStyle/>
          <a:p>
            <a:r>
              <a:rPr lang="en-US" sz="1600" b="1" dirty="0" smtClean="0"/>
              <a:t>User X</a:t>
            </a:r>
          </a:p>
          <a:p>
            <a:r>
              <a:rPr lang="en-US" sz="1600" b="1" dirty="0" smtClean="0"/>
              <a:t>22.124.65.1</a:t>
            </a:r>
            <a:endParaRPr lang="en-US" sz="1600" b="1" dirty="0"/>
          </a:p>
        </p:txBody>
      </p:sp>
      <p:sp>
        <p:nvSpPr>
          <p:cNvPr id="17" name="TextBox 16"/>
          <p:cNvSpPr txBox="1"/>
          <p:nvPr/>
        </p:nvSpPr>
        <p:spPr>
          <a:xfrm>
            <a:off x="2877012" y="4447387"/>
            <a:ext cx="1687051" cy="584775"/>
          </a:xfrm>
          <a:prstGeom prst="rect">
            <a:avLst/>
          </a:prstGeom>
          <a:noFill/>
        </p:spPr>
        <p:txBody>
          <a:bodyPr wrap="square" rtlCol="0">
            <a:spAutoFit/>
          </a:bodyPr>
          <a:lstStyle/>
          <a:p>
            <a:r>
              <a:rPr lang="en-US" sz="1600" b="1" dirty="0" smtClean="0"/>
              <a:t>22.124.65.1 always Server1</a:t>
            </a:r>
            <a:endParaRPr lang="en-US" sz="1600" b="1" dirty="0"/>
          </a:p>
        </p:txBody>
      </p:sp>
      <p:sp>
        <p:nvSpPr>
          <p:cNvPr id="11" name="TextBox 10"/>
          <p:cNvSpPr txBox="1"/>
          <p:nvPr/>
        </p:nvSpPr>
        <p:spPr>
          <a:xfrm>
            <a:off x="300125" y="1234921"/>
            <a:ext cx="4005868" cy="307777"/>
          </a:xfrm>
          <a:prstGeom prst="rect">
            <a:avLst/>
          </a:prstGeom>
          <a:noFill/>
        </p:spPr>
        <p:txBody>
          <a:bodyPr wrap="square" rtlCol="0">
            <a:spAutoFit/>
          </a:bodyPr>
          <a:lstStyle/>
          <a:p>
            <a:r>
              <a:rPr lang="en-US" dirty="0" smtClean="0"/>
              <a:t>Why would you need this ?</a:t>
            </a:r>
            <a:endParaRPr lang="en-US" dirty="0"/>
          </a:p>
        </p:txBody>
      </p:sp>
    </p:spTree>
    <p:extLst>
      <p:ext uri="{BB962C8B-B14F-4D97-AF65-F5344CB8AC3E}">
        <p14:creationId xmlns:p14="http://schemas.microsoft.com/office/powerpoint/2010/main" val="288278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Deconstructing Load Balancing</a:t>
            </a:r>
            <a:endParaRPr lang="en-US" dirty="0"/>
          </a:p>
        </p:txBody>
      </p:sp>
      <p:pic>
        <p:nvPicPr>
          <p:cNvPr id="6" name="Picture 5"/>
          <p:cNvPicPr>
            <a:picLocks noChangeAspect="1"/>
          </p:cNvPicPr>
          <p:nvPr/>
        </p:nvPicPr>
        <p:blipFill>
          <a:blip r:embed="rId2"/>
          <a:stretch>
            <a:fillRect/>
          </a:stretch>
        </p:blipFill>
        <p:spPr>
          <a:xfrm>
            <a:off x="6839794" y="1089009"/>
            <a:ext cx="1496291" cy="1109052"/>
          </a:xfrm>
          <a:prstGeom prst="rect">
            <a:avLst/>
          </a:prstGeom>
        </p:spPr>
      </p:pic>
      <p:pic>
        <p:nvPicPr>
          <p:cNvPr id="7" name="Picture 6"/>
          <p:cNvPicPr>
            <a:picLocks noChangeAspect="1"/>
          </p:cNvPicPr>
          <p:nvPr/>
        </p:nvPicPr>
        <p:blipFill>
          <a:blip r:embed="rId2"/>
          <a:stretch>
            <a:fillRect/>
          </a:stretch>
        </p:blipFill>
        <p:spPr>
          <a:xfrm>
            <a:off x="6870714" y="2347697"/>
            <a:ext cx="1496291" cy="1109052"/>
          </a:xfrm>
          <a:prstGeom prst="rect">
            <a:avLst/>
          </a:prstGeom>
        </p:spPr>
      </p:pic>
      <p:pic>
        <p:nvPicPr>
          <p:cNvPr id="8" name="Picture 7"/>
          <p:cNvPicPr>
            <a:picLocks noChangeAspect="1"/>
          </p:cNvPicPr>
          <p:nvPr/>
        </p:nvPicPr>
        <p:blipFill>
          <a:blip r:embed="rId2"/>
          <a:stretch>
            <a:fillRect/>
          </a:stretch>
        </p:blipFill>
        <p:spPr>
          <a:xfrm>
            <a:off x="6943383" y="3707073"/>
            <a:ext cx="1496291" cy="1109052"/>
          </a:xfrm>
          <a:prstGeom prst="rect">
            <a:avLst/>
          </a:prstGeom>
        </p:spPr>
      </p:pic>
      <p:sp>
        <p:nvSpPr>
          <p:cNvPr id="9" name="Frame 8"/>
          <p:cNvSpPr/>
          <p:nvPr/>
        </p:nvSpPr>
        <p:spPr>
          <a:xfrm>
            <a:off x="3276050" y="1836069"/>
            <a:ext cx="1224403" cy="2493819"/>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0" name="Picture 2" descr="https://www.nginx.com/wp-content/themes/nginx-theme/assets/img/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766275" y="2836047"/>
            <a:ext cx="2146917" cy="49386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4"/>
          <a:stretch>
            <a:fillRect/>
          </a:stretch>
        </p:blipFill>
        <p:spPr>
          <a:xfrm>
            <a:off x="33511" y="2347697"/>
            <a:ext cx="1363292" cy="1189845"/>
          </a:xfrm>
          <a:prstGeom prst="rect">
            <a:avLst/>
          </a:prstGeom>
        </p:spPr>
      </p:pic>
      <p:cxnSp>
        <p:nvCxnSpPr>
          <p:cNvPr id="12" name="Straight Arrow Connector 11"/>
          <p:cNvCxnSpPr/>
          <p:nvPr/>
        </p:nvCxnSpPr>
        <p:spPr>
          <a:xfrm>
            <a:off x="1762016" y="3051981"/>
            <a:ext cx="99752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8158" y="3848659"/>
            <a:ext cx="2492990" cy="307777"/>
          </a:xfrm>
          <a:prstGeom prst="rect">
            <a:avLst/>
          </a:prstGeom>
          <a:noFill/>
        </p:spPr>
        <p:txBody>
          <a:bodyPr wrap="none" rtlCol="0">
            <a:spAutoFit/>
          </a:bodyPr>
          <a:lstStyle/>
          <a:p>
            <a:r>
              <a:rPr lang="en-US" dirty="0" smtClean="0"/>
              <a:t>What addresses to listen to ?</a:t>
            </a:r>
            <a:endParaRPr lang="en-US" dirty="0"/>
          </a:p>
        </p:txBody>
      </p:sp>
      <p:sp>
        <p:nvSpPr>
          <p:cNvPr id="14" name="TextBox 13"/>
          <p:cNvSpPr txBox="1"/>
          <p:nvPr/>
        </p:nvSpPr>
        <p:spPr>
          <a:xfrm>
            <a:off x="4545355" y="3848659"/>
            <a:ext cx="2462534" cy="523220"/>
          </a:xfrm>
          <a:prstGeom prst="rect">
            <a:avLst/>
          </a:prstGeom>
          <a:noFill/>
        </p:spPr>
        <p:txBody>
          <a:bodyPr wrap="none" rtlCol="0">
            <a:spAutoFit/>
          </a:bodyPr>
          <a:lstStyle/>
          <a:p>
            <a:r>
              <a:rPr lang="en-US" dirty="0" smtClean="0"/>
              <a:t>What addresses to send to ?</a:t>
            </a:r>
          </a:p>
          <a:p>
            <a:r>
              <a:rPr lang="en-US" dirty="0" smtClean="0"/>
              <a:t>What protocol ?</a:t>
            </a:r>
            <a:endParaRPr lang="en-US" dirty="0"/>
          </a:p>
        </p:txBody>
      </p:sp>
      <p:cxnSp>
        <p:nvCxnSpPr>
          <p:cNvPr id="15" name="Straight Arrow Connector 14"/>
          <p:cNvCxnSpPr/>
          <p:nvPr/>
        </p:nvCxnSpPr>
        <p:spPr>
          <a:xfrm>
            <a:off x="5149316" y="3051981"/>
            <a:ext cx="99752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399077" y="4175999"/>
            <a:ext cx="1239442" cy="307777"/>
          </a:xfrm>
          <a:prstGeom prst="rect">
            <a:avLst/>
          </a:prstGeom>
          <a:noFill/>
        </p:spPr>
        <p:txBody>
          <a:bodyPr wrap="none" rtlCol="0">
            <a:spAutoFit/>
          </a:bodyPr>
          <a:lstStyle/>
          <a:p>
            <a:r>
              <a:rPr lang="en-US" dirty="0" smtClean="0"/>
              <a:t>Catbook.com</a:t>
            </a:r>
            <a:endParaRPr lang="en-US" dirty="0"/>
          </a:p>
        </p:txBody>
      </p:sp>
    </p:spTree>
    <p:extLst>
      <p:ext uri="{BB962C8B-B14F-4D97-AF65-F5344CB8AC3E}">
        <p14:creationId xmlns:p14="http://schemas.microsoft.com/office/powerpoint/2010/main" val="29284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Map</a:t>
            </a:r>
          </a:p>
        </p:txBody>
      </p:sp>
      <p:pic>
        <p:nvPicPr>
          <p:cNvPr id="89" name="Shape 89"/>
          <p:cNvPicPr preferRelativeResize="0"/>
          <p:nvPr/>
        </p:nvPicPr>
        <p:blipFill rotWithShape="1">
          <a:blip r:embed="rId3">
            <a:alphaModFix/>
          </a:blip>
          <a:srcRect/>
          <a:stretch/>
        </p:blipFill>
        <p:spPr>
          <a:xfrm>
            <a:off x="667050" y="1826112"/>
            <a:ext cx="1304925" cy="1285875"/>
          </a:xfrm>
          <a:prstGeom prst="rect">
            <a:avLst/>
          </a:prstGeom>
          <a:noFill/>
          <a:ln>
            <a:noFill/>
          </a:ln>
        </p:spPr>
      </p:pic>
      <p:pic>
        <p:nvPicPr>
          <p:cNvPr id="90" name="Shape 90"/>
          <p:cNvPicPr preferRelativeResize="0"/>
          <p:nvPr/>
        </p:nvPicPr>
        <p:blipFill rotWithShape="1">
          <a:blip r:embed="rId4">
            <a:alphaModFix/>
          </a:blip>
          <a:srcRect/>
          <a:stretch/>
        </p:blipFill>
        <p:spPr>
          <a:xfrm>
            <a:off x="2835366" y="1826112"/>
            <a:ext cx="1304925" cy="1285875"/>
          </a:xfrm>
          <a:prstGeom prst="rect">
            <a:avLst/>
          </a:prstGeom>
          <a:noFill/>
          <a:ln>
            <a:noFill/>
          </a:ln>
        </p:spPr>
      </p:pic>
      <p:pic>
        <p:nvPicPr>
          <p:cNvPr id="91" name="Shape 91"/>
          <p:cNvPicPr preferRelativeResize="0"/>
          <p:nvPr/>
        </p:nvPicPr>
        <p:blipFill rotWithShape="1">
          <a:blip r:embed="rId5">
            <a:alphaModFix/>
          </a:blip>
          <a:srcRect/>
          <a:stretch/>
        </p:blipFill>
        <p:spPr>
          <a:xfrm>
            <a:off x="5003683" y="1826112"/>
            <a:ext cx="1304925" cy="1285875"/>
          </a:xfrm>
          <a:prstGeom prst="rect">
            <a:avLst/>
          </a:prstGeom>
          <a:noFill/>
          <a:ln>
            <a:noFill/>
          </a:ln>
        </p:spPr>
      </p:pic>
      <p:pic>
        <p:nvPicPr>
          <p:cNvPr id="92" name="Shape 92"/>
          <p:cNvPicPr preferRelativeResize="0"/>
          <p:nvPr/>
        </p:nvPicPr>
        <p:blipFill>
          <a:blip r:embed="rId6">
            <a:alphaModFix/>
          </a:blip>
          <a:stretch>
            <a:fillRect/>
          </a:stretch>
        </p:blipFill>
        <p:spPr>
          <a:xfrm>
            <a:off x="7172000" y="1826112"/>
            <a:ext cx="1304925" cy="1285875"/>
          </a:xfrm>
          <a:prstGeom prst="rect">
            <a:avLst/>
          </a:prstGeom>
          <a:noFill/>
          <a:ln>
            <a:noFill/>
          </a:ln>
        </p:spPr>
      </p:pic>
      <p:sp>
        <p:nvSpPr>
          <p:cNvPr id="93" name="Shape 93"/>
          <p:cNvSpPr txBox="1"/>
          <p:nvPr/>
        </p:nvSpPr>
        <p:spPr>
          <a:xfrm>
            <a:off x="490475" y="1386100"/>
            <a:ext cx="1658099" cy="436500"/>
          </a:xfrm>
          <a:prstGeom prst="rect">
            <a:avLst/>
          </a:prstGeom>
          <a:noFill/>
          <a:ln>
            <a:noFill/>
          </a:ln>
        </p:spPr>
        <p:txBody>
          <a:bodyPr lIns="91425" tIns="91425" rIns="91425" bIns="91425" anchor="ctr" anchorCtr="0">
            <a:noAutofit/>
          </a:bodyPr>
          <a:lstStyle/>
          <a:p>
            <a:pPr lvl="0" algn="ctr" rtl="0">
              <a:spcBef>
                <a:spcPts val="0"/>
              </a:spcBef>
              <a:buNone/>
            </a:pPr>
            <a:r>
              <a:rPr lang="en" b="1"/>
              <a:t>Getting Started</a:t>
            </a:r>
          </a:p>
        </p:txBody>
      </p:sp>
      <p:sp>
        <p:nvSpPr>
          <p:cNvPr id="94" name="Shape 94"/>
          <p:cNvSpPr txBox="1"/>
          <p:nvPr/>
        </p:nvSpPr>
        <p:spPr>
          <a:xfrm>
            <a:off x="2658290" y="1386100"/>
            <a:ext cx="1658099" cy="436500"/>
          </a:xfrm>
          <a:prstGeom prst="rect">
            <a:avLst/>
          </a:prstGeom>
          <a:noFill/>
          <a:ln>
            <a:noFill/>
          </a:ln>
        </p:spPr>
        <p:txBody>
          <a:bodyPr lIns="91425" tIns="91425" rIns="91425" bIns="91425" anchor="ctr" anchorCtr="0">
            <a:noAutofit/>
          </a:bodyPr>
          <a:lstStyle/>
          <a:p>
            <a:pPr lvl="0" algn="ctr" rtl="0">
              <a:spcBef>
                <a:spcPts val="0"/>
              </a:spcBef>
              <a:buNone/>
            </a:pPr>
            <a:r>
              <a:rPr lang="en" b="1"/>
              <a:t>Front End</a:t>
            </a:r>
          </a:p>
        </p:txBody>
      </p:sp>
      <p:sp>
        <p:nvSpPr>
          <p:cNvPr id="95" name="Shape 95"/>
          <p:cNvSpPr txBox="1"/>
          <p:nvPr/>
        </p:nvSpPr>
        <p:spPr>
          <a:xfrm>
            <a:off x="4827106" y="1386100"/>
            <a:ext cx="1658099" cy="436500"/>
          </a:xfrm>
          <a:prstGeom prst="rect">
            <a:avLst/>
          </a:prstGeom>
          <a:noFill/>
          <a:ln>
            <a:noFill/>
          </a:ln>
        </p:spPr>
        <p:txBody>
          <a:bodyPr lIns="91425" tIns="91425" rIns="91425" bIns="91425" anchor="ctr" anchorCtr="0">
            <a:noAutofit/>
          </a:bodyPr>
          <a:lstStyle/>
          <a:p>
            <a:pPr lvl="0" algn="ctr" rtl="0">
              <a:spcBef>
                <a:spcPts val="0"/>
              </a:spcBef>
              <a:buNone/>
            </a:pPr>
            <a:r>
              <a:rPr lang="en" b="1"/>
              <a:t>Back End</a:t>
            </a:r>
          </a:p>
        </p:txBody>
      </p:sp>
      <p:sp>
        <p:nvSpPr>
          <p:cNvPr id="96" name="Shape 96"/>
          <p:cNvSpPr txBox="1"/>
          <p:nvPr/>
        </p:nvSpPr>
        <p:spPr>
          <a:xfrm>
            <a:off x="6995896" y="1386100"/>
            <a:ext cx="1658099" cy="436500"/>
          </a:xfrm>
          <a:prstGeom prst="rect">
            <a:avLst/>
          </a:prstGeom>
          <a:noFill/>
          <a:ln>
            <a:noFill/>
          </a:ln>
        </p:spPr>
        <p:txBody>
          <a:bodyPr lIns="91425" tIns="91425" rIns="91425" bIns="91425" anchor="ctr" anchorCtr="0">
            <a:noAutofit/>
          </a:bodyPr>
          <a:lstStyle/>
          <a:p>
            <a:pPr lvl="0" algn="ctr" rtl="0">
              <a:spcBef>
                <a:spcPts val="0"/>
              </a:spcBef>
              <a:buNone/>
            </a:pPr>
            <a:r>
              <a:rPr lang="en" b="1"/>
              <a:t>Advanced Topics</a:t>
            </a:r>
          </a:p>
        </p:txBody>
      </p:sp>
      <p:sp>
        <p:nvSpPr>
          <p:cNvPr id="97" name="Shape 97"/>
          <p:cNvSpPr txBox="1"/>
          <p:nvPr/>
        </p:nvSpPr>
        <p:spPr>
          <a:xfrm>
            <a:off x="426125" y="3263625"/>
            <a:ext cx="1786800" cy="1615500"/>
          </a:xfrm>
          <a:prstGeom prst="rect">
            <a:avLst/>
          </a:prstGeom>
          <a:noFill/>
          <a:ln>
            <a:noFill/>
          </a:ln>
        </p:spPr>
        <p:txBody>
          <a:bodyPr lIns="91425" tIns="91425" rIns="91425" bIns="91425" anchor="t" anchorCtr="0">
            <a:noAutofit/>
          </a:bodyPr>
          <a:lstStyle/>
          <a:p>
            <a:pPr lvl="0" algn="ctr" rtl="0">
              <a:spcBef>
                <a:spcPts val="0"/>
              </a:spcBef>
              <a:buNone/>
            </a:pPr>
            <a:r>
              <a:rPr lang="en"/>
              <a:t>Introduction</a:t>
            </a:r>
          </a:p>
          <a:p>
            <a:pPr lvl="0" algn="ctr" rtl="0">
              <a:spcBef>
                <a:spcPts val="0"/>
              </a:spcBef>
              <a:buNone/>
            </a:pPr>
            <a:endParaRPr/>
          </a:p>
          <a:p>
            <a:pPr lvl="0" algn="ctr" rtl="0">
              <a:spcBef>
                <a:spcPts val="0"/>
              </a:spcBef>
              <a:buNone/>
            </a:pPr>
            <a:r>
              <a:rPr lang="en"/>
              <a:t>Fundamentals</a:t>
            </a:r>
          </a:p>
          <a:p>
            <a:pPr lvl="0" algn="ctr" rtl="0">
              <a:spcBef>
                <a:spcPts val="0"/>
              </a:spcBef>
              <a:buNone/>
            </a:pPr>
            <a:endParaRPr/>
          </a:p>
          <a:p>
            <a:pPr lvl="0" algn="ctr" rtl="0">
              <a:spcBef>
                <a:spcPts val="0"/>
              </a:spcBef>
              <a:buNone/>
            </a:pPr>
            <a:r>
              <a:rPr lang="en"/>
              <a:t>Git</a:t>
            </a:r>
          </a:p>
          <a:p>
            <a:pPr lvl="0" algn="ctr" rtl="0">
              <a:spcBef>
                <a:spcPts val="0"/>
              </a:spcBef>
              <a:buNone/>
            </a:pPr>
            <a:endParaRPr/>
          </a:p>
          <a:p>
            <a:pPr lvl="0" algn="ctr" rtl="0">
              <a:spcBef>
                <a:spcPts val="0"/>
              </a:spcBef>
              <a:buNone/>
            </a:pPr>
            <a:r>
              <a:rPr lang="en"/>
              <a:t>Command Line</a:t>
            </a:r>
          </a:p>
        </p:txBody>
      </p:sp>
      <p:sp>
        <p:nvSpPr>
          <p:cNvPr id="98" name="Shape 98"/>
          <p:cNvSpPr txBox="1"/>
          <p:nvPr/>
        </p:nvSpPr>
        <p:spPr>
          <a:xfrm>
            <a:off x="2593950" y="3263625"/>
            <a:ext cx="1786800" cy="1615500"/>
          </a:xfrm>
          <a:prstGeom prst="rect">
            <a:avLst/>
          </a:prstGeom>
          <a:noFill/>
          <a:ln>
            <a:noFill/>
          </a:ln>
        </p:spPr>
        <p:txBody>
          <a:bodyPr lIns="91425" tIns="91425" rIns="91425" bIns="91425" anchor="t" anchorCtr="0">
            <a:noAutofit/>
          </a:bodyPr>
          <a:lstStyle/>
          <a:p>
            <a:pPr lvl="0" algn="ctr" rtl="0">
              <a:spcBef>
                <a:spcPts val="0"/>
              </a:spcBef>
              <a:buNone/>
            </a:pPr>
            <a:r>
              <a:rPr lang="en"/>
              <a:t>HTML</a:t>
            </a:r>
          </a:p>
          <a:p>
            <a:pPr lvl="0" algn="ctr" rtl="0">
              <a:spcBef>
                <a:spcPts val="0"/>
              </a:spcBef>
              <a:buNone/>
            </a:pPr>
            <a:endParaRPr/>
          </a:p>
          <a:p>
            <a:pPr lvl="0" algn="ctr" rtl="0">
              <a:spcBef>
                <a:spcPts val="0"/>
              </a:spcBef>
              <a:buNone/>
            </a:pPr>
            <a:r>
              <a:rPr lang="en"/>
              <a:t>CSS</a:t>
            </a:r>
          </a:p>
          <a:p>
            <a:pPr lvl="0" algn="ctr" rtl="0">
              <a:spcBef>
                <a:spcPts val="0"/>
              </a:spcBef>
              <a:buNone/>
            </a:pPr>
            <a:endParaRPr/>
          </a:p>
          <a:p>
            <a:pPr lvl="0" algn="ctr" rtl="0">
              <a:spcBef>
                <a:spcPts val="0"/>
              </a:spcBef>
              <a:buNone/>
            </a:pPr>
            <a:r>
              <a:rPr lang="en"/>
              <a:t>Responsive Design</a:t>
            </a:r>
          </a:p>
          <a:p>
            <a:pPr lvl="0" algn="ctr" rtl="0">
              <a:spcBef>
                <a:spcPts val="0"/>
              </a:spcBef>
              <a:buNone/>
            </a:pPr>
            <a:endParaRPr/>
          </a:p>
          <a:p>
            <a:pPr lvl="0" algn="ctr" rtl="0">
              <a:spcBef>
                <a:spcPts val="0"/>
              </a:spcBef>
              <a:buNone/>
            </a:pPr>
            <a:r>
              <a:rPr lang="en"/>
              <a:t>JavaScript &amp; jQuery</a:t>
            </a:r>
          </a:p>
        </p:txBody>
      </p:sp>
      <p:sp>
        <p:nvSpPr>
          <p:cNvPr id="99" name="Shape 99"/>
          <p:cNvSpPr txBox="1"/>
          <p:nvPr/>
        </p:nvSpPr>
        <p:spPr>
          <a:xfrm>
            <a:off x="4761775" y="3263625"/>
            <a:ext cx="1786800" cy="1615500"/>
          </a:xfrm>
          <a:prstGeom prst="rect">
            <a:avLst/>
          </a:prstGeom>
          <a:noFill/>
          <a:ln>
            <a:noFill/>
          </a:ln>
        </p:spPr>
        <p:txBody>
          <a:bodyPr lIns="91425" tIns="91425" rIns="91425" bIns="91425" anchor="t" anchorCtr="0">
            <a:noAutofit/>
          </a:bodyPr>
          <a:lstStyle/>
          <a:p>
            <a:pPr lvl="0" algn="ctr" rtl="0">
              <a:spcBef>
                <a:spcPts val="0"/>
              </a:spcBef>
              <a:buNone/>
            </a:pPr>
            <a:r>
              <a:rPr lang="en" u="sng" dirty="0"/>
              <a:t>Web Frameworks</a:t>
            </a:r>
          </a:p>
          <a:p>
            <a:pPr lvl="0" algn="ctr" rtl="0">
              <a:spcBef>
                <a:spcPts val="0"/>
              </a:spcBef>
              <a:buNone/>
            </a:pPr>
            <a:endParaRPr dirty="0"/>
          </a:p>
          <a:p>
            <a:pPr lvl="0" algn="ctr" rtl="0">
              <a:spcBef>
                <a:spcPts val="0"/>
              </a:spcBef>
              <a:buNone/>
            </a:pPr>
            <a:r>
              <a:rPr lang="en" u="sng" dirty="0"/>
              <a:t>Architecture</a:t>
            </a:r>
          </a:p>
          <a:p>
            <a:pPr lvl="0" algn="ctr" rtl="0">
              <a:spcBef>
                <a:spcPts val="0"/>
              </a:spcBef>
              <a:buNone/>
            </a:pPr>
            <a:endParaRPr dirty="0"/>
          </a:p>
          <a:p>
            <a:pPr lvl="0" algn="ctr" rtl="0">
              <a:spcBef>
                <a:spcPts val="0"/>
              </a:spcBef>
              <a:buNone/>
            </a:pPr>
            <a:r>
              <a:rPr lang="en" dirty="0"/>
              <a:t>Database Design</a:t>
            </a:r>
          </a:p>
        </p:txBody>
      </p:sp>
      <p:sp>
        <p:nvSpPr>
          <p:cNvPr id="100" name="Shape 100"/>
          <p:cNvSpPr txBox="1"/>
          <p:nvPr/>
        </p:nvSpPr>
        <p:spPr>
          <a:xfrm>
            <a:off x="6995900" y="3263625"/>
            <a:ext cx="1786800" cy="1615500"/>
          </a:xfrm>
          <a:prstGeom prst="rect">
            <a:avLst/>
          </a:prstGeom>
          <a:noFill/>
          <a:ln>
            <a:noFill/>
          </a:ln>
        </p:spPr>
        <p:txBody>
          <a:bodyPr lIns="91425" tIns="91425" rIns="91425" bIns="91425" anchor="t" anchorCtr="0">
            <a:noAutofit/>
          </a:bodyPr>
          <a:lstStyle/>
          <a:p>
            <a:pPr lvl="0" algn="ctr" rtl="0">
              <a:spcBef>
                <a:spcPts val="0"/>
              </a:spcBef>
              <a:buNone/>
            </a:pPr>
            <a:r>
              <a:rPr lang="en"/>
              <a:t>APIs</a:t>
            </a:r>
          </a:p>
          <a:p>
            <a:pPr lvl="0" algn="ctr" rtl="0">
              <a:spcBef>
                <a:spcPts val="0"/>
              </a:spcBef>
              <a:buNone/>
            </a:pPr>
            <a:endParaRPr/>
          </a:p>
          <a:p>
            <a:pPr lvl="0" algn="ctr" rtl="0">
              <a:spcBef>
                <a:spcPts val="0"/>
              </a:spcBef>
              <a:buNone/>
            </a:pPr>
            <a:r>
              <a:rPr lang="en"/>
              <a:t>Visualization</a:t>
            </a:r>
          </a:p>
          <a:p>
            <a:pPr lvl="0" algn="ctr" rtl="0">
              <a:spcBef>
                <a:spcPts val="0"/>
              </a:spcBef>
              <a:buNone/>
            </a:pPr>
            <a:endParaRPr/>
          </a:p>
          <a:p>
            <a:pPr lvl="0" algn="ctr" rtl="0">
              <a:spcBef>
                <a:spcPts val="0"/>
              </a:spcBef>
              <a:buNone/>
            </a:pPr>
            <a:r>
              <a:rPr lang="en"/>
              <a:t>Security</a:t>
            </a:r>
          </a:p>
          <a:p>
            <a:pPr lvl="0" algn="ctr" rtl="0">
              <a:spcBef>
                <a:spcPts val="0"/>
              </a:spcBef>
              <a:buNone/>
            </a:pPr>
            <a:endParaRPr/>
          </a:p>
          <a:p>
            <a:pPr lvl="0" algn="ctr" rtl="0">
              <a:spcBef>
                <a:spcPts val="0"/>
              </a:spcBef>
              <a:buNone/>
            </a:pPr>
            <a:r>
              <a:rPr lang="en"/>
              <a:t>Deployment</a:t>
            </a:r>
          </a:p>
        </p:txBody>
      </p:sp>
      <p:cxnSp>
        <p:nvCxnSpPr>
          <p:cNvPr id="102" name="Shape 102"/>
          <p:cNvCxnSpPr>
            <a:stCxn id="89" idx="3"/>
            <a:endCxn id="90" idx="1"/>
          </p:cNvCxnSpPr>
          <p:nvPr/>
        </p:nvCxnSpPr>
        <p:spPr>
          <a:xfrm>
            <a:off x="1971975" y="2469050"/>
            <a:ext cx="863400" cy="0"/>
          </a:xfrm>
          <a:prstGeom prst="straightConnector1">
            <a:avLst/>
          </a:prstGeom>
          <a:noFill/>
          <a:ln w="9525" cap="flat" cmpd="sng">
            <a:solidFill>
              <a:srgbClr val="666666"/>
            </a:solidFill>
            <a:prstDash val="solid"/>
            <a:round/>
            <a:headEnd type="none" w="lg" len="lg"/>
            <a:tailEnd type="none" w="lg" len="lg"/>
          </a:ln>
        </p:spPr>
      </p:cxnSp>
      <p:cxnSp>
        <p:nvCxnSpPr>
          <p:cNvPr id="103" name="Shape 103"/>
          <p:cNvCxnSpPr>
            <a:stCxn id="90" idx="3"/>
            <a:endCxn id="91" idx="1"/>
          </p:cNvCxnSpPr>
          <p:nvPr/>
        </p:nvCxnSpPr>
        <p:spPr>
          <a:xfrm>
            <a:off x="4140291" y="2469050"/>
            <a:ext cx="863400" cy="0"/>
          </a:xfrm>
          <a:prstGeom prst="straightConnector1">
            <a:avLst/>
          </a:prstGeom>
          <a:noFill/>
          <a:ln w="9525" cap="flat" cmpd="sng">
            <a:solidFill>
              <a:srgbClr val="666666"/>
            </a:solidFill>
            <a:prstDash val="solid"/>
            <a:round/>
            <a:headEnd type="none" w="lg" len="lg"/>
            <a:tailEnd type="none" w="lg" len="lg"/>
          </a:ln>
        </p:spPr>
      </p:cxnSp>
      <p:cxnSp>
        <p:nvCxnSpPr>
          <p:cNvPr id="104" name="Shape 104"/>
          <p:cNvCxnSpPr>
            <a:stCxn id="91" idx="3"/>
            <a:endCxn id="92" idx="1"/>
          </p:cNvCxnSpPr>
          <p:nvPr/>
        </p:nvCxnSpPr>
        <p:spPr>
          <a:xfrm>
            <a:off x="6308608" y="2469050"/>
            <a:ext cx="863400" cy="0"/>
          </a:xfrm>
          <a:prstGeom prst="straightConnector1">
            <a:avLst/>
          </a:prstGeom>
          <a:noFill/>
          <a:ln w="9525" cap="flat" cmpd="sng">
            <a:solidFill>
              <a:srgbClr val="666666"/>
            </a:solidFill>
            <a:prstDash val="solid"/>
            <a:round/>
            <a:headEnd type="none" w="lg" len="lg"/>
            <a:tailEnd type="none" w="lg" len="lg"/>
          </a:ln>
        </p:spPr>
      </p:cxnSp>
      <p:sp>
        <p:nvSpPr>
          <p:cNvPr id="105" name="Shape 105"/>
          <p:cNvSpPr/>
          <p:nvPr/>
        </p:nvSpPr>
        <p:spPr>
          <a:xfrm>
            <a:off x="137000" y="1145775"/>
            <a:ext cx="4408799" cy="3798599"/>
          </a:xfrm>
          <a:prstGeom prst="rect">
            <a:avLst/>
          </a:prstGeom>
          <a:solidFill>
            <a:srgbClr val="FFFFFF">
              <a:alpha val="60380"/>
            </a:srgbClr>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6737450" y="1307500"/>
            <a:ext cx="2369700" cy="3798599"/>
          </a:xfrm>
          <a:prstGeom prst="rect">
            <a:avLst/>
          </a:prstGeom>
          <a:solidFill>
            <a:srgbClr val="FFFFFF">
              <a:alpha val="60380"/>
            </a:srgbClr>
          </a:solidFill>
          <a:ln>
            <a:noFill/>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466725" y="104775"/>
            <a:ext cx="8210550" cy="4933950"/>
          </a:xfrm>
          <a:prstGeom prst="rect">
            <a:avLst/>
          </a:prstGeom>
        </p:spPr>
      </p:pic>
    </p:spTree>
    <p:extLst>
      <p:ext uri="{BB962C8B-B14F-4D97-AF65-F5344CB8AC3E}">
        <p14:creationId xmlns:p14="http://schemas.microsoft.com/office/powerpoint/2010/main" val="18627648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clker.com/cliparts/w/D/I/x/c/F/blank-world-map-h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14" y="232756"/>
            <a:ext cx="8602535" cy="47050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956731" y="2031430"/>
            <a:ext cx="1027585" cy="761647"/>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5"/>
          <a:stretch>
            <a:fillRect/>
          </a:stretch>
        </p:blipFill>
        <p:spPr>
          <a:xfrm>
            <a:off x="2259404" y="870729"/>
            <a:ext cx="849556" cy="74147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5"/>
          <a:stretch>
            <a:fillRect/>
          </a:stretch>
        </p:blipFill>
        <p:spPr>
          <a:xfrm>
            <a:off x="1359030" y="390623"/>
            <a:ext cx="849556" cy="741470"/>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170077" y="768382"/>
            <a:ext cx="849556" cy="741470"/>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5"/>
          <a:stretch>
            <a:fillRect/>
          </a:stretch>
        </p:blipFill>
        <p:spPr>
          <a:xfrm>
            <a:off x="2361928" y="1879437"/>
            <a:ext cx="849556" cy="741470"/>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5"/>
          <a:stretch>
            <a:fillRect/>
          </a:stretch>
        </p:blipFill>
        <p:spPr>
          <a:xfrm>
            <a:off x="6537688" y="405960"/>
            <a:ext cx="849556" cy="741470"/>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5"/>
          <a:stretch>
            <a:fillRect/>
          </a:stretch>
        </p:blipFill>
        <p:spPr>
          <a:xfrm>
            <a:off x="5321185" y="405960"/>
            <a:ext cx="849556" cy="741470"/>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5"/>
          <a:stretch>
            <a:fillRect/>
          </a:stretch>
        </p:blipFill>
        <p:spPr>
          <a:xfrm>
            <a:off x="7625324" y="776695"/>
            <a:ext cx="849556" cy="741470"/>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a:blip r:embed="rId5"/>
          <a:stretch>
            <a:fillRect/>
          </a:stretch>
        </p:blipFill>
        <p:spPr>
          <a:xfrm>
            <a:off x="7539644" y="1660695"/>
            <a:ext cx="849556" cy="741470"/>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5"/>
          <a:stretch>
            <a:fillRect/>
          </a:stretch>
        </p:blipFill>
        <p:spPr>
          <a:xfrm>
            <a:off x="6112910" y="2402165"/>
            <a:ext cx="849556" cy="741470"/>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5"/>
          <a:stretch>
            <a:fillRect/>
          </a:stretch>
        </p:blipFill>
        <p:spPr>
          <a:xfrm>
            <a:off x="7400734" y="2794639"/>
            <a:ext cx="849556" cy="741470"/>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5"/>
          <a:stretch>
            <a:fillRect/>
          </a:stretch>
        </p:blipFill>
        <p:spPr>
          <a:xfrm>
            <a:off x="6056303" y="1320634"/>
            <a:ext cx="849556" cy="741470"/>
          </a:xfrm>
          <a:prstGeom prst="rect">
            <a:avLst/>
          </a:prstGeom>
          <a:ln>
            <a:noFill/>
          </a:ln>
          <a:effectLst>
            <a:outerShdw blurRad="292100" dist="139700" dir="2700000" algn="tl" rotWithShape="0">
              <a:srgbClr val="333333">
                <a:alpha val="65000"/>
              </a:srgbClr>
            </a:outerShdw>
          </a:effectLst>
        </p:spPr>
      </p:pic>
      <p:pic>
        <p:nvPicPr>
          <p:cNvPr id="16" name="Picture 15"/>
          <p:cNvPicPr>
            <a:picLocks noChangeAspect="1"/>
          </p:cNvPicPr>
          <p:nvPr/>
        </p:nvPicPr>
        <p:blipFill>
          <a:blip r:embed="rId4"/>
          <a:stretch>
            <a:fillRect/>
          </a:stretch>
        </p:blipFill>
        <p:spPr>
          <a:xfrm>
            <a:off x="170077" y="2584829"/>
            <a:ext cx="1027585" cy="761647"/>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4"/>
          <a:stretch>
            <a:fillRect/>
          </a:stretch>
        </p:blipFill>
        <p:spPr>
          <a:xfrm>
            <a:off x="1007023" y="3069313"/>
            <a:ext cx="1027585" cy="761647"/>
          </a:xfrm>
          <a:prstGeom prst="rect">
            <a:avLst/>
          </a:prstGeom>
          <a:ln>
            <a:noFill/>
          </a:ln>
          <a:effectLst>
            <a:outerShdw blurRad="292100" dist="139700" dir="2700000" algn="tl" rotWithShape="0">
              <a:srgbClr val="333333">
                <a:alpha val="65000"/>
              </a:srgbClr>
            </a:outerShdw>
          </a:effectLst>
        </p:spPr>
      </p:pic>
      <p:cxnSp>
        <p:nvCxnSpPr>
          <p:cNvPr id="5" name="Straight Arrow Connector 4"/>
          <p:cNvCxnSpPr/>
          <p:nvPr/>
        </p:nvCxnSpPr>
        <p:spPr>
          <a:xfrm flipV="1">
            <a:off x="2361928" y="2031430"/>
            <a:ext cx="3523483" cy="1315046"/>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259404" y="3078481"/>
            <a:ext cx="3795032" cy="457628"/>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361928" y="3230881"/>
            <a:ext cx="3844908" cy="457628"/>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259404" y="3536109"/>
            <a:ext cx="5127840" cy="30480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08960" y="4374640"/>
            <a:ext cx="4991894" cy="400110"/>
          </a:xfrm>
          <a:prstGeom prst="rect">
            <a:avLst/>
          </a:prstGeom>
          <a:noFill/>
        </p:spPr>
        <p:txBody>
          <a:bodyPr wrap="square" rtlCol="0">
            <a:spAutoFit/>
          </a:bodyPr>
          <a:lstStyle/>
          <a:p>
            <a:r>
              <a:rPr lang="en-US" sz="2000" b="1" dirty="0" smtClean="0"/>
              <a:t>Result : Network Congestion</a:t>
            </a:r>
            <a:endParaRPr lang="en-US" sz="2000" b="1" dirty="0"/>
          </a:p>
        </p:txBody>
      </p:sp>
    </p:spTree>
    <p:extLst>
      <p:ext uri="{BB962C8B-B14F-4D97-AF65-F5344CB8AC3E}">
        <p14:creationId xmlns:p14="http://schemas.microsoft.com/office/powerpoint/2010/main" val="305855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clker.com/cliparts/w/D/I/x/c/F/blank-world-map-h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14" y="232756"/>
            <a:ext cx="8602535" cy="47050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a:stretch>
            <a:fillRect/>
          </a:stretch>
        </p:blipFill>
        <p:spPr>
          <a:xfrm>
            <a:off x="7539644" y="1660695"/>
            <a:ext cx="849556" cy="741470"/>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4"/>
          <a:stretch>
            <a:fillRect/>
          </a:stretch>
        </p:blipFill>
        <p:spPr>
          <a:xfrm>
            <a:off x="6112910" y="2402165"/>
            <a:ext cx="849556" cy="741470"/>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4"/>
          <a:stretch>
            <a:fillRect/>
          </a:stretch>
        </p:blipFill>
        <p:spPr>
          <a:xfrm>
            <a:off x="7400734" y="2794639"/>
            <a:ext cx="849556" cy="741470"/>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4"/>
          <a:stretch>
            <a:fillRect/>
          </a:stretch>
        </p:blipFill>
        <p:spPr>
          <a:xfrm>
            <a:off x="6056303" y="1320634"/>
            <a:ext cx="849556" cy="741470"/>
          </a:xfrm>
          <a:prstGeom prst="rect">
            <a:avLst/>
          </a:prstGeom>
          <a:ln>
            <a:noFill/>
          </a:ln>
          <a:effectLst>
            <a:outerShdw blurRad="292100" dist="139700" dir="2700000" algn="tl" rotWithShape="0">
              <a:srgbClr val="333333">
                <a:alpha val="65000"/>
              </a:srgbClr>
            </a:outerShdw>
          </a:effectLst>
        </p:spPr>
      </p:pic>
      <p:pic>
        <p:nvPicPr>
          <p:cNvPr id="16" name="Picture 15"/>
          <p:cNvPicPr>
            <a:picLocks noChangeAspect="1"/>
          </p:cNvPicPr>
          <p:nvPr/>
        </p:nvPicPr>
        <p:blipFill>
          <a:blip r:embed="rId5"/>
          <a:stretch>
            <a:fillRect/>
          </a:stretch>
        </p:blipFill>
        <p:spPr>
          <a:xfrm>
            <a:off x="170077" y="2584829"/>
            <a:ext cx="1027585" cy="761647"/>
          </a:xfrm>
          <a:prstGeom prst="rect">
            <a:avLst/>
          </a:prstGeom>
          <a:ln>
            <a:noFill/>
          </a:ln>
          <a:effectLst>
            <a:outerShdw blurRad="292100" dist="139700" dir="2700000" algn="tl" rotWithShape="0">
              <a:srgbClr val="333333">
                <a:alpha val="65000"/>
              </a:srgbClr>
            </a:outerShdw>
          </a:effectLst>
        </p:spPr>
      </p:pic>
      <p:cxnSp>
        <p:nvCxnSpPr>
          <p:cNvPr id="5" name="Straight Arrow Connector 4"/>
          <p:cNvCxnSpPr>
            <a:stCxn id="16" idx="3"/>
          </p:cNvCxnSpPr>
          <p:nvPr/>
        </p:nvCxnSpPr>
        <p:spPr>
          <a:xfrm flipV="1">
            <a:off x="1197662" y="954643"/>
            <a:ext cx="3124270" cy="201101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3"/>
          </p:cNvCxnSpPr>
          <p:nvPr/>
        </p:nvCxnSpPr>
        <p:spPr>
          <a:xfrm flipV="1">
            <a:off x="1197662" y="2708760"/>
            <a:ext cx="2476399" cy="25689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211152" y="3267567"/>
            <a:ext cx="5810812" cy="982274"/>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211152" y="3197802"/>
            <a:ext cx="6176092" cy="338307"/>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08960" y="4374640"/>
            <a:ext cx="4991894" cy="400110"/>
          </a:xfrm>
          <a:prstGeom prst="rect">
            <a:avLst/>
          </a:prstGeom>
          <a:noFill/>
        </p:spPr>
        <p:txBody>
          <a:bodyPr wrap="square" rtlCol="0">
            <a:spAutoFit/>
          </a:bodyPr>
          <a:lstStyle/>
          <a:p>
            <a:r>
              <a:rPr lang="en-US" sz="2000" b="1" dirty="0" smtClean="0"/>
              <a:t>Result : Less Network Congestion</a:t>
            </a:r>
            <a:endParaRPr lang="en-US" sz="2000" b="1" dirty="0"/>
          </a:p>
        </p:txBody>
      </p:sp>
      <p:sp>
        <p:nvSpPr>
          <p:cNvPr id="18" name="Can 17"/>
          <p:cNvSpPr/>
          <p:nvPr/>
        </p:nvSpPr>
        <p:spPr>
          <a:xfrm>
            <a:off x="4319907" y="616000"/>
            <a:ext cx="377390" cy="543939"/>
          </a:xfrm>
          <a:prstGeom prst="can">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Can 23"/>
          <p:cNvSpPr/>
          <p:nvPr/>
        </p:nvSpPr>
        <p:spPr>
          <a:xfrm>
            <a:off x="3763955" y="2384297"/>
            <a:ext cx="377390" cy="543939"/>
          </a:xfrm>
          <a:prstGeom prst="can">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Can 24"/>
          <p:cNvSpPr/>
          <p:nvPr/>
        </p:nvSpPr>
        <p:spPr>
          <a:xfrm>
            <a:off x="7009854" y="3830701"/>
            <a:ext cx="377390" cy="543939"/>
          </a:xfrm>
          <a:prstGeom prst="can">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9" name="Straight Arrow Connector 28"/>
          <p:cNvCxnSpPr>
            <a:stCxn id="18" idx="4"/>
          </p:cNvCxnSpPr>
          <p:nvPr/>
        </p:nvCxnSpPr>
        <p:spPr>
          <a:xfrm>
            <a:off x="4697297" y="887970"/>
            <a:ext cx="2019867" cy="715221"/>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4"/>
          <a:stretch>
            <a:fillRect/>
          </a:stretch>
        </p:blipFill>
        <p:spPr>
          <a:xfrm>
            <a:off x="6208703" y="1473034"/>
            <a:ext cx="849556" cy="741470"/>
          </a:xfrm>
          <a:prstGeom prst="rect">
            <a:avLst/>
          </a:prstGeom>
          <a:ln>
            <a:noFill/>
          </a:ln>
          <a:effectLst>
            <a:outerShdw blurRad="292100" dist="139700" dir="2700000" algn="tl" rotWithShape="0">
              <a:srgbClr val="333333">
                <a:alpha val="65000"/>
              </a:srgbClr>
            </a:outerShdw>
          </a:effectLst>
        </p:spPr>
      </p:pic>
      <p:cxnSp>
        <p:nvCxnSpPr>
          <p:cNvPr id="35" name="Straight Arrow Connector 34"/>
          <p:cNvCxnSpPr>
            <a:endCxn id="12" idx="0"/>
          </p:cNvCxnSpPr>
          <p:nvPr/>
        </p:nvCxnSpPr>
        <p:spPr>
          <a:xfrm>
            <a:off x="4697297" y="1055448"/>
            <a:ext cx="3267125" cy="605247"/>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3" idx="1"/>
          </p:cNvCxnSpPr>
          <p:nvPr/>
        </p:nvCxnSpPr>
        <p:spPr>
          <a:xfrm>
            <a:off x="4183907" y="2640265"/>
            <a:ext cx="1929003" cy="132635"/>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68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8" grpId="0" animBg="1"/>
      <p:bldP spid="24" grpId="0" animBg="1"/>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WHY</a:t>
            </a:r>
            <a:endParaRPr lang="en-US" dirty="0"/>
          </a:p>
        </p:txBody>
      </p:sp>
      <p:sp>
        <p:nvSpPr>
          <p:cNvPr id="6" name="Content Placeholder 5"/>
          <p:cNvSpPr>
            <a:spLocks noGrp="1"/>
          </p:cNvSpPr>
          <p:nvPr>
            <p:ph sz="half" idx="2"/>
          </p:nvPr>
        </p:nvSpPr>
        <p:spPr/>
        <p:txBody>
          <a:bodyPr/>
          <a:lstStyle/>
          <a:p>
            <a:r>
              <a:rPr lang="en-US" dirty="0" smtClean="0"/>
              <a:t>Lower </a:t>
            </a:r>
            <a:r>
              <a:rPr lang="en-US" dirty="0" smtClean="0"/>
              <a:t>packet loss</a:t>
            </a:r>
          </a:p>
          <a:p>
            <a:r>
              <a:rPr lang="en-US" dirty="0" smtClean="0"/>
              <a:t>Performance ++</a:t>
            </a:r>
          </a:p>
          <a:p>
            <a:r>
              <a:rPr lang="en-US" dirty="0" smtClean="0"/>
              <a:t>Distributed Data</a:t>
            </a:r>
          </a:p>
          <a:p>
            <a:r>
              <a:rPr lang="en-US" dirty="0" smtClean="0"/>
              <a:t>Not 1 single Pt of failure</a:t>
            </a:r>
          </a:p>
          <a:p>
            <a:endParaRPr lang="en-US" dirty="0" smtClean="0"/>
          </a:p>
          <a:p>
            <a:endParaRPr lang="en-US" dirty="0"/>
          </a:p>
        </p:txBody>
      </p:sp>
      <p:sp>
        <p:nvSpPr>
          <p:cNvPr id="7" name="Text Placeholder 6"/>
          <p:cNvSpPr>
            <a:spLocks noGrp="1"/>
          </p:cNvSpPr>
          <p:nvPr>
            <p:ph type="body" sz="quarter" idx="3"/>
          </p:nvPr>
        </p:nvSpPr>
        <p:spPr/>
        <p:txBody>
          <a:bodyPr/>
          <a:lstStyle/>
          <a:p>
            <a:r>
              <a:rPr lang="en-US" dirty="0" smtClean="0"/>
              <a:t>WHY NOT</a:t>
            </a:r>
            <a:endParaRPr lang="en-US" dirty="0"/>
          </a:p>
        </p:txBody>
      </p:sp>
      <p:sp>
        <p:nvSpPr>
          <p:cNvPr id="8" name="Content Placeholder 7"/>
          <p:cNvSpPr>
            <a:spLocks noGrp="1"/>
          </p:cNvSpPr>
          <p:nvPr>
            <p:ph sz="quarter" idx="4"/>
          </p:nvPr>
        </p:nvSpPr>
        <p:spPr/>
        <p:txBody>
          <a:bodyPr/>
          <a:lstStyle/>
          <a:p>
            <a:r>
              <a:rPr lang="en-US" dirty="0" smtClean="0"/>
              <a:t>More maintenance</a:t>
            </a:r>
          </a:p>
          <a:p>
            <a:r>
              <a:rPr lang="en-US" dirty="0" smtClean="0"/>
              <a:t>More worry about hacks</a:t>
            </a:r>
          </a:p>
          <a:p>
            <a:r>
              <a:rPr lang="en-US" dirty="0" smtClean="0"/>
              <a:t>They have your data</a:t>
            </a:r>
          </a:p>
          <a:p>
            <a:r>
              <a:rPr lang="en-US" dirty="0" smtClean="0"/>
              <a:t>CDN Fails-more routing</a:t>
            </a:r>
          </a:p>
          <a:p>
            <a:endParaRPr lang="en-US" dirty="0" smtClean="0"/>
          </a:p>
          <a:p>
            <a:endParaRPr lang="en-US" dirty="0"/>
          </a:p>
        </p:txBody>
      </p:sp>
      <p:sp>
        <p:nvSpPr>
          <p:cNvPr id="2" name="Title 1"/>
          <p:cNvSpPr>
            <a:spLocks noGrp="1"/>
          </p:cNvSpPr>
          <p:nvPr>
            <p:ph type="title"/>
          </p:nvPr>
        </p:nvSpPr>
        <p:spPr/>
        <p:txBody>
          <a:bodyPr>
            <a:normAutofit/>
          </a:bodyPr>
          <a:lstStyle/>
          <a:p>
            <a:r>
              <a:rPr lang="en-US" dirty="0" smtClean="0"/>
              <a:t>Content Delivery Networks – a necessary evil</a:t>
            </a:r>
            <a:endParaRPr lang="en-US" dirty="0"/>
          </a:p>
        </p:txBody>
      </p:sp>
    </p:spTree>
    <p:extLst>
      <p:ext uri="{BB962C8B-B14F-4D97-AF65-F5344CB8AC3E}">
        <p14:creationId xmlns:p14="http://schemas.microsoft.com/office/powerpoint/2010/main" val="248093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a:t>
            </a:r>
            <a:endParaRPr lang="en-US" dirty="0"/>
          </a:p>
        </p:txBody>
      </p:sp>
      <p:sp>
        <p:nvSpPr>
          <p:cNvPr id="3" name="Text Placeholder 2"/>
          <p:cNvSpPr>
            <a:spLocks noGrp="1"/>
          </p:cNvSpPr>
          <p:nvPr>
            <p:ph type="body" idx="1"/>
          </p:nvPr>
        </p:nvSpPr>
        <p:spPr/>
        <p:txBody>
          <a:bodyPr/>
          <a:lstStyle/>
          <a:p>
            <a:r>
              <a:rPr lang="en-US" dirty="0" smtClean="0"/>
              <a:t>Web Frameworks</a:t>
            </a:r>
            <a:endParaRPr lang="en-US" dirty="0"/>
          </a:p>
        </p:txBody>
      </p:sp>
    </p:spTree>
    <p:extLst>
      <p:ext uri="{BB962C8B-B14F-4D97-AF65-F5344CB8AC3E}">
        <p14:creationId xmlns:p14="http://schemas.microsoft.com/office/powerpoint/2010/main" val="8296533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HTML and other stuff</a:t>
            </a:r>
            <a:endParaRPr lang="en-US" dirty="0"/>
          </a:p>
        </p:txBody>
      </p:sp>
      <p:cxnSp>
        <p:nvCxnSpPr>
          <p:cNvPr id="9" name="Straight Arrow Connector 8"/>
          <p:cNvCxnSpPr/>
          <p:nvPr/>
        </p:nvCxnSpPr>
        <p:spPr>
          <a:xfrm flipV="1">
            <a:off x="2986269" y="2199790"/>
            <a:ext cx="3125165" cy="11574"/>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92552" y="1819732"/>
            <a:ext cx="1369286" cy="307777"/>
          </a:xfrm>
          <a:prstGeom prst="rect">
            <a:avLst/>
          </a:prstGeom>
          <a:noFill/>
        </p:spPr>
        <p:txBody>
          <a:bodyPr wrap="none" rtlCol="0">
            <a:spAutoFit/>
          </a:bodyPr>
          <a:lstStyle/>
          <a:p>
            <a:r>
              <a:rPr lang="en-US" dirty="0" smtClean="0"/>
              <a:t>HTTP Request</a:t>
            </a:r>
            <a:endParaRPr lang="en-US" dirty="0"/>
          </a:p>
        </p:txBody>
      </p:sp>
      <p:sp>
        <p:nvSpPr>
          <p:cNvPr id="14" name="Can 13"/>
          <p:cNvSpPr/>
          <p:nvPr/>
        </p:nvSpPr>
        <p:spPr>
          <a:xfrm>
            <a:off x="6448539" y="1268492"/>
            <a:ext cx="2430684" cy="3041635"/>
          </a:xfrm>
          <a:prstGeom prst="can">
            <a:avLst/>
          </a:prstGeom>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Server</a:t>
            </a:r>
          </a:p>
          <a:p>
            <a:pPr algn="ctr"/>
            <a:endParaRPr lang="en-US" b="1" dirty="0"/>
          </a:p>
          <a:p>
            <a:pPr algn="ctr"/>
            <a:r>
              <a:rPr lang="en-US" b="1" dirty="0" smtClean="0"/>
              <a:t>Port:8080</a:t>
            </a:r>
            <a:endParaRPr lang="en-US" b="1"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12" y="1481564"/>
            <a:ext cx="2828563" cy="2828563"/>
          </a:xfrm>
          <a:prstGeom prst="rect">
            <a:avLst/>
          </a:prstGeom>
        </p:spPr>
      </p:pic>
      <p:grpSp>
        <p:nvGrpSpPr>
          <p:cNvPr id="2" name="Group 1"/>
          <p:cNvGrpSpPr/>
          <p:nvPr/>
        </p:nvGrpSpPr>
        <p:grpSpPr>
          <a:xfrm>
            <a:off x="2986268" y="3041580"/>
            <a:ext cx="3125166" cy="534694"/>
            <a:chOff x="2986268" y="3041580"/>
            <a:chExt cx="3125166" cy="534694"/>
          </a:xfrm>
        </p:grpSpPr>
        <p:cxnSp>
          <p:nvCxnSpPr>
            <p:cNvPr id="10" name="Straight Arrow Connector 9"/>
            <p:cNvCxnSpPr/>
            <p:nvPr/>
          </p:nvCxnSpPr>
          <p:spPr>
            <a:xfrm flipH="1">
              <a:off x="2986268" y="3041580"/>
              <a:ext cx="3125166" cy="14401"/>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92552" y="3268497"/>
              <a:ext cx="1508746" cy="307777"/>
            </a:xfrm>
            <a:prstGeom prst="rect">
              <a:avLst/>
            </a:prstGeom>
            <a:noFill/>
          </p:spPr>
          <p:txBody>
            <a:bodyPr wrap="none" rtlCol="0">
              <a:spAutoFit/>
            </a:bodyPr>
            <a:lstStyle/>
            <a:p>
              <a:r>
                <a:rPr lang="en-US" dirty="0" smtClean="0"/>
                <a:t>HTTP Response</a:t>
              </a:r>
              <a:endParaRPr lang="en-US" dirty="0"/>
            </a:p>
          </p:txBody>
        </p:sp>
      </p:grpSp>
    </p:spTree>
    <p:extLst>
      <p:ext uri="{BB962C8B-B14F-4D97-AF65-F5344CB8AC3E}">
        <p14:creationId xmlns:p14="http://schemas.microsoft.com/office/powerpoint/2010/main" val="327319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Server</a:t>
            </a:r>
            <a:endParaRPr lang="en-US" dirty="0"/>
          </a:p>
        </p:txBody>
      </p:sp>
      <p:pic>
        <p:nvPicPr>
          <p:cNvPr id="5122" name="Picture 2" descr="enter image description 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779" y="970886"/>
            <a:ext cx="7810399" cy="409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7187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requests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Client </a:t>
            </a:r>
            <a:r>
              <a:rPr lang="en-US" i="1" dirty="0"/>
              <a:t>r</a:t>
            </a:r>
            <a:r>
              <a:rPr lang="en-US" i="1" dirty="0" smtClean="0"/>
              <a:t>equests</a:t>
            </a:r>
            <a:r>
              <a:rPr lang="en-US" dirty="0" smtClean="0"/>
              <a:t> for resources</a:t>
            </a:r>
          </a:p>
          <a:p>
            <a:pPr marL="457200" indent="-457200">
              <a:buFont typeface="+mj-lt"/>
              <a:buAutoNum type="arabicPeriod"/>
            </a:pPr>
            <a:r>
              <a:rPr lang="en-US" dirty="0" smtClean="0"/>
              <a:t>Server receives the request</a:t>
            </a:r>
          </a:p>
          <a:p>
            <a:pPr marL="457200" indent="-457200">
              <a:buFont typeface="+mj-lt"/>
              <a:buAutoNum type="arabicPeriod"/>
            </a:pPr>
            <a:r>
              <a:rPr lang="en-US" dirty="0" smtClean="0"/>
              <a:t>Server inspects the request and parses out the URL</a:t>
            </a:r>
          </a:p>
          <a:p>
            <a:pPr marL="457200" indent="-457200">
              <a:buFont typeface="+mj-lt"/>
              <a:buAutoNum type="arabicPeriod"/>
            </a:pPr>
            <a:r>
              <a:rPr lang="en-US" b="1" dirty="0" smtClean="0"/>
              <a:t>Works to get the right page/file/script</a:t>
            </a:r>
          </a:p>
          <a:p>
            <a:pPr marL="457200" indent="-457200">
              <a:buFont typeface="+mj-lt"/>
              <a:buAutoNum type="arabicPeriod"/>
            </a:pPr>
            <a:r>
              <a:rPr lang="en-US" dirty="0" smtClean="0"/>
              <a:t>Maintains sessions when needed</a:t>
            </a:r>
          </a:p>
          <a:p>
            <a:pPr marL="457200" indent="-457200">
              <a:buFont typeface="+mj-lt"/>
              <a:buAutoNum type="arabicPeriod"/>
            </a:pPr>
            <a:r>
              <a:rPr lang="en-US" b="1" dirty="0" smtClean="0"/>
              <a:t>Returns resources packed in an HTTP response</a:t>
            </a:r>
          </a:p>
          <a:p>
            <a:pPr marL="457200" indent="-457200">
              <a:buFont typeface="+mj-lt"/>
              <a:buAutoNum type="arabicPeriod"/>
            </a:pPr>
            <a:endParaRPr lang="en-US" dirty="0"/>
          </a:p>
        </p:txBody>
      </p:sp>
    </p:spTree>
    <p:extLst>
      <p:ext uri="{BB962C8B-B14F-4D97-AF65-F5344CB8AC3E}">
        <p14:creationId xmlns:p14="http://schemas.microsoft.com/office/powerpoint/2010/main" val="13709878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Behind the scenes</a:t>
            </a:r>
            <a:endParaRPr lang="en-US" dirty="0"/>
          </a:p>
        </p:txBody>
      </p:sp>
      <p:sp>
        <p:nvSpPr>
          <p:cNvPr id="3" name="Text Placeholder 2"/>
          <p:cNvSpPr>
            <a:spLocks noGrp="1"/>
          </p:cNvSpPr>
          <p:nvPr>
            <p:ph type="body" idx="1"/>
          </p:nvPr>
        </p:nvSpPr>
        <p:spPr>
          <a:xfrm>
            <a:off x="311700" y="1152475"/>
            <a:ext cx="5232573" cy="3416400"/>
          </a:xfrm>
        </p:spPr>
        <p:txBody>
          <a:bodyPr/>
          <a:lstStyle/>
          <a:p>
            <a:r>
              <a:rPr lang="en-US" dirty="0" smtClean="0"/>
              <a:t>Accessing facebook.com/home</a:t>
            </a:r>
          </a:p>
          <a:p>
            <a:endParaRPr lang="en-US" dirty="0"/>
          </a:p>
        </p:txBody>
      </p:sp>
      <p:pic>
        <p:nvPicPr>
          <p:cNvPr id="1026" name="Picture 2" descr="http://images.pcworld.com/news/graphics/174313-facebook_homepage_origin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03" y="1764539"/>
            <a:ext cx="5221870" cy="32003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124844" y="1228695"/>
            <a:ext cx="869149" cy="400110"/>
          </a:xfrm>
          <a:prstGeom prst="rect">
            <a:avLst/>
          </a:prstGeom>
          <a:noFill/>
        </p:spPr>
        <p:txBody>
          <a:bodyPr wrap="none" rtlCol="0">
            <a:spAutoFit/>
          </a:bodyPr>
          <a:lstStyle/>
          <a:p>
            <a:r>
              <a:rPr lang="en-US" sz="2000" dirty="0" smtClean="0"/>
              <a:t>Route</a:t>
            </a:r>
            <a:endParaRPr lang="en-US" sz="2000" dirty="0"/>
          </a:p>
        </p:txBody>
      </p:sp>
      <p:sp>
        <p:nvSpPr>
          <p:cNvPr id="7" name="TextBox 6"/>
          <p:cNvSpPr txBox="1"/>
          <p:nvPr/>
        </p:nvSpPr>
        <p:spPr>
          <a:xfrm>
            <a:off x="7559417" y="2400225"/>
            <a:ext cx="1253869" cy="400110"/>
          </a:xfrm>
          <a:prstGeom prst="rect">
            <a:avLst/>
          </a:prstGeom>
          <a:noFill/>
        </p:spPr>
        <p:txBody>
          <a:bodyPr wrap="none" rtlCol="0">
            <a:spAutoFit/>
          </a:bodyPr>
          <a:lstStyle/>
          <a:p>
            <a:r>
              <a:rPr lang="en-US" sz="2000" dirty="0" smtClean="0"/>
              <a:t>Template</a:t>
            </a:r>
            <a:endParaRPr lang="en-US" sz="2000" dirty="0"/>
          </a:p>
        </p:txBody>
      </p:sp>
      <p:sp>
        <p:nvSpPr>
          <p:cNvPr id="6" name="Rectangle 5"/>
          <p:cNvSpPr/>
          <p:nvPr/>
        </p:nvSpPr>
        <p:spPr>
          <a:xfrm>
            <a:off x="1790700" y="1068425"/>
            <a:ext cx="2781299" cy="53935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152400" y="1691825"/>
            <a:ext cx="6153150" cy="327304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 name="Straight Arrow Connector 9"/>
          <p:cNvCxnSpPr>
            <a:stCxn id="6" idx="3"/>
            <a:endCxn id="5" idx="1"/>
          </p:cNvCxnSpPr>
          <p:nvPr/>
        </p:nvCxnSpPr>
        <p:spPr>
          <a:xfrm>
            <a:off x="4571999" y="1338100"/>
            <a:ext cx="2552845" cy="906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637806" y="2730515"/>
            <a:ext cx="1921611" cy="8458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7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6"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Routing and templating – building blocks</a:t>
            </a:r>
            <a:endParaRPr lang="en-US" dirty="0"/>
          </a:p>
        </p:txBody>
      </p:sp>
      <p:sp>
        <p:nvSpPr>
          <p:cNvPr id="3" name="Text Placeholder 2"/>
          <p:cNvSpPr>
            <a:spLocks noGrp="1"/>
          </p:cNvSpPr>
          <p:nvPr>
            <p:ph type="body" idx="1"/>
          </p:nvPr>
        </p:nvSpPr>
        <p:spPr/>
        <p:txBody>
          <a:bodyPr>
            <a:normAutofit fontScale="92500" lnSpcReduction="20000"/>
          </a:bodyPr>
          <a:lstStyle/>
          <a:p>
            <a:r>
              <a:rPr lang="en-US" b="1" dirty="0" smtClean="0"/>
              <a:t>Routing</a:t>
            </a:r>
          </a:p>
          <a:p>
            <a:pPr lvl="1"/>
            <a:r>
              <a:rPr lang="en-US" dirty="0" smtClean="0"/>
              <a:t>Each URL is handled by its own logic</a:t>
            </a:r>
          </a:p>
          <a:p>
            <a:pPr lvl="1"/>
            <a:r>
              <a:rPr lang="en-US" dirty="0" smtClean="0"/>
              <a:t>The server needs to understand which logic to call based on the requested URL</a:t>
            </a:r>
          </a:p>
          <a:p>
            <a:pPr lvl="1"/>
            <a:r>
              <a:rPr lang="en-US" dirty="0" smtClean="0"/>
              <a:t>URL </a:t>
            </a:r>
            <a:r>
              <a:rPr lang="en-US" dirty="0" smtClean="0">
                <a:sym typeface="Wingdings" panose="05000000000000000000" pitchFamily="2" charset="2"/>
              </a:rPr>
              <a:t> Corresponding Logic </a:t>
            </a:r>
            <a:endParaRPr lang="en-US" dirty="0" smtClean="0"/>
          </a:p>
          <a:p>
            <a:endParaRPr lang="en-US" dirty="0"/>
          </a:p>
          <a:p>
            <a:r>
              <a:rPr lang="en-US" b="1" dirty="0" smtClean="0"/>
              <a:t>Templating</a:t>
            </a:r>
          </a:p>
          <a:p>
            <a:pPr lvl="1"/>
            <a:r>
              <a:rPr lang="en-US" dirty="0" smtClean="0"/>
              <a:t>Users expect consistent layouts</a:t>
            </a:r>
          </a:p>
          <a:p>
            <a:pPr lvl="1"/>
            <a:r>
              <a:rPr lang="en-US" dirty="0" smtClean="0"/>
              <a:t>Each URL has its own design, only the information within it changes</a:t>
            </a:r>
          </a:p>
          <a:p>
            <a:pPr lvl="1"/>
            <a:r>
              <a:rPr lang="en-US" dirty="0" smtClean="0"/>
              <a:t>Standard html templates reside within the server</a:t>
            </a:r>
          </a:p>
          <a:p>
            <a:pPr lvl="1"/>
            <a:r>
              <a:rPr lang="en-US" dirty="0" smtClean="0"/>
              <a:t>Plugged in with custom info before serving</a:t>
            </a:r>
          </a:p>
          <a:p>
            <a:pPr lvl="1"/>
            <a:endParaRPr lang="en-US" dirty="0"/>
          </a:p>
          <a:p>
            <a:r>
              <a:rPr lang="en-US" dirty="0" smtClean="0"/>
              <a:t>All frameworks work on the same </a:t>
            </a:r>
            <a:r>
              <a:rPr lang="en-US" dirty="0" smtClean="0"/>
              <a:t>premise </a:t>
            </a:r>
            <a:r>
              <a:rPr lang="en-US" dirty="0" smtClean="0"/>
              <a:t>… but use different ways</a:t>
            </a:r>
          </a:p>
          <a:p>
            <a:endParaRPr lang="en-US" dirty="0" smtClean="0"/>
          </a:p>
          <a:p>
            <a:r>
              <a:rPr lang="en-US" dirty="0" smtClean="0"/>
              <a:t>Focus on your unique application ! And do not boil the ocean!</a:t>
            </a:r>
          </a:p>
          <a:p>
            <a:pPr lvl="1"/>
            <a:endParaRPr lang="en-US" dirty="0" smtClean="0"/>
          </a:p>
          <a:p>
            <a:pPr lvl="1"/>
            <a:endParaRPr lang="en-US" dirty="0"/>
          </a:p>
          <a:p>
            <a:endParaRPr lang="en-US" dirty="0" smtClean="0"/>
          </a:p>
          <a:p>
            <a:pPr lvl="1"/>
            <a:endParaRPr lang="en-US" dirty="0"/>
          </a:p>
        </p:txBody>
      </p:sp>
    </p:spTree>
    <p:extLst>
      <p:ext uri="{BB962C8B-B14F-4D97-AF65-F5344CB8AC3E}">
        <p14:creationId xmlns:p14="http://schemas.microsoft.com/office/powerpoint/2010/main" val="114270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smtClean="0"/>
              <a:t>Today</a:t>
            </a:r>
            <a:endParaRPr lang="en" dirty="0"/>
          </a:p>
        </p:txBody>
      </p:sp>
      <p:sp>
        <p:nvSpPr>
          <p:cNvPr id="112" name="Shape 112"/>
          <p:cNvSpPr txBox="1">
            <a:spLocks noGrp="1"/>
          </p:cNvSpPr>
          <p:nvPr>
            <p:ph type="body" idx="1"/>
          </p:nvPr>
        </p:nvSpPr>
        <p:spPr>
          <a:prstGeom prst="rect">
            <a:avLst/>
          </a:prstGeom>
        </p:spPr>
        <p:txBody>
          <a:bodyPr lIns="91425" tIns="91425" rIns="91425" bIns="91425" anchor="t" anchorCtr="0">
            <a:noAutofit/>
          </a:bodyPr>
          <a:lstStyle/>
          <a:p>
            <a:pPr marL="571500" lvl="0" indent="-342900" rtl="0">
              <a:spcBef>
                <a:spcPts val="0"/>
              </a:spcBef>
              <a:buFont typeface="Arial" panose="020B0604020202020204" pitchFamily="34" charset="0"/>
              <a:buChar char="•"/>
            </a:pPr>
            <a:r>
              <a:rPr lang="en" dirty="0" smtClean="0"/>
              <a:t>Recap : Front end key takeaways</a:t>
            </a:r>
          </a:p>
          <a:p>
            <a:pPr marL="571500" lvl="0" indent="-342900" rtl="0">
              <a:spcBef>
                <a:spcPts val="0"/>
              </a:spcBef>
              <a:buFont typeface="Arial" panose="020B0604020202020204" pitchFamily="34" charset="0"/>
              <a:buChar char="•"/>
            </a:pPr>
            <a:r>
              <a:rPr lang="en" dirty="0" smtClean="0"/>
              <a:t>Part 1 : Web Architecture</a:t>
            </a:r>
          </a:p>
          <a:p>
            <a:pPr marL="571500" lvl="0" indent="-342900" rtl="0">
              <a:spcBef>
                <a:spcPts val="0"/>
              </a:spcBef>
              <a:buFont typeface="Arial" panose="020B0604020202020204" pitchFamily="34" charset="0"/>
              <a:buChar char="•"/>
            </a:pPr>
            <a:r>
              <a:rPr lang="en" dirty="0" smtClean="0"/>
              <a:t>Part 2 : Web frameworks</a:t>
            </a:r>
          </a:p>
          <a:p>
            <a:pPr marL="571500" lvl="0" indent="-342900" rtl="0">
              <a:spcBef>
                <a:spcPts val="0"/>
              </a:spcBef>
              <a:buFont typeface="Arial" panose="020B0604020202020204" pitchFamily="34" charset="0"/>
              <a:buChar char="•"/>
            </a:pPr>
            <a:r>
              <a:rPr lang="en" dirty="0" smtClean="0"/>
              <a:t>Part 3 : Lab – run your own web server</a:t>
            </a:r>
            <a:endParaRPr lang="en" dirty="0"/>
          </a:p>
          <a:p>
            <a:pPr lvl="0" rtl="0">
              <a:spcBef>
                <a:spcPts val="0"/>
              </a:spcBef>
              <a:buNone/>
            </a:pPr>
            <a:endParaRPr dirty="0"/>
          </a:p>
          <a:p>
            <a:pPr lvl="0">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Rails Principles</a:t>
            </a:r>
            <a:endParaRPr lang="en-US" dirty="0"/>
          </a:p>
        </p:txBody>
      </p:sp>
      <p:sp>
        <p:nvSpPr>
          <p:cNvPr id="3" name="Content Placeholder 2"/>
          <p:cNvSpPr>
            <a:spLocks noGrp="1"/>
          </p:cNvSpPr>
          <p:nvPr>
            <p:ph idx="1"/>
          </p:nvPr>
        </p:nvSpPr>
        <p:spPr/>
        <p:txBody>
          <a:bodyPr/>
          <a:lstStyle/>
          <a:p>
            <a:r>
              <a:rPr lang="en-US" b="1" dirty="0"/>
              <a:t>Don't Repeat Yourself:</a:t>
            </a:r>
            <a:r>
              <a:rPr lang="en-US" dirty="0"/>
              <a:t> DRY is a principle of software development which states that "Every piece of knowledge must have a single, unambiguous, authoritative representation within a system." By not writing the same information over and over again, our code is more maintainable, more extensible, and less buggy.</a:t>
            </a:r>
          </a:p>
          <a:p>
            <a:r>
              <a:rPr lang="en-US" b="1" dirty="0"/>
              <a:t>Convention Over Configuration:</a:t>
            </a:r>
            <a:r>
              <a:rPr lang="en-US" dirty="0"/>
              <a:t> Rails has opinions about the best way to do many things in a web application, and defaults to this set of conventions, rather than require that you specify every minutiae through endless configuration files</a:t>
            </a:r>
          </a:p>
          <a:p>
            <a:endParaRPr lang="en-US" dirty="0"/>
          </a:p>
        </p:txBody>
      </p:sp>
    </p:spTree>
    <p:extLst>
      <p:ext uri="{BB962C8B-B14F-4D97-AF65-F5344CB8AC3E}">
        <p14:creationId xmlns:p14="http://schemas.microsoft.com/office/powerpoint/2010/main" val="39205462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Flask</a:t>
            </a:r>
            <a:endParaRPr lang="en-US" dirty="0"/>
          </a:p>
        </p:txBody>
      </p:sp>
      <p:sp>
        <p:nvSpPr>
          <p:cNvPr id="3" name="Content Placeholder 2"/>
          <p:cNvSpPr>
            <a:spLocks noGrp="1"/>
          </p:cNvSpPr>
          <p:nvPr>
            <p:ph idx="1"/>
          </p:nvPr>
        </p:nvSpPr>
        <p:spPr>
          <a:xfrm>
            <a:off x="633845" y="1371600"/>
            <a:ext cx="7886700" cy="943337"/>
          </a:xfrm>
        </p:spPr>
        <p:txBody>
          <a:bodyPr/>
          <a:lstStyle/>
          <a:p>
            <a:r>
              <a:rPr lang="en-US" dirty="0" smtClean="0"/>
              <a:t>Views.py is the python file where you handle incoming requests</a:t>
            </a:r>
          </a:p>
          <a:p>
            <a:r>
              <a:rPr lang="en-US" dirty="0" smtClean="0"/>
              <a:t>Example www.yourserver.com/activitynotify</a:t>
            </a:r>
            <a:endParaRPr lang="en-US" dirty="0"/>
          </a:p>
        </p:txBody>
      </p:sp>
      <p:pic>
        <p:nvPicPr>
          <p:cNvPr id="4" name="Picture 3"/>
          <p:cNvPicPr>
            <a:picLocks noChangeAspect="1"/>
          </p:cNvPicPr>
          <p:nvPr/>
        </p:nvPicPr>
        <p:blipFill>
          <a:blip r:embed="rId3"/>
          <a:stretch>
            <a:fillRect/>
          </a:stretch>
        </p:blipFill>
        <p:spPr>
          <a:xfrm>
            <a:off x="633845" y="2461736"/>
            <a:ext cx="7353300" cy="2276475"/>
          </a:xfrm>
          <a:prstGeom prst="rect">
            <a:avLst/>
          </a:prstGeom>
        </p:spPr>
      </p:pic>
    </p:spTree>
    <p:extLst>
      <p:ext uri="{BB962C8B-B14F-4D97-AF65-F5344CB8AC3E}">
        <p14:creationId xmlns:p14="http://schemas.microsoft.com/office/powerpoint/2010/main" val="22287742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Django</a:t>
            </a:r>
            <a:endParaRPr lang="en-US" dirty="0"/>
          </a:p>
        </p:txBody>
      </p:sp>
      <p:sp>
        <p:nvSpPr>
          <p:cNvPr id="3" name="Content Placeholder 2"/>
          <p:cNvSpPr>
            <a:spLocks noGrp="1"/>
          </p:cNvSpPr>
          <p:nvPr>
            <p:ph idx="1"/>
          </p:nvPr>
        </p:nvSpPr>
        <p:spPr>
          <a:xfrm>
            <a:off x="633845" y="1371600"/>
            <a:ext cx="7886700" cy="943337"/>
          </a:xfrm>
        </p:spPr>
        <p:txBody>
          <a:bodyPr>
            <a:normAutofit/>
          </a:bodyPr>
          <a:lstStyle/>
          <a:p>
            <a:r>
              <a:rPr lang="en-US" dirty="0" smtClean="0"/>
              <a:t>ROOT_URLCONF Setting &gt; File &gt; looks </a:t>
            </a:r>
            <a:r>
              <a:rPr lang="en-US" dirty="0"/>
              <a:t>for the variable </a:t>
            </a:r>
            <a:r>
              <a:rPr lang="en-US" dirty="0" err="1"/>
              <a:t>urlpatterns</a:t>
            </a:r>
            <a:r>
              <a:rPr lang="en-US" dirty="0"/>
              <a:t> </a:t>
            </a:r>
          </a:p>
          <a:p>
            <a:r>
              <a:rPr lang="en-US" dirty="0" smtClean="0"/>
              <a:t>Stops at the first regular expression </a:t>
            </a:r>
            <a:r>
              <a:rPr lang="en-US" sz="1600" dirty="0" smtClean="0"/>
              <a:t>[</a:t>
            </a:r>
            <a:r>
              <a:rPr lang="en-US" sz="1600" dirty="0" smtClean="0">
                <a:hlinkClick r:id="rId3"/>
              </a:rPr>
              <a:t>Django documentation</a:t>
            </a:r>
            <a:r>
              <a:rPr lang="en-US" sz="1600" dirty="0" smtClean="0"/>
              <a:t>]</a:t>
            </a:r>
            <a:endParaRPr lang="en-US" sz="1600" dirty="0"/>
          </a:p>
        </p:txBody>
      </p:sp>
      <p:pic>
        <p:nvPicPr>
          <p:cNvPr id="5" name="Picture 4"/>
          <p:cNvPicPr>
            <a:picLocks noChangeAspect="1"/>
          </p:cNvPicPr>
          <p:nvPr/>
        </p:nvPicPr>
        <p:blipFill>
          <a:blip r:embed="rId4"/>
          <a:stretch>
            <a:fillRect/>
          </a:stretch>
        </p:blipFill>
        <p:spPr>
          <a:xfrm>
            <a:off x="633845" y="2314937"/>
            <a:ext cx="7661898" cy="2420860"/>
          </a:xfrm>
          <a:prstGeom prst="rect">
            <a:avLst/>
          </a:prstGeom>
        </p:spPr>
      </p:pic>
      <p:sp>
        <p:nvSpPr>
          <p:cNvPr id="6"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37099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Templating in Flask</a:t>
            </a:r>
            <a:endParaRPr lang="en-US" dirty="0"/>
          </a:p>
        </p:txBody>
      </p:sp>
      <p:sp>
        <p:nvSpPr>
          <p:cNvPr id="3" name="Content Placeholder 2"/>
          <p:cNvSpPr>
            <a:spLocks noGrp="1"/>
          </p:cNvSpPr>
          <p:nvPr>
            <p:ph idx="1"/>
          </p:nvPr>
        </p:nvSpPr>
        <p:spPr>
          <a:xfrm>
            <a:off x="633845" y="1371600"/>
            <a:ext cx="7886700" cy="943337"/>
          </a:xfrm>
        </p:spPr>
        <p:txBody>
          <a:bodyPr/>
          <a:lstStyle/>
          <a:p>
            <a:r>
              <a:rPr lang="en-US" dirty="0" smtClean="0"/>
              <a:t>A templates folder in your Flask app has all the HTMLs</a:t>
            </a:r>
          </a:p>
          <a:p>
            <a:r>
              <a:rPr lang="en-US" dirty="0" smtClean="0"/>
              <a:t>Example www.yourserver.com/activitynotify</a:t>
            </a:r>
            <a:endParaRPr lang="en-US" dirty="0"/>
          </a:p>
        </p:txBody>
      </p:sp>
      <p:pic>
        <p:nvPicPr>
          <p:cNvPr id="5" name="Picture 4"/>
          <p:cNvPicPr>
            <a:picLocks noChangeAspect="1"/>
          </p:cNvPicPr>
          <p:nvPr/>
        </p:nvPicPr>
        <p:blipFill>
          <a:blip r:embed="rId2"/>
          <a:stretch>
            <a:fillRect/>
          </a:stretch>
        </p:blipFill>
        <p:spPr>
          <a:xfrm>
            <a:off x="164072" y="1843268"/>
            <a:ext cx="8826246" cy="3123985"/>
          </a:xfrm>
          <a:prstGeom prst="rect">
            <a:avLst/>
          </a:prstGeom>
        </p:spPr>
      </p:pic>
    </p:spTree>
    <p:extLst>
      <p:ext uri="{BB962C8B-B14F-4D97-AF65-F5344CB8AC3E}">
        <p14:creationId xmlns:p14="http://schemas.microsoft.com/office/powerpoint/2010/main" val="14217880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MVC Pattern – architecture of most Frameworks</a:t>
            </a:r>
            <a:endParaRPr lang="en-US" dirty="0"/>
          </a:p>
        </p:txBody>
      </p:sp>
      <p:sp>
        <p:nvSpPr>
          <p:cNvPr id="4" name="Can 3"/>
          <p:cNvSpPr/>
          <p:nvPr/>
        </p:nvSpPr>
        <p:spPr>
          <a:xfrm>
            <a:off x="633845" y="1716143"/>
            <a:ext cx="1840992" cy="1758577"/>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18351" y="3614593"/>
            <a:ext cx="671979" cy="307777"/>
          </a:xfrm>
          <a:prstGeom prst="rect">
            <a:avLst/>
          </a:prstGeom>
          <a:noFill/>
        </p:spPr>
        <p:txBody>
          <a:bodyPr wrap="none" rtlCol="0">
            <a:spAutoFit/>
          </a:bodyPr>
          <a:lstStyle/>
          <a:p>
            <a:r>
              <a:rPr lang="en-US" dirty="0" smtClean="0"/>
              <a:t>Model</a:t>
            </a:r>
            <a:endParaRPr lang="en-US" dirty="0"/>
          </a:p>
        </p:txBody>
      </p:sp>
      <p:pic>
        <p:nvPicPr>
          <p:cNvPr id="6" name="Picture 5"/>
          <p:cNvPicPr>
            <a:picLocks noChangeAspect="1"/>
          </p:cNvPicPr>
          <p:nvPr/>
        </p:nvPicPr>
        <p:blipFill>
          <a:blip r:embed="rId3"/>
          <a:stretch>
            <a:fillRect/>
          </a:stretch>
        </p:blipFill>
        <p:spPr>
          <a:xfrm>
            <a:off x="3641935" y="1706314"/>
            <a:ext cx="1870519" cy="1768406"/>
          </a:xfrm>
          <a:prstGeom prst="rect">
            <a:avLst/>
          </a:prstGeom>
        </p:spPr>
      </p:pic>
      <p:sp>
        <p:nvSpPr>
          <p:cNvPr id="7" name="TextBox 6"/>
          <p:cNvSpPr txBox="1"/>
          <p:nvPr/>
        </p:nvSpPr>
        <p:spPr>
          <a:xfrm>
            <a:off x="4265249" y="3628393"/>
            <a:ext cx="623889" cy="307777"/>
          </a:xfrm>
          <a:prstGeom prst="rect">
            <a:avLst/>
          </a:prstGeom>
          <a:noFill/>
        </p:spPr>
        <p:txBody>
          <a:bodyPr wrap="none" rtlCol="0">
            <a:spAutoFit/>
          </a:bodyPr>
          <a:lstStyle/>
          <a:p>
            <a:r>
              <a:rPr lang="en-US" dirty="0" smtClean="0"/>
              <a:t>View </a:t>
            </a:r>
            <a:endParaRPr lang="en-US" dirty="0"/>
          </a:p>
        </p:txBody>
      </p:sp>
      <p:pic>
        <p:nvPicPr>
          <p:cNvPr id="8" name="Picture 7"/>
          <p:cNvPicPr>
            <a:picLocks noChangeAspect="1"/>
          </p:cNvPicPr>
          <p:nvPr/>
        </p:nvPicPr>
        <p:blipFill>
          <a:blip r:embed="rId4"/>
          <a:stretch>
            <a:fillRect/>
          </a:stretch>
        </p:blipFill>
        <p:spPr>
          <a:xfrm>
            <a:off x="6098857" y="1552640"/>
            <a:ext cx="2703767" cy="2075753"/>
          </a:xfrm>
          <a:prstGeom prst="rect">
            <a:avLst/>
          </a:prstGeom>
        </p:spPr>
      </p:pic>
      <p:sp>
        <p:nvSpPr>
          <p:cNvPr id="9" name="TextBox 8"/>
          <p:cNvSpPr txBox="1"/>
          <p:nvPr/>
        </p:nvSpPr>
        <p:spPr>
          <a:xfrm>
            <a:off x="6970480" y="3628393"/>
            <a:ext cx="960519" cy="307777"/>
          </a:xfrm>
          <a:prstGeom prst="rect">
            <a:avLst/>
          </a:prstGeom>
          <a:noFill/>
        </p:spPr>
        <p:txBody>
          <a:bodyPr wrap="none" rtlCol="0">
            <a:spAutoFit/>
          </a:bodyPr>
          <a:lstStyle/>
          <a:p>
            <a:r>
              <a:rPr lang="en-US" dirty="0" smtClean="0"/>
              <a:t>Controller</a:t>
            </a:r>
            <a:endParaRPr lang="en-US" dirty="0"/>
          </a:p>
        </p:txBody>
      </p:sp>
    </p:spTree>
    <p:extLst>
      <p:ext uri="{BB962C8B-B14F-4D97-AF65-F5344CB8AC3E}">
        <p14:creationId xmlns:p14="http://schemas.microsoft.com/office/powerpoint/2010/main" val="2723293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pic>
        <p:nvPicPr>
          <p:cNvPr id="3" name="Picture 2"/>
          <p:cNvPicPr>
            <a:picLocks noChangeAspect="1"/>
          </p:cNvPicPr>
          <p:nvPr/>
        </p:nvPicPr>
        <p:blipFill>
          <a:blip r:embed="rId3"/>
          <a:stretch>
            <a:fillRect/>
          </a:stretch>
        </p:blipFill>
        <p:spPr>
          <a:xfrm>
            <a:off x="753319" y="961109"/>
            <a:ext cx="5666603" cy="3684508"/>
          </a:xfrm>
          <a:prstGeom prst="rect">
            <a:avLst/>
          </a:prstGeom>
        </p:spPr>
      </p:pic>
      <p:sp>
        <p:nvSpPr>
          <p:cNvPr id="4" name="TextBox 3"/>
          <p:cNvSpPr txBox="1"/>
          <p:nvPr/>
        </p:nvSpPr>
        <p:spPr>
          <a:xfrm>
            <a:off x="633845" y="4873823"/>
            <a:ext cx="3309505" cy="307777"/>
          </a:xfrm>
          <a:prstGeom prst="rect">
            <a:avLst/>
          </a:prstGeom>
          <a:noFill/>
        </p:spPr>
        <p:txBody>
          <a:bodyPr wrap="square" rtlCol="0">
            <a:spAutoFit/>
          </a:bodyPr>
          <a:lstStyle/>
          <a:p>
            <a:r>
              <a:rPr lang="en-US" dirty="0" smtClean="0"/>
              <a:t>Courtesy: Google MVC guide</a:t>
            </a:r>
            <a:endParaRPr lang="en-US" dirty="0"/>
          </a:p>
        </p:txBody>
      </p:sp>
      <p:pic>
        <p:nvPicPr>
          <p:cNvPr id="5" name="Picture 2" descr="http://images.pcworld.com/news/graphics/174313-facebook_homepage_origina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922" y="3216473"/>
            <a:ext cx="2584763" cy="158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8639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MVC Pattern</a:t>
            </a:r>
            <a:endParaRPr lang="en-US" dirty="0"/>
          </a:p>
        </p:txBody>
      </p:sp>
      <p:sp>
        <p:nvSpPr>
          <p:cNvPr id="3" name="Text Placeholder 2"/>
          <p:cNvSpPr>
            <a:spLocks noGrp="1"/>
          </p:cNvSpPr>
          <p:nvPr>
            <p:ph type="body" idx="1"/>
          </p:nvPr>
        </p:nvSpPr>
        <p:spPr/>
        <p:txBody>
          <a:bodyPr/>
          <a:lstStyle/>
          <a:p>
            <a:r>
              <a:rPr lang="en-US" dirty="0" smtClean="0"/>
              <a:t>Separation of concerns!</a:t>
            </a:r>
          </a:p>
          <a:p>
            <a:r>
              <a:rPr lang="en-US" dirty="0" smtClean="0"/>
              <a:t>Application Logic</a:t>
            </a:r>
          </a:p>
          <a:p>
            <a:r>
              <a:rPr lang="en-US" dirty="0" smtClean="0"/>
              <a:t>Application presentation</a:t>
            </a:r>
          </a:p>
          <a:p>
            <a:r>
              <a:rPr lang="en-US" dirty="0" smtClean="0"/>
              <a:t>Information persistence</a:t>
            </a:r>
          </a:p>
          <a:p>
            <a:r>
              <a:rPr lang="en-US" dirty="0" smtClean="0"/>
              <a:t>The other stuff:</a:t>
            </a:r>
          </a:p>
          <a:p>
            <a:pPr lvl="1"/>
            <a:r>
              <a:rPr lang="en-US" dirty="0" smtClean="0"/>
              <a:t>Routing, templating, sessions , HTTP, Networking.. </a:t>
            </a:r>
            <a:r>
              <a:rPr lang="en-US" dirty="0" err="1" smtClean="0"/>
              <a:t>etc</a:t>
            </a:r>
            <a:endParaRPr lang="en-US" dirty="0"/>
          </a:p>
        </p:txBody>
      </p:sp>
    </p:spTree>
    <p:extLst>
      <p:ext uri="{BB962C8B-B14F-4D97-AF65-F5344CB8AC3E}">
        <p14:creationId xmlns:p14="http://schemas.microsoft.com/office/powerpoint/2010/main" val="6283114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 Why Frameworks</a:t>
            </a:r>
            <a:endParaRPr lang="en-US" dirty="0"/>
          </a:p>
        </p:txBody>
      </p:sp>
      <p:sp>
        <p:nvSpPr>
          <p:cNvPr id="3" name="Text Placeholder 2"/>
          <p:cNvSpPr>
            <a:spLocks noGrp="1"/>
          </p:cNvSpPr>
          <p:nvPr>
            <p:ph type="body" idx="1"/>
          </p:nvPr>
        </p:nvSpPr>
        <p:spPr/>
        <p:txBody>
          <a:bodyPr/>
          <a:lstStyle/>
          <a:p>
            <a:r>
              <a:rPr lang="en-US" dirty="0" smtClean="0"/>
              <a:t>Hides all that infrastructure / repetitive code</a:t>
            </a:r>
          </a:p>
          <a:p>
            <a:r>
              <a:rPr lang="en-US" dirty="0" smtClean="0"/>
              <a:t>Helps you focus on application logic instead</a:t>
            </a:r>
          </a:p>
          <a:p>
            <a:r>
              <a:rPr lang="en-US" dirty="0" smtClean="0"/>
              <a:t>Structures whatever you code into modules – for example MVC</a:t>
            </a:r>
          </a:p>
          <a:p>
            <a:endParaRPr lang="en-US" dirty="0"/>
          </a:p>
        </p:txBody>
      </p:sp>
    </p:spTree>
    <p:extLst>
      <p:ext uri="{BB962C8B-B14F-4D97-AF65-F5344CB8AC3E}">
        <p14:creationId xmlns:p14="http://schemas.microsoft.com/office/powerpoint/2010/main" val="10707260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 simple server</a:t>
            </a:r>
            <a:endParaRPr lang="en-US" dirty="0"/>
          </a:p>
        </p:txBody>
      </p:sp>
      <p:sp>
        <p:nvSpPr>
          <p:cNvPr id="3" name="Content Placeholder 2"/>
          <p:cNvSpPr>
            <a:spLocks noGrp="1"/>
          </p:cNvSpPr>
          <p:nvPr>
            <p:ph idx="1"/>
          </p:nvPr>
        </p:nvSpPr>
        <p:spPr/>
        <p:txBody>
          <a:bodyPr/>
          <a:lstStyle/>
          <a:p>
            <a:r>
              <a:rPr lang="en-US" dirty="0" smtClean="0"/>
              <a:t>Download the python script runmyserver.py [</a:t>
            </a:r>
            <a:r>
              <a:rPr lang="en-US" sz="1800" dirty="0" err="1" smtClean="0">
                <a:solidFill>
                  <a:schemeClr val="accent1">
                    <a:lumMod val="75000"/>
                  </a:schemeClr>
                </a:solidFill>
              </a:rPr>
              <a:t>Bcourses</a:t>
            </a:r>
            <a:r>
              <a:rPr lang="en-US" sz="1800" dirty="0" smtClean="0">
                <a:solidFill>
                  <a:schemeClr val="accent1">
                    <a:lumMod val="75000"/>
                  </a:schemeClr>
                </a:solidFill>
              </a:rPr>
              <a:t>&gt;</a:t>
            </a:r>
            <a:r>
              <a:rPr lang="en-US" sz="1800" dirty="0" err="1" smtClean="0">
                <a:solidFill>
                  <a:schemeClr val="accent1">
                    <a:lumMod val="75000"/>
                  </a:schemeClr>
                </a:solidFill>
              </a:rPr>
              <a:t>IOLab</a:t>
            </a:r>
            <a:r>
              <a:rPr lang="en-US" sz="1800" dirty="0" smtClean="0">
                <a:solidFill>
                  <a:schemeClr val="accent1">
                    <a:lumMod val="75000"/>
                  </a:schemeClr>
                </a:solidFill>
              </a:rPr>
              <a:t>&gt;Files&gt;Labs</a:t>
            </a:r>
            <a:r>
              <a:rPr lang="en-US" dirty="0" smtClean="0"/>
              <a:t>]</a:t>
            </a:r>
          </a:p>
          <a:p>
            <a:r>
              <a:rPr lang="en-US" dirty="0" smtClean="0"/>
              <a:t>Disable your firewall</a:t>
            </a:r>
          </a:p>
          <a:p>
            <a:r>
              <a:rPr lang="en-US" dirty="0" smtClean="0"/>
              <a:t>Find your IPv4 address</a:t>
            </a:r>
          </a:p>
          <a:p>
            <a:r>
              <a:rPr lang="en-US" dirty="0" smtClean="0"/>
              <a:t>Run the python script</a:t>
            </a:r>
          </a:p>
          <a:p>
            <a:r>
              <a:rPr lang="en-US" dirty="0" smtClean="0"/>
              <a:t>Ask your neighbor to access your URL!!</a:t>
            </a:r>
            <a:endParaRPr lang="en-US" dirty="0"/>
          </a:p>
        </p:txBody>
      </p:sp>
    </p:spTree>
    <p:extLst>
      <p:ext uri="{BB962C8B-B14F-4D97-AF65-F5344CB8AC3E}">
        <p14:creationId xmlns:p14="http://schemas.microsoft.com/office/powerpoint/2010/main" val="3439179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 simple server</a:t>
            </a:r>
            <a:endParaRPr lang="en-US" dirty="0"/>
          </a:p>
        </p:txBody>
      </p:sp>
      <p:pic>
        <p:nvPicPr>
          <p:cNvPr id="4" name="Picture 3"/>
          <p:cNvPicPr>
            <a:picLocks noChangeAspect="1"/>
          </p:cNvPicPr>
          <p:nvPr/>
        </p:nvPicPr>
        <p:blipFill>
          <a:blip r:embed="rId2"/>
          <a:stretch>
            <a:fillRect/>
          </a:stretch>
        </p:blipFill>
        <p:spPr>
          <a:xfrm>
            <a:off x="238557" y="1023537"/>
            <a:ext cx="8677275" cy="4029075"/>
          </a:xfrm>
          <a:prstGeom prst="rect">
            <a:avLst/>
          </a:prstGeom>
        </p:spPr>
      </p:pic>
    </p:spTree>
    <p:extLst>
      <p:ext uri="{BB962C8B-B14F-4D97-AF65-F5344CB8AC3E}">
        <p14:creationId xmlns:p14="http://schemas.microsoft.com/office/powerpoint/2010/main" val="3617197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 End of the day	</a:t>
            </a:r>
            <a:endParaRPr lang="en-US" dirty="0"/>
          </a:p>
        </p:txBody>
      </p:sp>
      <p:sp>
        <p:nvSpPr>
          <p:cNvPr id="3" name="Text Placeholder 2"/>
          <p:cNvSpPr>
            <a:spLocks noGrp="1"/>
          </p:cNvSpPr>
          <p:nvPr>
            <p:ph type="body" idx="1"/>
          </p:nvPr>
        </p:nvSpPr>
        <p:spPr/>
        <p:txBody>
          <a:bodyPr/>
          <a:lstStyle/>
          <a:p>
            <a:r>
              <a:rPr lang="en-US" dirty="0" smtClean="0"/>
              <a:t>You will know</a:t>
            </a:r>
          </a:p>
          <a:p>
            <a:pPr lvl="1"/>
            <a:r>
              <a:rPr lang="en-US" dirty="0" smtClean="0"/>
              <a:t>Resource locators, identifiers and names</a:t>
            </a:r>
          </a:p>
          <a:p>
            <a:pPr lvl="1"/>
            <a:r>
              <a:rPr lang="en-US" dirty="0" smtClean="0"/>
              <a:t>DNS</a:t>
            </a:r>
          </a:p>
          <a:p>
            <a:pPr lvl="1"/>
            <a:r>
              <a:rPr lang="en-US" dirty="0" smtClean="0"/>
              <a:t>Single and Multi server models</a:t>
            </a:r>
          </a:p>
          <a:p>
            <a:pPr lvl="1"/>
            <a:r>
              <a:rPr lang="en-US" dirty="0" smtClean="0"/>
              <a:t>Load balancing</a:t>
            </a:r>
          </a:p>
          <a:p>
            <a:pPr lvl="2"/>
            <a:r>
              <a:rPr lang="en-US" dirty="0" smtClean="0"/>
              <a:t>NGINX</a:t>
            </a:r>
          </a:p>
          <a:p>
            <a:pPr lvl="1"/>
            <a:r>
              <a:rPr lang="en-US" dirty="0" smtClean="0"/>
              <a:t>Content Delivery Network</a:t>
            </a:r>
          </a:p>
          <a:p>
            <a:pPr lvl="2"/>
            <a:r>
              <a:rPr lang="en-US" dirty="0" smtClean="0"/>
              <a:t>Akamai</a:t>
            </a:r>
          </a:p>
          <a:p>
            <a:pPr lvl="1"/>
            <a:r>
              <a:rPr lang="en-US" dirty="0" smtClean="0"/>
              <a:t>Run your own web server</a:t>
            </a:r>
          </a:p>
          <a:p>
            <a:pPr lvl="1"/>
            <a:r>
              <a:rPr lang="en-US" dirty="0" smtClean="0"/>
              <a:t>Learn about frameworks</a:t>
            </a:r>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961837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takeaways so far</a:t>
            </a:r>
            <a:endParaRPr lang="en-US" dirty="0"/>
          </a:p>
        </p:txBody>
      </p:sp>
      <p:sp>
        <p:nvSpPr>
          <p:cNvPr id="3" name="Text Placeholder 2"/>
          <p:cNvSpPr>
            <a:spLocks noGrp="1"/>
          </p:cNvSpPr>
          <p:nvPr>
            <p:ph type="body" idx="1"/>
          </p:nvPr>
        </p:nvSpPr>
        <p:spPr>
          <a:xfrm>
            <a:off x="0" y="1152474"/>
            <a:ext cx="9144000" cy="3991025"/>
          </a:xfrm>
        </p:spPr>
        <p:txBody>
          <a:bodyPr>
            <a:normAutofit fontScale="85000" lnSpcReduction="20000"/>
          </a:bodyPr>
          <a:lstStyle/>
          <a:p>
            <a:pPr marL="0" indent="0">
              <a:buNone/>
            </a:pPr>
            <a:r>
              <a:rPr lang="en-US" dirty="0"/>
              <a:t>Lecture 3 – HTML</a:t>
            </a:r>
          </a:p>
          <a:p>
            <a:pPr fontAlgn="base"/>
            <a:r>
              <a:rPr lang="en-US" dirty="0"/>
              <a:t>HTML is like the skeleton of a web page – it contains its content and gives it structure and meaning with hierarchically-nested, semantic tags</a:t>
            </a:r>
          </a:p>
          <a:p>
            <a:pPr fontAlgn="base"/>
            <a:r>
              <a:rPr lang="en-US" dirty="0"/>
              <a:t>Try to be as semantic as possible, but don’t let it hold you back or force you into awkward code</a:t>
            </a:r>
          </a:p>
          <a:p>
            <a:pPr fontAlgn="base"/>
            <a:r>
              <a:rPr lang="en-US" dirty="0"/>
              <a:t>Your browser creates and renders a virtual model of your HTML code called the Document Object Model (DOM</a:t>
            </a:r>
            <a:r>
              <a:rPr lang="en-US" dirty="0" smtClean="0"/>
              <a:t>)</a:t>
            </a:r>
          </a:p>
          <a:p>
            <a:pPr marL="0" indent="0" fontAlgn="base">
              <a:buNone/>
            </a:pPr>
            <a:r>
              <a:rPr lang="en-US" dirty="0"/>
              <a:t/>
            </a:r>
            <a:br>
              <a:rPr lang="en-US" dirty="0"/>
            </a:br>
            <a:r>
              <a:rPr lang="en-US" dirty="0"/>
              <a:t>Lecture 4 – CSS</a:t>
            </a:r>
          </a:p>
          <a:p>
            <a:pPr fontAlgn="base"/>
            <a:r>
              <a:rPr lang="en-US" dirty="0"/>
              <a:t>CSS is like the skin on top of the HTML skeleton – it gives a web page its layout and visual styling</a:t>
            </a:r>
          </a:p>
          <a:p>
            <a:pPr fontAlgn="base"/>
            <a:r>
              <a:rPr lang="en-US" dirty="0"/>
              <a:t>If architected correctly and CSS is separate from HTML, the same underlying content can be styled in multiple ways</a:t>
            </a:r>
          </a:p>
          <a:p>
            <a:pPr fontAlgn="base"/>
            <a:r>
              <a:rPr lang="en-US" dirty="0"/>
              <a:t>CSS works by selecting DOM elements based on their element type, class, or id</a:t>
            </a:r>
          </a:p>
          <a:p>
            <a:pPr fontAlgn="base"/>
            <a:r>
              <a:rPr lang="en-US" dirty="0"/>
              <a:t>Three important concepts in CSS are the cascade, inheritance, and the box </a:t>
            </a:r>
            <a:r>
              <a:rPr lang="en-US" dirty="0" smtClean="0"/>
              <a:t>model</a:t>
            </a:r>
            <a:endParaRPr lang="en-US" dirty="0"/>
          </a:p>
        </p:txBody>
      </p:sp>
    </p:spTree>
    <p:extLst>
      <p:ext uri="{BB962C8B-B14F-4D97-AF65-F5344CB8AC3E}">
        <p14:creationId xmlns:p14="http://schemas.microsoft.com/office/powerpoint/2010/main" val="31268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takeaways so far</a:t>
            </a:r>
            <a:endParaRPr lang="en-US" dirty="0"/>
          </a:p>
        </p:txBody>
      </p:sp>
      <p:sp>
        <p:nvSpPr>
          <p:cNvPr id="3" name="Text Placeholder 2"/>
          <p:cNvSpPr>
            <a:spLocks noGrp="1"/>
          </p:cNvSpPr>
          <p:nvPr>
            <p:ph type="body" idx="1"/>
          </p:nvPr>
        </p:nvSpPr>
        <p:spPr>
          <a:xfrm>
            <a:off x="0" y="1152474"/>
            <a:ext cx="9144000" cy="3991026"/>
          </a:xfrm>
        </p:spPr>
        <p:txBody>
          <a:bodyPr>
            <a:normAutofit fontScale="92500" lnSpcReduction="20000"/>
          </a:bodyPr>
          <a:lstStyle/>
          <a:p>
            <a:pPr marL="0" indent="0">
              <a:buNone/>
            </a:pPr>
            <a:r>
              <a:rPr lang="en-US" dirty="0" smtClean="0"/>
              <a:t>Lecture </a:t>
            </a:r>
            <a:r>
              <a:rPr lang="en-US" dirty="0"/>
              <a:t>6 – Intro to JS</a:t>
            </a:r>
          </a:p>
          <a:p>
            <a:pPr fontAlgn="base"/>
            <a:r>
              <a:rPr lang="en-US" dirty="0"/>
              <a:t>JavaScript is a client-side scripting language that makes web pages interactive and dynamic by manipulating the DOM</a:t>
            </a:r>
          </a:p>
          <a:p>
            <a:pPr fontAlgn="base"/>
            <a:r>
              <a:rPr lang="en-US" dirty="0"/>
              <a:t>Select DOM elements similar to CSS, selecting by element type, class, or id</a:t>
            </a:r>
          </a:p>
          <a:p>
            <a:pPr fontAlgn="base"/>
            <a:r>
              <a:rPr lang="en-US" dirty="0"/>
              <a:t>JavaScript has function-level scope (as opposed to block-level), similar to Python</a:t>
            </a:r>
          </a:p>
          <a:p>
            <a:pPr fontAlgn="base"/>
            <a:r>
              <a:rPr lang="en-US" dirty="0"/>
              <a:t>Variable names and function declarations are hoisted to top of scope</a:t>
            </a:r>
          </a:p>
          <a:p>
            <a:pPr marL="0" indent="0">
              <a:buNone/>
            </a:pPr>
            <a:endParaRPr lang="en-US" dirty="0" smtClean="0"/>
          </a:p>
          <a:p>
            <a:pPr marL="0" indent="0">
              <a:buNone/>
            </a:pPr>
            <a:r>
              <a:rPr lang="en-US" dirty="0" smtClean="0"/>
              <a:t>Lecture </a:t>
            </a:r>
            <a:r>
              <a:rPr lang="en-US" dirty="0"/>
              <a:t>8 – jQuery</a:t>
            </a:r>
          </a:p>
          <a:p>
            <a:pPr fontAlgn="base"/>
            <a:r>
              <a:rPr lang="en-US" dirty="0"/>
              <a:t>jQuery is a library written in JavaScript that makes things like DOM manipulation, animations, and Ajax easier with less code</a:t>
            </a:r>
          </a:p>
          <a:p>
            <a:pPr fontAlgn="base"/>
            <a:r>
              <a:rPr lang="en-US" dirty="0"/>
              <a:t>Anything you can do in jQuery you can do in JavaScript, but it might be more verbose</a:t>
            </a:r>
          </a:p>
          <a:p>
            <a:r>
              <a:rPr lang="en-US" dirty="0"/>
              <a:t>Attached event handlers with the .on() method</a:t>
            </a:r>
          </a:p>
        </p:txBody>
      </p:sp>
    </p:spTree>
    <p:extLst>
      <p:ext uri="{BB962C8B-B14F-4D97-AF65-F5344CB8AC3E}">
        <p14:creationId xmlns:p14="http://schemas.microsoft.com/office/powerpoint/2010/main" val="306042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Architecture</a:t>
            </a:r>
            <a:endParaRPr lang="en-US" dirty="0"/>
          </a:p>
        </p:txBody>
      </p:sp>
      <p:sp>
        <p:nvSpPr>
          <p:cNvPr id="3" name="Text Placeholder 2"/>
          <p:cNvSpPr>
            <a:spLocks noGrp="1"/>
          </p:cNvSpPr>
          <p:nvPr>
            <p:ph type="body" idx="1"/>
          </p:nvPr>
        </p:nvSpPr>
        <p:spPr/>
        <p:txBody>
          <a:bodyPr/>
          <a:lstStyle/>
          <a:p>
            <a:r>
              <a:rPr lang="en-US" dirty="0" smtClean="0"/>
              <a:t>Part 2</a:t>
            </a:r>
            <a:endParaRPr lang="en-US" dirty="0"/>
          </a:p>
        </p:txBody>
      </p:sp>
    </p:spTree>
    <p:extLst>
      <p:ext uri="{BB962C8B-B14F-4D97-AF65-F5344CB8AC3E}">
        <p14:creationId xmlns:p14="http://schemas.microsoft.com/office/powerpoint/2010/main" val="3143814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helps you access resources</a:t>
            </a:r>
            <a:endParaRPr lang="en-US" dirty="0"/>
          </a:p>
        </p:txBody>
      </p:sp>
      <p:pic>
        <p:nvPicPr>
          <p:cNvPr id="4" name="Picture 3"/>
          <p:cNvPicPr>
            <a:picLocks noChangeAspect="1"/>
          </p:cNvPicPr>
          <p:nvPr/>
        </p:nvPicPr>
        <p:blipFill>
          <a:blip r:embed="rId3"/>
          <a:stretch>
            <a:fillRect/>
          </a:stretch>
        </p:blipFill>
        <p:spPr>
          <a:xfrm>
            <a:off x="0" y="1603231"/>
            <a:ext cx="2849115" cy="2486632"/>
          </a:xfrm>
          <a:prstGeom prst="rect">
            <a:avLst/>
          </a:prstGeom>
        </p:spPr>
      </p:pic>
      <p:pic>
        <p:nvPicPr>
          <p:cNvPr id="5" name="Picture 4"/>
          <p:cNvPicPr>
            <a:picLocks noChangeAspect="1"/>
          </p:cNvPicPr>
          <p:nvPr/>
        </p:nvPicPr>
        <p:blipFill>
          <a:blip r:embed="rId4"/>
          <a:stretch>
            <a:fillRect/>
          </a:stretch>
        </p:blipFill>
        <p:spPr>
          <a:xfrm>
            <a:off x="5477430" y="1603231"/>
            <a:ext cx="3354869" cy="2486632"/>
          </a:xfrm>
          <a:prstGeom prst="rect">
            <a:avLst/>
          </a:prstGeom>
        </p:spPr>
      </p:pic>
      <p:cxnSp>
        <p:nvCxnSpPr>
          <p:cNvPr id="7" name="Straight Arrow Connector 6"/>
          <p:cNvCxnSpPr/>
          <p:nvPr/>
        </p:nvCxnSpPr>
        <p:spPr>
          <a:xfrm>
            <a:off x="2849115" y="2327563"/>
            <a:ext cx="2743200" cy="0"/>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672349" y="4089863"/>
            <a:ext cx="3799300" cy="830997"/>
          </a:xfrm>
          <a:prstGeom prst="rect">
            <a:avLst/>
          </a:prstGeom>
          <a:noFill/>
        </p:spPr>
        <p:txBody>
          <a:bodyPr wrap="square" rtlCol="0">
            <a:spAutoFit/>
          </a:bodyPr>
          <a:lstStyle/>
          <a:p>
            <a:pPr marL="342900" indent="-342900">
              <a:buFont typeface="+mj-lt"/>
              <a:buAutoNum type="arabicPeriod"/>
            </a:pPr>
            <a:r>
              <a:rPr lang="en-US" sz="2400" dirty="0" smtClean="0"/>
              <a:t>Find the resource</a:t>
            </a:r>
          </a:p>
          <a:p>
            <a:pPr marL="342900" indent="-342900">
              <a:buFont typeface="+mj-lt"/>
              <a:buAutoNum type="arabicPeriod"/>
            </a:pPr>
            <a:r>
              <a:rPr lang="en-US" sz="2400" dirty="0" smtClean="0"/>
              <a:t>Access the resource</a:t>
            </a:r>
            <a:endParaRPr lang="en-US" sz="2400" dirty="0"/>
          </a:p>
        </p:txBody>
      </p:sp>
    </p:spTree>
    <p:extLst>
      <p:ext uri="{BB962C8B-B14F-4D97-AF65-F5344CB8AC3E}">
        <p14:creationId xmlns:p14="http://schemas.microsoft.com/office/powerpoint/2010/main" val="74771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4350</TotalTime>
  <Words>1920</Words>
  <Application>Microsoft Office PowerPoint</Application>
  <PresentationFormat>On-screen Show (16:9)</PresentationFormat>
  <Paragraphs>464</Paragraphs>
  <Slides>49</Slides>
  <Notes>35</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49</vt:i4>
      </vt:variant>
    </vt:vector>
  </HeadingPairs>
  <TitlesOfParts>
    <vt:vector size="60" baseType="lpstr">
      <vt:lpstr>Calibri Light</vt:lpstr>
      <vt:lpstr>Wingdings 2</vt:lpstr>
      <vt:lpstr>Arial</vt:lpstr>
      <vt:lpstr>Wingdings</vt:lpstr>
      <vt:lpstr>Source Sans Pro</vt:lpstr>
      <vt:lpstr>Calibri</vt:lpstr>
      <vt:lpstr>Baskerville Old Face</vt:lpstr>
      <vt:lpstr>HDOfficeLightV0</vt:lpstr>
      <vt:lpstr>1_HDOfficeLightV0</vt:lpstr>
      <vt:lpstr>2_HDOfficeLightV0</vt:lpstr>
      <vt:lpstr>Blank</vt:lpstr>
      <vt:lpstr>IOLAB</vt:lpstr>
      <vt:lpstr>Map</vt:lpstr>
      <vt:lpstr>Map</vt:lpstr>
      <vt:lpstr>Today</vt:lpstr>
      <vt:lpstr>At End of the day </vt:lpstr>
      <vt:lpstr>Key takeaways so far</vt:lpstr>
      <vt:lpstr>Key takeaways so far</vt:lpstr>
      <vt:lpstr>Web Architecture</vt:lpstr>
      <vt:lpstr>Web helps you access resources</vt:lpstr>
      <vt:lpstr>Many types of resources</vt:lpstr>
      <vt:lpstr>Finding Resources : URI vs URL vs URN</vt:lpstr>
      <vt:lpstr>Uniform Resource Locator</vt:lpstr>
      <vt:lpstr>Uniform Resource Locator</vt:lpstr>
      <vt:lpstr>Uniform Resource Locator</vt:lpstr>
      <vt:lpstr>Uniform Resource Locator</vt:lpstr>
      <vt:lpstr>Netflix’s categories</vt:lpstr>
      <vt:lpstr>Netflix’s hidden categories netflix.com/browse/genre/</vt:lpstr>
      <vt:lpstr>Domain Name System - Basic</vt:lpstr>
      <vt:lpstr>Try it out!</vt:lpstr>
      <vt:lpstr>Single Server model</vt:lpstr>
      <vt:lpstr>Scaling up</vt:lpstr>
      <vt:lpstr>Scaling up</vt:lpstr>
      <vt:lpstr>Scaling up</vt:lpstr>
      <vt:lpstr>Scaling up</vt:lpstr>
      <vt:lpstr>Load Balancing</vt:lpstr>
      <vt:lpstr>Round Robin</vt:lpstr>
      <vt:lpstr>Least Connected</vt:lpstr>
      <vt:lpstr>IP Hashing</vt:lpstr>
      <vt:lpstr>Deconstructing Load Balancing</vt:lpstr>
      <vt:lpstr>PowerPoint Presentation</vt:lpstr>
      <vt:lpstr>PowerPoint Presentation</vt:lpstr>
      <vt:lpstr>PowerPoint Presentation</vt:lpstr>
      <vt:lpstr>Content Delivery Networks – a necessary evil</vt:lpstr>
      <vt:lpstr>Part 2</vt:lpstr>
      <vt:lpstr>HTML and other stuff</vt:lpstr>
      <vt:lpstr>The Server</vt:lpstr>
      <vt:lpstr>More about requests</vt:lpstr>
      <vt:lpstr>Behind the scenes</vt:lpstr>
      <vt:lpstr>Routing and templating – building blocks</vt:lpstr>
      <vt:lpstr>Rails Principles</vt:lpstr>
      <vt:lpstr>Routing in Flask</vt:lpstr>
      <vt:lpstr>Routing in Django</vt:lpstr>
      <vt:lpstr>Templating in Flask</vt:lpstr>
      <vt:lpstr>MVC Pattern – architecture of most Frameworks</vt:lpstr>
      <vt:lpstr>MVC</vt:lpstr>
      <vt:lpstr>MVC Pattern</vt:lpstr>
      <vt:lpstr>Summary – Why Frameworks</vt:lpstr>
      <vt:lpstr>Lab: A simple server</vt:lpstr>
      <vt:lpstr>Lab: A simple server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IOLAB</dc:title>
  <cp:lastModifiedBy>Aditya Mishra</cp:lastModifiedBy>
  <cp:revision>227</cp:revision>
  <dcterms:modified xsi:type="dcterms:W3CDTF">2016-02-17T21:48:04Z</dcterms:modified>
</cp:coreProperties>
</file>