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aleway"/>
      <p:regular r:id="rId41"/>
      <p:bold r:id="rId42"/>
      <p:italic r:id="rId43"/>
      <p:boldItalic r:id="rId44"/>
    </p:embeddedFont>
    <p:embeddedFont>
      <p:font typeface="Roboto"/>
      <p:regular r:id="rId45"/>
      <p:bold r:id="rId46"/>
      <p:italic r:id="rId47"/>
      <p:boldItalic r:id="rId48"/>
    </p:embeddedFont>
    <p:embeddedFont>
      <p:font typeface="Source Sans Pr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Aditya Mishr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64E123F2-7A78-4799-B325-EE64BD24B823}">
  <a:tblStyle styleId="{64E123F2-7A78-4799-B325-EE64BD24B823}" styleName="Table_0"/>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aleway-bold.fntdata"/><Relationship Id="rId41" Type="http://schemas.openxmlformats.org/officeDocument/2006/relationships/font" Target="fonts/Raleway-regular.fntdata"/><Relationship Id="rId44" Type="http://schemas.openxmlformats.org/officeDocument/2006/relationships/font" Target="fonts/Raleway-boldItalic.fntdata"/><Relationship Id="rId43" Type="http://schemas.openxmlformats.org/officeDocument/2006/relationships/font" Target="fonts/Raleway-italic.fntdata"/><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SourceSansPr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SourceSansPro-italic.fntdata"/><Relationship Id="rId50" Type="http://schemas.openxmlformats.org/officeDocument/2006/relationships/font" Target="fonts/SourceSansPro-bold.fntdata"/><Relationship Id="rId52" Type="http://schemas.openxmlformats.org/officeDocument/2006/relationships/font" Target="fonts/SourceSansPr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name change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c2.com/cgi/wiki?ScriptingLanguage"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akatime.com/django-vs-flask-worksheet" TargetMode="External"/><Relationship Id="rId3" Type="http://schemas.openxmlformats.org/officeDocument/2006/relationships/hyperlink" Target="https://www.jeffknupp.com/blog/2014/03/03/what-is-a-web-framework/"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92100" lvl="0" marL="457200" rtl="0">
              <a:lnSpc>
                <a:spcPct val="115000"/>
              </a:lnSpc>
              <a:spcBef>
                <a:spcPts val="0"/>
              </a:spcBef>
              <a:spcAft>
                <a:spcPts val="1600"/>
              </a:spcAft>
              <a:buClr>
                <a:schemeClr val="dk2"/>
              </a:buClr>
              <a:buSzPct val="100000"/>
              <a:buFont typeface="Roboto"/>
            </a:pPr>
            <a:r>
              <a:rPr lang="en" sz="1000">
                <a:solidFill>
                  <a:schemeClr val="dk2"/>
                </a:solidFill>
                <a:latin typeface="Roboto"/>
                <a:ea typeface="Roboto"/>
                <a:cs typeface="Roboto"/>
                <a:sym typeface="Roboto"/>
              </a:rPr>
              <a:t>this is not a lecture series, we’ll give you concepts and theory and help you impl,ement them</a:t>
            </a:r>
          </a:p>
          <a:p>
            <a:pPr indent="-292100" lvl="0" marL="457200" rtl="0">
              <a:lnSpc>
                <a:spcPct val="115000"/>
              </a:lnSpc>
              <a:spcBef>
                <a:spcPts val="0"/>
              </a:spcBef>
              <a:spcAft>
                <a:spcPts val="1600"/>
              </a:spcAft>
              <a:buClr>
                <a:schemeClr val="dk2"/>
              </a:buClr>
              <a:buSzPct val="100000"/>
              <a:buFont typeface="Roboto"/>
            </a:pPr>
            <a:r>
              <a:rPr lang="en" sz="1000">
                <a:solidFill>
                  <a:schemeClr val="dk2"/>
                </a:solidFill>
                <a:latin typeface="Roboto"/>
                <a:ea typeface="Roboto"/>
                <a:cs typeface="Roboto"/>
                <a:sym typeface="Roboto"/>
              </a:rPr>
              <a:t>the more you practice, the more you fail, the better you will get</a:t>
            </a:r>
          </a:p>
          <a:p>
            <a:pPr indent="-292100" lvl="0" marL="457200" rtl="0">
              <a:lnSpc>
                <a:spcPct val="115000"/>
              </a:lnSpc>
              <a:spcBef>
                <a:spcPts val="0"/>
              </a:spcBef>
              <a:spcAft>
                <a:spcPts val="1600"/>
              </a:spcAft>
              <a:buClr>
                <a:schemeClr val="dk2"/>
              </a:buClr>
              <a:buSzPct val="100000"/>
              <a:buFont typeface="Roboto"/>
            </a:pPr>
            <a:r>
              <a:rPr lang="en" sz="1000">
                <a:solidFill>
                  <a:schemeClr val="dk2"/>
                </a:solidFill>
                <a:latin typeface="Roboto"/>
                <a:ea typeface="Roboto"/>
                <a:cs typeface="Roboto"/>
                <a:sym typeface="Roboto"/>
              </a:rPr>
              <a:t>having said that, introduce deliberate practice</a:t>
            </a:r>
          </a:p>
          <a:p>
            <a:pPr indent="-292100" lvl="0" marL="457200" rtl="0">
              <a:lnSpc>
                <a:spcPct val="115000"/>
              </a:lnSpc>
              <a:spcBef>
                <a:spcPts val="0"/>
              </a:spcBef>
              <a:spcAft>
                <a:spcPts val="1600"/>
              </a:spcAft>
              <a:buClr>
                <a:schemeClr val="dk2"/>
              </a:buClr>
              <a:buSzPct val="100000"/>
              <a:buFont typeface="Roboto"/>
            </a:pPr>
            <a:r>
              <a:t/>
            </a:r>
            <a:endParaRPr sz="1000">
              <a:solidFill>
                <a:schemeClr val="dk2"/>
              </a:solidFill>
              <a:latin typeface="Roboto"/>
              <a:ea typeface="Roboto"/>
              <a:cs typeface="Roboto"/>
              <a:sym typeface="Roboto"/>
            </a:endParaRPr>
          </a:p>
          <a:p>
            <a:pPr indent="-292100" lvl="0" marL="457200" rtl="0">
              <a:lnSpc>
                <a:spcPct val="115000"/>
              </a:lnSpc>
              <a:spcBef>
                <a:spcPts val="0"/>
              </a:spcBef>
              <a:spcAft>
                <a:spcPts val="1600"/>
              </a:spcAft>
              <a:buClr>
                <a:schemeClr val="dk2"/>
              </a:buClr>
              <a:buSzPct val="100000"/>
              <a:buFont typeface="Roboto"/>
            </a:pPr>
            <a:r>
              <a:rPr lang="en" sz="1000">
                <a:solidFill>
                  <a:schemeClr val="dk2"/>
                </a:solidFill>
                <a:latin typeface="Roboto"/>
                <a:ea typeface="Roboto"/>
                <a:cs typeface="Roboto"/>
                <a:sym typeface="Roboto"/>
              </a:rPr>
              <a:t>Terminology:  frameworks, protocols, design patterns etc..</a:t>
            </a:r>
          </a:p>
          <a:p>
            <a:pPr lvl="0">
              <a:spcBef>
                <a:spcPts val="0"/>
              </a:spcBef>
              <a:buNone/>
            </a:pPr>
            <a:r>
              <a:t/>
            </a:r>
            <a:endParaRPr sz="1000">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This is the course map for IOLab 2016</a:t>
            </a:r>
          </a:p>
          <a:p>
            <a:pPr lvl="0">
              <a:spcBef>
                <a:spcPts val="0"/>
              </a:spcBef>
              <a:buNone/>
            </a:pPr>
            <a:r>
              <a:rPr lang="en"/>
              <a:t>We have packaged the course in four modules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2"/>
              </a:buClr>
              <a:buSzPct val="100000"/>
              <a:buFont typeface="Arial"/>
              <a:buNone/>
            </a:pPr>
            <a:r>
              <a:rPr lang="en">
                <a:solidFill>
                  <a:schemeClr val="dk2"/>
                </a:solidFill>
              </a:rPr>
              <a:t>we wanted to spend some time diving into app development. the idea was many systems development classes start with HTML or CSS but students do not have an overview of the whole picture. </a:t>
            </a:r>
          </a:p>
          <a:p>
            <a:pPr lvl="0" rtl="0">
              <a:spcBef>
                <a:spcPts val="0"/>
              </a:spcBef>
              <a:buClr>
                <a:schemeClr val="dk2"/>
              </a:buClr>
              <a:buSzPct val="100000"/>
              <a:buFont typeface="Arial"/>
              <a:buNone/>
            </a:pPr>
            <a:r>
              <a:rPr lang="en">
                <a:solidFill>
                  <a:schemeClr val="dk2"/>
                </a:solidFill>
              </a:rPr>
              <a:t>After six months, there were still people who did not understand the difference between Java and JavaScript. </a:t>
            </a:r>
          </a:p>
          <a:p>
            <a:pPr lvl="0" rtl="0">
              <a:spcBef>
                <a:spcPts val="0"/>
              </a:spcBef>
              <a:buClr>
                <a:schemeClr val="dk2"/>
              </a:buClr>
              <a:buSzPct val="100000"/>
              <a:buFont typeface="Arial"/>
              <a:buNone/>
            </a:pPr>
            <a:r>
              <a:rPr lang="en">
                <a:solidFill>
                  <a:schemeClr val="dk2"/>
                </a:solidFill>
              </a:rPr>
              <a:t>Today we will touch upon different parts of this process - (Read through slide)</a:t>
            </a:r>
          </a:p>
          <a:p>
            <a:pPr lvl="0" rtl="0">
              <a:spcBef>
                <a:spcPts val="0"/>
              </a:spcBef>
              <a:buClr>
                <a:schemeClr val="dk2"/>
              </a:buClr>
              <a:buSzPct val="100000"/>
              <a:buFont typeface="Arial"/>
              <a:buNone/>
            </a:pPr>
            <a:r>
              <a:t/>
            </a:r>
            <a:endParaRPr>
              <a:solidFill>
                <a:schemeClr val="dk2"/>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00000"/>
              </a:lnSpc>
              <a:spcBef>
                <a:spcPts val="0"/>
              </a:spcBef>
              <a:buNone/>
            </a:pPr>
            <a:r>
              <a:rPr lang="en" sz="1200">
                <a:solidFill>
                  <a:schemeClr val="accent1"/>
                </a:solidFill>
                <a:highlight>
                  <a:srgbClr val="FFFFFF"/>
                </a:highlight>
                <a:latin typeface="Source Sans Pro"/>
                <a:ea typeface="Source Sans Pro"/>
                <a:cs typeface="Source Sans Pro"/>
                <a:sym typeface="Source Sans Pro"/>
              </a:rPr>
              <a:t>There are hundreds of ways to configure a Web application. That said, most of them follow the same basic structure: a client, a server, and a database.</a:t>
            </a:r>
          </a:p>
          <a:p>
            <a:pPr lvl="0" rtl="0">
              <a:lnSpc>
                <a:spcPct val="100000"/>
              </a:lnSpc>
              <a:spcBef>
                <a:spcPts val="600"/>
              </a:spcBef>
              <a:buNone/>
            </a:pPr>
            <a:r>
              <a:rPr lang="en" sz="1200">
                <a:latin typeface="Source Sans Pro"/>
                <a:ea typeface="Source Sans Pro"/>
                <a:cs typeface="Source Sans Pro"/>
                <a:sym typeface="Source Sans Pro"/>
              </a:rPr>
              <a:t>A </a:t>
            </a:r>
            <a:r>
              <a:rPr b="1" lang="en" sz="1200">
                <a:solidFill>
                  <a:srgbClr val="006600"/>
                </a:solidFill>
                <a:latin typeface="Source Sans Pro"/>
                <a:ea typeface="Source Sans Pro"/>
                <a:cs typeface="Source Sans Pro"/>
                <a:sym typeface="Source Sans Pro"/>
              </a:rPr>
              <a:t>server process</a:t>
            </a:r>
            <a:r>
              <a:rPr lang="en" sz="1200">
                <a:latin typeface="Source Sans Pro"/>
                <a:ea typeface="Source Sans Pro"/>
                <a:cs typeface="Source Sans Pro"/>
                <a:sym typeface="Source Sans Pro"/>
              </a:rPr>
              <a:t>, running on a </a:t>
            </a:r>
            <a:r>
              <a:rPr lang="en" sz="1200">
                <a:solidFill>
                  <a:srgbClr val="0033CC"/>
                </a:solidFill>
                <a:latin typeface="Source Sans Pro"/>
                <a:ea typeface="Source Sans Pro"/>
                <a:cs typeface="Source Sans Pro"/>
                <a:sym typeface="Source Sans Pro"/>
              </a:rPr>
              <a:t>server host</a:t>
            </a:r>
            <a:r>
              <a:rPr lang="en" sz="1200">
                <a:latin typeface="Source Sans Pro"/>
                <a:ea typeface="Source Sans Pro"/>
                <a:cs typeface="Source Sans Pro"/>
                <a:sym typeface="Source Sans Pro"/>
              </a:rPr>
              <a:t>, provides </a:t>
            </a:r>
            <a:r>
              <a:rPr lang="en" sz="1200">
                <a:solidFill>
                  <a:srgbClr val="0033CC"/>
                </a:solidFill>
                <a:latin typeface="Source Sans Pro"/>
                <a:ea typeface="Source Sans Pro"/>
                <a:cs typeface="Source Sans Pro"/>
                <a:sym typeface="Source Sans Pro"/>
              </a:rPr>
              <a:t>access to a service.</a:t>
            </a:r>
          </a:p>
          <a:p>
            <a:pPr lvl="0" rtl="0">
              <a:lnSpc>
                <a:spcPct val="100000"/>
              </a:lnSpc>
              <a:spcBef>
                <a:spcPts val="600"/>
              </a:spcBef>
              <a:buNone/>
            </a:pPr>
            <a:r>
              <a:rPr lang="en" sz="1200">
                <a:latin typeface="Source Sans Pro"/>
                <a:ea typeface="Source Sans Pro"/>
                <a:cs typeface="Source Sans Pro"/>
                <a:sym typeface="Source Sans Pro"/>
              </a:rPr>
              <a:t>A </a:t>
            </a:r>
            <a:r>
              <a:rPr b="1" lang="en" sz="1200">
                <a:solidFill>
                  <a:srgbClr val="006600"/>
                </a:solidFill>
                <a:latin typeface="Source Sans Pro"/>
                <a:ea typeface="Source Sans Pro"/>
                <a:cs typeface="Source Sans Pro"/>
                <a:sym typeface="Source Sans Pro"/>
              </a:rPr>
              <a:t>client process</a:t>
            </a:r>
            <a:r>
              <a:rPr lang="en" sz="1200">
                <a:latin typeface="Source Sans Pro"/>
                <a:ea typeface="Source Sans Pro"/>
                <a:cs typeface="Source Sans Pro"/>
                <a:sym typeface="Source Sans Pro"/>
              </a:rPr>
              <a:t>, running on a </a:t>
            </a:r>
            <a:r>
              <a:rPr lang="en" sz="1200">
                <a:solidFill>
                  <a:srgbClr val="0033CC"/>
                </a:solidFill>
                <a:latin typeface="Source Sans Pro"/>
                <a:ea typeface="Source Sans Pro"/>
                <a:cs typeface="Source Sans Pro"/>
                <a:sym typeface="Source Sans Pro"/>
              </a:rPr>
              <a:t>client host</a:t>
            </a:r>
            <a:r>
              <a:rPr lang="en" sz="1200">
                <a:latin typeface="Source Sans Pro"/>
                <a:ea typeface="Source Sans Pro"/>
                <a:cs typeface="Source Sans Pro"/>
                <a:sym typeface="Source Sans Pro"/>
              </a:rPr>
              <a:t>, </a:t>
            </a:r>
            <a:r>
              <a:rPr lang="en" sz="1200">
                <a:solidFill>
                  <a:srgbClr val="0033CC"/>
                </a:solidFill>
                <a:latin typeface="Source Sans Pro"/>
                <a:ea typeface="Source Sans Pro"/>
                <a:cs typeface="Source Sans Pro"/>
                <a:sym typeface="Source Sans Pro"/>
              </a:rPr>
              <a:t>accesses the service via the server process.</a:t>
            </a:r>
          </a:p>
          <a:p>
            <a:pPr lvl="0" rtl="0">
              <a:lnSpc>
                <a:spcPct val="100000"/>
              </a:lnSpc>
              <a:spcBef>
                <a:spcPts val="0"/>
              </a:spcBef>
              <a:buNone/>
            </a:pPr>
            <a:r>
              <a:t/>
            </a:r>
            <a:endParaRPr sz="1200">
              <a:latin typeface="Source Sans Pro"/>
              <a:ea typeface="Source Sans Pro"/>
              <a:cs typeface="Source Sans Pro"/>
              <a:sym typeface="Source Sans Pro"/>
            </a:endParaRPr>
          </a:p>
          <a:p>
            <a:pPr indent="0" lvl="0" marL="952500" marR="762000" rtl="0">
              <a:lnSpc>
                <a:spcPct val="100000"/>
              </a:lnSpc>
              <a:spcBef>
                <a:spcPts val="0"/>
              </a:spcBef>
              <a:buNone/>
            </a:pPr>
            <a:r>
              <a:rPr b="1" lang="en" sz="1200">
                <a:solidFill>
                  <a:srgbClr val="252C58"/>
                </a:solidFill>
                <a:highlight>
                  <a:srgbClr val="FFFFFF"/>
                </a:highlight>
                <a:latin typeface="Source Sans Pro"/>
                <a:ea typeface="Source Sans Pro"/>
                <a:cs typeface="Source Sans Pro"/>
                <a:sym typeface="Source Sans Pro"/>
              </a:rPr>
              <a:t>Three-Tier Architecture</a:t>
            </a:r>
          </a:p>
          <a:p>
            <a:pPr indent="-304800" lvl="0" marL="1181100" marR="342900" rtl="0">
              <a:lnSpc>
                <a:spcPct val="100000"/>
              </a:lnSpc>
              <a:spcBef>
                <a:spcPts val="0"/>
              </a:spcBef>
              <a:spcAft>
                <a:spcPts val="0"/>
              </a:spcAft>
              <a:buClr>
                <a:srgbClr val="252C58"/>
              </a:buClr>
              <a:buSzPct val="100000"/>
              <a:buFont typeface="Source Sans Pro"/>
              <a:buAutoNum type="arabicPeriod"/>
            </a:pPr>
            <a:r>
              <a:rPr lang="en" sz="1200">
                <a:solidFill>
                  <a:srgbClr val="252C58"/>
                </a:solidFill>
                <a:highlight>
                  <a:srgbClr val="FFFFFF"/>
                </a:highlight>
                <a:latin typeface="Source Sans Pro"/>
                <a:ea typeface="Source Sans Pro"/>
                <a:cs typeface="Source Sans Pro"/>
                <a:sym typeface="Source Sans Pro"/>
              </a:rPr>
              <a:t>A front-end tier web server for static content, caching, and UI generation.</a:t>
            </a:r>
          </a:p>
          <a:p>
            <a:pPr indent="-304800" lvl="0" marL="1181100" marR="342900" rtl="0">
              <a:lnSpc>
                <a:spcPct val="100000"/>
              </a:lnSpc>
              <a:spcBef>
                <a:spcPts val="0"/>
              </a:spcBef>
              <a:spcAft>
                <a:spcPts val="0"/>
              </a:spcAft>
              <a:buClr>
                <a:srgbClr val="252C58"/>
              </a:buClr>
              <a:buSzPct val="100000"/>
              <a:buFont typeface="Source Sans Pro"/>
              <a:buAutoNum type="arabicPeriod"/>
            </a:pPr>
            <a:r>
              <a:rPr lang="en" sz="1200">
                <a:solidFill>
                  <a:srgbClr val="252C58"/>
                </a:solidFill>
                <a:highlight>
                  <a:srgbClr val="FFFFFF"/>
                </a:highlight>
                <a:latin typeface="Source Sans Pro"/>
                <a:ea typeface="Source Sans Pro"/>
                <a:cs typeface="Source Sans Pro"/>
                <a:sym typeface="Source Sans Pro"/>
              </a:rPr>
              <a:t>A middle tier application logic server for encapsulating application services.</a:t>
            </a:r>
          </a:p>
          <a:p>
            <a:pPr indent="-304800" lvl="0" marL="1181100" marR="342900" rtl="0">
              <a:lnSpc>
                <a:spcPct val="100000"/>
              </a:lnSpc>
              <a:spcBef>
                <a:spcPts val="0"/>
              </a:spcBef>
              <a:spcAft>
                <a:spcPts val="0"/>
              </a:spcAft>
              <a:buClr>
                <a:srgbClr val="252C58"/>
              </a:buClr>
              <a:buSzPct val="100000"/>
              <a:buFont typeface="Source Sans Pro"/>
              <a:buAutoNum type="arabicPeriod"/>
            </a:pPr>
            <a:r>
              <a:rPr lang="en" sz="1200">
                <a:solidFill>
                  <a:srgbClr val="252C58"/>
                </a:solidFill>
                <a:highlight>
                  <a:srgbClr val="FFFFFF"/>
                </a:highlight>
                <a:latin typeface="Source Sans Pro"/>
                <a:ea typeface="Source Sans Pro"/>
                <a:cs typeface="Source Sans Pro"/>
                <a:sym typeface="Source Sans Pro"/>
              </a:rPr>
              <a:t>A back-end tier database server for storage, indexing, and querying data.</a:t>
            </a:r>
          </a:p>
          <a:p>
            <a:pPr lvl="0" rtl="0">
              <a:lnSpc>
                <a:spcPct val="100000"/>
              </a:lnSpc>
              <a:spcBef>
                <a:spcPts val="0"/>
              </a:spcBef>
              <a:buNone/>
            </a:pPr>
            <a:r>
              <a:t/>
            </a:r>
            <a:endParaRPr sz="1200">
              <a:latin typeface="Source Sans Pro"/>
              <a:ea typeface="Source Sans Pro"/>
              <a:cs typeface="Source Sans Pro"/>
              <a:sym typeface="Source Sans Pro"/>
            </a:endParaRPr>
          </a:p>
          <a:p>
            <a:pPr lvl="0">
              <a:lnSpc>
                <a:spcPct val="100000"/>
              </a:lnSpc>
              <a:spcBef>
                <a:spcPts val="0"/>
              </a:spcBef>
              <a:buNone/>
            </a:pPr>
            <a:r>
              <a:t/>
            </a:r>
            <a:endParaRPr sz="1200">
              <a:latin typeface="Source Sans Pro"/>
              <a:ea typeface="Source Sans Pro"/>
              <a:cs typeface="Source Sans Pro"/>
              <a:sym typeface="Source Sans Pr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Architectural thinking : database layer - where your info is stored, versus application layer where logic is processed.</a:t>
            </a:r>
          </a:p>
          <a:p>
            <a:pPr lvl="0">
              <a:spcBef>
                <a:spcPts val="0"/>
              </a:spcBef>
              <a:buNone/>
            </a:pPr>
            <a:r>
              <a:rPr lang="en"/>
              <a:t>separation of concerns - abstracting as much as possible so your code is modular and you are not duplicating</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no matter what you build how much long , clutter etc, in the end its just html that the end user sees</a:t>
            </a:r>
          </a:p>
          <a:p>
            <a:pPr lvl="0" rtl="0">
              <a:spcBef>
                <a:spcPts val="0"/>
              </a:spcBef>
              <a:buNone/>
            </a:pPr>
            <a:r>
              <a:rPr lang="en"/>
              <a:t>you could augment it, make it look better, jazz it up, animate it, make it dynamic, but its just manipulation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w3c standard</a:t>
            </a:r>
          </a:p>
          <a:p>
            <a:pPr lvl="0" rtl="0">
              <a:spcBef>
                <a:spcPts val="0"/>
              </a:spcBef>
              <a:buNone/>
            </a:pPr>
            <a:r>
              <a:rPr lang="en"/>
              <a:t>most HTML4 elements and attributes that are no longer available in HTML5 happen to be presentational. The word you will find online to indicate that something is no longer used is deprecated.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2"/>
              </a:buClr>
              <a:buSzPct val="100000"/>
              <a:buFont typeface="Arial"/>
              <a:buNone/>
            </a:pPr>
            <a:r>
              <a:rPr lang="en">
                <a:solidFill>
                  <a:schemeClr val="dk2"/>
                </a:solidFill>
                <a:highlight>
                  <a:srgbClr val="FFFFFF"/>
                </a:highlight>
              </a:rPr>
              <a:t>The origin of the term was similar to its meaning in "a movie script tells actors what to do": a scripting language controlled the operation of a normally-interactive program, giving it a sequence of work to do all in one batch. For instance, one could put a series of editing commands in a file, and tell an editor to run that "script" as if those commands had been typed interactively.</a:t>
            </a:r>
          </a:p>
          <a:p>
            <a:pPr lvl="0" rtl="0">
              <a:spcBef>
                <a:spcPts val="0"/>
              </a:spcBef>
              <a:buNone/>
            </a:pPr>
            <a:r>
              <a:rPr lang="en" u="sng">
                <a:solidFill>
                  <a:schemeClr val="hlink"/>
                </a:solidFill>
                <a:highlight>
                  <a:srgbClr val="FFFFFF"/>
                </a:highlight>
                <a:hlinkClick r:id="rId2"/>
              </a:rPr>
              <a:t>http://c2.com/cgi/wiki?ScriptingLanguage</a:t>
            </a:r>
            <a:r>
              <a:rPr lang="en" sz="1150">
                <a:solidFill>
                  <a:srgbClr val="222426"/>
                </a:solidFill>
                <a:highlight>
                  <a:srgbClr val="FFFFFF"/>
                </a:highlight>
              </a:rPr>
              <a:t>S</a:t>
            </a:r>
          </a:p>
          <a:p>
            <a:pPr lvl="0" rtl="0">
              <a:spcBef>
                <a:spcPts val="0"/>
              </a:spcBef>
              <a:buNone/>
            </a:pPr>
            <a:r>
              <a:rPr lang="en" sz="1150">
                <a:solidFill>
                  <a:srgbClr val="222426"/>
                </a:solidFill>
                <a:highlight>
                  <a:srgbClr val="FFFFFF"/>
                </a:highlight>
              </a:rPr>
              <a:t>cripting languages are programming languages that don't require an explicit compilation step.</a:t>
            </a:r>
          </a:p>
          <a:p>
            <a:pPr lvl="0" rtl="0">
              <a:lnSpc>
                <a:spcPct val="130000"/>
              </a:lnSpc>
              <a:spcBef>
                <a:spcPts val="0"/>
              </a:spcBef>
              <a:spcAft>
                <a:spcPts val="1600"/>
              </a:spcAft>
              <a:buNone/>
            </a:pPr>
            <a:r>
              <a:rPr lang="en" sz="1150">
                <a:solidFill>
                  <a:srgbClr val="222426"/>
                </a:solidFill>
                <a:highlight>
                  <a:srgbClr val="FFFFFF"/>
                </a:highlight>
              </a:rPr>
              <a:t>For example, in the normal case, you have to compile a C program before you can run it. But in the normal case, you don't have to compile a JavaScript program before you run it. So JavaScript is sometimes called a "scripting" language.</a:t>
            </a:r>
          </a:p>
          <a:p>
            <a:pPr indent="-298450" lvl="0" marL="457200" rtl="0">
              <a:lnSpc>
                <a:spcPct val="120000"/>
              </a:lnSpc>
              <a:spcBef>
                <a:spcPts val="0"/>
              </a:spcBef>
              <a:buClr>
                <a:schemeClr val="dk2"/>
              </a:buClr>
              <a:buSzPct val="91666"/>
              <a:buAutoNum type="arabicPeriod"/>
            </a:pPr>
            <a:r>
              <a:rPr b="1" lang="en" sz="1200">
                <a:solidFill>
                  <a:srgbClr val="222222"/>
                </a:solidFill>
                <a:highlight>
                  <a:srgbClr val="FFFFFF"/>
                </a:highlight>
              </a:rPr>
              <a:t>JavaScript</a:t>
            </a:r>
            <a:r>
              <a:rPr lang="en" sz="1200">
                <a:solidFill>
                  <a:srgbClr val="222222"/>
                </a:solidFill>
                <a:highlight>
                  <a:srgbClr val="FFFFFF"/>
                </a:highlight>
              </a:rPr>
              <a:t> is most commonly </a:t>
            </a:r>
            <a:r>
              <a:rPr b="1" lang="en" sz="1200">
                <a:solidFill>
                  <a:srgbClr val="222222"/>
                </a:solidFill>
                <a:highlight>
                  <a:srgbClr val="FFFFFF"/>
                </a:highlight>
              </a:rPr>
              <a:t>used</a:t>
            </a:r>
            <a:r>
              <a:rPr lang="en" sz="1200">
                <a:solidFill>
                  <a:srgbClr val="222222"/>
                </a:solidFill>
                <a:highlight>
                  <a:srgbClr val="FFFFFF"/>
                </a:highlight>
              </a:rPr>
              <a:t> as a client side scripting language. This means that </a:t>
            </a:r>
            <a:r>
              <a:rPr b="1" lang="en" sz="1200">
                <a:solidFill>
                  <a:srgbClr val="222222"/>
                </a:solidFill>
                <a:highlight>
                  <a:srgbClr val="FFFFFF"/>
                </a:highlight>
              </a:rPr>
              <a:t>JavaScript</a:t>
            </a:r>
            <a:r>
              <a:rPr lang="en" sz="1200">
                <a:solidFill>
                  <a:srgbClr val="222222"/>
                </a:solidFill>
                <a:highlight>
                  <a:srgbClr val="FFFFFF"/>
                </a:highlight>
              </a:rPr>
              <a:t> code is written into an HTML page. When a user requests an HTML page with </a:t>
            </a:r>
            <a:r>
              <a:rPr b="1" lang="en" sz="1200">
                <a:solidFill>
                  <a:srgbClr val="222222"/>
                </a:solidFill>
                <a:highlight>
                  <a:srgbClr val="FFFFFF"/>
                </a:highlight>
              </a:rPr>
              <a:t>JavaScript</a:t>
            </a:r>
            <a:r>
              <a:rPr lang="en" sz="1200">
                <a:solidFill>
                  <a:srgbClr val="222222"/>
                </a:solidFill>
                <a:highlight>
                  <a:srgbClr val="FFFFFF"/>
                </a:highlight>
              </a:rPr>
              <a:t> in it, the script is sent to the browser and it's up to the browser to do something with it.</a:t>
            </a:r>
          </a:p>
          <a:p>
            <a:pPr lvl="0" rtl="0">
              <a:lnSpc>
                <a:spcPct val="130000"/>
              </a:lnSpc>
              <a:spcBef>
                <a:spcPts val="0"/>
              </a:spcBef>
              <a:spcAft>
                <a:spcPts val="1600"/>
              </a:spcAft>
              <a:buClr>
                <a:srgbClr val="000000"/>
              </a:buClr>
              <a:buSzPct val="91666"/>
              <a:buFont typeface="Arial"/>
              <a:buNone/>
            </a:pPr>
            <a:r>
              <a:t/>
            </a:r>
            <a:endParaRPr sz="1150">
              <a:solidFill>
                <a:srgbClr val="222426"/>
              </a:solidFill>
              <a:highlight>
                <a:srgbClr val="FFFFFF"/>
              </a:highlight>
            </a:endParaRPr>
          </a:p>
          <a:p>
            <a:pPr lvl="0" rtl="0">
              <a:spcBef>
                <a:spcPts val="0"/>
              </a:spcBef>
              <a:buClr>
                <a:schemeClr val="dk2"/>
              </a:buClr>
              <a:buSzPct val="100000"/>
              <a:buFont typeface="Arial"/>
              <a:buNone/>
            </a:pPr>
            <a:r>
              <a:t/>
            </a:r>
            <a:endParaRPr>
              <a:solidFill>
                <a:schemeClr val="dk2"/>
              </a:solidFill>
              <a:highlight>
                <a:srgbClr val="FFFFFF"/>
              </a:highlight>
            </a:endParaRP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304800" lvl="0" marL="838200" rtl="0">
              <a:lnSpc>
                <a:spcPct val="162500"/>
              </a:lnSpc>
              <a:spcBef>
                <a:spcPts val="0"/>
              </a:spcBef>
              <a:spcAft>
                <a:spcPts val="2000"/>
              </a:spcAft>
              <a:buClr>
                <a:schemeClr val="accent1"/>
              </a:buClr>
              <a:buSzPct val="100000"/>
              <a:buFont typeface="Times New Roman"/>
            </a:pPr>
            <a:r>
              <a:rPr lang="en" sz="1200">
                <a:solidFill>
                  <a:schemeClr val="accent1"/>
                </a:solidFill>
                <a:highlight>
                  <a:srgbClr val="FFFFFF"/>
                </a:highlight>
                <a:latin typeface="Times New Roman"/>
                <a:ea typeface="Times New Roman"/>
                <a:cs typeface="Times New Roman"/>
                <a:sym typeface="Times New Roman"/>
              </a:rPr>
              <a:t>PHP is an open source language and fast prototyping language. embeds in html</a:t>
            </a:r>
          </a:p>
          <a:p>
            <a:pPr indent="-304800" lvl="0" marL="838200" rtl="0">
              <a:lnSpc>
                <a:spcPct val="162500"/>
              </a:lnSpc>
              <a:spcBef>
                <a:spcPts val="0"/>
              </a:spcBef>
              <a:spcAft>
                <a:spcPts val="2000"/>
              </a:spcAft>
              <a:buClr>
                <a:schemeClr val="accent1"/>
              </a:buClr>
              <a:buSzPct val="100000"/>
              <a:buFont typeface="Times New Roman"/>
            </a:pPr>
            <a:r>
              <a:rPr lang="en" sz="1200">
                <a:solidFill>
                  <a:schemeClr val="accent1"/>
                </a:solidFill>
                <a:highlight>
                  <a:srgbClr val="FFFFFF"/>
                </a:highlight>
                <a:latin typeface="Times New Roman"/>
                <a:ea typeface="Times New Roman"/>
                <a:cs typeface="Times New Roman"/>
                <a:sym typeface="Times New Roman"/>
              </a:rPr>
              <a:t>Python is really popular readability and simplicity : Pinterest, Instagram etc</a:t>
            </a:r>
          </a:p>
          <a:p>
            <a:pPr indent="-304800" lvl="0" marL="838200" rtl="0">
              <a:lnSpc>
                <a:spcPct val="162500"/>
              </a:lnSpc>
              <a:spcBef>
                <a:spcPts val="0"/>
              </a:spcBef>
              <a:spcAft>
                <a:spcPts val="2000"/>
              </a:spcAft>
              <a:buClr>
                <a:schemeClr val="accent1"/>
              </a:buClr>
              <a:buSzPct val="100000"/>
              <a:buFont typeface="Times New Roman"/>
            </a:pPr>
            <a:r>
              <a:rPr lang="en" sz="1200">
                <a:solidFill>
                  <a:schemeClr val="accent1"/>
                </a:solidFill>
                <a:highlight>
                  <a:srgbClr val="FFFFFF"/>
                </a:highlight>
                <a:latin typeface="Times New Roman"/>
                <a:ea typeface="Times New Roman"/>
                <a:cs typeface="Times New Roman"/>
                <a:sym typeface="Times New Roman"/>
              </a:rPr>
              <a:t>Java- robust, secure</a:t>
            </a:r>
          </a:p>
          <a:p>
            <a:pPr indent="-304800" lvl="0" marL="838200" rtl="0">
              <a:lnSpc>
                <a:spcPct val="162500"/>
              </a:lnSpc>
              <a:spcBef>
                <a:spcPts val="0"/>
              </a:spcBef>
              <a:spcAft>
                <a:spcPts val="2000"/>
              </a:spcAft>
              <a:buClr>
                <a:schemeClr val="accent1"/>
              </a:buClr>
              <a:buSzPct val="100000"/>
              <a:buFont typeface="Times New Roman"/>
            </a:pPr>
            <a:r>
              <a:rPr lang="en" sz="1200">
                <a:solidFill>
                  <a:schemeClr val="accent1"/>
                </a:solidFill>
                <a:highlight>
                  <a:srgbClr val="FFFFFF"/>
                </a:highlight>
                <a:latin typeface="Times New Roman"/>
                <a:ea typeface="Times New Roman"/>
                <a:cs typeface="Times New Roman"/>
                <a:sym typeface="Times New Roman"/>
              </a:rPr>
              <a:t>Javascript - one language, both sides</a:t>
            </a:r>
          </a:p>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https://wakatime.com/django-vs-flask-worksheet</a:t>
            </a:r>
          </a:p>
          <a:p>
            <a:pPr lvl="0" rtl="0">
              <a:spcBef>
                <a:spcPts val="0"/>
              </a:spcBef>
              <a:buNone/>
            </a:pPr>
            <a:r>
              <a:rPr lang="en"/>
              <a:t>first time i programmed with spring/struts no idea what a framework was</a:t>
            </a:r>
          </a:p>
          <a:p>
            <a:pPr lvl="0" rtl="0">
              <a:spcBef>
                <a:spcPts val="0"/>
              </a:spcBef>
              <a:buNone/>
            </a:pPr>
            <a:r>
              <a:rPr lang="en"/>
              <a:t>think about the whole request response mechanism</a:t>
            </a:r>
          </a:p>
          <a:p>
            <a:pPr lvl="0" rtl="0">
              <a:spcBef>
                <a:spcPts val="0"/>
              </a:spcBef>
              <a:buNone/>
            </a:pPr>
            <a:r>
              <a:rPr lang="en"/>
              <a:t>Hybrid of flask and django; flask is really good at serving json</a:t>
            </a:r>
          </a:p>
          <a:p>
            <a:pPr lvl="0" rtl="0">
              <a:spcBef>
                <a:spcPts val="0"/>
              </a:spcBef>
              <a:buNone/>
            </a:pPr>
            <a:r>
              <a:rPr lang="en" u="sng">
                <a:solidFill>
                  <a:schemeClr val="hlink"/>
                </a:solidFill>
                <a:hlinkClick r:id="rId3"/>
              </a:rPr>
              <a:t>https://www.jeffknupp.com/blog/2014/03/03/what-is-a-web-framework/</a:t>
            </a:r>
          </a:p>
          <a:p>
            <a:pPr lvl="0" rtl="0">
              <a:spcBef>
                <a:spcPts val="0"/>
              </a:spcBef>
              <a:buNone/>
            </a:pPr>
            <a:r>
              <a:t/>
            </a:r>
            <a:endParaRPr/>
          </a:p>
          <a:p>
            <a:pPr indent="-69850" lvl="0" marL="0" marR="0" rtl="0">
              <a:lnSpc>
                <a:spcPct val="100000"/>
              </a:lnSpc>
              <a:spcBef>
                <a:spcPts val="0"/>
              </a:spcBef>
              <a:buClr>
                <a:schemeClr val="dk2"/>
              </a:buClr>
              <a:buSzPct val="84615"/>
              <a:buFont typeface="Arial"/>
              <a:buNone/>
            </a:pPr>
            <a:r>
              <a:rPr lang="en" sz="1300">
                <a:solidFill>
                  <a:srgbClr val="555459"/>
                </a:solidFill>
                <a:highlight>
                  <a:srgbClr val="FFED98"/>
                </a:highlight>
              </a:rPr>
              <a:t>Have a few hours? Grab a coffee and read the Flask source code. It's micro so you can actually read the whole source in one sitting.</a:t>
            </a:r>
          </a:p>
          <a:p>
            <a:pPr lvl="0" marR="152400" rtl="0" algn="ctr">
              <a:lnSpc>
                <a:spcPct val="133333"/>
              </a:lnSpc>
              <a:spcBef>
                <a:spcPts val="0"/>
              </a:spcBef>
              <a:buClr>
                <a:schemeClr val="dk2"/>
              </a:buClr>
              <a:buSzPct val="78571"/>
              <a:buFont typeface="Arial"/>
              <a:buNone/>
            </a:pPr>
            <a:r>
              <a:t/>
            </a:r>
            <a:endParaRPr sz="1350">
              <a:solidFill>
                <a:schemeClr val="accent1"/>
              </a:solidFill>
              <a:highlight>
                <a:srgbClr val="FFFFFF"/>
              </a:highlight>
            </a:endParaRPr>
          </a:p>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IOLab started in 2012 and this is the fourth time IOLab is being offered.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You’ll make a number of decisions when you design your application</a:t>
            </a:r>
          </a:p>
          <a:p>
            <a:pPr lvl="0" rtl="0">
              <a:spcBef>
                <a:spcPts val="0"/>
              </a:spcBef>
              <a:buNone/>
            </a:pPr>
            <a:r>
              <a:rPr lang="en"/>
              <a:t>speed, interface aesthetics, </a:t>
            </a:r>
          </a:p>
          <a:p>
            <a:pPr lvl="0" rtl="0">
              <a:spcBef>
                <a:spcPts val="0"/>
              </a:spcBef>
              <a:buNone/>
            </a:pPr>
            <a:r>
              <a:rPr lang="en"/>
              <a:t>Abstraction allows developers to concentrate on the essential, relevant or important parts of an application. It uses a mapping to a model from things in reality or from virtual things.</a:t>
            </a:r>
          </a:p>
          <a:p>
            <a:pPr lvl="0" rtl="0">
              <a:spcBef>
                <a:spcPts val="0"/>
              </a:spcBef>
              <a:buNone/>
            </a:pPr>
            <a:r>
              <a:rPr lang="en"/>
              <a:t>Developers typically use conceptual models or languages for representing and conceptualising abstractions. The enhanced entity-relationship model schema are typically depicted by an EER diagram..</a:t>
            </a:r>
          </a:p>
          <a:p>
            <a:pPr lvl="0" rtl="0">
              <a:spcBef>
                <a:spcPts val="0"/>
              </a:spcBef>
              <a:buNone/>
            </a:pPr>
            <a:r>
              <a:t/>
            </a:r>
            <a:endParaRPr/>
          </a:p>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sz="1200">
                <a:solidFill>
                  <a:schemeClr val="dk2"/>
                </a:solidFill>
              </a:rPr>
              <a:t>complete beginners to the subject, and assumes you have no knowledge of creating web apps. But we do assume that you remember principles from 202, and we w</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IOLabTheme">
    <p:spTree>
      <p:nvGrpSpPr>
        <p:cNvPr id="10" name="Shape 10"/>
        <p:cNvGrpSpPr/>
        <p:nvPr/>
      </p:nvGrpSpPr>
      <p:grpSpPr>
        <a:xfrm>
          <a:off x="0" y="0"/>
          <a:ext cx="0" cy="0"/>
          <a:chOff x="0" y="0"/>
          <a:chExt cx="0" cy="0"/>
        </a:xfrm>
      </p:grpSpPr>
      <p:sp>
        <p:nvSpPr>
          <p:cNvPr id="11" name="Shape 11"/>
          <p:cNvSpPr/>
          <p:nvPr/>
        </p:nvSpPr>
        <p:spPr>
          <a:xfrm>
            <a:off x="80700" y="2651100"/>
            <a:ext cx="8982599" cy="2411700"/>
          </a:xfrm>
          <a:prstGeom prst="rect">
            <a:avLst/>
          </a:prstGeom>
          <a:solidFill>
            <a:srgbClr val="5E2B97"/>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485875" y="264475"/>
            <a:ext cx="8183700" cy="1473600"/>
          </a:xfrm>
          <a:prstGeom prst="rect">
            <a:avLst/>
          </a:prstGeom>
        </p:spPr>
        <p:txBody>
          <a:bodyPr anchorCtr="0" anchor="b"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3" name="Shape 13"/>
          <p:cNvSpPr txBox="1"/>
          <p:nvPr>
            <p:ph idx="1" type="subTitle"/>
          </p:nvPr>
        </p:nvSpPr>
        <p:spPr>
          <a:xfrm>
            <a:off x="485875" y="1738075"/>
            <a:ext cx="8183700" cy="861000"/>
          </a:xfrm>
          <a:prstGeom prst="rect">
            <a:avLst/>
          </a:prstGeom>
        </p:spPr>
        <p:txBody>
          <a:bodyPr anchorCtr="0" anchor="t" bIns="91425" lIns="91425" rIns="91425" tIns="91425"/>
          <a:lstStyle>
            <a:lvl1pPr lvl="0">
              <a:lnSpc>
                <a:spcPct val="100000"/>
              </a:lnSpc>
              <a:spcBef>
                <a:spcPts val="0"/>
              </a:spcBef>
              <a:spcAft>
                <a:spcPts val="0"/>
              </a:spcAft>
              <a:buSzPct val="100000"/>
              <a:buNone/>
              <a:defRPr sz="2400"/>
            </a:lvl1pPr>
            <a:lvl2pPr lvl="1">
              <a:lnSpc>
                <a:spcPct val="100000"/>
              </a:lnSpc>
              <a:spcBef>
                <a:spcPts val="0"/>
              </a:spcBef>
              <a:spcAft>
                <a:spcPts val="0"/>
              </a:spcAft>
              <a:buSzPct val="100000"/>
              <a:buNone/>
              <a:defRPr sz="2400"/>
            </a:lvl2pPr>
            <a:lvl3pPr lvl="2">
              <a:lnSpc>
                <a:spcPct val="100000"/>
              </a:lnSpc>
              <a:spcBef>
                <a:spcPts val="0"/>
              </a:spcBef>
              <a:spcAft>
                <a:spcPts val="0"/>
              </a:spcAft>
              <a:buSzPct val="100000"/>
              <a:buNone/>
              <a:defRPr sz="2400"/>
            </a:lvl3pPr>
            <a:lvl4pPr lvl="3">
              <a:lnSpc>
                <a:spcPct val="100000"/>
              </a:lnSpc>
              <a:spcBef>
                <a:spcPts val="0"/>
              </a:spcBef>
              <a:spcAft>
                <a:spcPts val="0"/>
              </a:spcAft>
              <a:buSzPct val="100000"/>
              <a:buNone/>
              <a:defRPr sz="2400"/>
            </a:lvl4pPr>
            <a:lvl5pPr lvl="4">
              <a:lnSpc>
                <a:spcPct val="100000"/>
              </a:lnSpc>
              <a:spcBef>
                <a:spcPts val="0"/>
              </a:spcBef>
              <a:spcAft>
                <a:spcPts val="0"/>
              </a:spcAft>
              <a:buSzPct val="100000"/>
              <a:buNone/>
              <a:defRPr sz="2400"/>
            </a:lvl5pPr>
            <a:lvl6pPr lvl="5">
              <a:lnSpc>
                <a:spcPct val="100000"/>
              </a:lnSpc>
              <a:spcBef>
                <a:spcPts val="0"/>
              </a:spcBef>
              <a:spcAft>
                <a:spcPts val="0"/>
              </a:spcAft>
              <a:buSzPct val="100000"/>
              <a:buNone/>
              <a:defRPr sz="2400"/>
            </a:lvl6pPr>
            <a:lvl7pPr lvl="6">
              <a:lnSpc>
                <a:spcPct val="100000"/>
              </a:lnSpc>
              <a:spcBef>
                <a:spcPts val="0"/>
              </a:spcBef>
              <a:spcAft>
                <a:spcPts val="0"/>
              </a:spcAft>
              <a:buSzPct val="100000"/>
              <a:buNone/>
              <a:defRPr sz="2400"/>
            </a:lvl7pPr>
            <a:lvl8pPr lvl="7">
              <a:lnSpc>
                <a:spcPct val="100000"/>
              </a:lnSpc>
              <a:spcBef>
                <a:spcPts val="0"/>
              </a:spcBef>
              <a:spcAft>
                <a:spcPts val="0"/>
              </a:spcAft>
              <a:buSzPct val="100000"/>
              <a:buNone/>
              <a:defRPr sz="2400"/>
            </a:lvl8pPr>
            <a:lvl9pPr lvl="8">
              <a:lnSpc>
                <a:spcPct val="100000"/>
              </a:lnSpc>
              <a:spcBef>
                <a:spcPts val="0"/>
              </a:spcBef>
              <a:spcAft>
                <a:spcPts val="0"/>
              </a:spcAft>
              <a:buSzPct val="100000"/>
              <a:buNone/>
              <a:defRPr sz="2400"/>
            </a:lvl9pPr>
          </a:lstStyle>
          <a:p/>
        </p:txBody>
      </p:sp>
      <p:sp>
        <p:nvSpPr>
          <p:cNvPr id="14" name="Shape 14"/>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p:nvPr/>
        </p:nvSpPr>
        <p:spPr>
          <a:xfrm>
            <a:off x="80700" y="2651100"/>
            <a:ext cx="8982599"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51" name="Shape 51"/>
          <p:cNvSpPr txBox="1"/>
          <p:nvPr>
            <p:ph type="title"/>
          </p:nvPr>
        </p:nvSpPr>
        <p:spPr>
          <a:xfrm>
            <a:off x="311700" y="743000"/>
            <a:ext cx="8520599" cy="2006399"/>
          </a:xfrm>
          <a:prstGeom prst="rect">
            <a:avLst/>
          </a:prstGeom>
        </p:spPr>
        <p:txBody>
          <a:bodyPr anchorCtr="0" anchor="b" bIns="91425" lIns="91425" rIns="91425" tIns="91425"/>
          <a:lstStyle>
            <a:lvl1pPr lvl="0" algn="ctr">
              <a:spcBef>
                <a:spcPts val="0"/>
              </a:spcBef>
              <a:buSzPct val="100000"/>
              <a:buFont typeface="Source Sans Pro"/>
              <a:defRPr sz="12000">
                <a:latin typeface="Source Sans Pro"/>
                <a:ea typeface="Source Sans Pro"/>
                <a:cs typeface="Source Sans Pro"/>
                <a:sym typeface="Source Sans Pro"/>
              </a:defRPr>
            </a:lvl1pPr>
            <a:lvl2pPr lvl="1" algn="ctr">
              <a:spcBef>
                <a:spcPts val="0"/>
              </a:spcBef>
              <a:buSzPct val="100000"/>
              <a:buFont typeface="Source Sans Pro"/>
              <a:defRPr sz="12000">
                <a:latin typeface="Source Sans Pro"/>
                <a:ea typeface="Source Sans Pro"/>
                <a:cs typeface="Source Sans Pro"/>
                <a:sym typeface="Source Sans Pro"/>
              </a:defRPr>
            </a:lvl2pPr>
            <a:lvl3pPr lvl="2" algn="ctr">
              <a:spcBef>
                <a:spcPts val="0"/>
              </a:spcBef>
              <a:buSzPct val="100000"/>
              <a:buFont typeface="Source Sans Pro"/>
              <a:defRPr sz="12000">
                <a:latin typeface="Source Sans Pro"/>
                <a:ea typeface="Source Sans Pro"/>
                <a:cs typeface="Source Sans Pro"/>
                <a:sym typeface="Source Sans Pro"/>
              </a:defRPr>
            </a:lvl3pPr>
            <a:lvl4pPr lvl="3" algn="ctr">
              <a:spcBef>
                <a:spcPts val="0"/>
              </a:spcBef>
              <a:buSzPct val="100000"/>
              <a:buFont typeface="Source Sans Pro"/>
              <a:defRPr sz="12000">
                <a:latin typeface="Source Sans Pro"/>
                <a:ea typeface="Source Sans Pro"/>
                <a:cs typeface="Source Sans Pro"/>
                <a:sym typeface="Source Sans Pro"/>
              </a:defRPr>
            </a:lvl4pPr>
            <a:lvl5pPr lvl="4" algn="ctr">
              <a:spcBef>
                <a:spcPts val="0"/>
              </a:spcBef>
              <a:buSzPct val="100000"/>
              <a:buFont typeface="Source Sans Pro"/>
              <a:defRPr sz="12000">
                <a:latin typeface="Source Sans Pro"/>
                <a:ea typeface="Source Sans Pro"/>
                <a:cs typeface="Source Sans Pro"/>
                <a:sym typeface="Source Sans Pro"/>
              </a:defRPr>
            </a:lvl5pPr>
            <a:lvl6pPr lvl="5" algn="ctr">
              <a:spcBef>
                <a:spcPts val="0"/>
              </a:spcBef>
              <a:buSzPct val="100000"/>
              <a:buFont typeface="Source Sans Pro"/>
              <a:defRPr sz="12000">
                <a:latin typeface="Source Sans Pro"/>
                <a:ea typeface="Source Sans Pro"/>
                <a:cs typeface="Source Sans Pro"/>
                <a:sym typeface="Source Sans Pro"/>
              </a:defRPr>
            </a:lvl6pPr>
            <a:lvl7pPr lvl="6" algn="ctr">
              <a:spcBef>
                <a:spcPts val="0"/>
              </a:spcBef>
              <a:buSzPct val="100000"/>
              <a:buFont typeface="Source Sans Pro"/>
              <a:defRPr sz="12000">
                <a:latin typeface="Source Sans Pro"/>
                <a:ea typeface="Source Sans Pro"/>
                <a:cs typeface="Source Sans Pro"/>
                <a:sym typeface="Source Sans Pro"/>
              </a:defRPr>
            </a:lvl7pPr>
            <a:lvl8pPr lvl="7" algn="ctr">
              <a:spcBef>
                <a:spcPts val="0"/>
              </a:spcBef>
              <a:buSzPct val="100000"/>
              <a:buFont typeface="Source Sans Pro"/>
              <a:defRPr sz="12000">
                <a:latin typeface="Source Sans Pro"/>
                <a:ea typeface="Source Sans Pro"/>
                <a:cs typeface="Source Sans Pro"/>
                <a:sym typeface="Source Sans Pro"/>
              </a:defRPr>
            </a:lvl8pPr>
            <a:lvl9pPr lvl="8" algn="ctr">
              <a:spcBef>
                <a:spcPts val="0"/>
              </a:spcBef>
              <a:buSzPct val="100000"/>
              <a:buFont typeface="Source Sans Pro"/>
              <a:defRPr sz="12000">
                <a:latin typeface="Source Sans Pro"/>
                <a:ea typeface="Source Sans Pro"/>
                <a:cs typeface="Source Sans Pro"/>
                <a:sym typeface="Source Sans Pro"/>
              </a:defRPr>
            </a:lvl9pPr>
          </a:lstStyle>
          <a:p/>
        </p:txBody>
      </p:sp>
      <p:sp>
        <p:nvSpPr>
          <p:cNvPr id="52" name="Shape 52"/>
          <p:cNvSpPr txBox="1"/>
          <p:nvPr>
            <p:ph idx="1" type="body"/>
          </p:nvPr>
        </p:nvSpPr>
        <p:spPr>
          <a:xfrm>
            <a:off x="311700" y="2845181"/>
            <a:ext cx="8520599" cy="13008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53" name="Shape 53"/>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4" name="Shape 54"/>
        <p:cNvGrpSpPr/>
        <p:nvPr/>
      </p:nvGrpSpPr>
      <p:grpSpPr>
        <a:xfrm>
          <a:off x="0" y="0"/>
          <a:ext cx="0" cy="0"/>
          <a:chOff x="0" y="0"/>
          <a:chExt cx="0" cy="0"/>
        </a:xfrm>
      </p:grpSpPr>
      <p:sp>
        <p:nvSpPr>
          <p:cNvPr id="55" name="Shape 55"/>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p:nvPr/>
        </p:nvSpPr>
        <p:spPr>
          <a:xfrm>
            <a:off x="80700" y="2651100"/>
            <a:ext cx="8982599"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7" name="Shape 17"/>
          <p:cNvSpPr txBox="1"/>
          <p:nvPr>
            <p:ph type="title"/>
          </p:nvPr>
        </p:nvSpPr>
        <p:spPr>
          <a:xfrm>
            <a:off x="485875" y="1714500"/>
            <a:ext cx="8183700" cy="785700"/>
          </a:xfrm>
          <a:prstGeom prst="rect">
            <a:avLst/>
          </a:prstGeom>
        </p:spPr>
        <p:txBody>
          <a:bodyPr anchorCtr="0" anchor="b" bIns="91425" lIns="91425" rIns="91425" tIns="91425"/>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sp>
        <p:nvSpPr>
          <p:cNvPr id="18" name="Shape 18"/>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599" cy="623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buClr>
                <a:srgbClr val="000000"/>
              </a:buClr>
              <a:buSzPct val="100000"/>
              <a:defRPr sz="2400">
                <a:solidFill>
                  <a:srgbClr val="000000"/>
                </a:solidFill>
              </a:defRPr>
            </a:lvl1pPr>
            <a:lvl2pPr lvl="1">
              <a:spcBef>
                <a:spcPts val="0"/>
              </a:spcBef>
              <a:buClr>
                <a:srgbClr val="000000"/>
              </a:buClr>
              <a:buSzPct val="100000"/>
              <a:defRPr sz="1800">
                <a:solidFill>
                  <a:srgbClr val="000000"/>
                </a:solidFill>
              </a:defRPr>
            </a:lvl2pPr>
            <a:lvl3pPr lvl="2">
              <a:spcBef>
                <a:spcPts val="0"/>
              </a:spcBef>
              <a:buClr>
                <a:srgbClr val="000000"/>
              </a:buClr>
              <a:defRPr>
                <a:solidFill>
                  <a:srgbClr val="000000"/>
                </a:solidFill>
              </a:defRPr>
            </a:lvl3pPr>
            <a:lvl4pPr lvl="3">
              <a:spcBef>
                <a:spcPts val="0"/>
              </a:spcBef>
              <a:buClr>
                <a:srgbClr val="000000"/>
              </a:buClr>
              <a:defRPr>
                <a:solidFill>
                  <a:srgbClr val="000000"/>
                </a:solidFill>
              </a:defRPr>
            </a:lvl4pPr>
            <a:lvl5pPr lvl="4">
              <a:spcBef>
                <a:spcPts val="0"/>
              </a:spcBef>
              <a:buClr>
                <a:srgbClr val="000000"/>
              </a:buClr>
              <a:defRPr>
                <a:solidFill>
                  <a:srgbClr val="000000"/>
                </a:solidFill>
              </a:defRPr>
            </a:lvl5pPr>
            <a:lvl6pPr lvl="5">
              <a:spcBef>
                <a:spcPts val="0"/>
              </a:spcBef>
              <a:buClr>
                <a:srgbClr val="000000"/>
              </a:buClr>
              <a:defRPr>
                <a:solidFill>
                  <a:srgbClr val="000000"/>
                </a:solidFill>
              </a:defRPr>
            </a:lvl6pPr>
            <a:lvl7pPr lvl="6">
              <a:spcBef>
                <a:spcPts val="0"/>
              </a:spcBef>
              <a:buClr>
                <a:srgbClr val="000000"/>
              </a:buClr>
              <a:defRPr>
                <a:solidFill>
                  <a:srgbClr val="000000"/>
                </a:solidFill>
              </a:defRPr>
            </a:lvl7pPr>
            <a:lvl8pPr lvl="7">
              <a:spcBef>
                <a:spcPts val="0"/>
              </a:spcBef>
              <a:buClr>
                <a:srgbClr val="000000"/>
              </a:buClr>
              <a:defRPr>
                <a:solidFill>
                  <a:srgbClr val="000000"/>
                </a:solidFill>
              </a:defRPr>
            </a:lvl8pPr>
            <a:lvl9pPr lvl="8">
              <a:spcBef>
                <a:spcPts val="0"/>
              </a:spcBef>
              <a:buClr>
                <a:srgbClr val="000000"/>
              </a:buClr>
              <a:defRPr>
                <a:solidFill>
                  <a:srgbClr val="000000"/>
                </a:solidFill>
              </a:defRPr>
            </a:lvl9pPr>
          </a:lstStyle>
          <a:p/>
        </p:txBody>
      </p:sp>
      <p:sp>
        <p:nvSpPr>
          <p:cNvPr id="22" name="Shape 22"/>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23" name="Shape 23"/>
          <p:cNvSpPr/>
          <p:nvPr/>
        </p:nvSpPr>
        <p:spPr>
          <a:xfrm>
            <a:off x="80700" y="5024650"/>
            <a:ext cx="8982599" cy="118799"/>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623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Clr>
                <a:srgbClr val="000000"/>
              </a:buClr>
              <a:buSzPct val="100000"/>
              <a:defRPr sz="1400">
                <a:solidFill>
                  <a:srgbClr val="000000"/>
                </a:solidFill>
              </a:defRPr>
            </a:lvl1pPr>
            <a:lvl2pPr lvl="1">
              <a:spcBef>
                <a:spcPts val="0"/>
              </a:spcBef>
              <a:buClr>
                <a:srgbClr val="000000"/>
              </a:buClr>
              <a:buSzPct val="100000"/>
              <a:defRPr sz="1200">
                <a:solidFill>
                  <a:srgbClr val="000000"/>
                </a:solidFill>
              </a:defRPr>
            </a:lvl2pPr>
            <a:lvl3pPr lvl="2">
              <a:spcBef>
                <a:spcPts val="0"/>
              </a:spcBef>
              <a:buClr>
                <a:srgbClr val="000000"/>
              </a:buClr>
              <a:buSzPct val="100000"/>
              <a:defRPr sz="1200">
                <a:solidFill>
                  <a:srgbClr val="000000"/>
                </a:solidFill>
              </a:defRPr>
            </a:lvl3pPr>
            <a:lvl4pPr lvl="3">
              <a:spcBef>
                <a:spcPts val="0"/>
              </a:spcBef>
              <a:buClr>
                <a:srgbClr val="000000"/>
              </a:buClr>
              <a:buSzPct val="100000"/>
              <a:defRPr sz="1200">
                <a:solidFill>
                  <a:srgbClr val="000000"/>
                </a:solidFill>
              </a:defRPr>
            </a:lvl4pPr>
            <a:lvl5pPr lvl="4">
              <a:spcBef>
                <a:spcPts val="0"/>
              </a:spcBef>
              <a:buClr>
                <a:srgbClr val="000000"/>
              </a:buClr>
              <a:buSzPct val="100000"/>
              <a:defRPr sz="1200">
                <a:solidFill>
                  <a:srgbClr val="000000"/>
                </a:solidFill>
              </a:defRPr>
            </a:lvl5pPr>
            <a:lvl6pPr lvl="5">
              <a:spcBef>
                <a:spcPts val="0"/>
              </a:spcBef>
              <a:buClr>
                <a:srgbClr val="000000"/>
              </a:buClr>
              <a:buSzPct val="100000"/>
              <a:defRPr sz="1200">
                <a:solidFill>
                  <a:srgbClr val="000000"/>
                </a:solidFill>
              </a:defRPr>
            </a:lvl6pPr>
            <a:lvl7pPr lvl="6">
              <a:spcBef>
                <a:spcPts val="0"/>
              </a:spcBef>
              <a:buClr>
                <a:srgbClr val="000000"/>
              </a:buClr>
              <a:buSzPct val="100000"/>
              <a:defRPr sz="1200">
                <a:solidFill>
                  <a:srgbClr val="000000"/>
                </a:solidFill>
              </a:defRPr>
            </a:lvl7pPr>
            <a:lvl8pPr lvl="7">
              <a:spcBef>
                <a:spcPts val="0"/>
              </a:spcBef>
              <a:buClr>
                <a:srgbClr val="000000"/>
              </a:buClr>
              <a:buSzPct val="100000"/>
              <a:defRPr sz="1200">
                <a:solidFill>
                  <a:srgbClr val="000000"/>
                </a:solidFill>
              </a:defRPr>
            </a:lvl8pPr>
            <a:lvl9pPr lvl="8">
              <a:spcBef>
                <a:spcPts val="0"/>
              </a:spcBef>
              <a:buClr>
                <a:srgbClr val="000000"/>
              </a:buClr>
              <a:buSzPct val="100000"/>
              <a:defRPr sz="1200">
                <a:solidFill>
                  <a:srgbClr val="000000"/>
                </a:solidFill>
              </a:defRPr>
            </a:lvl9pPr>
          </a:lstStyle>
          <a:p/>
        </p:txBody>
      </p:sp>
      <p:sp>
        <p:nvSpPr>
          <p:cNvPr id="27" name="Shape 27"/>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Clr>
                <a:srgbClr val="000000"/>
              </a:buClr>
              <a:buSzPct val="100000"/>
              <a:defRPr sz="1400">
                <a:solidFill>
                  <a:srgbClr val="000000"/>
                </a:solidFill>
              </a:defRPr>
            </a:lvl1pPr>
            <a:lvl2pPr lvl="1">
              <a:spcBef>
                <a:spcPts val="0"/>
              </a:spcBef>
              <a:buClr>
                <a:srgbClr val="000000"/>
              </a:buClr>
              <a:buSzPct val="100000"/>
              <a:defRPr sz="1200">
                <a:solidFill>
                  <a:srgbClr val="000000"/>
                </a:solidFill>
              </a:defRPr>
            </a:lvl2pPr>
            <a:lvl3pPr lvl="2">
              <a:spcBef>
                <a:spcPts val="0"/>
              </a:spcBef>
              <a:buClr>
                <a:srgbClr val="000000"/>
              </a:buClr>
              <a:buSzPct val="100000"/>
              <a:defRPr sz="1200">
                <a:solidFill>
                  <a:srgbClr val="000000"/>
                </a:solidFill>
              </a:defRPr>
            </a:lvl3pPr>
            <a:lvl4pPr lvl="3">
              <a:spcBef>
                <a:spcPts val="0"/>
              </a:spcBef>
              <a:buClr>
                <a:srgbClr val="000000"/>
              </a:buClr>
              <a:buSzPct val="100000"/>
              <a:defRPr sz="1200">
                <a:solidFill>
                  <a:srgbClr val="000000"/>
                </a:solidFill>
              </a:defRPr>
            </a:lvl4pPr>
            <a:lvl5pPr lvl="4">
              <a:spcBef>
                <a:spcPts val="0"/>
              </a:spcBef>
              <a:buClr>
                <a:srgbClr val="000000"/>
              </a:buClr>
              <a:buSzPct val="100000"/>
              <a:defRPr sz="1200">
                <a:solidFill>
                  <a:srgbClr val="000000"/>
                </a:solidFill>
              </a:defRPr>
            </a:lvl5pPr>
            <a:lvl6pPr lvl="5">
              <a:spcBef>
                <a:spcPts val="0"/>
              </a:spcBef>
              <a:buClr>
                <a:srgbClr val="000000"/>
              </a:buClr>
              <a:buSzPct val="100000"/>
              <a:defRPr sz="1200">
                <a:solidFill>
                  <a:srgbClr val="000000"/>
                </a:solidFill>
              </a:defRPr>
            </a:lvl6pPr>
            <a:lvl7pPr lvl="6">
              <a:spcBef>
                <a:spcPts val="0"/>
              </a:spcBef>
              <a:buClr>
                <a:srgbClr val="000000"/>
              </a:buClr>
              <a:buSzPct val="100000"/>
              <a:defRPr sz="1200">
                <a:solidFill>
                  <a:srgbClr val="000000"/>
                </a:solidFill>
              </a:defRPr>
            </a:lvl7pPr>
            <a:lvl8pPr lvl="7">
              <a:spcBef>
                <a:spcPts val="0"/>
              </a:spcBef>
              <a:buClr>
                <a:srgbClr val="000000"/>
              </a:buClr>
              <a:buSzPct val="100000"/>
              <a:defRPr sz="1200">
                <a:solidFill>
                  <a:srgbClr val="000000"/>
                </a:solidFill>
              </a:defRPr>
            </a:lvl8pPr>
            <a:lvl9pPr lvl="8">
              <a:spcBef>
                <a:spcPts val="0"/>
              </a:spcBef>
              <a:buClr>
                <a:srgbClr val="000000"/>
              </a:buClr>
              <a:buSzPct val="100000"/>
              <a:defRPr sz="1200">
                <a:solidFill>
                  <a:srgbClr val="000000"/>
                </a:solidFill>
              </a:defRPr>
            </a:lvl9pPr>
          </a:lstStyle>
          <a:p/>
        </p:txBody>
      </p:sp>
      <p:sp>
        <p:nvSpPr>
          <p:cNvPr id="28" name="Shape 28"/>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599" cy="623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636800" y="80700"/>
            <a:ext cx="4426499" cy="4982099"/>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181700"/>
            <a:ext cx="4045199" cy="15336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3" name="Shape 43"/>
          <p:cNvSpPr txBox="1"/>
          <p:nvPr>
            <p:ph idx="1" type="subTitle"/>
          </p:nvPr>
        </p:nvSpPr>
        <p:spPr>
          <a:xfrm>
            <a:off x="265500" y="2769000"/>
            <a:ext cx="4045199"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4" name="Shape 44"/>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8" name="Shape 48"/>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623400"/>
          </a:xfrm>
          <a:prstGeom prst="rect">
            <a:avLst/>
          </a:prstGeom>
          <a:noFill/>
          <a:ln>
            <a:noFill/>
          </a:ln>
        </p:spPr>
        <p:txBody>
          <a:bodyPr anchorCtr="0" anchor="t" bIns="91425" lIns="91425" rIns="91425" tIns="91425"/>
          <a:lstStyle>
            <a:lvl1pPr lv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SzPct val="100000"/>
              <a:buFont typeface="Source Sans Pro"/>
              <a:defRPr sz="2400">
                <a:latin typeface="Source Sans Pro"/>
                <a:ea typeface="Source Sans Pro"/>
                <a:cs typeface="Source Sans Pro"/>
                <a:sym typeface="Source Sans Pro"/>
              </a:defRPr>
            </a:lvl1pPr>
            <a:lvl2pPr lvl="1">
              <a:lnSpc>
                <a:spcPct val="115000"/>
              </a:lnSpc>
              <a:spcBef>
                <a:spcPts val="0"/>
              </a:spcBef>
              <a:spcAft>
                <a:spcPts val="1600"/>
              </a:spcAft>
              <a:buSzPct val="100000"/>
              <a:buFont typeface="Source Sans Pro"/>
              <a:defRPr sz="1800">
                <a:latin typeface="Source Sans Pro"/>
                <a:ea typeface="Source Sans Pro"/>
                <a:cs typeface="Source Sans Pro"/>
                <a:sym typeface="Source Sans Pro"/>
              </a:defRPr>
            </a:lvl2pPr>
            <a:lvl3pPr lvl="2">
              <a:lnSpc>
                <a:spcPct val="115000"/>
              </a:lnSpc>
              <a:spcBef>
                <a:spcPts val="0"/>
              </a:spcBef>
              <a:spcAft>
                <a:spcPts val="1600"/>
              </a:spcAft>
              <a:buFont typeface="Source Sans Pro"/>
              <a:defRPr>
                <a:latin typeface="Source Sans Pro"/>
                <a:ea typeface="Source Sans Pro"/>
                <a:cs typeface="Source Sans Pro"/>
                <a:sym typeface="Source Sans Pro"/>
              </a:defRPr>
            </a:lvl3pPr>
            <a:lvl4pPr lvl="3">
              <a:lnSpc>
                <a:spcPct val="115000"/>
              </a:lnSpc>
              <a:spcBef>
                <a:spcPts val="0"/>
              </a:spcBef>
              <a:spcAft>
                <a:spcPts val="1600"/>
              </a:spcAft>
              <a:buFont typeface="Source Sans Pro"/>
              <a:defRPr>
                <a:latin typeface="Source Sans Pro"/>
                <a:ea typeface="Source Sans Pro"/>
                <a:cs typeface="Source Sans Pro"/>
                <a:sym typeface="Source Sans Pro"/>
              </a:defRPr>
            </a:lvl4pPr>
            <a:lvl5pPr lvl="4">
              <a:lnSpc>
                <a:spcPct val="115000"/>
              </a:lnSpc>
              <a:spcBef>
                <a:spcPts val="0"/>
              </a:spcBef>
              <a:spcAft>
                <a:spcPts val="1600"/>
              </a:spcAft>
              <a:buFont typeface="Source Sans Pro"/>
              <a:defRPr>
                <a:latin typeface="Source Sans Pro"/>
                <a:ea typeface="Source Sans Pro"/>
                <a:cs typeface="Source Sans Pro"/>
                <a:sym typeface="Source Sans Pro"/>
              </a:defRPr>
            </a:lvl5pPr>
            <a:lvl6pPr lvl="5">
              <a:lnSpc>
                <a:spcPct val="115000"/>
              </a:lnSpc>
              <a:spcBef>
                <a:spcPts val="0"/>
              </a:spcBef>
              <a:spcAft>
                <a:spcPts val="1600"/>
              </a:spcAft>
              <a:buFont typeface="Source Sans Pro"/>
              <a:defRPr>
                <a:latin typeface="Source Sans Pro"/>
                <a:ea typeface="Source Sans Pro"/>
                <a:cs typeface="Source Sans Pro"/>
                <a:sym typeface="Source Sans Pro"/>
              </a:defRPr>
            </a:lvl6pPr>
            <a:lvl7pPr lvl="6">
              <a:lnSpc>
                <a:spcPct val="115000"/>
              </a:lnSpc>
              <a:spcBef>
                <a:spcPts val="0"/>
              </a:spcBef>
              <a:spcAft>
                <a:spcPts val="1600"/>
              </a:spcAft>
              <a:buFont typeface="Source Sans Pro"/>
              <a:defRPr>
                <a:latin typeface="Source Sans Pro"/>
                <a:ea typeface="Source Sans Pro"/>
                <a:cs typeface="Source Sans Pro"/>
                <a:sym typeface="Source Sans Pro"/>
              </a:defRPr>
            </a:lvl7pPr>
            <a:lvl8pPr lvl="7">
              <a:lnSpc>
                <a:spcPct val="115000"/>
              </a:lnSpc>
              <a:spcBef>
                <a:spcPts val="0"/>
              </a:spcBef>
              <a:spcAft>
                <a:spcPts val="1600"/>
              </a:spcAft>
              <a:buFont typeface="Source Sans Pro"/>
              <a:defRPr>
                <a:latin typeface="Source Sans Pro"/>
                <a:ea typeface="Source Sans Pro"/>
                <a:cs typeface="Source Sans Pro"/>
                <a:sym typeface="Source Sans Pro"/>
              </a:defRPr>
            </a:lvl8pPr>
            <a:lvl9pPr lvl="8">
              <a:lnSpc>
                <a:spcPct val="115000"/>
              </a:lnSpc>
              <a:spcBef>
                <a:spcPts val="0"/>
              </a:spcBef>
              <a:spcAft>
                <a:spcPts val="1600"/>
              </a:spcAft>
              <a:buFont typeface="Source Sans Pro"/>
              <a:defRPr>
                <a:latin typeface="Source Sans Pro"/>
                <a:ea typeface="Source Sans Pro"/>
                <a:cs typeface="Source Sans Pro"/>
                <a:sym typeface="Source Sans Pro"/>
              </a:defRPr>
            </a:lvl9pPr>
          </a:lstStyle>
          <a:p/>
        </p:txBody>
      </p:sp>
      <p:sp>
        <p:nvSpPr>
          <p:cNvPr id="8" name="Shape 8"/>
          <p:cNvSpPr txBox="1"/>
          <p:nvPr>
            <p:ph idx="12" type="sldNum"/>
          </p:nvPr>
        </p:nvSpPr>
        <p:spPr>
          <a:xfrm>
            <a:off x="8497999" y="4688758"/>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Source Sans Pro"/>
                <a:ea typeface="Source Sans Pro"/>
                <a:cs typeface="Source Sans Pro"/>
                <a:sym typeface="Source Sans Pro"/>
              </a:rPr>
              <a:t>‹#›</a:t>
            </a:fld>
          </a:p>
        </p:txBody>
      </p:sp>
      <p:sp>
        <p:nvSpPr>
          <p:cNvPr id="9" name="Shape 9"/>
          <p:cNvSpPr/>
          <p:nvPr/>
        </p:nvSpPr>
        <p:spPr>
          <a:xfrm>
            <a:off x="80700" y="5024650"/>
            <a:ext cx="8982599" cy="118799"/>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05.png"/><Relationship Id="rId4" Type="http://schemas.openxmlformats.org/officeDocument/2006/relationships/image" Target="../media/image04.png"/><Relationship Id="rId5" Type="http://schemas.openxmlformats.org/officeDocument/2006/relationships/image" Target="../media/image07.png"/><Relationship Id="rId6" Type="http://schemas.openxmlformats.org/officeDocument/2006/relationships/image" Target="../media/image0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0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0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0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0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ctrTitle"/>
          </p:nvPr>
        </p:nvSpPr>
        <p:spPr>
          <a:xfrm>
            <a:off x="485875" y="264475"/>
            <a:ext cx="8183700" cy="1473600"/>
          </a:xfrm>
          <a:prstGeom prst="rect">
            <a:avLst/>
          </a:prstGeom>
        </p:spPr>
        <p:txBody>
          <a:bodyPr anchorCtr="0" anchor="b" bIns="91425" lIns="91425" rIns="91425" tIns="91425">
            <a:noAutofit/>
          </a:bodyPr>
          <a:lstStyle/>
          <a:p>
            <a:pPr lvl="0">
              <a:spcBef>
                <a:spcPts val="0"/>
              </a:spcBef>
              <a:buNone/>
            </a:pPr>
            <a:r>
              <a:rPr lang="en"/>
              <a:t>IO Lab</a:t>
            </a:r>
          </a:p>
        </p:txBody>
      </p:sp>
      <p:sp>
        <p:nvSpPr>
          <p:cNvPr id="61" name="Shape 61"/>
          <p:cNvSpPr txBox="1"/>
          <p:nvPr>
            <p:ph idx="1" type="subTitle"/>
          </p:nvPr>
        </p:nvSpPr>
        <p:spPr>
          <a:xfrm>
            <a:off x="485875" y="1738075"/>
            <a:ext cx="8183700" cy="861000"/>
          </a:xfrm>
          <a:prstGeom prst="rect">
            <a:avLst/>
          </a:prstGeom>
        </p:spPr>
        <p:txBody>
          <a:bodyPr anchorCtr="0" anchor="t" bIns="91425" lIns="91425" rIns="91425" tIns="91425">
            <a:noAutofit/>
          </a:bodyPr>
          <a:lstStyle/>
          <a:p>
            <a:pPr lvl="0">
              <a:spcBef>
                <a:spcPts val="0"/>
              </a:spcBef>
              <a:buNone/>
            </a:pPr>
            <a:r>
              <a:rPr lang="en"/>
              <a:t>Spring 2016</a:t>
            </a:r>
          </a:p>
        </p:txBody>
      </p:sp>
      <p:sp>
        <p:nvSpPr>
          <p:cNvPr id="62" name="Shape 62"/>
          <p:cNvSpPr txBox="1"/>
          <p:nvPr>
            <p:ph idx="4294967295" type="body"/>
          </p:nvPr>
        </p:nvSpPr>
        <p:spPr>
          <a:xfrm>
            <a:off x="2603650" y="3198875"/>
            <a:ext cx="4006800" cy="1220400"/>
          </a:xfrm>
          <a:prstGeom prst="rect">
            <a:avLst/>
          </a:prstGeom>
        </p:spPr>
        <p:txBody>
          <a:bodyPr anchorCtr="0" anchor="t" bIns="91425" lIns="91425" rIns="91425" tIns="91425">
            <a:noAutofit/>
          </a:bodyPr>
          <a:lstStyle/>
          <a:p>
            <a:pPr lvl="0" rtl="0" algn="ctr">
              <a:spcBef>
                <a:spcPts val="0"/>
              </a:spcBef>
              <a:buNone/>
            </a:pPr>
            <a:r>
              <a:rPr lang="en">
                <a:solidFill>
                  <a:srgbClr val="FFFFFF"/>
                </a:solidFill>
              </a:rPr>
              <a:t>Module 1- Lec 1 - Introduction</a:t>
            </a:r>
          </a:p>
          <a:p>
            <a:pPr lvl="0" rtl="0" algn="ctr">
              <a:spcBef>
                <a:spcPts val="0"/>
              </a:spcBef>
              <a:buNone/>
            </a:pPr>
            <a:r>
              <a:rPr lang="en">
                <a:solidFill>
                  <a:srgbClr val="FFFFFF"/>
                </a:solidFill>
              </a:rPr>
              <a:t>Jan 20 2016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599" cy="623400"/>
          </a:xfrm>
          <a:prstGeom prst="rect">
            <a:avLst/>
          </a:prstGeom>
        </p:spPr>
        <p:txBody>
          <a:bodyPr anchorCtr="0" anchor="t" bIns="91425" lIns="91425" rIns="91425" tIns="91425">
            <a:noAutofit/>
          </a:bodyPr>
          <a:lstStyle/>
          <a:p>
            <a:pPr lvl="0">
              <a:spcBef>
                <a:spcPts val="0"/>
              </a:spcBef>
              <a:buNone/>
            </a:pPr>
            <a:r>
              <a:rPr lang="en"/>
              <a:t>Learning principles</a:t>
            </a:r>
          </a:p>
        </p:txBody>
      </p:sp>
      <p:sp>
        <p:nvSpPr>
          <p:cNvPr id="116" name="Shape 116"/>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381000" lvl="0" marL="457200" rtl="0">
              <a:spcBef>
                <a:spcPts val="0"/>
              </a:spcBef>
              <a:spcAft>
                <a:spcPts val="1000"/>
              </a:spcAft>
              <a:buClr>
                <a:srgbClr val="000000"/>
              </a:buClr>
              <a:buSzPct val="100000"/>
            </a:pPr>
            <a:r>
              <a:rPr lang="en"/>
              <a:t>Not about talking/demos - more about practice</a:t>
            </a:r>
          </a:p>
          <a:p>
            <a:pPr indent="-381000" lvl="1" marL="914400" rtl="0">
              <a:spcBef>
                <a:spcPts val="0"/>
              </a:spcBef>
              <a:spcAft>
                <a:spcPts val="1000"/>
              </a:spcAft>
              <a:buClr>
                <a:srgbClr val="000000"/>
              </a:buClr>
              <a:buSzPct val="133333"/>
            </a:pPr>
            <a:r>
              <a:rPr lang="en"/>
              <a:t>Not just read, dive in!</a:t>
            </a:r>
          </a:p>
          <a:p>
            <a:pPr indent="-228600" lvl="0" marL="457200" rtl="0">
              <a:spcBef>
                <a:spcPts val="0"/>
              </a:spcBef>
              <a:spcAft>
                <a:spcPts val="1000"/>
              </a:spcAft>
            </a:pPr>
            <a:r>
              <a:rPr lang="en"/>
              <a:t>Design, plan before you code</a:t>
            </a:r>
          </a:p>
          <a:p>
            <a:pPr indent="-228600" lvl="0" marL="457200" rtl="0">
              <a:spcBef>
                <a:spcPts val="0"/>
              </a:spcBef>
              <a:spcAft>
                <a:spcPts val="1000"/>
              </a:spcAft>
            </a:pPr>
            <a:r>
              <a:rPr lang="en"/>
              <a:t>Walk, run, and fall. Repeat</a:t>
            </a:r>
          </a:p>
          <a:p>
            <a:pPr indent="-228600" lvl="0" marL="457200" rtl="0">
              <a:spcBef>
                <a:spcPts val="0"/>
              </a:spcBef>
              <a:spcAft>
                <a:spcPts val="1000"/>
              </a:spcAft>
            </a:pPr>
            <a:r>
              <a:rPr lang="en"/>
              <a:t>Deliberate Practice : pair feedback</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599" cy="623400"/>
          </a:xfrm>
          <a:prstGeom prst="rect">
            <a:avLst/>
          </a:prstGeom>
        </p:spPr>
        <p:txBody>
          <a:bodyPr anchorCtr="0" anchor="t" bIns="91425" lIns="91425" rIns="91425" tIns="91425">
            <a:noAutofit/>
          </a:bodyPr>
          <a:lstStyle/>
          <a:p>
            <a:pPr lvl="0">
              <a:spcBef>
                <a:spcPts val="0"/>
              </a:spcBef>
              <a:buNone/>
            </a:pPr>
            <a:r>
              <a:rPr lang="en"/>
              <a:t>Logistics</a:t>
            </a:r>
          </a:p>
        </p:txBody>
      </p:sp>
      <p:sp>
        <p:nvSpPr>
          <p:cNvPr id="122" name="Shape 122"/>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381000" lvl="0" marL="457200" rtl="0">
              <a:spcBef>
                <a:spcPts val="0"/>
              </a:spcBef>
              <a:spcAft>
                <a:spcPts val="1000"/>
              </a:spcAft>
              <a:buClr>
                <a:srgbClr val="000000"/>
              </a:buClr>
              <a:buSzPct val="100000"/>
            </a:pPr>
            <a:r>
              <a:rPr lang="en" sz="2400">
                <a:solidFill>
                  <a:srgbClr val="000000"/>
                </a:solidFill>
              </a:rPr>
              <a:t>Course Websites</a:t>
            </a:r>
          </a:p>
          <a:p>
            <a:pPr indent="-228600" lvl="1" marL="914400" rtl="0">
              <a:spcBef>
                <a:spcPts val="0"/>
              </a:spcBef>
              <a:spcAft>
                <a:spcPts val="1000"/>
              </a:spcAft>
            </a:pPr>
            <a:r>
              <a:rPr b="1" lang="en"/>
              <a:t>BCourses</a:t>
            </a:r>
            <a:r>
              <a:rPr lang="en"/>
              <a:t>: Assignments, Grades, Reading material, Syllabus</a:t>
            </a:r>
          </a:p>
          <a:p>
            <a:pPr indent="-228600" lvl="1" marL="914400" rtl="0">
              <a:spcBef>
                <a:spcPts val="0"/>
              </a:spcBef>
              <a:spcAft>
                <a:spcPts val="1000"/>
              </a:spcAft>
            </a:pPr>
            <a:r>
              <a:rPr b="1" lang="en"/>
              <a:t>Github</a:t>
            </a:r>
            <a:r>
              <a:rPr lang="en"/>
              <a:t>: Code, Resources, Templates etc</a:t>
            </a:r>
          </a:p>
          <a:p>
            <a:pPr indent="-381000" lvl="0" marL="457200" rtl="0">
              <a:spcBef>
                <a:spcPts val="0"/>
              </a:spcBef>
              <a:spcAft>
                <a:spcPts val="1000"/>
              </a:spcAft>
              <a:buClr>
                <a:srgbClr val="000000"/>
              </a:buClr>
              <a:buSzPct val="100000"/>
            </a:pPr>
            <a:r>
              <a:rPr lang="en" sz="2400">
                <a:solidFill>
                  <a:srgbClr val="000000"/>
                </a:solidFill>
              </a:rPr>
              <a:t>Grading policies</a:t>
            </a:r>
          </a:p>
          <a:p>
            <a:pPr indent="-228600" lvl="1" marL="914400" rtl="0">
              <a:spcBef>
                <a:spcPts val="0"/>
              </a:spcBef>
              <a:spcAft>
                <a:spcPts val="1000"/>
              </a:spcAft>
            </a:pPr>
            <a:r>
              <a:rPr lang="en">
                <a:solidFill>
                  <a:srgbClr val="222222"/>
                </a:solidFill>
                <a:highlight>
                  <a:srgbClr val="FFFFFF"/>
                </a:highlight>
              </a:rPr>
              <a:t>40% final project deliverable</a:t>
            </a:r>
          </a:p>
          <a:p>
            <a:pPr indent="-228600" lvl="1" marL="914400" rtl="0">
              <a:spcBef>
                <a:spcPts val="0"/>
              </a:spcBef>
              <a:spcAft>
                <a:spcPts val="1000"/>
              </a:spcAft>
            </a:pPr>
            <a:r>
              <a:rPr lang="en">
                <a:solidFill>
                  <a:srgbClr val="222222"/>
                </a:solidFill>
                <a:highlight>
                  <a:srgbClr val="FFFFFF"/>
                </a:highlight>
              </a:rPr>
              <a:t>40% weekly submissions (assignments + project milestones + reading responses)</a:t>
            </a:r>
          </a:p>
          <a:p>
            <a:pPr indent="-228600" lvl="1" marL="914400" rtl="0">
              <a:spcBef>
                <a:spcPts val="0"/>
              </a:spcBef>
              <a:spcAft>
                <a:spcPts val="1000"/>
              </a:spcAft>
            </a:pPr>
            <a:r>
              <a:rPr lang="en">
                <a:solidFill>
                  <a:srgbClr val="222222"/>
                </a:solidFill>
                <a:highlight>
                  <a:srgbClr val="FFFFFF"/>
                </a:highlight>
              </a:rPr>
              <a:t>20% participation (attendance and class work)</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en"/>
              <a:t>Logistics</a:t>
            </a:r>
          </a:p>
        </p:txBody>
      </p:sp>
      <p:sp>
        <p:nvSpPr>
          <p:cNvPr id="128" name="Shape 128"/>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spcAft>
                <a:spcPts val="1000"/>
              </a:spcAft>
              <a:buClr>
                <a:schemeClr val="dk2"/>
              </a:buClr>
            </a:pPr>
            <a:r>
              <a:rPr lang="en">
                <a:solidFill>
                  <a:schemeClr val="dk2"/>
                </a:solidFill>
              </a:rPr>
              <a:t>Final project</a:t>
            </a:r>
          </a:p>
          <a:p>
            <a:pPr indent="-228600" lvl="1" marL="914400" rtl="0">
              <a:spcBef>
                <a:spcPts val="0"/>
              </a:spcBef>
              <a:spcAft>
                <a:spcPts val="1000"/>
              </a:spcAft>
              <a:buClr>
                <a:schemeClr val="dk2"/>
              </a:buClr>
            </a:pPr>
            <a:r>
              <a:rPr lang="en">
                <a:solidFill>
                  <a:schemeClr val="dk2"/>
                </a:solidFill>
              </a:rPr>
              <a:t>Functional system - not a prototype</a:t>
            </a:r>
          </a:p>
          <a:p>
            <a:pPr indent="-228600" lvl="2" marL="1371600" rtl="0">
              <a:spcBef>
                <a:spcPts val="0"/>
              </a:spcBef>
              <a:spcAft>
                <a:spcPts val="1000"/>
              </a:spcAft>
              <a:buClr>
                <a:schemeClr val="dk2"/>
              </a:buClr>
            </a:pPr>
            <a:r>
              <a:rPr lang="en">
                <a:solidFill>
                  <a:schemeClr val="dk2"/>
                </a:solidFill>
              </a:rPr>
              <a:t>Mobile or Web App or hybrid with working and deployed components</a:t>
            </a:r>
          </a:p>
          <a:p>
            <a:pPr indent="-228600" lvl="1" marL="914400" rtl="0">
              <a:spcBef>
                <a:spcPts val="0"/>
              </a:spcBef>
              <a:spcAft>
                <a:spcPts val="1000"/>
              </a:spcAft>
              <a:buClr>
                <a:schemeClr val="dk2"/>
              </a:buClr>
            </a:pPr>
            <a:r>
              <a:rPr lang="en">
                <a:solidFill>
                  <a:schemeClr val="dk2"/>
                </a:solidFill>
              </a:rPr>
              <a:t>Team size 2-4 People</a:t>
            </a:r>
          </a:p>
          <a:p>
            <a:pPr indent="-228600" lvl="1" marL="914400" rtl="0">
              <a:spcBef>
                <a:spcPts val="0"/>
              </a:spcBef>
              <a:spcAft>
                <a:spcPts val="1000"/>
              </a:spcAft>
              <a:buClr>
                <a:schemeClr val="dk2"/>
              </a:buClr>
            </a:pPr>
            <a:r>
              <a:rPr lang="en"/>
              <a:t>Periodic milestones and then final deliverable</a:t>
            </a:r>
          </a:p>
          <a:p>
            <a:pPr indent="-228600" lvl="1" marL="914400" rtl="0">
              <a:spcBef>
                <a:spcPts val="0"/>
              </a:spcBef>
              <a:spcAft>
                <a:spcPts val="1000"/>
              </a:spcAft>
            </a:pPr>
            <a:r>
              <a:rPr lang="en"/>
              <a:t>Ideas - choose ours or pitch your own</a:t>
            </a:r>
          </a:p>
          <a:p>
            <a:pPr indent="-228600" lvl="1" marL="914400" rtl="0">
              <a:spcBef>
                <a:spcPts val="0"/>
              </a:spcBef>
              <a:spcAft>
                <a:spcPts val="1000"/>
              </a:spcAft>
            </a:pPr>
            <a:r>
              <a:rPr lang="en"/>
              <a:t>Find an interesting topic and cool people to work with :) </a:t>
            </a:r>
          </a:p>
          <a:p>
            <a:pPr indent="-228600" lvl="0" marL="457200" rtl="0">
              <a:spcBef>
                <a:spcPts val="0"/>
              </a:spcBef>
              <a:spcAft>
                <a:spcPts val="1000"/>
              </a:spcAft>
            </a:pPr>
            <a:r>
              <a:rPr lang="en"/>
              <a:t>Presentation details - coming soon!</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265500" y="1181700"/>
            <a:ext cx="4045199" cy="1533600"/>
          </a:xfrm>
          <a:prstGeom prst="rect">
            <a:avLst/>
          </a:prstGeom>
        </p:spPr>
        <p:txBody>
          <a:bodyPr anchorCtr="0" anchor="b" bIns="91425" lIns="91425" rIns="91425" tIns="91425">
            <a:noAutofit/>
          </a:bodyPr>
          <a:lstStyle/>
          <a:p>
            <a:pPr lvl="0">
              <a:spcBef>
                <a:spcPts val="0"/>
              </a:spcBef>
              <a:buNone/>
            </a:pPr>
            <a:r>
              <a:rPr lang="en"/>
              <a:t>Course Structure</a:t>
            </a:r>
          </a:p>
        </p:txBody>
      </p:sp>
      <p:sp>
        <p:nvSpPr>
          <p:cNvPr id="134" name="Shape 134"/>
          <p:cNvSpPr txBox="1"/>
          <p:nvPr>
            <p:ph idx="1" type="subTitle"/>
          </p:nvPr>
        </p:nvSpPr>
        <p:spPr>
          <a:xfrm>
            <a:off x="265500" y="2769000"/>
            <a:ext cx="4045199" cy="1345500"/>
          </a:xfrm>
          <a:prstGeom prst="rect">
            <a:avLst/>
          </a:prstGeom>
        </p:spPr>
        <p:txBody>
          <a:bodyPr anchorCtr="0" anchor="t" bIns="91425" lIns="91425" rIns="91425" tIns="91425">
            <a:noAutofit/>
          </a:bodyPr>
          <a:lstStyle/>
          <a:p>
            <a:pPr lvl="0">
              <a:spcBef>
                <a:spcPts val="0"/>
              </a:spcBef>
              <a:buNone/>
            </a:pPr>
            <a:r>
              <a:t/>
            </a:r>
            <a:endParaRPr/>
          </a:p>
        </p:txBody>
      </p:sp>
      <p:sp>
        <p:nvSpPr>
          <p:cNvPr id="135" name="Shape 135"/>
          <p:cNvSpPr txBox="1"/>
          <p:nvPr>
            <p:ph idx="2" type="body"/>
          </p:nvPr>
        </p:nvSpPr>
        <p:spPr>
          <a:xfrm>
            <a:off x="4939500" y="724200"/>
            <a:ext cx="3837000" cy="3695099"/>
          </a:xfrm>
          <a:prstGeom prst="rect">
            <a:avLst/>
          </a:prstGeom>
        </p:spPr>
        <p:txBody>
          <a:bodyPr anchorCtr="0" anchor="ctr" bIns="91425" lIns="91425" rIns="91425" tIns="91425">
            <a:noAutofit/>
          </a:bodyPr>
          <a:lstStyle/>
          <a:p>
            <a:pPr lvl="0" algn="ctr">
              <a:spcBef>
                <a:spcPts val="0"/>
              </a:spcBef>
              <a:buNone/>
            </a:pPr>
            <a:r>
              <a:rPr i="1" lang="en"/>
              <a:t>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599" cy="623400"/>
          </a:xfrm>
          <a:prstGeom prst="rect">
            <a:avLst/>
          </a:prstGeom>
        </p:spPr>
        <p:txBody>
          <a:bodyPr anchorCtr="0" anchor="t" bIns="91425" lIns="91425" rIns="91425" tIns="91425">
            <a:noAutofit/>
          </a:bodyPr>
          <a:lstStyle/>
          <a:p>
            <a:pPr lvl="0">
              <a:spcBef>
                <a:spcPts val="0"/>
              </a:spcBef>
              <a:buNone/>
            </a:pPr>
            <a:r>
              <a:rPr lang="en"/>
              <a:t>Course Structure</a:t>
            </a:r>
          </a:p>
        </p:txBody>
      </p:sp>
      <p:sp>
        <p:nvSpPr>
          <p:cNvPr id="141" name="Shape 141"/>
          <p:cNvSpPr txBox="1"/>
          <p:nvPr>
            <p:ph idx="1" type="body"/>
          </p:nvPr>
        </p:nvSpPr>
        <p:spPr>
          <a:xfrm>
            <a:off x="311700" y="1068425"/>
            <a:ext cx="8520599" cy="3416400"/>
          </a:xfrm>
          <a:prstGeom prst="rect">
            <a:avLst/>
          </a:prstGeom>
        </p:spPr>
        <p:txBody>
          <a:bodyPr anchorCtr="0" anchor="t" bIns="91425" lIns="91425" rIns="91425" tIns="91425">
            <a:noAutofit/>
          </a:bodyPr>
          <a:lstStyle/>
          <a:p>
            <a:pPr indent="-381000" lvl="0" marL="457200" rtl="0">
              <a:spcBef>
                <a:spcPts val="0"/>
              </a:spcBef>
              <a:spcAft>
                <a:spcPts val="0"/>
              </a:spcAft>
              <a:buClr>
                <a:srgbClr val="000000"/>
              </a:buClr>
              <a:buSzPct val="100000"/>
            </a:pPr>
            <a:r>
              <a:rPr lang="en" sz="2400">
                <a:solidFill>
                  <a:srgbClr val="000000"/>
                </a:solidFill>
              </a:rPr>
              <a:t>Module 1 : Getting Started</a:t>
            </a:r>
          </a:p>
          <a:p>
            <a:pPr indent="-381000" lvl="1" marL="914400" rtl="0">
              <a:spcBef>
                <a:spcPts val="0"/>
              </a:spcBef>
              <a:spcAft>
                <a:spcPts val="0"/>
              </a:spcAft>
              <a:buClr>
                <a:srgbClr val="000000"/>
              </a:buClr>
              <a:buSzPct val="100000"/>
            </a:pPr>
            <a:r>
              <a:rPr lang="en" sz="2400">
                <a:solidFill>
                  <a:srgbClr val="000000"/>
                </a:solidFill>
              </a:rPr>
              <a:t>Fundamentals</a:t>
            </a:r>
            <a:r>
              <a:rPr lang="en" sz="2400"/>
              <a:t>, </a:t>
            </a:r>
            <a:r>
              <a:rPr lang="en" sz="2400">
                <a:solidFill>
                  <a:srgbClr val="000000"/>
                </a:solidFill>
              </a:rPr>
              <a:t>G</a:t>
            </a:r>
            <a:r>
              <a:rPr lang="en" sz="2400"/>
              <a:t>it</a:t>
            </a:r>
            <a:r>
              <a:rPr lang="en" sz="2400">
                <a:solidFill>
                  <a:srgbClr val="000000"/>
                </a:solidFill>
              </a:rPr>
              <a:t>,  IDEs, Command line etc</a:t>
            </a:r>
          </a:p>
          <a:p>
            <a:pPr indent="-381000" lvl="0" marL="457200" rtl="0">
              <a:spcBef>
                <a:spcPts val="0"/>
              </a:spcBef>
              <a:spcAft>
                <a:spcPts val="0"/>
              </a:spcAft>
              <a:buClr>
                <a:srgbClr val="000000"/>
              </a:buClr>
              <a:buSzPct val="100000"/>
            </a:pPr>
            <a:r>
              <a:rPr lang="en" sz="2400">
                <a:solidFill>
                  <a:srgbClr val="000000"/>
                </a:solidFill>
              </a:rPr>
              <a:t>Module 2 : Front End design and development</a:t>
            </a:r>
          </a:p>
          <a:p>
            <a:pPr indent="-381000" lvl="1" marL="914400" rtl="0">
              <a:spcBef>
                <a:spcPts val="0"/>
              </a:spcBef>
              <a:spcAft>
                <a:spcPts val="0"/>
              </a:spcAft>
              <a:buClr>
                <a:srgbClr val="000000"/>
              </a:buClr>
              <a:buSzPct val="100000"/>
            </a:pPr>
            <a:r>
              <a:rPr lang="en" sz="2400">
                <a:solidFill>
                  <a:srgbClr val="000000"/>
                </a:solidFill>
              </a:rPr>
              <a:t>HTML, CSS, DOM</a:t>
            </a:r>
            <a:r>
              <a:rPr lang="en" sz="2400"/>
              <a:t>, </a:t>
            </a:r>
            <a:r>
              <a:rPr lang="en" sz="2400">
                <a:solidFill>
                  <a:srgbClr val="000000"/>
                </a:solidFill>
              </a:rPr>
              <a:t>Java</a:t>
            </a:r>
            <a:r>
              <a:rPr lang="en" sz="2400"/>
              <a:t>Sc</a:t>
            </a:r>
            <a:r>
              <a:rPr lang="en" sz="2400">
                <a:solidFill>
                  <a:srgbClr val="000000"/>
                </a:solidFill>
              </a:rPr>
              <a:t>ript, JQuery, Ajax</a:t>
            </a:r>
          </a:p>
          <a:p>
            <a:pPr indent="-228600" lvl="0" marL="457200" rtl="0">
              <a:spcBef>
                <a:spcPts val="0"/>
              </a:spcBef>
              <a:buClr>
                <a:schemeClr val="dk2"/>
              </a:buClr>
            </a:pPr>
            <a:r>
              <a:rPr lang="en">
                <a:solidFill>
                  <a:schemeClr val="dk2"/>
                </a:solidFill>
              </a:rPr>
              <a:t>Module 3 : Back End design and development</a:t>
            </a:r>
          </a:p>
          <a:p>
            <a:pPr indent="-381000" lvl="1" marL="914400" rtl="0">
              <a:spcBef>
                <a:spcPts val="0"/>
              </a:spcBef>
              <a:buClr>
                <a:schemeClr val="dk2"/>
              </a:buClr>
              <a:buSzPct val="100000"/>
            </a:pPr>
            <a:r>
              <a:rPr lang="en" sz="2400">
                <a:solidFill>
                  <a:schemeClr val="dk2"/>
                </a:solidFill>
              </a:rPr>
              <a:t>Web Frameworks, architecture , Database design </a:t>
            </a:r>
          </a:p>
          <a:p>
            <a:pPr indent="-228600" lvl="0" marL="457200" rtl="0">
              <a:spcBef>
                <a:spcPts val="0"/>
              </a:spcBef>
              <a:buClr>
                <a:schemeClr val="dk2"/>
              </a:buClr>
            </a:pPr>
            <a:r>
              <a:rPr lang="en">
                <a:solidFill>
                  <a:schemeClr val="dk2"/>
                </a:solidFill>
              </a:rPr>
              <a:t>Module 4 :  Advanced tools</a:t>
            </a:r>
          </a:p>
          <a:p>
            <a:pPr indent="-381000" lvl="1" marL="914400" rtl="0">
              <a:spcBef>
                <a:spcPts val="0"/>
              </a:spcBef>
              <a:buClr>
                <a:schemeClr val="dk2"/>
              </a:buClr>
              <a:buSzPct val="100000"/>
            </a:pPr>
            <a:r>
              <a:rPr lang="en" sz="2400">
                <a:solidFill>
                  <a:schemeClr val="dk2"/>
                </a:solidFill>
              </a:rPr>
              <a:t>APIs, Visualization tools, Security, Deployment</a:t>
            </a:r>
          </a:p>
          <a:p>
            <a:pPr indent="-381000" lvl="1" marL="914400" rtl="0">
              <a:spcBef>
                <a:spcPts val="0"/>
              </a:spcBef>
              <a:buClr>
                <a:schemeClr val="dk2"/>
              </a:buClr>
              <a:buSzPct val="100000"/>
            </a:pPr>
            <a:r>
              <a:rPr lang="en" sz="2400">
                <a:solidFill>
                  <a:schemeClr val="dk2"/>
                </a:solidFill>
              </a:rPr>
              <a:t>Project Presentations</a:t>
            </a:r>
          </a:p>
          <a:p>
            <a:pPr lvl="0" marR="0" rtl="0" algn="l">
              <a:lnSpc>
                <a:spcPct val="115000"/>
              </a:lnSpc>
              <a:spcBef>
                <a:spcPts val="0"/>
              </a:spcBef>
              <a:spcAft>
                <a:spcPts val="1600"/>
              </a:spcAft>
              <a:buNone/>
            </a:pPr>
            <a:r>
              <a:t/>
            </a:r>
            <a:endParaRPr>
              <a:solidFill>
                <a:srgbClr val="000000"/>
              </a:solidFill>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599" cy="623400"/>
          </a:xfrm>
          <a:prstGeom prst="rect">
            <a:avLst/>
          </a:prstGeom>
        </p:spPr>
        <p:txBody>
          <a:bodyPr anchorCtr="0" anchor="t" bIns="91425" lIns="91425" rIns="91425" tIns="91425">
            <a:noAutofit/>
          </a:bodyPr>
          <a:lstStyle/>
          <a:p>
            <a:pPr lvl="0">
              <a:spcBef>
                <a:spcPts val="0"/>
              </a:spcBef>
              <a:buNone/>
            </a:pPr>
            <a:r>
              <a:rPr lang="en"/>
              <a:t>Map</a:t>
            </a:r>
          </a:p>
        </p:txBody>
      </p:sp>
      <p:pic>
        <p:nvPicPr>
          <p:cNvPr id="147" name="Shape 147"/>
          <p:cNvPicPr preferRelativeResize="0"/>
          <p:nvPr/>
        </p:nvPicPr>
        <p:blipFill rotWithShape="1">
          <a:blip r:embed="rId3">
            <a:alphaModFix/>
          </a:blip>
          <a:srcRect b="0" l="0" r="0" t="0"/>
          <a:stretch/>
        </p:blipFill>
        <p:spPr>
          <a:xfrm>
            <a:off x="667050" y="1826112"/>
            <a:ext cx="1304925" cy="1285875"/>
          </a:xfrm>
          <a:prstGeom prst="rect">
            <a:avLst/>
          </a:prstGeom>
          <a:noFill/>
          <a:ln>
            <a:noFill/>
          </a:ln>
        </p:spPr>
      </p:pic>
      <p:pic>
        <p:nvPicPr>
          <p:cNvPr id="148" name="Shape 148"/>
          <p:cNvPicPr preferRelativeResize="0"/>
          <p:nvPr/>
        </p:nvPicPr>
        <p:blipFill rotWithShape="1">
          <a:blip r:embed="rId4">
            <a:alphaModFix/>
          </a:blip>
          <a:srcRect b="0" l="0" r="0" t="0"/>
          <a:stretch/>
        </p:blipFill>
        <p:spPr>
          <a:xfrm>
            <a:off x="2835366" y="1826112"/>
            <a:ext cx="1304925" cy="1285875"/>
          </a:xfrm>
          <a:prstGeom prst="rect">
            <a:avLst/>
          </a:prstGeom>
          <a:noFill/>
          <a:ln>
            <a:noFill/>
          </a:ln>
        </p:spPr>
      </p:pic>
      <p:pic>
        <p:nvPicPr>
          <p:cNvPr id="149" name="Shape 149"/>
          <p:cNvPicPr preferRelativeResize="0"/>
          <p:nvPr/>
        </p:nvPicPr>
        <p:blipFill rotWithShape="1">
          <a:blip r:embed="rId5">
            <a:alphaModFix/>
          </a:blip>
          <a:srcRect b="0" l="0" r="0" t="0"/>
          <a:stretch/>
        </p:blipFill>
        <p:spPr>
          <a:xfrm>
            <a:off x="5003683" y="1826112"/>
            <a:ext cx="1304925" cy="1285875"/>
          </a:xfrm>
          <a:prstGeom prst="rect">
            <a:avLst/>
          </a:prstGeom>
          <a:noFill/>
          <a:ln>
            <a:noFill/>
          </a:ln>
        </p:spPr>
      </p:pic>
      <p:pic>
        <p:nvPicPr>
          <p:cNvPr id="150" name="Shape 150"/>
          <p:cNvPicPr preferRelativeResize="0"/>
          <p:nvPr/>
        </p:nvPicPr>
        <p:blipFill>
          <a:blip r:embed="rId6">
            <a:alphaModFix/>
          </a:blip>
          <a:stretch>
            <a:fillRect/>
          </a:stretch>
        </p:blipFill>
        <p:spPr>
          <a:xfrm>
            <a:off x="7172000" y="1826112"/>
            <a:ext cx="1304925" cy="1285875"/>
          </a:xfrm>
          <a:prstGeom prst="rect">
            <a:avLst/>
          </a:prstGeom>
          <a:noFill/>
          <a:ln>
            <a:noFill/>
          </a:ln>
        </p:spPr>
      </p:pic>
      <p:sp>
        <p:nvSpPr>
          <p:cNvPr id="151" name="Shape 151"/>
          <p:cNvSpPr txBox="1"/>
          <p:nvPr/>
        </p:nvSpPr>
        <p:spPr>
          <a:xfrm>
            <a:off x="490475" y="1386100"/>
            <a:ext cx="1658099" cy="436500"/>
          </a:xfrm>
          <a:prstGeom prst="rect">
            <a:avLst/>
          </a:prstGeom>
          <a:noFill/>
          <a:ln>
            <a:noFill/>
          </a:ln>
        </p:spPr>
        <p:txBody>
          <a:bodyPr anchorCtr="0" anchor="ctr" bIns="91425" lIns="91425" rIns="91425" tIns="91425">
            <a:noAutofit/>
          </a:bodyPr>
          <a:lstStyle/>
          <a:p>
            <a:pPr lvl="0" algn="ctr">
              <a:spcBef>
                <a:spcPts val="0"/>
              </a:spcBef>
              <a:buNone/>
            </a:pPr>
            <a:r>
              <a:rPr b="1" lang="en"/>
              <a:t>Getting Started</a:t>
            </a:r>
          </a:p>
        </p:txBody>
      </p:sp>
      <p:sp>
        <p:nvSpPr>
          <p:cNvPr id="152" name="Shape 152"/>
          <p:cNvSpPr txBox="1"/>
          <p:nvPr/>
        </p:nvSpPr>
        <p:spPr>
          <a:xfrm>
            <a:off x="2658290" y="1386100"/>
            <a:ext cx="1658099" cy="436500"/>
          </a:xfrm>
          <a:prstGeom prst="rect">
            <a:avLst/>
          </a:prstGeom>
          <a:noFill/>
          <a:ln>
            <a:noFill/>
          </a:ln>
        </p:spPr>
        <p:txBody>
          <a:bodyPr anchorCtr="0" anchor="ctr" bIns="91425" lIns="91425" rIns="91425" tIns="91425">
            <a:noAutofit/>
          </a:bodyPr>
          <a:lstStyle/>
          <a:p>
            <a:pPr lvl="0" rtl="0" algn="ctr">
              <a:spcBef>
                <a:spcPts val="0"/>
              </a:spcBef>
              <a:buNone/>
            </a:pPr>
            <a:r>
              <a:rPr b="1" lang="en"/>
              <a:t>Front End</a:t>
            </a:r>
          </a:p>
        </p:txBody>
      </p:sp>
      <p:sp>
        <p:nvSpPr>
          <p:cNvPr id="153" name="Shape 153"/>
          <p:cNvSpPr txBox="1"/>
          <p:nvPr/>
        </p:nvSpPr>
        <p:spPr>
          <a:xfrm>
            <a:off x="4827106" y="1386100"/>
            <a:ext cx="1658099" cy="436500"/>
          </a:xfrm>
          <a:prstGeom prst="rect">
            <a:avLst/>
          </a:prstGeom>
          <a:noFill/>
          <a:ln>
            <a:noFill/>
          </a:ln>
        </p:spPr>
        <p:txBody>
          <a:bodyPr anchorCtr="0" anchor="ctr" bIns="91425" lIns="91425" rIns="91425" tIns="91425">
            <a:noAutofit/>
          </a:bodyPr>
          <a:lstStyle/>
          <a:p>
            <a:pPr lvl="0" rtl="0" algn="ctr">
              <a:spcBef>
                <a:spcPts val="0"/>
              </a:spcBef>
              <a:buNone/>
            </a:pPr>
            <a:r>
              <a:rPr b="1" lang="en"/>
              <a:t>Back End</a:t>
            </a:r>
          </a:p>
        </p:txBody>
      </p:sp>
      <p:sp>
        <p:nvSpPr>
          <p:cNvPr id="154" name="Shape 154"/>
          <p:cNvSpPr txBox="1"/>
          <p:nvPr/>
        </p:nvSpPr>
        <p:spPr>
          <a:xfrm>
            <a:off x="6995896" y="1386100"/>
            <a:ext cx="1658099" cy="436500"/>
          </a:xfrm>
          <a:prstGeom prst="rect">
            <a:avLst/>
          </a:prstGeom>
          <a:noFill/>
          <a:ln>
            <a:noFill/>
          </a:ln>
        </p:spPr>
        <p:txBody>
          <a:bodyPr anchorCtr="0" anchor="ctr" bIns="91425" lIns="91425" rIns="91425" tIns="91425">
            <a:noAutofit/>
          </a:bodyPr>
          <a:lstStyle/>
          <a:p>
            <a:pPr lvl="0" rtl="0" algn="ctr">
              <a:spcBef>
                <a:spcPts val="0"/>
              </a:spcBef>
              <a:buNone/>
            </a:pPr>
            <a:r>
              <a:rPr b="1" lang="en"/>
              <a:t>Advanced Topics</a:t>
            </a:r>
          </a:p>
        </p:txBody>
      </p:sp>
      <p:sp>
        <p:nvSpPr>
          <p:cNvPr id="155" name="Shape 155"/>
          <p:cNvSpPr txBox="1"/>
          <p:nvPr/>
        </p:nvSpPr>
        <p:spPr>
          <a:xfrm>
            <a:off x="426125" y="3263625"/>
            <a:ext cx="1786800" cy="1615500"/>
          </a:xfrm>
          <a:prstGeom prst="rect">
            <a:avLst/>
          </a:prstGeom>
          <a:noFill/>
          <a:ln>
            <a:noFill/>
          </a:ln>
        </p:spPr>
        <p:txBody>
          <a:bodyPr anchorCtr="0" anchor="t" bIns="91425" lIns="91425" rIns="91425" tIns="91425">
            <a:noAutofit/>
          </a:bodyPr>
          <a:lstStyle/>
          <a:p>
            <a:pPr lvl="0" rtl="0" algn="ctr">
              <a:spcBef>
                <a:spcPts val="0"/>
              </a:spcBef>
              <a:buNone/>
            </a:pPr>
            <a:r>
              <a:rPr lang="en"/>
              <a:t>Introduction</a:t>
            </a:r>
          </a:p>
          <a:p>
            <a:pPr lvl="0" rtl="0" algn="ctr">
              <a:spcBef>
                <a:spcPts val="0"/>
              </a:spcBef>
              <a:buNone/>
            </a:pPr>
            <a:r>
              <a:t/>
            </a:r>
            <a:endParaRPr/>
          </a:p>
          <a:p>
            <a:pPr lvl="0" rtl="0" algn="ctr">
              <a:spcBef>
                <a:spcPts val="0"/>
              </a:spcBef>
              <a:buNone/>
            </a:pPr>
            <a:r>
              <a:rPr lang="en"/>
              <a:t>Fundamentals</a:t>
            </a:r>
          </a:p>
          <a:p>
            <a:pPr lvl="0" rtl="0" algn="ctr">
              <a:spcBef>
                <a:spcPts val="0"/>
              </a:spcBef>
              <a:buNone/>
            </a:pPr>
            <a:r>
              <a:t/>
            </a:r>
            <a:endParaRPr/>
          </a:p>
          <a:p>
            <a:pPr lvl="0" rtl="0" algn="ctr">
              <a:spcBef>
                <a:spcPts val="0"/>
              </a:spcBef>
              <a:buNone/>
            </a:pPr>
            <a:r>
              <a:rPr lang="en"/>
              <a:t>Git</a:t>
            </a:r>
          </a:p>
          <a:p>
            <a:pPr lvl="0" rtl="0" algn="ctr">
              <a:spcBef>
                <a:spcPts val="0"/>
              </a:spcBef>
              <a:buNone/>
            </a:pPr>
            <a:r>
              <a:t/>
            </a:r>
            <a:endParaRPr/>
          </a:p>
          <a:p>
            <a:pPr lvl="0" rtl="0" algn="ctr">
              <a:spcBef>
                <a:spcPts val="0"/>
              </a:spcBef>
              <a:buNone/>
            </a:pPr>
            <a:r>
              <a:rPr lang="en"/>
              <a:t>Command Line</a:t>
            </a:r>
          </a:p>
        </p:txBody>
      </p:sp>
      <p:sp>
        <p:nvSpPr>
          <p:cNvPr id="156" name="Shape 156"/>
          <p:cNvSpPr txBox="1"/>
          <p:nvPr/>
        </p:nvSpPr>
        <p:spPr>
          <a:xfrm>
            <a:off x="2593950" y="3263625"/>
            <a:ext cx="1786800" cy="1615500"/>
          </a:xfrm>
          <a:prstGeom prst="rect">
            <a:avLst/>
          </a:prstGeom>
          <a:noFill/>
          <a:ln>
            <a:noFill/>
          </a:ln>
        </p:spPr>
        <p:txBody>
          <a:bodyPr anchorCtr="0" anchor="t" bIns="91425" lIns="91425" rIns="91425" tIns="91425">
            <a:noAutofit/>
          </a:bodyPr>
          <a:lstStyle/>
          <a:p>
            <a:pPr lvl="0" rtl="0" algn="ctr">
              <a:spcBef>
                <a:spcPts val="0"/>
              </a:spcBef>
              <a:buNone/>
            </a:pPr>
            <a:r>
              <a:rPr lang="en"/>
              <a:t>HTML</a:t>
            </a:r>
          </a:p>
          <a:p>
            <a:pPr lvl="0" rtl="0" algn="ctr">
              <a:spcBef>
                <a:spcPts val="0"/>
              </a:spcBef>
              <a:buNone/>
            </a:pPr>
            <a:r>
              <a:t/>
            </a:r>
            <a:endParaRPr/>
          </a:p>
          <a:p>
            <a:pPr lvl="0" rtl="0" algn="ctr">
              <a:spcBef>
                <a:spcPts val="0"/>
              </a:spcBef>
              <a:buNone/>
            </a:pPr>
            <a:r>
              <a:rPr lang="en"/>
              <a:t>CSS</a:t>
            </a:r>
          </a:p>
          <a:p>
            <a:pPr lvl="0" rtl="0" algn="ctr">
              <a:spcBef>
                <a:spcPts val="0"/>
              </a:spcBef>
              <a:buNone/>
            </a:pPr>
            <a:r>
              <a:t/>
            </a:r>
            <a:endParaRPr/>
          </a:p>
          <a:p>
            <a:pPr lvl="0" rtl="0" algn="ctr">
              <a:spcBef>
                <a:spcPts val="0"/>
              </a:spcBef>
              <a:buNone/>
            </a:pPr>
            <a:r>
              <a:rPr lang="en"/>
              <a:t>Responsive Design</a:t>
            </a:r>
          </a:p>
          <a:p>
            <a:pPr lvl="0" rtl="0" algn="ctr">
              <a:spcBef>
                <a:spcPts val="0"/>
              </a:spcBef>
              <a:buNone/>
            </a:pPr>
            <a:r>
              <a:t/>
            </a:r>
            <a:endParaRPr/>
          </a:p>
          <a:p>
            <a:pPr lvl="0" rtl="0" algn="ctr">
              <a:spcBef>
                <a:spcPts val="0"/>
              </a:spcBef>
              <a:buNone/>
            </a:pPr>
            <a:r>
              <a:rPr lang="en"/>
              <a:t>JavaScript &amp; jQuery</a:t>
            </a:r>
          </a:p>
        </p:txBody>
      </p:sp>
      <p:sp>
        <p:nvSpPr>
          <p:cNvPr id="157" name="Shape 157"/>
          <p:cNvSpPr txBox="1"/>
          <p:nvPr/>
        </p:nvSpPr>
        <p:spPr>
          <a:xfrm>
            <a:off x="4761775" y="3263625"/>
            <a:ext cx="1786800" cy="1615500"/>
          </a:xfrm>
          <a:prstGeom prst="rect">
            <a:avLst/>
          </a:prstGeom>
          <a:noFill/>
          <a:ln>
            <a:noFill/>
          </a:ln>
        </p:spPr>
        <p:txBody>
          <a:bodyPr anchorCtr="0" anchor="t" bIns="91425" lIns="91425" rIns="91425" tIns="91425">
            <a:noAutofit/>
          </a:bodyPr>
          <a:lstStyle/>
          <a:p>
            <a:pPr lvl="0" rtl="0" algn="ctr">
              <a:spcBef>
                <a:spcPts val="0"/>
              </a:spcBef>
              <a:buNone/>
            </a:pPr>
            <a:r>
              <a:rPr lang="en"/>
              <a:t>Web Frameworks</a:t>
            </a:r>
          </a:p>
          <a:p>
            <a:pPr lvl="0" rtl="0" algn="ctr">
              <a:spcBef>
                <a:spcPts val="0"/>
              </a:spcBef>
              <a:buNone/>
            </a:pPr>
            <a:r>
              <a:t/>
            </a:r>
            <a:endParaRPr/>
          </a:p>
          <a:p>
            <a:pPr lvl="0" rtl="0" algn="ctr">
              <a:spcBef>
                <a:spcPts val="0"/>
              </a:spcBef>
              <a:buNone/>
            </a:pPr>
            <a:r>
              <a:rPr lang="en"/>
              <a:t>Architecture</a:t>
            </a:r>
          </a:p>
          <a:p>
            <a:pPr lvl="0" rtl="0" algn="ctr">
              <a:spcBef>
                <a:spcPts val="0"/>
              </a:spcBef>
              <a:buNone/>
            </a:pPr>
            <a:r>
              <a:t/>
            </a:r>
            <a:endParaRPr/>
          </a:p>
          <a:p>
            <a:pPr lvl="0" rtl="0" algn="ctr">
              <a:spcBef>
                <a:spcPts val="0"/>
              </a:spcBef>
              <a:buNone/>
            </a:pPr>
            <a:r>
              <a:rPr lang="en"/>
              <a:t>Database Design</a:t>
            </a:r>
          </a:p>
        </p:txBody>
      </p:sp>
      <p:sp>
        <p:nvSpPr>
          <p:cNvPr id="158" name="Shape 158"/>
          <p:cNvSpPr txBox="1"/>
          <p:nvPr/>
        </p:nvSpPr>
        <p:spPr>
          <a:xfrm>
            <a:off x="6995900" y="3263625"/>
            <a:ext cx="1786800" cy="1615500"/>
          </a:xfrm>
          <a:prstGeom prst="rect">
            <a:avLst/>
          </a:prstGeom>
          <a:noFill/>
          <a:ln>
            <a:noFill/>
          </a:ln>
        </p:spPr>
        <p:txBody>
          <a:bodyPr anchorCtr="0" anchor="t" bIns="91425" lIns="91425" rIns="91425" tIns="91425">
            <a:noAutofit/>
          </a:bodyPr>
          <a:lstStyle/>
          <a:p>
            <a:pPr lvl="0" rtl="0" algn="ctr">
              <a:spcBef>
                <a:spcPts val="0"/>
              </a:spcBef>
              <a:buNone/>
            </a:pPr>
            <a:r>
              <a:rPr lang="en"/>
              <a:t>APIs</a:t>
            </a:r>
          </a:p>
          <a:p>
            <a:pPr lvl="0" rtl="0" algn="ctr">
              <a:spcBef>
                <a:spcPts val="0"/>
              </a:spcBef>
              <a:buNone/>
            </a:pPr>
            <a:r>
              <a:t/>
            </a:r>
            <a:endParaRPr/>
          </a:p>
          <a:p>
            <a:pPr lvl="0" rtl="0" algn="ctr">
              <a:spcBef>
                <a:spcPts val="0"/>
              </a:spcBef>
              <a:buNone/>
            </a:pPr>
            <a:r>
              <a:rPr lang="en"/>
              <a:t>Visualization</a:t>
            </a:r>
          </a:p>
          <a:p>
            <a:pPr lvl="0" rtl="0" algn="ctr">
              <a:spcBef>
                <a:spcPts val="0"/>
              </a:spcBef>
              <a:buNone/>
            </a:pPr>
            <a:r>
              <a:t/>
            </a:r>
            <a:endParaRPr/>
          </a:p>
          <a:p>
            <a:pPr lvl="0" rtl="0" algn="ctr">
              <a:spcBef>
                <a:spcPts val="0"/>
              </a:spcBef>
              <a:buNone/>
            </a:pPr>
            <a:r>
              <a:rPr lang="en"/>
              <a:t>Security</a:t>
            </a:r>
          </a:p>
          <a:p>
            <a:pPr lvl="0" rtl="0" algn="ctr">
              <a:spcBef>
                <a:spcPts val="0"/>
              </a:spcBef>
              <a:buNone/>
            </a:pPr>
            <a:r>
              <a:t/>
            </a:r>
            <a:endParaRPr/>
          </a:p>
          <a:p>
            <a:pPr lvl="0" rtl="0" algn="ctr">
              <a:spcBef>
                <a:spcPts val="0"/>
              </a:spcBef>
              <a:buNone/>
            </a:pPr>
            <a:r>
              <a:rPr lang="en"/>
              <a:t>Deployment</a:t>
            </a:r>
          </a:p>
        </p:txBody>
      </p:sp>
      <p:sp>
        <p:nvSpPr>
          <p:cNvPr id="159" name="Shape 159"/>
          <p:cNvSpPr/>
          <p:nvPr/>
        </p:nvSpPr>
        <p:spPr>
          <a:xfrm>
            <a:off x="9536000" y="1386100"/>
            <a:ext cx="6786299" cy="3641399"/>
          </a:xfrm>
          <a:prstGeom prst="rect">
            <a:avLst/>
          </a:prstGeom>
          <a:solidFill>
            <a:srgbClr val="FFFFFF">
              <a:alpha val="65770"/>
            </a:srgbClr>
          </a:solidFill>
          <a:ln>
            <a:noFill/>
          </a:ln>
        </p:spPr>
        <p:txBody>
          <a:bodyPr anchorCtr="0" anchor="ctr" bIns="91425" lIns="91425" rIns="91425" tIns="91425">
            <a:noAutofit/>
          </a:bodyPr>
          <a:lstStyle/>
          <a:p>
            <a:pPr lvl="0">
              <a:spcBef>
                <a:spcPts val="0"/>
              </a:spcBef>
              <a:buNone/>
            </a:pPr>
            <a:r>
              <a:t/>
            </a:r>
            <a:endParaRPr/>
          </a:p>
        </p:txBody>
      </p:sp>
      <p:cxnSp>
        <p:nvCxnSpPr>
          <p:cNvPr id="160" name="Shape 160"/>
          <p:cNvCxnSpPr>
            <a:stCxn id="147" idx="3"/>
            <a:endCxn id="148" idx="1"/>
          </p:cNvCxnSpPr>
          <p:nvPr/>
        </p:nvCxnSpPr>
        <p:spPr>
          <a:xfrm>
            <a:off x="1971975" y="2469050"/>
            <a:ext cx="863400" cy="0"/>
          </a:xfrm>
          <a:prstGeom prst="straightConnector1">
            <a:avLst/>
          </a:prstGeom>
          <a:noFill/>
          <a:ln cap="flat" cmpd="sng" w="9525">
            <a:solidFill>
              <a:srgbClr val="666666"/>
            </a:solidFill>
            <a:prstDash val="solid"/>
            <a:round/>
            <a:headEnd len="lg" w="lg" type="none"/>
            <a:tailEnd len="lg" w="lg" type="none"/>
          </a:ln>
        </p:spPr>
      </p:cxnSp>
      <p:cxnSp>
        <p:nvCxnSpPr>
          <p:cNvPr id="161" name="Shape 161"/>
          <p:cNvCxnSpPr>
            <a:stCxn id="148" idx="3"/>
            <a:endCxn id="149" idx="1"/>
          </p:cNvCxnSpPr>
          <p:nvPr/>
        </p:nvCxnSpPr>
        <p:spPr>
          <a:xfrm>
            <a:off x="4140291" y="2469050"/>
            <a:ext cx="863400" cy="0"/>
          </a:xfrm>
          <a:prstGeom prst="straightConnector1">
            <a:avLst/>
          </a:prstGeom>
          <a:noFill/>
          <a:ln cap="flat" cmpd="sng" w="9525">
            <a:solidFill>
              <a:srgbClr val="666666"/>
            </a:solidFill>
            <a:prstDash val="solid"/>
            <a:round/>
            <a:headEnd len="lg" w="lg" type="none"/>
            <a:tailEnd len="lg" w="lg" type="none"/>
          </a:ln>
        </p:spPr>
      </p:cxnSp>
      <p:cxnSp>
        <p:nvCxnSpPr>
          <p:cNvPr id="162" name="Shape 162"/>
          <p:cNvCxnSpPr>
            <a:stCxn id="149" idx="3"/>
            <a:endCxn id="150" idx="1"/>
          </p:cNvCxnSpPr>
          <p:nvPr/>
        </p:nvCxnSpPr>
        <p:spPr>
          <a:xfrm>
            <a:off x="6308608" y="2469050"/>
            <a:ext cx="863400" cy="0"/>
          </a:xfrm>
          <a:prstGeom prst="straightConnector1">
            <a:avLst/>
          </a:prstGeom>
          <a:noFill/>
          <a:ln cap="flat" cmpd="sng" w="9525">
            <a:solidFill>
              <a:srgbClr val="666666"/>
            </a:solidFill>
            <a:prstDash val="solid"/>
            <a:round/>
            <a:headEnd len="lg" w="lg" type="none"/>
            <a:tailEnd len="lg" w="lg" type="none"/>
          </a:ln>
        </p:spPr>
      </p:cxn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265500" y="1181700"/>
            <a:ext cx="4045199" cy="1533600"/>
          </a:xfrm>
          <a:prstGeom prst="rect">
            <a:avLst/>
          </a:prstGeom>
        </p:spPr>
        <p:txBody>
          <a:bodyPr anchorCtr="0" anchor="b" bIns="91425" lIns="91425" rIns="91425" tIns="91425">
            <a:noAutofit/>
          </a:bodyPr>
          <a:lstStyle/>
          <a:p>
            <a:pPr lvl="0">
              <a:spcBef>
                <a:spcPts val="0"/>
              </a:spcBef>
              <a:buNone/>
            </a:pPr>
            <a:r>
              <a:rPr lang="en"/>
              <a:t>Immersion</a:t>
            </a:r>
          </a:p>
        </p:txBody>
      </p:sp>
      <p:sp>
        <p:nvSpPr>
          <p:cNvPr id="168" name="Shape 168"/>
          <p:cNvSpPr txBox="1"/>
          <p:nvPr>
            <p:ph idx="1" type="subTitle"/>
          </p:nvPr>
        </p:nvSpPr>
        <p:spPr>
          <a:xfrm>
            <a:off x="265500" y="2769000"/>
            <a:ext cx="4045199" cy="1345500"/>
          </a:xfrm>
          <a:prstGeom prst="rect">
            <a:avLst/>
          </a:prstGeom>
        </p:spPr>
        <p:txBody>
          <a:bodyPr anchorCtr="0" anchor="t" bIns="91425" lIns="91425" rIns="91425" tIns="91425">
            <a:noAutofit/>
          </a:bodyPr>
          <a:lstStyle/>
          <a:p>
            <a:pPr lvl="0">
              <a:spcBef>
                <a:spcPts val="0"/>
              </a:spcBef>
              <a:buNone/>
            </a:pPr>
            <a:r>
              <a:rPr lang="en"/>
              <a:t>IOLab 2016</a:t>
            </a:r>
          </a:p>
        </p:txBody>
      </p:sp>
      <p:sp>
        <p:nvSpPr>
          <p:cNvPr id="169" name="Shape 169"/>
          <p:cNvSpPr txBox="1"/>
          <p:nvPr>
            <p:ph idx="2" type="body"/>
          </p:nvPr>
        </p:nvSpPr>
        <p:spPr>
          <a:xfrm>
            <a:off x="4939500" y="724200"/>
            <a:ext cx="3837000" cy="3695099"/>
          </a:xfrm>
          <a:prstGeom prst="rect">
            <a:avLst/>
          </a:prstGeom>
        </p:spPr>
        <p:txBody>
          <a:bodyPr anchorCtr="0" anchor="ctr" bIns="91425" lIns="91425" rIns="91425" tIns="91425">
            <a:noAutofit/>
          </a:bodyPr>
          <a:lstStyle/>
          <a:p>
            <a:pPr lvl="0" algn="ctr">
              <a:spcBef>
                <a:spcPts val="0"/>
              </a:spcBef>
              <a:buNone/>
            </a:pPr>
            <a:r>
              <a:rPr i="1" lang="en"/>
              <a:t>Connecting everything together</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en"/>
              <a:t>Immersion</a:t>
            </a:r>
          </a:p>
        </p:txBody>
      </p:sp>
      <p:sp>
        <p:nvSpPr>
          <p:cNvPr id="175" name="Shape 175"/>
          <p:cNvSpPr txBox="1"/>
          <p:nvPr>
            <p:ph idx="1" type="body"/>
          </p:nvPr>
        </p:nvSpPr>
        <p:spPr>
          <a:xfrm>
            <a:off x="311700" y="1068425"/>
            <a:ext cx="8520599" cy="34164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buClr>
                <a:srgbClr val="000000"/>
              </a:buClr>
            </a:pPr>
            <a:r>
              <a:rPr lang="en"/>
              <a:t>What is a front-end &amp; back-end?</a:t>
            </a:r>
          </a:p>
          <a:p>
            <a:pPr indent="-228600" lvl="0" marL="457200" marR="0" rtl="0" algn="l">
              <a:lnSpc>
                <a:spcPct val="115000"/>
              </a:lnSpc>
              <a:spcBef>
                <a:spcPts val="0"/>
              </a:spcBef>
              <a:spcAft>
                <a:spcPts val="1600"/>
              </a:spcAft>
            </a:pPr>
            <a:r>
              <a:rPr lang="en"/>
              <a:t>What are different technologies that support them?</a:t>
            </a:r>
          </a:p>
          <a:p>
            <a:pPr indent="-228600" lvl="0" marL="457200" marR="0" rtl="0" algn="l">
              <a:lnSpc>
                <a:spcPct val="115000"/>
              </a:lnSpc>
              <a:spcBef>
                <a:spcPts val="0"/>
              </a:spcBef>
              <a:spcAft>
                <a:spcPts val="1600"/>
              </a:spcAft>
            </a:pPr>
            <a:r>
              <a:rPr lang="en"/>
              <a:t>How do they work together in the application architecture?</a:t>
            </a:r>
          </a:p>
          <a:p>
            <a:pPr indent="-228600" lvl="0" marL="457200" marR="0" rtl="0" algn="l">
              <a:lnSpc>
                <a:spcPct val="115000"/>
              </a:lnSpc>
              <a:spcBef>
                <a:spcPts val="0"/>
              </a:spcBef>
              <a:spcAft>
                <a:spcPts val="1600"/>
              </a:spcAft>
            </a:pPr>
            <a:r>
              <a:rPr lang="en"/>
              <a:t>Know your tech</a:t>
            </a:r>
          </a:p>
          <a:p>
            <a:pPr indent="-228600" lvl="1" marL="914400" marR="0" rtl="0" algn="l">
              <a:lnSpc>
                <a:spcPct val="115000"/>
              </a:lnSpc>
              <a:spcBef>
                <a:spcPts val="0"/>
              </a:spcBef>
              <a:spcAft>
                <a:spcPts val="1600"/>
              </a:spcAft>
            </a:pPr>
            <a:r>
              <a:rPr lang="en"/>
              <a:t>HTML , CSS</a:t>
            </a:r>
          </a:p>
          <a:p>
            <a:pPr indent="-228600" lvl="1" marL="914400" marR="0" rtl="0" algn="l">
              <a:lnSpc>
                <a:spcPct val="115000"/>
              </a:lnSpc>
              <a:spcBef>
                <a:spcPts val="0"/>
              </a:spcBef>
              <a:spcAft>
                <a:spcPts val="1600"/>
              </a:spcAft>
            </a:pPr>
            <a:r>
              <a:rPr lang="en"/>
              <a:t>JavaScript Vs jQuery</a:t>
            </a:r>
          </a:p>
          <a:p>
            <a:pPr indent="-228600" lvl="1" marL="914400" marR="0" rtl="0" algn="l">
              <a:lnSpc>
                <a:spcPct val="115000"/>
              </a:lnSpc>
              <a:spcBef>
                <a:spcPts val="0"/>
              </a:spcBef>
              <a:spcAft>
                <a:spcPts val="1600"/>
              </a:spcAft>
            </a:pPr>
            <a:r>
              <a:rPr lang="en"/>
              <a:t>Frameworks</a:t>
            </a:r>
          </a:p>
          <a:p>
            <a:pPr indent="-228600" lvl="1" marL="914400" marR="0" rtl="0" algn="l">
              <a:lnSpc>
                <a:spcPct val="115000"/>
              </a:lnSpc>
              <a:spcBef>
                <a:spcPts val="0"/>
              </a:spcBef>
              <a:spcAft>
                <a:spcPts val="1600"/>
              </a:spcAft>
            </a:pPr>
            <a:r>
              <a:rPr lang="en"/>
              <a:t>Databases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en"/>
              <a:t>Class exercise</a:t>
            </a:r>
          </a:p>
        </p:txBody>
      </p:sp>
      <p:sp>
        <p:nvSpPr>
          <p:cNvPr id="181" name="Shape 181"/>
          <p:cNvSpPr txBox="1"/>
          <p:nvPr>
            <p:ph idx="1" type="body"/>
          </p:nvPr>
        </p:nvSpPr>
        <p:spPr>
          <a:xfrm>
            <a:off x="311700" y="1068425"/>
            <a:ext cx="5261999" cy="34164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buClr>
                <a:srgbClr val="000000"/>
              </a:buClr>
            </a:pPr>
            <a:r>
              <a:rPr lang="en"/>
              <a:t>Split into groups of 4-6 </a:t>
            </a:r>
          </a:p>
          <a:p>
            <a:pPr indent="-228600" lvl="0" marL="457200" marR="0" rtl="0" algn="l">
              <a:lnSpc>
                <a:spcPct val="115000"/>
              </a:lnSpc>
              <a:spcBef>
                <a:spcPts val="0"/>
              </a:spcBef>
              <a:spcAft>
                <a:spcPts val="1600"/>
              </a:spcAft>
            </a:pPr>
            <a:r>
              <a:rPr lang="en"/>
              <a:t>Draw how you think LinkedIn is architected (client-server model)</a:t>
            </a:r>
          </a:p>
          <a:p>
            <a:pPr indent="-381000" lvl="0" marL="457200" marR="0" rtl="0" algn="l">
              <a:lnSpc>
                <a:spcPct val="115000"/>
              </a:lnSpc>
              <a:spcBef>
                <a:spcPts val="0"/>
              </a:spcBef>
              <a:spcAft>
                <a:spcPts val="1600"/>
              </a:spcAft>
              <a:buClr>
                <a:srgbClr val="000000"/>
              </a:buClr>
              <a:buSzPct val="100000"/>
              <a:buFont typeface="Source Sans Pro"/>
            </a:pPr>
            <a:r>
              <a:rPr lang="en"/>
              <a:t>Detail one specific user interaction ( endorsements or connection requests)</a:t>
            </a:r>
          </a:p>
          <a:p>
            <a:pPr indent="-228600" lvl="0" marL="457200" marR="0" rtl="0" algn="l">
              <a:lnSpc>
                <a:spcPct val="115000"/>
              </a:lnSpc>
              <a:spcBef>
                <a:spcPts val="0"/>
              </a:spcBef>
              <a:spcAft>
                <a:spcPts val="1600"/>
              </a:spcAft>
            </a:pPr>
            <a:r>
              <a:rPr lang="en"/>
              <a:t>Highlight INFO 202 principle(s) you see in the model</a:t>
            </a:r>
          </a:p>
        </p:txBody>
      </p:sp>
      <p:pic>
        <p:nvPicPr>
          <p:cNvPr id="182" name="Shape 182"/>
          <p:cNvPicPr preferRelativeResize="0"/>
          <p:nvPr/>
        </p:nvPicPr>
        <p:blipFill>
          <a:blip r:embed="rId3">
            <a:alphaModFix/>
          </a:blip>
          <a:stretch>
            <a:fillRect/>
          </a:stretch>
        </p:blipFill>
        <p:spPr>
          <a:xfrm>
            <a:off x="6523072" y="1159400"/>
            <a:ext cx="1685024" cy="3573849"/>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445025"/>
            <a:ext cx="8520599" cy="623400"/>
          </a:xfrm>
          <a:prstGeom prst="rect">
            <a:avLst/>
          </a:prstGeom>
        </p:spPr>
        <p:txBody>
          <a:bodyPr anchorCtr="0" anchor="t" bIns="91425" lIns="91425" rIns="91425" tIns="91425">
            <a:noAutofit/>
          </a:bodyPr>
          <a:lstStyle/>
          <a:p>
            <a:pPr lvl="0">
              <a:spcBef>
                <a:spcPts val="0"/>
              </a:spcBef>
              <a:buNone/>
            </a:pPr>
            <a:r>
              <a:rPr lang="en"/>
              <a:t>Refresher - how the web works</a:t>
            </a:r>
          </a:p>
        </p:txBody>
      </p:sp>
      <p:sp>
        <p:nvSpPr>
          <p:cNvPr id="188" name="Shape 188"/>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lr>
                <a:schemeClr val="dk2"/>
              </a:buClr>
            </a:pPr>
            <a:r>
              <a:rPr lang="en">
                <a:solidFill>
                  <a:schemeClr val="dk2"/>
                </a:solidFill>
              </a:rPr>
              <a:t>Traditionally a 2-tiered approach</a:t>
            </a:r>
          </a:p>
          <a:p>
            <a:pPr indent="-228600" lvl="1" marL="914400" rtl="0">
              <a:spcBef>
                <a:spcPts val="0"/>
              </a:spcBef>
              <a:buClr>
                <a:schemeClr val="dk2"/>
              </a:buClr>
            </a:pPr>
            <a:r>
              <a:rPr lang="en">
                <a:solidFill>
                  <a:schemeClr val="dk2"/>
                </a:solidFill>
              </a:rPr>
              <a:t>Client-Server</a:t>
            </a:r>
          </a:p>
          <a:p>
            <a:pPr indent="-228600" lvl="1" marL="914400" rtl="0">
              <a:spcBef>
                <a:spcPts val="0"/>
              </a:spcBef>
              <a:buClr>
                <a:schemeClr val="dk2"/>
              </a:buClr>
            </a:pPr>
            <a:r>
              <a:rPr lang="en">
                <a:solidFill>
                  <a:schemeClr val="dk2"/>
                </a:solidFill>
              </a:rPr>
              <a:t>Client sends request, server processes and responds</a:t>
            </a:r>
          </a:p>
          <a:p>
            <a:pPr indent="-228600" lvl="0" marL="457200" rtl="0">
              <a:spcBef>
                <a:spcPts val="0"/>
              </a:spcBef>
              <a:buClr>
                <a:schemeClr val="dk2"/>
              </a:buClr>
            </a:pPr>
            <a:r>
              <a:rPr lang="en">
                <a:solidFill>
                  <a:schemeClr val="dk2"/>
                </a:solidFill>
              </a:rPr>
              <a:t>Multi-tiered paradigm</a:t>
            </a:r>
          </a:p>
          <a:p>
            <a:pPr indent="-228600" lvl="1" marL="914400" rtl="0">
              <a:spcBef>
                <a:spcPts val="0"/>
              </a:spcBef>
              <a:buClr>
                <a:schemeClr val="dk2"/>
              </a:buClr>
            </a:pPr>
            <a:r>
              <a:rPr lang="en">
                <a:solidFill>
                  <a:schemeClr val="dk2"/>
                </a:solidFill>
              </a:rPr>
              <a:t>Encapsulation of application services</a:t>
            </a:r>
          </a:p>
          <a:p>
            <a:pPr indent="-228600" lvl="1" marL="914400" rtl="0">
              <a:spcBef>
                <a:spcPts val="0"/>
              </a:spcBef>
              <a:buClr>
                <a:schemeClr val="dk2"/>
              </a:buClr>
            </a:pPr>
            <a:r>
              <a:rPr lang="en">
                <a:solidFill>
                  <a:schemeClr val="dk2"/>
                </a:solidFill>
              </a:rPr>
              <a:t>Scalability</a:t>
            </a:r>
          </a:p>
          <a:p>
            <a:pPr indent="-228600" lvl="1" marL="914400" rtl="0">
              <a:spcBef>
                <a:spcPts val="0"/>
              </a:spcBef>
              <a:buClr>
                <a:schemeClr val="dk2"/>
              </a:buClr>
            </a:pPr>
            <a:r>
              <a:rPr lang="en">
                <a:solidFill>
                  <a:schemeClr val="dk2"/>
                </a:solidFill>
              </a:rPr>
              <a:t>Examples - web server, load balancers, services (message queues, file servers)</a:t>
            </a:r>
          </a:p>
          <a:p>
            <a:pPr indent="-228600" lvl="0" marL="457200" rtl="0">
              <a:spcBef>
                <a:spcPts val="0"/>
              </a:spcBef>
              <a:buClr>
                <a:schemeClr val="dk2"/>
              </a:buClr>
            </a:pPr>
            <a:r>
              <a:rPr lang="en">
                <a:solidFill>
                  <a:schemeClr val="dk2"/>
                </a:solidFill>
              </a:rPr>
              <a:t>Mobile apps enablement</a:t>
            </a:r>
          </a:p>
          <a:p>
            <a:pPr indent="-228600" lvl="1" marL="914400" rtl="0">
              <a:spcBef>
                <a:spcPts val="0"/>
              </a:spcBef>
              <a:buClr>
                <a:schemeClr val="dk2"/>
              </a:buClr>
            </a:pPr>
            <a:r>
              <a:rPr lang="en">
                <a:solidFill>
                  <a:schemeClr val="dk2"/>
                </a:solidFill>
              </a:rPr>
              <a:t>API Layer on top of web apps</a:t>
            </a:r>
          </a:p>
          <a:p>
            <a:pPr indent="0" lvl="0" marL="457200" rtl="0">
              <a:spcBef>
                <a:spcPts val="0"/>
              </a:spcBef>
              <a:buNone/>
            </a:pPr>
            <a:r>
              <a:t/>
            </a:r>
            <a:endParaRPr>
              <a:solidFill>
                <a:schemeClr val="dk2"/>
              </a:solidFill>
            </a:endParaRPr>
          </a:p>
          <a:p>
            <a:pPr lvl="0">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599" cy="623400"/>
          </a:xfrm>
          <a:prstGeom prst="rect">
            <a:avLst/>
          </a:prstGeom>
        </p:spPr>
        <p:txBody>
          <a:bodyPr anchorCtr="0" anchor="t" bIns="91425" lIns="91425" rIns="91425" tIns="91425">
            <a:noAutofit/>
          </a:bodyPr>
          <a:lstStyle/>
          <a:p>
            <a:pPr lvl="0">
              <a:spcBef>
                <a:spcPts val="0"/>
              </a:spcBef>
              <a:buNone/>
            </a:pPr>
            <a:r>
              <a:rPr lang="en"/>
              <a:t>Today</a:t>
            </a:r>
          </a:p>
        </p:txBody>
      </p:sp>
      <p:sp>
        <p:nvSpPr>
          <p:cNvPr id="68" name="Shape 68"/>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spcAft>
                <a:spcPts val="1000"/>
              </a:spcAft>
              <a:buNone/>
            </a:pPr>
            <a:r>
              <a:t/>
            </a:r>
            <a:endParaRPr sz="2400">
              <a:solidFill>
                <a:srgbClr val="000000"/>
              </a:solidFill>
            </a:endParaRPr>
          </a:p>
          <a:p>
            <a:pPr indent="-381000" lvl="0" marL="457200" rtl="0">
              <a:spcBef>
                <a:spcPts val="0"/>
              </a:spcBef>
              <a:spcAft>
                <a:spcPts val="1000"/>
              </a:spcAft>
              <a:buClr>
                <a:srgbClr val="000000"/>
              </a:buClr>
              <a:buSzPct val="100000"/>
            </a:pPr>
            <a:r>
              <a:rPr lang="en" sz="2400">
                <a:solidFill>
                  <a:srgbClr val="000000"/>
                </a:solidFill>
              </a:rPr>
              <a:t>Course Goals</a:t>
            </a:r>
          </a:p>
          <a:p>
            <a:pPr indent="-381000" lvl="0" marL="457200" rtl="0">
              <a:spcBef>
                <a:spcPts val="0"/>
              </a:spcBef>
              <a:spcAft>
                <a:spcPts val="1000"/>
              </a:spcAft>
              <a:buClr>
                <a:srgbClr val="000000"/>
              </a:buClr>
              <a:buSzPct val="100000"/>
            </a:pPr>
            <a:r>
              <a:rPr lang="en" sz="2400">
                <a:solidFill>
                  <a:srgbClr val="000000"/>
                </a:solidFill>
              </a:rPr>
              <a:t>Course Structure</a:t>
            </a:r>
          </a:p>
          <a:p>
            <a:pPr indent="-381000" lvl="0" marL="457200" rtl="0">
              <a:spcBef>
                <a:spcPts val="0"/>
              </a:spcBef>
              <a:spcAft>
                <a:spcPts val="1000"/>
              </a:spcAft>
              <a:buClr>
                <a:srgbClr val="000000"/>
              </a:buClr>
              <a:buSzPct val="100000"/>
            </a:pPr>
            <a:r>
              <a:rPr lang="en" sz="2400">
                <a:solidFill>
                  <a:srgbClr val="000000"/>
                </a:solidFill>
              </a:rPr>
              <a:t>Logistics</a:t>
            </a:r>
          </a:p>
          <a:p>
            <a:pPr indent="-381000" lvl="0" marL="457200" rtl="0">
              <a:spcBef>
                <a:spcPts val="0"/>
              </a:spcBef>
              <a:spcAft>
                <a:spcPts val="1000"/>
              </a:spcAft>
              <a:buClr>
                <a:srgbClr val="000000"/>
              </a:buClr>
              <a:buSzPct val="100000"/>
            </a:pPr>
            <a:r>
              <a:rPr lang="en"/>
              <a:t>IOLab 2016 </a:t>
            </a:r>
            <a:r>
              <a:rPr b="1" lang="en"/>
              <a:t>Immersion</a:t>
            </a:r>
          </a:p>
          <a:p>
            <a:pPr indent="-228600" lvl="0" marL="457200" rtl="0">
              <a:spcBef>
                <a:spcPts val="0"/>
              </a:spcBef>
              <a:spcAft>
                <a:spcPts val="1000"/>
              </a:spcAft>
            </a:pPr>
            <a:r>
              <a:rPr lang="en"/>
              <a:t>Questions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pic>
        <p:nvPicPr>
          <p:cNvPr id="193" name="Shape 193"/>
          <p:cNvPicPr preferRelativeResize="0"/>
          <p:nvPr/>
        </p:nvPicPr>
        <p:blipFill>
          <a:blip r:embed="rId3">
            <a:alphaModFix/>
          </a:blip>
          <a:stretch>
            <a:fillRect/>
          </a:stretch>
        </p:blipFill>
        <p:spPr>
          <a:xfrm>
            <a:off x="143375" y="0"/>
            <a:ext cx="9000624" cy="5062849"/>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pic>
        <p:nvPicPr>
          <p:cNvPr id="198" name="Shape 198"/>
          <p:cNvPicPr preferRelativeResize="0"/>
          <p:nvPr/>
        </p:nvPicPr>
        <p:blipFill>
          <a:blip r:embed="rId3">
            <a:alphaModFix/>
          </a:blip>
          <a:stretch>
            <a:fillRect/>
          </a:stretch>
        </p:blipFill>
        <p:spPr>
          <a:xfrm>
            <a:off x="501800" y="282275"/>
            <a:ext cx="8132425" cy="4574474"/>
          </a:xfrm>
          <a:prstGeom prst="rect">
            <a:avLst/>
          </a:prstGeom>
          <a:noFill/>
          <a:ln>
            <a:noFill/>
          </a:ln>
        </p:spPr>
      </p:pic>
      <p:sp>
        <p:nvSpPr>
          <p:cNvPr id="199" name="Shape 199"/>
          <p:cNvSpPr txBox="1"/>
          <p:nvPr>
            <p:ph idx="4294967295"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en"/>
              <a:t>Multi-tiered approach for mobile</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445025"/>
            <a:ext cx="8520599" cy="623400"/>
          </a:xfrm>
          <a:prstGeom prst="rect">
            <a:avLst/>
          </a:prstGeom>
        </p:spPr>
        <p:txBody>
          <a:bodyPr anchorCtr="0" anchor="t" bIns="91425" lIns="91425" rIns="91425" tIns="91425">
            <a:noAutofit/>
          </a:bodyPr>
          <a:lstStyle/>
          <a:p>
            <a:pPr lvl="0">
              <a:spcBef>
                <a:spcPts val="0"/>
              </a:spcBef>
              <a:buNone/>
            </a:pPr>
            <a:r>
              <a:rPr lang="en"/>
              <a:t>Front-End</a:t>
            </a:r>
          </a:p>
        </p:txBody>
      </p:sp>
      <p:sp>
        <p:nvSpPr>
          <p:cNvPr id="205" name="Shape 205"/>
          <p:cNvSpPr txBox="1"/>
          <p:nvPr>
            <p:ph idx="1" type="body"/>
          </p:nvPr>
        </p:nvSpPr>
        <p:spPr>
          <a:xfrm>
            <a:off x="311700" y="1152475"/>
            <a:ext cx="4539300" cy="3416400"/>
          </a:xfrm>
          <a:prstGeom prst="rect">
            <a:avLst/>
          </a:prstGeom>
        </p:spPr>
        <p:txBody>
          <a:bodyPr anchorCtr="0" anchor="t" bIns="91425" lIns="91425" rIns="91425" tIns="91425">
            <a:noAutofit/>
          </a:bodyPr>
          <a:lstStyle/>
          <a:p>
            <a:pPr indent="-381000" lvl="0" marL="457200" rtl="0">
              <a:spcBef>
                <a:spcPts val="0"/>
              </a:spcBef>
              <a:spcAft>
                <a:spcPts val="1000"/>
              </a:spcAft>
              <a:buClr>
                <a:schemeClr val="dk2"/>
              </a:buClr>
              <a:buSzPct val="100000"/>
            </a:pPr>
            <a:r>
              <a:rPr lang="en" sz="2400">
                <a:solidFill>
                  <a:schemeClr val="dk2"/>
                </a:solidFill>
              </a:rPr>
              <a:t>What you see, touch, </a:t>
            </a:r>
            <a:r>
              <a:rPr lang="en">
                <a:solidFill>
                  <a:schemeClr val="dk2"/>
                </a:solidFill>
              </a:rPr>
              <a:t>or</a:t>
            </a:r>
            <a:r>
              <a:rPr lang="en" sz="2400">
                <a:solidFill>
                  <a:schemeClr val="dk2"/>
                </a:solidFill>
              </a:rPr>
              <a:t> interact with</a:t>
            </a:r>
          </a:p>
          <a:p>
            <a:pPr indent="-381000" lvl="0" marL="457200" rtl="0">
              <a:spcBef>
                <a:spcPts val="0"/>
              </a:spcBef>
              <a:spcAft>
                <a:spcPts val="1000"/>
              </a:spcAft>
              <a:buClr>
                <a:schemeClr val="dk2"/>
              </a:buClr>
              <a:buSzPct val="100000"/>
            </a:pPr>
            <a:r>
              <a:rPr lang="en">
                <a:solidFill>
                  <a:schemeClr val="dk2"/>
                </a:solidFill>
              </a:rPr>
              <a:t>Less about code</a:t>
            </a:r>
            <a:r>
              <a:rPr lang="en" sz="2400">
                <a:solidFill>
                  <a:schemeClr val="dk2"/>
                </a:solidFill>
              </a:rPr>
              <a:t>, </a:t>
            </a:r>
            <a:r>
              <a:rPr lang="en">
                <a:solidFill>
                  <a:schemeClr val="dk2"/>
                </a:solidFill>
              </a:rPr>
              <a:t>more</a:t>
            </a:r>
            <a:r>
              <a:rPr lang="en" sz="2400">
                <a:solidFill>
                  <a:schemeClr val="dk2"/>
                </a:solidFill>
              </a:rPr>
              <a:t> about the experience</a:t>
            </a:r>
          </a:p>
          <a:p>
            <a:pPr indent="-381000" lvl="0" marL="457200" rtl="0">
              <a:spcBef>
                <a:spcPts val="0"/>
              </a:spcBef>
              <a:spcAft>
                <a:spcPts val="1000"/>
              </a:spcAft>
              <a:buClr>
                <a:schemeClr val="dk2"/>
              </a:buClr>
              <a:buSzPct val="100000"/>
            </a:pPr>
            <a:r>
              <a:rPr lang="en"/>
              <a:t>Built on Empathy, Abstraction, Simplicity</a:t>
            </a:r>
          </a:p>
          <a:p>
            <a:pPr indent="-228600" lvl="0" marL="457200">
              <a:spcBef>
                <a:spcPts val="0"/>
              </a:spcBef>
              <a:spcAft>
                <a:spcPts val="1000"/>
              </a:spcAft>
            </a:pPr>
            <a:r>
              <a:rPr lang="en"/>
              <a:t>Governs usability </a:t>
            </a:r>
          </a:p>
        </p:txBody>
      </p:sp>
      <p:pic>
        <p:nvPicPr>
          <p:cNvPr id="206" name="Shape 206"/>
          <p:cNvPicPr preferRelativeResize="0"/>
          <p:nvPr/>
        </p:nvPicPr>
        <p:blipFill rotWithShape="1">
          <a:blip r:embed="rId3">
            <a:alphaModFix/>
          </a:blip>
          <a:srcRect b="0" l="22212" r="24493" t="0"/>
          <a:stretch/>
        </p:blipFill>
        <p:spPr>
          <a:xfrm>
            <a:off x="4932125" y="0"/>
            <a:ext cx="4211875" cy="5143500"/>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445025"/>
            <a:ext cx="8520599" cy="623400"/>
          </a:xfrm>
          <a:prstGeom prst="rect">
            <a:avLst/>
          </a:prstGeom>
        </p:spPr>
        <p:txBody>
          <a:bodyPr anchorCtr="0" anchor="t" bIns="91425" lIns="91425" rIns="91425" tIns="91425">
            <a:noAutofit/>
          </a:bodyPr>
          <a:lstStyle/>
          <a:p>
            <a:pPr lvl="0">
              <a:spcBef>
                <a:spcPts val="0"/>
              </a:spcBef>
              <a:buNone/>
            </a:pPr>
            <a:r>
              <a:rPr lang="en"/>
              <a:t>Front-End cont’d..</a:t>
            </a:r>
          </a:p>
        </p:txBody>
      </p:sp>
      <p:sp>
        <p:nvSpPr>
          <p:cNvPr id="212" name="Shape 212"/>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All about </a:t>
            </a:r>
            <a:r>
              <a:rPr b="1" lang="en"/>
              <a:t>rendering</a:t>
            </a:r>
          </a:p>
          <a:p>
            <a:pPr indent="-228600" lvl="1" marL="914400" rtl="0">
              <a:spcBef>
                <a:spcPts val="0"/>
              </a:spcBef>
            </a:pPr>
            <a:r>
              <a:rPr lang="en"/>
              <a:t>Convert written code to visual styles, layouts, and controls</a:t>
            </a:r>
          </a:p>
          <a:p>
            <a:pPr indent="-228600" lvl="1" marL="914400" rtl="0">
              <a:spcBef>
                <a:spcPts val="0"/>
              </a:spcBef>
            </a:pPr>
            <a:r>
              <a:rPr lang="en"/>
              <a:t>Different platforms: different technologies </a:t>
            </a:r>
          </a:p>
          <a:p>
            <a:pPr indent="-228600" lvl="0" marL="457200" rtl="0">
              <a:spcBef>
                <a:spcPts val="0"/>
              </a:spcBef>
            </a:pPr>
            <a:r>
              <a:rPr b="1" lang="en"/>
              <a:t>Mobile</a:t>
            </a:r>
          </a:p>
          <a:p>
            <a:pPr indent="-228600" lvl="1" marL="914400" rtl="0">
              <a:spcBef>
                <a:spcPts val="0"/>
              </a:spcBef>
            </a:pPr>
            <a:r>
              <a:rPr lang="en"/>
              <a:t>Native: Android, IoS, HTML5 </a:t>
            </a:r>
          </a:p>
          <a:p>
            <a:pPr indent="-228600" lvl="1" marL="914400" rtl="0">
              <a:spcBef>
                <a:spcPts val="0"/>
              </a:spcBef>
            </a:pPr>
            <a:r>
              <a:rPr lang="en"/>
              <a:t>Browsers</a:t>
            </a:r>
          </a:p>
          <a:p>
            <a:pPr indent="-228600" lvl="0" marL="457200" rtl="0">
              <a:spcBef>
                <a:spcPts val="0"/>
              </a:spcBef>
            </a:pPr>
            <a:r>
              <a:rPr b="1" lang="en"/>
              <a:t>Web</a:t>
            </a:r>
          </a:p>
          <a:p>
            <a:pPr indent="-228600" lvl="1" marL="914400" rtl="0">
              <a:spcBef>
                <a:spcPts val="0"/>
              </a:spcBef>
            </a:pPr>
            <a:r>
              <a:rPr lang="en"/>
              <a:t> HTML, complemented by CSS &amp; JavaScript</a:t>
            </a:r>
          </a:p>
          <a:p>
            <a:pPr indent="-228600" lvl="0" marL="457200" rtl="0">
              <a:spcBef>
                <a:spcPts val="0"/>
              </a:spcBef>
            </a:pPr>
            <a:r>
              <a:rPr b="1" lang="en"/>
              <a:t>Desktop</a:t>
            </a:r>
          </a:p>
          <a:p>
            <a:pPr indent="-228600" lvl="1" marL="914400" rtl="0">
              <a:spcBef>
                <a:spcPts val="0"/>
              </a:spcBef>
            </a:pPr>
            <a:r>
              <a:rPr lang="en"/>
              <a:t>Dot Net, C++, Visual Basic</a:t>
            </a:r>
          </a:p>
          <a:p>
            <a:pPr lvl="0" rtl="0">
              <a:spcBef>
                <a:spcPts val="0"/>
              </a:spcBef>
              <a:buNone/>
            </a:pPr>
            <a:r>
              <a:t/>
            </a:r>
            <a:endParaRPr/>
          </a:p>
          <a:p>
            <a:pPr lvl="0">
              <a:spcBef>
                <a:spcPts val="0"/>
              </a:spcBef>
              <a:buNone/>
            </a:pPr>
            <a:r>
              <a:t/>
            </a:r>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en"/>
              <a:t>Front-ends in web applications</a:t>
            </a:r>
          </a:p>
        </p:txBody>
      </p:sp>
      <p:sp>
        <p:nvSpPr>
          <p:cNvPr id="218" name="Shape 218"/>
          <p:cNvSpPr txBox="1"/>
          <p:nvPr>
            <p:ph idx="1" type="body"/>
          </p:nvPr>
        </p:nvSpPr>
        <p:spPr>
          <a:xfrm>
            <a:off x="311700" y="1152475"/>
            <a:ext cx="3999899" cy="3416400"/>
          </a:xfrm>
          <a:prstGeom prst="rect">
            <a:avLst/>
          </a:prstGeom>
        </p:spPr>
        <p:txBody>
          <a:bodyPr anchorCtr="0" anchor="t" bIns="91425" lIns="91425" rIns="91425" tIns="91425">
            <a:noAutofit/>
          </a:bodyPr>
          <a:lstStyle/>
          <a:p>
            <a:pPr indent="-381000" lvl="0" marL="457200" rtl="0">
              <a:spcBef>
                <a:spcPts val="0"/>
              </a:spcBef>
              <a:buSzPct val="100000"/>
            </a:pPr>
            <a:r>
              <a:rPr lang="en" sz="2400"/>
              <a:t>‘View’ of the internet</a:t>
            </a:r>
          </a:p>
          <a:p>
            <a:pPr indent="-381000" lvl="0" marL="457200" rtl="0">
              <a:spcBef>
                <a:spcPts val="0"/>
              </a:spcBef>
              <a:buSzPct val="100000"/>
            </a:pPr>
            <a:r>
              <a:rPr lang="en" sz="2400"/>
              <a:t>Presentation layer</a:t>
            </a:r>
          </a:p>
          <a:p>
            <a:pPr indent="-381000" lvl="0" marL="457200" rtl="0">
              <a:spcBef>
                <a:spcPts val="0"/>
              </a:spcBef>
              <a:buSzPct val="100000"/>
            </a:pPr>
            <a:r>
              <a:rPr lang="en" sz="2400"/>
              <a:t>All about </a:t>
            </a:r>
            <a:r>
              <a:rPr b="1" lang="en" sz="2400"/>
              <a:t>HTML</a:t>
            </a:r>
          </a:p>
          <a:p>
            <a:pPr indent="-381000" lvl="1" marL="914400" rtl="0">
              <a:spcBef>
                <a:spcPts val="0"/>
              </a:spcBef>
              <a:buSzPct val="100000"/>
            </a:pPr>
            <a:r>
              <a:rPr lang="en" sz="2400"/>
              <a:t>Hypertext markup language</a:t>
            </a:r>
          </a:p>
          <a:p>
            <a:pPr indent="-381000" lvl="0" marL="457200" rtl="0">
              <a:spcBef>
                <a:spcPts val="0"/>
              </a:spcBef>
              <a:buSzPct val="100000"/>
            </a:pPr>
            <a:r>
              <a:rPr lang="en" sz="2400"/>
              <a:t>The only thing that the user sees</a:t>
            </a:r>
          </a:p>
          <a:p>
            <a:pPr lvl="0" rtl="0">
              <a:spcBef>
                <a:spcPts val="0"/>
              </a:spcBef>
              <a:buNone/>
            </a:pPr>
            <a:r>
              <a:t/>
            </a:r>
            <a:endParaRPr sz="2400"/>
          </a:p>
        </p:txBody>
      </p:sp>
      <p:sp>
        <p:nvSpPr>
          <p:cNvPr id="219" name="Shape 219"/>
          <p:cNvSpPr txBox="1"/>
          <p:nvPr>
            <p:ph idx="2" type="body"/>
          </p:nvPr>
        </p:nvSpPr>
        <p:spPr>
          <a:xfrm>
            <a:off x="4832400" y="1152475"/>
            <a:ext cx="3999899" cy="3416400"/>
          </a:xfrm>
          <a:prstGeom prst="rect">
            <a:avLst/>
          </a:prstGeom>
          <a:ln cap="flat" cmpd="sng" w="9525">
            <a:solidFill>
              <a:schemeClr val="dk1"/>
            </a:solidFill>
            <a:prstDash val="solid"/>
            <a:round/>
            <a:headEnd len="med" w="med" type="none"/>
            <a:tailEnd len="med" w="med" type="none"/>
          </a:ln>
        </p:spPr>
        <p:txBody>
          <a:bodyPr anchorCtr="0" anchor="t" bIns="91425" lIns="91425" rIns="91425" tIns="91425">
            <a:noAutofit/>
          </a:bodyPr>
          <a:lstStyle/>
          <a:p>
            <a:pPr lvl="0" rtl="0">
              <a:lnSpc>
                <a:spcPct val="150000"/>
              </a:lnSpc>
              <a:spcBef>
                <a:spcPts val="0"/>
              </a:spcBef>
              <a:spcAft>
                <a:spcPts val="0"/>
              </a:spcAft>
              <a:buClr>
                <a:schemeClr val="dk2"/>
              </a:buClr>
              <a:buSzPct val="78571"/>
              <a:buFont typeface="Arial"/>
              <a:buNone/>
            </a:pPr>
            <a:r>
              <a:rPr b="1" lang="en"/>
              <a:t>&lt;html&gt;</a:t>
            </a:r>
          </a:p>
          <a:p>
            <a:pPr indent="387350" lvl="0" rtl="0">
              <a:lnSpc>
                <a:spcPct val="150000"/>
              </a:lnSpc>
              <a:spcBef>
                <a:spcPts val="0"/>
              </a:spcBef>
              <a:spcAft>
                <a:spcPts val="0"/>
              </a:spcAft>
              <a:buClr>
                <a:schemeClr val="dk2"/>
              </a:buClr>
              <a:buSzPct val="78571"/>
              <a:buFont typeface="Arial"/>
              <a:buNone/>
            </a:pPr>
            <a:r>
              <a:rPr b="1" lang="en"/>
              <a:t>&lt;head&gt;</a:t>
            </a:r>
          </a:p>
          <a:p>
            <a:pPr lvl="0" rtl="0">
              <a:lnSpc>
                <a:spcPct val="150000"/>
              </a:lnSpc>
              <a:spcBef>
                <a:spcPts val="0"/>
              </a:spcBef>
              <a:spcAft>
                <a:spcPts val="0"/>
              </a:spcAft>
              <a:buClr>
                <a:schemeClr val="dk2"/>
              </a:buClr>
              <a:buSzPct val="78571"/>
              <a:buFont typeface="Arial"/>
              <a:buNone/>
            </a:pPr>
            <a:r>
              <a:rPr b="1" lang="en"/>
              <a:t> 		&lt;title&gt;Hello World !&lt;\title&gt;</a:t>
            </a:r>
          </a:p>
          <a:p>
            <a:pPr indent="387350" lvl="0" rtl="0">
              <a:lnSpc>
                <a:spcPct val="150000"/>
              </a:lnSpc>
              <a:spcBef>
                <a:spcPts val="0"/>
              </a:spcBef>
              <a:spcAft>
                <a:spcPts val="0"/>
              </a:spcAft>
              <a:buClr>
                <a:schemeClr val="dk2"/>
              </a:buClr>
              <a:buSzPct val="78571"/>
              <a:buFont typeface="Arial"/>
              <a:buNone/>
            </a:pPr>
            <a:r>
              <a:rPr b="1" lang="en"/>
              <a:t>&lt;\head&gt;</a:t>
            </a:r>
          </a:p>
          <a:p>
            <a:pPr indent="387350" lvl="0" rtl="0">
              <a:lnSpc>
                <a:spcPct val="150000"/>
              </a:lnSpc>
              <a:spcBef>
                <a:spcPts val="0"/>
              </a:spcBef>
              <a:spcAft>
                <a:spcPts val="0"/>
              </a:spcAft>
              <a:buClr>
                <a:schemeClr val="dk2"/>
              </a:buClr>
              <a:buSzPct val="78571"/>
              <a:buFont typeface="Arial"/>
              <a:buNone/>
            </a:pPr>
            <a:r>
              <a:rPr b="1" lang="en"/>
              <a:t>&lt;body&gt;</a:t>
            </a:r>
          </a:p>
          <a:p>
            <a:pPr lvl="0" rtl="0">
              <a:lnSpc>
                <a:spcPct val="150000"/>
              </a:lnSpc>
              <a:spcBef>
                <a:spcPts val="0"/>
              </a:spcBef>
              <a:spcAft>
                <a:spcPts val="0"/>
              </a:spcAft>
              <a:buClr>
                <a:schemeClr val="dk2"/>
              </a:buClr>
              <a:buSzPct val="78571"/>
              <a:buFont typeface="Arial"/>
              <a:buNone/>
            </a:pPr>
            <a:r>
              <a:rPr b="1" lang="en"/>
              <a:t> 		Hello World !</a:t>
            </a:r>
          </a:p>
          <a:p>
            <a:pPr indent="387350" lvl="0" rtl="0">
              <a:lnSpc>
                <a:spcPct val="150000"/>
              </a:lnSpc>
              <a:spcBef>
                <a:spcPts val="0"/>
              </a:spcBef>
              <a:spcAft>
                <a:spcPts val="0"/>
              </a:spcAft>
              <a:buClr>
                <a:schemeClr val="dk2"/>
              </a:buClr>
              <a:buSzPct val="78571"/>
              <a:buFont typeface="Arial"/>
              <a:buNone/>
            </a:pPr>
            <a:r>
              <a:rPr b="1" lang="en"/>
              <a:t>&lt;\body&gt;</a:t>
            </a:r>
          </a:p>
          <a:p>
            <a:pPr lvl="0">
              <a:lnSpc>
                <a:spcPct val="150000"/>
              </a:lnSpc>
              <a:spcBef>
                <a:spcPts val="0"/>
              </a:spcBef>
              <a:spcAft>
                <a:spcPts val="0"/>
              </a:spcAft>
              <a:buNone/>
            </a:pPr>
            <a:r>
              <a:rPr b="1" lang="en"/>
              <a:t>&lt;\html&gt;</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en"/>
              <a:t>Front-end in web applications contd..</a:t>
            </a:r>
          </a:p>
        </p:txBody>
      </p:sp>
      <p:sp>
        <p:nvSpPr>
          <p:cNvPr id="225" name="Shape 225"/>
          <p:cNvSpPr txBox="1"/>
          <p:nvPr>
            <p:ph idx="1" type="body"/>
          </p:nvPr>
        </p:nvSpPr>
        <p:spPr>
          <a:xfrm>
            <a:off x="172600" y="1152475"/>
            <a:ext cx="8659800" cy="3416400"/>
          </a:xfrm>
          <a:prstGeom prst="rect">
            <a:avLst/>
          </a:prstGeom>
        </p:spPr>
        <p:txBody>
          <a:bodyPr anchorCtr="0" anchor="t" bIns="91425" lIns="91425" rIns="91425" tIns="91425">
            <a:noAutofit/>
          </a:bodyPr>
          <a:lstStyle/>
          <a:p>
            <a:pPr indent="-228600" lvl="0" marL="457200" rtl="0">
              <a:spcBef>
                <a:spcPts val="0"/>
              </a:spcBef>
            </a:pPr>
            <a:r>
              <a:rPr lang="en"/>
              <a:t>CSS - cascading style sheets</a:t>
            </a:r>
          </a:p>
          <a:p>
            <a:pPr indent="-342900" lvl="0" marL="457200" marR="0" rtl="0" algn="l">
              <a:lnSpc>
                <a:spcPct val="115000"/>
              </a:lnSpc>
              <a:spcBef>
                <a:spcPts val="0"/>
              </a:spcBef>
              <a:spcAft>
                <a:spcPts val="1600"/>
              </a:spcAft>
              <a:buClr>
                <a:srgbClr val="000000"/>
              </a:buClr>
              <a:buSzPct val="75000"/>
              <a:buFont typeface="Source Sans Pro"/>
            </a:pPr>
            <a:r>
              <a:rPr lang="en"/>
              <a:t>CSS gives you control over how your site looks</a:t>
            </a:r>
          </a:p>
          <a:p>
            <a:pPr indent="-228600" lvl="0" marL="457200" rtl="0">
              <a:spcBef>
                <a:spcPts val="0"/>
              </a:spcBef>
            </a:pPr>
            <a:r>
              <a:rPr lang="en"/>
              <a:t>Can be inline or external</a:t>
            </a:r>
          </a:p>
          <a:p>
            <a:pPr indent="-228600" lvl="0" marL="457200" rtl="0">
              <a:spcBef>
                <a:spcPts val="0"/>
              </a:spcBef>
            </a:pPr>
            <a:r>
              <a:rPr lang="en" u="sng"/>
              <a:t>Bootstrap</a:t>
            </a:r>
            <a:r>
              <a:rPr lang="en"/>
              <a:t> is a popular CSS framework</a:t>
            </a:r>
          </a:p>
          <a:p>
            <a:pPr indent="-228600" lvl="0" marL="457200" rtl="0">
              <a:spcBef>
                <a:spcPts val="0"/>
              </a:spcBef>
            </a:pPr>
            <a:r>
              <a:rPr lang="en"/>
              <a:t>Helps websites become </a:t>
            </a:r>
            <a:r>
              <a:rPr b="1" i="1" lang="en"/>
              <a:t>Responsive</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en"/>
              <a:t>Front-end in web applications contd..</a:t>
            </a:r>
          </a:p>
        </p:txBody>
      </p:sp>
      <p:sp>
        <p:nvSpPr>
          <p:cNvPr id="231" name="Shape 231"/>
          <p:cNvSpPr txBox="1"/>
          <p:nvPr>
            <p:ph idx="1" type="body"/>
          </p:nvPr>
        </p:nvSpPr>
        <p:spPr>
          <a:xfrm>
            <a:off x="311700" y="1152475"/>
            <a:ext cx="4505999" cy="3416400"/>
          </a:xfrm>
          <a:prstGeom prst="rect">
            <a:avLst/>
          </a:prstGeom>
        </p:spPr>
        <p:txBody>
          <a:bodyPr anchorCtr="0" anchor="t" bIns="91425" lIns="91425" rIns="91425" tIns="91425">
            <a:noAutofit/>
          </a:bodyPr>
          <a:lstStyle/>
          <a:p>
            <a:pPr indent="-381000" lvl="0" marL="457200" rtl="0">
              <a:spcBef>
                <a:spcPts val="0"/>
              </a:spcBef>
              <a:buSzPct val="100000"/>
            </a:pPr>
            <a:r>
              <a:rPr lang="en" sz="2400"/>
              <a:t>Scripts!</a:t>
            </a:r>
          </a:p>
          <a:p>
            <a:pPr indent="-342900" lvl="1" marL="914400" rtl="0">
              <a:spcBef>
                <a:spcPts val="0"/>
              </a:spcBef>
              <a:buSzPct val="100000"/>
            </a:pPr>
            <a:r>
              <a:rPr lang="en" sz="1800"/>
              <a:t>Static vs Dynamic content</a:t>
            </a:r>
          </a:p>
          <a:p>
            <a:pPr indent="-381000" lvl="0" marL="457200" rtl="0">
              <a:spcBef>
                <a:spcPts val="0"/>
              </a:spcBef>
              <a:buSzPct val="100000"/>
            </a:pPr>
            <a:r>
              <a:rPr lang="en" sz="2400"/>
              <a:t>JavaScript</a:t>
            </a:r>
          </a:p>
          <a:p>
            <a:pPr indent="-342900" lvl="1" marL="914400" rtl="0">
              <a:spcBef>
                <a:spcPts val="0"/>
              </a:spcBef>
              <a:buSzPct val="100000"/>
            </a:pPr>
            <a:r>
              <a:rPr lang="en" sz="1800"/>
              <a:t>Traditionally Client-side</a:t>
            </a:r>
          </a:p>
          <a:p>
            <a:pPr indent="-342900" lvl="1" marL="914400" rtl="0">
              <a:spcBef>
                <a:spcPts val="0"/>
              </a:spcBef>
              <a:buSzPct val="100000"/>
            </a:pPr>
            <a:r>
              <a:rPr lang="en" sz="1800"/>
              <a:t>Recently Server-side</a:t>
            </a:r>
          </a:p>
          <a:p>
            <a:pPr indent="-381000" lvl="0" marL="457200" rtl="0">
              <a:spcBef>
                <a:spcPts val="0"/>
              </a:spcBef>
              <a:buSzPct val="100000"/>
            </a:pPr>
            <a:r>
              <a:rPr lang="en" sz="2400"/>
              <a:t>Combines with CSS</a:t>
            </a:r>
          </a:p>
          <a:p>
            <a:pPr indent="-381000" lvl="0" marL="457200" rtl="0">
              <a:spcBef>
                <a:spcPts val="0"/>
              </a:spcBef>
              <a:buSzPct val="100000"/>
            </a:pPr>
            <a:r>
              <a:rPr lang="en" sz="2400"/>
              <a:t>jQuery and Ajax</a:t>
            </a:r>
          </a:p>
          <a:p>
            <a:pPr indent="-342900" lvl="1" marL="914400" rtl="0">
              <a:spcBef>
                <a:spcPts val="0"/>
              </a:spcBef>
              <a:buSzPct val="100000"/>
            </a:pPr>
            <a:r>
              <a:rPr lang="en" sz="1800"/>
              <a:t>Interact with back-end </a:t>
            </a:r>
          </a:p>
          <a:p>
            <a:pPr indent="-342900" lvl="1" marL="914400" rtl="0">
              <a:spcBef>
                <a:spcPts val="0"/>
              </a:spcBef>
              <a:buSzPct val="100000"/>
            </a:pPr>
            <a:r>
              <a:rPr lang="en" sz="1800"/>
              <a:t>New info same page</a:t>
            </a:r>
          </a:p>
        </p:txBody>
      </p:sp>
      <p:sp>
        <p:nvSpPr>
          <p:cNvPr id="232" name="Shape 232"/>
          <p:cNvSpPr txBox="1"/>
          <p:nvPr>
            <p:ph idx="2" type="body"/>
          </p:nvPr>
        </p:nvSpPr>
        <p:spPr>
          <a:xfrm>
            <a:off x="5001900" y="1348500"/>
            <a:ext cx="3830400" cy="2446500"/>
          </a:xfrm>
          <a:prstGeom prst="rect">
            <a:avLst/>
          </a:prstGeom>
        </p:spPr>
        <p:txBody>
          <a:bodyPr anchorCtr="0" anchor="t" bIns="91425" lIns="91425" rIns="91425" tIns="91425">
            <a:noAutofit/>
          </a:bodyPr>
          <a:lstStyle/>
          <a:p>
            <a:pPr lvl="0" rtl="0">
              <a:spcBef>
                <a:spcPts val="0"/>
              </a:spcBef>
              <a:buNone/>
            </a:pPr>
            <a:r>
              <a:rPr b="1" lang="en"/>
              <a:t>&lt;head&gt;</a:t>
            </a:r>
          </a:p>
          <a:p>
            <a:pPr lvl="0" rtl="0">
              <a:spcBef>
                <a:spcPts val="0"/>
              </a:spcBef>
              <a:buNone/>
            </a:pPr>
            <a:r>
              <a:rPr b="1" lang="en"/>
              <a:t> 	&lt;script type = “text/javascript”&gt;</a:t>
            </a:r>
          </a:p>
          <a:p>
            <a:pPr indent="457200" lvl="0" marL="457200" rtl="0">
              <a:spcBef>
                <a:spcPts val="0"/>
              </a:spcBef>
              <a:buNone/>
            </a:pPr>
            <a:r>
              <a:rPr b="1" lang="en"/>
              <a:t>alert(“Hello World!”);</a:t>
            </a:r>
          </a:p>
          <a:p>
            <a:pPr indent="457200" lvl="0" rtl="0">
              <a:spcBef>
                <a:spcPts val="0"/>
              </a:spcBef>
              <a:buNone/>
            </a:pPr>
            <a:r>
              <a:rPr b="1" lang="en"/>
              <a:t>&lt;/script&gt;</a:t>
            </a:r>
          </a:p>
          <a:p>
            <a:pPr lvl="0">
              <a:spcBef>
                <a:spcPts val="0"/>
              </a:spcBef>
              <a:buNone/>
            </a:pPr>
            <a:r>
              <a:rPr b="1" lang="en"/>
              <a:t>&lt;/head&gt;</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en"/>
              <a:t>Back-End</a:t>
            </a:r>
          </a:p>
        </p:txBody>
      </p:sp>
      <p:sp>
        <p:nvSpPr>
          <p:cNvPr id="238" name="Shape 238"/>
          <p:cNvSpPr txBox="1"/>
          <p:nvPr>
            <p:ph idx="1" type="body"/>
          </p:nvPr>
        </p:nvSpPr>
        <p:spPr>
          <a:xfrm>
            <a:off x="311700" y="1068425"/>
            <a:ext cx="4595400" cy="3416400"/>
          </a:xfrm>
          <a:prstGeom prst="rect">
            <a:avLst/>
          </a:prstGeom>
        </p:spPr>
        <p:txBody>
          <a:bodyPr anchorCtr="0" anchor="t" bIns="91425" lIns="91425" rIns="91425" tIns="91425">
            <a:noAutofit/>
          </a:bodyPr>
          <a:lstStyle/>
          <a:p>
            <a:pPr indent="-381000" lvl="0" marL="457200" rtl="0">
              <a:spcBef>
                <a:spcPts val="0"/>
              </a:spcBef>
              <a:spcAft>
                <a:spcPts val="0"/>
              </a:spcAft>
              <a:buClr>
                <a:schemeClr val="dk2"/>
              </a:buClr>
              <a:buSzPct val="100000"/>
            </a:pPr>
            <a:r>
              <a:rPr lang="en"/>
              <a:t>Enables the front-end</a:t>
            </a:r>
          </a:p>
          <a:p>
            <a:pPr indent="-228600" lvl="0" marL="457200" rtl="0">
              <a:spcBef>
                <a:spcPts val="0"/>
              </a:spcBef>
              <a:spcAft>
                <a:spcPts val="0"/>
              </a:spcAft>
            </a:pPr>
            <a:r>
              <a:rPr lang="en"/>
              <a:t>Software</a:t>
            </a:r>
          </a:p>
          <a:p>
            <a:pPr indent="-228600" lvl="1" marL="914400" rtl="0">
              <a:spcBef>
                <a:spcPts val="0"/>
              </a:spcBef>
              <a:spcAft>
                <a:spcPts val="0"/>
              </a:spcAft>
            </a:pPr>
            <a:r>
              <a:rPr lang="en"/>
              <a:t>Business logic, calculations, Information architecture</a:t>
            </a:r>
          </a:p>
          <a:p>
            <a:pPr indent="-228600" lvl="0" marL="457200" rtl="0">
              <a:spcBef>
                <a:spcPts val="0"/>
              </a:spcBef>
              <a:spcAft>
                <a:spcPts val="0"/>
              </a:spcAft>
            </a:pPr>
            <a:r>
              <a:rPr lang="en"/>
              <a:t>Hardware</a:t>
            </a:r>
          </a:p>
          <a:p>
            <a:pPr indent="-228600" lvl="1" marL="914400" rtl="0">
              <a:spcBef>
                <a:spcPts val="0"/>
              </a:spcBef>
              <a:spcAft>
                <a:spcPts val="0"/>
              </a:spcAft>
            </a:pPr>
            <a:r>
              <a:rPr lang="en"/>
              <a:t>Servers, Databases and infrastructure</a:t>
            </a:r>
          </a:p>
          <a:p>
            <a:pPr indent="-228600" lvl="0" marL="457200" rtl="0">
              <a:spcBef>
                <a:spcPts val="0"/>
              </a:spcBef>
              <a:spcAft>
                <a:spcPts val="0"/>
              </a:spcAft>
            </a:pPr>
            <a:r>
              <a:rPr lang="en"/>
              <a:t>Stability, Security, Performance, and Scalability</a:t>
            </a:r>
          </a:p>
        </p:txBody>
      </p:sp>
      <p:pic>
        <p:nvPicPr>
          <p:cNvPr id="239" name="Shape 239"/>
          <p:cNvPicPr preferRelativeResize="0"/>
          <p:nvPr/>
        </p:nvPicPr>
        <p:blipFill rotWithShape="1">
          <a:blip r:embed="rId3">
            <a:alphaModFix/>
          </a:blip>
          <a:srcRect b="0" l="3866" r="39019" t="0"/>
          <a:stretch/>
        </p:blipFill>
        <p:spPr>
          <a:xfrm>
            <a:off x="5021999" y="0"/>
            <a:ext cx="4122000" cy="5143499"/>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311700" y="445025"/>
            <a:ext cx="8520599" cy="623400"/>
          </a:xfrm>
          <a:prstGeom prst="rect">
            <a:avLst/>
          </a:prstGeom>
        </p:spPr>
        <p:txBody>
          <a:bodyPr anchorCtr="0" anchor="t" bIns="91425" lIns="91425" rIns="91425" tIns="91425">
            <a:noAutofit/>
          </a:bodyPr>
          <a:lstStyle/>
          <a:p>
            <a:pPr lvl="0">
              <a:spcBef>
                <a:spcPts val="0"/>
              </a:spcBef>
              <a:buNone/>
            </a:pPr>
            <a:r>
              <a:rPr lang="en"/>
              <a:t>Back-end contd..</a:t>
            </a:r>
          </a:p>
        </p:txBody>
      </p:sp>
      <p:sp>
        <p:nvSpPr>
          <p:cNvPr id="245" name="Shape 245"/>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Design choices based on product</a:t>
            </a:r>
          </a:p>
          <a:p>
            <a:pPr indent="-228600" lvl="1" marL="914400" rtl="0">
              <a:spcBef>
                <a:spcPts val="0"/>
              </a:spcBef>
            </a:pPr>
            <a:r>
              <a:rPr lang="en"/>
              <a:t>Functional</a:t>
            </a:r>
          </a:p>
          <a:p>
            <a:pPr indent="-228600" lvl="1" marL="914400" rtl="0">
              <a:spcBef>
                <a:spcPts val="0"/>
              </a:spcBef>
            </a:pPr>
            <a:r>
              <a:rPr lang="en"/>
              <a:t>Technical</a:t>
            </a:r>
          </a:p>
          <a:p>
            <a:pPr indent="-228600" lvl="1" marL="914400" rtl="0">
              <a:spcBef>
                <a:spcPts val="0"/>
              </a:spcBef>
            </a:pPr>
            <a:r>
              <a:rPr lang="en"/>
              <a:t>Political</a:t>
            </a:r>
          </a:p>
          <a:p>
            <a:pPr indent="-228600" lvl="0" marL="457200" rtl="0">
              <a:spcBef>
                <a:spcPts val="0"/>
              </a:spcBef>
            </a:pPr>
            <a:r>
              <a:rPr lang="en"/>
              <a:t>Technical choices</a:t>
            </a:r>
          </a:p>
          <a:p>
            <a:pPr indent="-228600" lvl="1" marL="914400" rtl="0">
              <a:spcBef>
                <a:spcPts val="0"/>
              </a:spcBef>
            </a:pPr>
            <a:r>
              <a:rPr lang="en"/>
              <a:t>Language</a:t>
            </a:r>
          </a:p>
          <a:p>
            <a:pPr indent="-228600" lvl="1" marL="914400" rtl="0">
              <a:spcBef>
                <a:spcPts val="0"/>
              </a:spcBef>
            </a:pPr>
            <a:r>
              <a:rPr lang="en"/>
              <a:t>Framework</a:t>
            </a:r>
          </a:p>
          <a:p>
            <a:pPr indent="-228600" lvl="1" marL="914400" rtl="0">
              <a:spcBef>
                <a:spcPts val="0"/>
              </a:spcBef>
            </a:pPr>
            <a:r>
              <a:rPr lang="en"/>
              <a:t>Database : SQL / NoSQL, etc.</a:t>
            </a:r>
          </a:p>
          <a:p>
            <a:pPr indent="-228600" lvl="1" marL="914400" rtl="0">
              <a:spcBef>
                <a:spcPts val="0"/>
              </a:spcBef>
            </a:pPr>
            <a:r>
              <a:rPr lang="en">
                <a:solidFill>
                  <a:schemeClr val="dk2"/>
                </a:solidFill>
              </a:rPr>
              <a:t>Architecture</a:t>
            </a:r>
          </a:p>
          <a:p>
            <a:pPr lvl="0" rtl="0">
              <a:spcBef>
                <a:spcPts val="0"/>
              </a:spcBef>
              <a:buNone/>
            </a:pPr>
            <a:r>
              <a:t/>
            </a:r>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311700" y="445025"/>
            <a:ext cx="8520599" cy="623400"/>
          </a:xfrm>
          <a:prstGeom prst="rect">
            <a:avLst/>
          </a:prstGeom>
        </p:spPr>
        <p:txBody>
          <a:bodyPr anchorCtr="0" anchor="t" bIns="91425" lIns="91425" rIns="91425" tIns="91425">
            <a:noAutofit/>
          </a:bodyPr>
          <a:lstStyle/>
          <a:p>
            <a:pPr lvl="0">
              <a:spcBef>
                <a:spcPts val="0"/>
              </a:spcBef>
              <a:buNone/>
            </a:pPr>
            <a:r>
              <a:rPr lang="en"/>
              <a:t>Step #1 - Language</a:t>
            </a:r>
          </a:p>
        </p:txBody>
      </p:sp>
      <p:sp>
        <p:nvSpPr>
          <p:cNvPr id="251" name="Shape 251"/>
          <p:cNvSpPr txBox="1"/>
          <p:nvPr>
            <p:ph idx="1" type="body"/>
          </p:nvPr>
        </p:nvSpPr>
        <p:spPr>
          <a:xfrm>
            <a:off x="311700" y="1152475"/>
            <a:ext cx="8445000" cy="3416400"/>
          </a:xfrm>
          <a:prstGeom prst="rect">
            <a:avLst/>
          </a:prstGeom>
        </p:spPr>
        <p:txBody>
          <a:bodyPr anchorCtr="0" anchor="t" bIns="91425" lIns="91425" rIns="91425" tIns="91425">
            <a:noAutofit/>
          </a:bodyPr>
          <a:lstStyle/>
          <a:p>
            <a:pPr indent="-228600" lvl="0" marL="457200" rtl="0">
              <a:spcBef>
                <a:spcPts val="0"/>
              </a:spcBef>
            </a:pPr>
            <a:r>
              <a:rPr lang="en"/>
              <a:t>Tons of options</a:t>
            </a:r>
          </a:p>
          <a:p>
            <a:pPr indent="-228600" lvl="1" marL="914400" rtl="0">
              <a:spcBef>
                <a:spcPts val="0"/>
              </a:spcBef>
            </a:pPr>
            <a:r>
              <a:rPr lang="en"/>
              <a:t>Python, Java, PHP, Ruby (Personal favorite)</a:t>
            </a:r>
          </a:p>
          <a:p>
            <a:pPr indent="-228600" lvl="1" marL="914400" rtl="0">
              <a:spcBef>
                <a:spcPts val="0"/>
              </a:spcBef>
            </a:pPr>
            <a:r>
              <a:rPr lang="en">
                <a:solidFill>
                  <a:schemeClr val="dk2"/>
                </a:solidFill>
              </a:rPr>
              <a:t>JavaScript gaining popularity</a:t>
            </a:r>
          </a:p>
          <a:p>
            <a:pPr indent="-228600" lvl="1" marL="914400" rtl="0">
              <a:spcBef>
                <a:spcPts val="0"/>
              </a:spcBef>
            </a:pPr>
            <a:r>
              <a:rPr lang="en"/>
              <a:t>Similar principles ; different syntax</a:t>
            </a:r>
          </a:p>
          <a:p>
            <a:pPr indent="-228600" lvl="0" marL="457200" rtl="0">
              <a:spcBef>
                <a:spcPts val="0"/>
              </a:spcBef>
            </a:pPr>
            <a:r>
              <a:rPr lang="en"/>
              <a:t>Language choices</a:t>
            </a:r>
          </a:p>
          <a:p>
            <a:pPr indent="-228600" lvl="1" marL="914400" rtl="0">
              <a:spcBef>
                <a:spcPts val="0"/>
              </a:spcBef>
            </a:pPr>
            <a:r>
              <a:rPr lang="en"/>
              <a:t>Support( Tools, Libraries), Platform, Problem domain</a:t>
            </a:r>
          </a:p>
          <a:p>
            <a:pPr indent="-228600" lvl="1" marL="914400" rtl="0">
              <a:spcBef>
                <a:spcPts val="0"/>
              </a:spcBef>
            </a:pPr>
            <a:r>
              <a:rPr lang="en"/>
              <a:t>Most importantly - your comfort level</a:t>
            </a:r>
          </a:p>
          <a:p>
            <a:pPr indent="-228600" lvl="0" marL="457200" rtl="0">
              <a:spcBef>
                <a:spcPts val="0"/>
              </a:spcBef>
            </a:pPr>
            <a:r>
              <a:rPr lang="en"/>
              <a:t>Go deep, not broad</a:t>
            </a:r>
          </a:p>
          <a:p>
            <a:pPr indent="-228600" lvl="0" marL="457200" rtl="0">
              <a:spcBef>
                <a:spcPts val="0"/>
              </a:spcBef>
            </a:pPr>
            <a:r>
              <a:rPr lang="en"/>
              <a:t>Instagram (Python), LinkedIn (Java), Twitter (Ruby)</a:t>
            </a:r>
          </a:p>
          <a:p>
            <a:pPr indent="-228600" lvl="1" marL="914400">
              <a:spcBef>
                <a:spcPts val="0"/>
              </a:spcBef>
            </a:pPr>
            <a:r>
              <a:rPr lang="en"/>
              <a:t>Change - foundational versus scaling up</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599" cy="623400"/>
          </a:xfrm>
          <a:prstGeom prst="rect">
            <a:avLst/>
          </a:prstGeom>
        </p:spPr>
        <p:txBody>
          <a:bodyPr anchorCtr="0" anchor="t" bIns="91425" lIns="91425" rIns="91425" tIns="91425">
            <a:noAutofit/>
          </a:bodyPr>
          <a:lstStyle/>
          <a:p>
            <a:pPr lvl="0">
              <a:spcBef>
                <a:spcPts val="0"/>
              </a:spcBef>
              <a:buNone/>
            </a:pPr>
            <a:r>
              <a:rPr lang="en"/>
              <a:t>Instructors</a:t>
            </a:r>
          </a:p>
        </p:txBody>
      </p:sp>
      <p:sp>
        <p:nvSpPr>
          <p:cNvPr id="74" name="Shape 74"/>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381000" lvl="0" marL="457200" rtl="0">
              <a:lnSpc>
                <a:spcPct val="200000"/>
              </a:lnSpc>
              <a:spcBef>
                <a:spcPts val="0"/>
              </a:spcBef>
              <a:buClr>
                <a:schemeClr val="dk2"/>
              </a:buClr>
              <a:buSzPct val="100000"/>
            </a:pPr>
            <a:r>
              <a:rPr b="1" lang="en" sz="2400">
                <a:solidFill>
                  <a:schemeClr val="dk2"/>
                </a:solidFill>
              </a:rPr>
              <a:t>Bob </a:t>
            </a:r>
            <a:r>
              <a:rPr lang="en" sz="2400">
                <a:solidFill>
                  <a:schemeClr val="dk2"/>
                </a:solidFill>
              </a:rPr>
              <a:t>Glushko (Professor - UC Berkeley School of Information)</a:t>
            </a:r>
          </a:p>
          <a:p>
            <a:pPr indent="-381000" lvl="0" marL="457200" rtl="0">
              <a:lnSpc>
                <a:spcPct val="100000"/>
              </a:lnSpc>
              <a:spcBef>
                <a:spcPts val="0"/>
              </a:spcBef>
              <a:buClr>
                <a:schemeClr val="dk2"/>
              </a:buClr>
              <a:buSzPct val="100000"/>
            </a:pPr>
            <a:r>
              <a:rPr b="1" lang="en" sz="2400">
                <a:solidFill>
                  <a:srgbClr val="000000"/>
                </a:solidFill>
              </a:rPr>
              <a:t>Aditya </a:t>
            </a:r>
            <a:r>
              <a:rPr lang="en" sz="2400">
                <a:solidFill>
                  <a:srgbClr val="000000"/>
                </a:solidFill>
              </a:rPr>
              <a:t>Mishra (2nd Year MIMS)</a:t>
            </a:r>
          </a:p>
          <a:p>
            <a:pPr indent="-381000" lvl="1" marL="914400" rtl="0">
              <a:lnSpc>
                <a:spcPct val="150000"/>
              </a:lnSpc>
              <a:spcBef>
                <a:spcPts val="0"/>
              </a:spcBef>
              <a:buSzPct val="100000"/>
            </a:pPr>
            <a:r>
              <a:rPr lang="en" sz="2400"/>
              <a:t>Strategy, TechConsulting+GMAT instructor , Games</a:t>
            </a:r>
          </a:p>
          <a:p>
            <a:pPr indent="-381000" lvl="0" marL="457200" rtl="0">
              <a:lnSpc>
                <a:spcPct val="100000"/>
              </a:lnSpc>
              <a:spcBef>
                <a:spcPts val="0"/>
              </a:spcBef>
              <a:spcAft>
                <a:spcPts val="0"/>
              </a:spcAft>
              <a:buClr>
                <a:srgbClr val="000000"/>
              </a:buClr>
              <a:buSzPct val="100000"/>
            </a:pPr>
            <a:r>
              <a:rPr b="1" lang="en" sz="2400">
                <a:solidFill>
                  <a:srgbClr val="000000"/>
                </a:solidFill>
              </a:rPr>
              <a:t>Alexander </a:t>
            </a:r>
            <a:r>
              <a:rPr lang="en" sz="2400">
                <a:solidFill>
                  <a:srgbClr val="000000"/>
                </a:solidFill>
              </a:rPr>
              <a:t>Jones </a:t>
            </a:r>
            <a:r>
              <a:rPr lang="en" sz="2400">
                <a:solidFill>
                  <a:schemeClr val="dk2"/>
                </a:solidFill>
              </a:rPr>
              <a:t>(2nd Year MIMS)</a:t>
            </a:r>
          </a:p>
          <a:p>
            <a:pPr indent="-381000" lvl="1" marL="914400" rtl="0">
              <a:lnSpc>
                <a:spcPct val="150000"/>
              </a:lnSpc>
              <a:spcBef>
                <a:spcPts val="0"/>
              </a:spcBef>
              <a:spcAft>
                <a:spcPts val="0"/>
              </a:spcAft>
              <a:buClr>
                <a:schemeClr val="dk2"/>
              </a:buClr>
              <a:buSzPct val="100000"/>
            </a:pPr>
            <a:r>
              <a:rPr lang="en" sz="2400">
                <a:solidFill>
                  <a:schemeClr val="dk2"/>
                </a:solidFill>
              </a:rPr>
              <a:t>Product Management, B2B Enterprise SaaS, IoT TA Sp15</a:t>
            </a:r>
          </a:p>
          <a:p>
            <a:pPr indent="-381000" lvl="0" marL="457200" rtl="0">
              <a:lnSpc>
                <a:spcPct val="100000"/>
              </a:lnSpc>
              <a:spcBef>
                <a:spcPts val="0"/>
              </a:spcBef>
              <a:spcAft>
                <a:spcPts val="1000"/>
              </a:spcAft>
              <a:buClr>
                <a:srgbClr val="000000"/>
              </a:buClr>
              <a:buSzPct val="100000"/>
            </a:pPr>
            <a:r>
              <a:rPr b="1" lang="en" sz="2400">
                <a:solidFill>
                  <a:srgbClr val="000000"/>
                </a:solidFill>
              </a:rPr>
              <a:t>Vijay </a:t>
            </a:r>
            <a:r>
              <a:rPr lang="en" sz="2400">
                <a:solidFill>
                  <a:srgbClr val="000000"/>
                </a:solidFill>
              </a:rPr>
              <a:t>Velagapudi </a:t>
            </a:r>
            <a:r>
              <a:rPr lang="en" sz="2400">
                <a:solidFill>
                  <a:schemeClr val="dk2"/>
                </a:solidFill>
              </a:rPr>
              <a:t>(2nd Year MIMS)</a:t>
            </a:r>
          </a:p>
          <a:p>
            <a:pPr indent="-381000" lvl="1" marL="914400" rtl="0">
              <a:lnSpc>
                <a:spcPct val="100000"/>
              </a:lnSpc>
              <a:spcBef>
                <a:spcPts val="0"/>
              </a:spcBef>
              <a:spcAft>
                <a:spcPts val="1000"/>
              </a:spcAft>
              <a:buClr>
                <a:schemeClr val="dk2"/>
              </a:buClr>
              <a:buSzPct val="100000"/>
            </a:pPr>
            <a:r>
              <a:rPr lang="en" sz="2400">
                <a:solidFill>
                  <a:schemeClr val="dk2"/>
                </a:solidFill>
              </a:rPr>
              <a:t>Analytics and Data Engineering, INFO 202 TA</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en"/>
              <a:t>Step #2 - Frameworks</a:t>
            </a:r>
          </a:p>
        </p:txBody>
      </p:sp>
      <p:sp>
        <p:nvSpPr>
          <p:cNvPr id="257" name="Shape 257"/>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Web apps have similar underlying tasks</a:t>
            </a:r>
          </a:p>
          <a:p>
            <a:pPr indent="-228600" lvl="1" marL="914400" rtl="0">
              <a:spcBef>
                <a:spcPts val="0"/>
              </a:spcBef>
            </a:pPr>
            <a:r>
              <a:rPr lang="en"/>
              <a:t>Dealing with different requests</a:t>
            </a:r>
          </a:p>
          <a:p>
            <a:pPr indent="-228600" lvl="1" marL="914400" rtl="0">
              <a:spcBef>
                <a:spcPts val="0"/>
              </a:spcBef>
            </a:pPr>
            <a:r>
              <a:rPr lang="en"/>
              <a:t>Choosing pages to display + what content</a:t>
            </a:r>
          </a:p>
          <a:p>
            <a:pPr indent="-342900" lvl="1" marL="914400" marR="0" rtl="0" algn="l">
              <a:lnSpc>
                <a:spcPct val="115000"/>
              </a:lnSpc>
              <a:spcBef>
                <a:spcPts val="0"/>
              </a:spcBef>
              <a:spcAft>
                <a:spcPts val="1600"/>
              </a:spcAft>
              <a:buClr>
                <a:srgbClr val="000000"/>
              </a:buClr>
              <a:buSzPct val="100000"/>
              <a:buFont typeface="Source Sans Pro"/>
            </a:pPr>
            <a:r>
              <a:rPr lang="en"/>
              <a:t>Frameworks help abstract these tasks</a:t>
            </a:r>
          </a:p>
          <a:p>
            <a:pPr indent="-228600" lvl="0" marL="457200" rtl="0">
              <a:spcBef>
                <a:spcPts val="0"/>
              </a:spcBef>
            </a:pPr>
            <a:r>
              <a:rPr lang="en"/>
              <a:t>Each language has popular frameworks</a:t>
            </a:r>
          </a:p>
          <a:p>
            <a:pPr indent="-228600" lvl="1" marL="914400" rtl="0">
              <a:spcBef>
                <a:spcPts val="0"/>
              </a:spcBef>
            </a:pPr>
            <a:r>
              <a:rPr lang="en"/>
              <a:t>Python : Flask, Django</a:t>
            </a:r>
          </a:p>
          <a:p>
            <a:pPr indent="-228600" lvl="1" marL="914400" rtl="0">
              <a:spcBef>
                <a:spcPts val="0"/>
              </a:spcBef>
            </a:pPr>
            <a:r>
              <a:rPr lang="en"/>
              <a:t>Ruby : Rails </a:t>
            </a:r>
          </a:p>
          <a:p>
            <a:pPr indent="-228600" lvl="1" marL="914400" rtl="0">
              <a:spcBef>
                <a:spcPts val="0"/>
              </a:spcBef>
            </a:pPr>
            <a:r>
              <a:rPr lang="en"/>
              <a:t>Build your own..</a:t>
            </a:r>
          </a:p>
          <a:p>
            <a:pPr indent="-228600" lvl="0" marL="457200" rtl="0">
              <a:spcBef>
                <a:spcPts val="0"/>
              </a:spcBef>
            </a:pPr>
            <a:r>
              <a:rPr lang="en"/>
              <a:t>Simple [build from scratch]  vs Complex [All-inclusive]</a:t>
            </a:r>
          </a:p>
          <a:p>
            <a:pPr indent="-228600" lvl="1" marL="914400" rtl="0">
              <a:spcBef>
                <a:spcPts val="0"/>
              </a:spcBef>
            </a:pPr>
            <a:r>
              <a:rPr lang="en"/>
              <a:t>More in Module 3</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en"/>
              <a:t>Step #3 - Data &amp; Infrastructure</a:t>
            </a:r>
          </a:p>
        </p:txBody>
      </p:sp>
      <p:sp>
        <p:nvSpPr>
          <p:cNvPr id="263" name="Shape 263"/>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Information persistence</a:t>
            </a:r>
          </a:p>
          <a:p>
            <a:pPr indent="-228600" lvl="1" marL="914400" rtl="0">
              <a:spcBef>
                <a:spcPts val="0"/>
              </a:spcBef>
            </a:pPr>
            <a:r>
              <a:rPr lang="en">
                <a:solidFill>
                  <a:schemeClr val="dk2"/>
                </a:solidFill>
              </a:rPr>
              <a:t>Server Side: Database, </a:t>
            </a:r>
            <a:r>
              <a:rPr lang="en"/>
              <a:t>Text Files, Spreadsheets</a:t>
            </a:r>
          </a:p>
          <a:p>
            <a:pPr indent="-228600" lvl="1" marL="914400" rtl="0">
              <a:spcBef>
                <a:spcPts val="0"/>
              </a:spcBef>
            </a:pPr>
            <a:r>
              <a:rPr lang="en"/>
              <a:t>Client Side: Local storage via HTML 5</a:t>
            </a:r>
          </a:p>
          <a:p>
            <a:pPr indent="-228600" lvl="0" marL="457200" rtl="0">
              <a:spcBef>
                <a:spcPts val="0"/>
              </a:spcBef>
            </a:pPr>
            <a:r>
              <a:rPr lang="en"/>
              <a:t>Databases</a:t>
            </a:r>
          </a:p>
          <a:p>
            <a:pPr indent="-228600" lvl="1" marL="914400" rtl="0">
              <a:spcBef>
                <a:spcPts val="0"/>
              </a:spcBef>
            </a:pPr>
            <a:r>
              <a:rPr b="1" lang="en"/>
              <a:t>SQL</a:t>
            </a:r>
            <a:r>
              <a:rPr lang="en"/>
              <a:t> RDBMS: Structured; </a:t>
            </a:r>
            <a:r>
              <a:rPr b="1" lang="en"/>
              <a:t>NoSQL</a:t>
            </a:r>
            <a:r>
              <a:rPr lang="en"/>
              <a:t>: Unstructured</a:t>
            </a:r>
          </a:p>
          <a:p>
            <a:pPr indent="-228600" lvl="0" marL="457200" rtl="0">
              <a:spcBef>
                <a:spcPts val="0"/>
              </a:spcBef>
            </a:pPr>
            <a:r>
              <a:rPr lang="en"/>
              <a:t>Cloud Storage via API</a:t>
            </a:r>
          </a:p>
          <a:p>
            <a:pPr indent="-228600" lvl="1" marL="914400" rtl="0">
              <a:spcBef>
                <a:spcPts val="0"/>
              </a:spcBef>
            </a:pPr>
            <a:r>
              <a:rPr lang="en"/>
              <a:t>Firebase. Google Docs</a:t>
            </a:r>
          </a:p>
          <a:p>
            <a:pPr indent="-228600" lvl="0" marL="457200" rtl="0">
              <a:spcBef>
                <a:spcPts val="0"/>
              </a:spcBef>
            </a:pPr>
            <a:r>
              <a:rPr lang="en"/>
              <a:t>Module 3</a:t>
            </a:r>
          </a:p>
          <a:p>
            <a:pPr indent="-228600" lvl="1" marL="914400" rtl="0">
              <a:spcBef>
                <a:spcPts val="0"/>
              </a:spcBef>
            </a:pPr>
            <a:r>
              <a:rPr lang="en"/>
              <a:t>Designing a relational DB, NoSQL - MongoDB etc..</a:t>
            </a:r>
          </a:p>
          <a:p>
            <a:pPr lvl="0" rtl="0">
              <a:spcBef>
                <a:spcPts val="0"/>
              </a:spcBef>
              <a:buNone/>
            </a:pPr>
            <a:r>
              <a:t/>
            </a:r>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en"/>
              <a:t>Step #4 - Add Magic</a:t>
            </a:r>
          </a:p>
        </p:txBody>
      </p:sp>
      <p:sp>
        <p:nvSpPr>
          <p:cNvPr id="269" name="Shape 269"/>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API Layer</a:t>
            </a:r>
          </a:p>
          <a:p>
            <a:pPr indent="-228600" lvl="1" marL="914400" rtl="0">
              <a:spcBef>
                <a:spcPts val="0"/>
              </a:spcBef>
            </a:pPr>
            <a:r>
              <a:rPr lang="en">
                <a:solidFill>
                  <a:schemeClr val="dk2"/>
                </a:solidFill>
              </a:rPr>
              <a:t>Interact with other services, set up your own</a:t>
            </a:r>
          </a:p>
          <a:p>
            <a:pPr indent="-228600" lvl="0" marL="457200" rtl="0">
              <a:spcBef>
                <a:spcPts val="0"/>
              </a:spcBef>
            </a:pPr>
            <a:r>
              <a:rPr lang="en"/>
              <a:t>Deploy your stuff</a:t>
            </a:r>
          </a:p>
          <a:p>
            <a:pPr indent="-228600" lvl="1" marL="914400" rtl="0">
              <a:spcBef>
                <a:spcPts val="0"/>
              </a:spcBef>
            </a:pPr>
            <a:r>
              <a:rPr lang="en"/>
              <a:t>Domain name, Server space, hosting etc.</a:t>
            </a:r>
          </a:p>
          <a:p>
            <a:pPr indent="-228600" lvl="0" marL="457200" rtl="0">
              <a:spcBef>
                <a:spcPts val="0"/>
              </a:spcBef>
            </a:pPr>
            <a:r>
              <a:rPr lang="en"/>
              <a:t>Security and Scaling</a:t>
            </a:r>
          </a:p>
          <a:p>
            <a:pPr indent="-228600" lvl="1" marL="914400" rtl="0">
              <a:spcBef>
                <a:spcPts val="0"/>
              </a:spcBef>
            </a:pPr>
            <a:r>
              <a:rPr lang="en"/>
              <a:t>Common attacks and how to secure your app</a:t>
            </a:r>
          </a:p>
          <a:p>
            <a:pPr indent="-228600" lvl="1" marL="914400" rtl="0">
              <a:spcBef>
                <a:spcPts val="0"/>
              </a:spcBef>
            </a:pPr>
            <a:r>
              <a:rPr lang="en"/>
              <a:t>Load balancing, etc... </a:t>
            </a:r>
          </a:p>
          <a:p>
            <a:pPr indent="-228600" lvl="0" marL="457200" rtl="0">
              <a:spcBef>
                <a:spcPts val="0"/>
              </a:spcBef>
            </a:pPr>
            <a:r>
              <a:rPr lang="en"/>
              <a:t>Module 4</a:t>
            </a:r>
          </a:p>
          <a:p>
            <a:pPr indent="-228600" lvl="1" marL="914400" rtl="0">
              <a:spcBef>
                <a:spcPts val="0"/>
              </a:spcBef>
            </a:pPr>
            <a:r>
              <a:rPr lang="en"/>
              <a:t>Advanced tools will help you run with your app</a:t>
            </a:r>
          </a:p>
          <a:p>
            <a:pPr lvl="0" rtl="0">
              <a:spcBef>
                <a:spcPts val="0"/>
              </a:spcBef>
              <a:buNone/>
            </a:pPr>
            <a:r>
              <a:t/>
            </a:r>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311700" y="445025"/>
            <a:ext cx="8520599" cy="623400"/>
          </a:xfrm>
          <a:prstGeom prst="rect">
            <a:avLst/>
          </a:prstGeom>
        </p:spPr>
        <p:txBody>
          <a:bodyPr anchorCtr="0" anchor="t" bIns="91425" lIns="91425" rIns="91425" tIns="91425">
            <a:noAutofit/>
          </a:bodyPr>
          <a:lstStyle/>
          <a:p>
            <a:pPr lvl="0">
              <a:spcBef>
                <a:spcPts val="0"/>
              </a:spcBef>
              <a:buNone/>
            </a:pPr>
            <a:r>
              <a:rPr lang="en"/>
              <a:t>Summary</a:t>
            </a:r>
          </a:p>
        </p:txBody>
      </p:sp>
      <p:sp>
        <p:nvSpPr>
          <p:cNvPr id="275" name="Shape 275"/>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Module 1 &amp; 2 : Intro/Front-End </a:t>
            </a:r>
          </a:p>
          <a:p>
            <a:pPr indent="-228600" lvl="1" marL="914400" rtl="0">
              <a:spcBef>
                <a:spcPts val="0"/>
              </a:spcBef>
            </a:pPr>
            <a:r>
              <a:rPr lang="en"/>
              <a:t>HTML, CSS , best practices for good design</a:t>
            </a:r>
          </a:p>
          <a:p>
            <a:pPr indent="-228600" lvl="1" marL="914400" rtl="0">
              <a:spcBef>
                <a:spcPts val="0"/>
              </a:spcBef>
            </a:pPr>
            <a:r>
              <a:rPr lang="en"/>
              <a:t>JavaScript breathes life</a:t>
            </a:r>
          </a:p>
          <a:p>
            <a:pPr indent="-228600" lvl="1" marL="914400" rtl="0">
              <a:spcBef>
                <a:spcPts val="0"/>
              </a:spcBef>
            </a:pPr>
            <a:r>
              <a:rPr lang="en"/>
              <a:t>jQuery simplifies in-page interactions</a:t>
            </a:r>
          </a:p>
          <a:p>
            <a:pPr indent="-228600" lvl="0" marL="457200" rtl="0">
              <a:spcBef>
                <a:spcPts val="0"/>
              </a:spcBef>
            </a:pPr>
            <a:r>
              <a:rPr lang="en"/>
              <a:t>Module 3 : Back-End</a:t>
            </a:r>
          </a:p>
          <a:p>
            <a:pPr indent="-228600" lvl="1" marL="914400" rtl="0">
              <a:spcBef>
                <a:spcPts val="0"/>
              </a:spcBef>
            </a:pPr>
            <a:r>
              <a:rPr lang="en"/>
              <a:t>Choose a language you’re comfortable with: </a:t>
            </a:r>
            <a:r>
              <a:rPr b="1" lang="en"/>
              <a:t>Python</a:t>
            </a:r>
          </a:p>
          <a:p>
            <a:pPr indent="-228600" lvl="1" marL="914400" rtl="0">
              <a:spcBef>
                <a:spcPts val="0"/>
              </a:spcBef>
            </a:pPr>
            <a:r>
              <a:rPr lang="en"/>
              <a:t>A  web-framework that allows you to build up rapidly: </a:t>
            </a:r>
            <a:r>
              <a:rPr b="1" lang="en"/>
              <a:t>Flask</a:t>
            </a:r>
          </a:p>
          <a:p>
            <a:pPr indent="-228600" lvl="1" marL="914400" rtl="0">
              <a:spcBef>
                <a:spcPts val="0"/>
              </a:spcBef>
            </a:pPr>
            <a:r>
              <a:rPr lang="en"/>
              <a:t>Give you a flavour of other frameworks: Meteor, Django</a:t>
            </a:r>
          </a:p>
          <a:p>
            <a:pPr indent="-228600" lvl="1" marL="914400" rtl="0">
              <a:spcBef>
                <a:spcPts val="0"/>
              </a:spcBef>
            </a:pPr>
            <a:r>
              <a:rPr lang="en"/>
              <a:t>Databases!</a:t>
            </a:r>
          </a:p>
          <a:p>
            <a:pPr indent="-228600" lvl="0" marL="457200" rtl="0">
              <a:spcBef>
                <a:spcPts val="0"/>
              </a:spcBef>
            </a:pPr>
            <a:r>
              <a:rPr lang="en"/>
              <a:t>Module 4 : </a:t>
            </a:r>
          </a:p>
          <a:p>
            <a:pPr indent="-228600" lvl="1" marL="914400">
              <a:spcBef>
                <a:spcPts val="0"/>
              </a:spcBef>
            </a:pPr>
            <a:r>
              <a:rPr lang="en"/>
              <a:t>Deployment and other tools</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311700" y="445025"/>
            <a:ext cx="8520599" cy="623400"/>
          </a:xfrm>
          <a:prstGeom prst="rect">
            <a:avLst/>
          </a:prstGeom>
        </p:spPr>
        <p:txBody>
          <a:bodyPr anchorCtr="0" anchor="t" bIns="91425" lIns="91425" rIns="91425" tIns="91425">
            <a:noAutofit/>
          </a:bodyPr>
          <a:lstStyle/>
          <a:p>
            <a:pPr lvl="0">
              <a:spcBef>
                <a:spcPts val="0"/>
              </a:spcBef>
              <a:buNone/>
            </a:pPr>
            <a:r>
              <a:rPr lang="en"/>
              <a:t>Quick Poll</a:t>
            </a:r>
          </a:p>
        </p:txBody>
      </p:sp>
      <p:sp>
        <p:nvSpPr>
          <p:cNvPr id="281" name="Shape 281"/>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Linux</a:t>
            </a:r>
          </a:p>
          <a:p>
            <a:pPr indent="-228600" lvl="0" marL="457200" rtl="0">
              <a:spcBef>
                <a:spcPts val="0"/>
              </a:spcBef>
            </a:pPr>
            <a:r>
              <a:rPr lang="en"/>
              <a:t>Windows</a:t>
            </a:r>
          </a:p>
          <a:p>
            <a:pPr indent="-228600" lvl="0" marL="457200">
              <a:spcBef>
                <a:spcPts val="0"/>
              </a:spcBef>
            </a:pPr>
            <a:r>
              <a:rPr lang="en"/>
              <a:t>Mac</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265500" y="1181700"/>
            <a:ext cx="4045199" cy="1533600"/>
          </a:xfrm>
          <a:prstGeom prst="rect">
            <a:avLst/>
          </a:prstGeom>
        </p:spPr>
        <p:txBody>
          <a:bodyPr anchorCtr="0" anchor="b" bIns="91425" lIns="91425" rIns="91425" tIns="91425">
            <a:noAutofit/>
          </a:bodyPr>
          <a:lstStyle/>
          <a:p>
            <a:pPr lvl="0" rtl="0">
              <a:spcBef>
                <a:spcPts val="0"/>
              </a:spcBef>
              <a:buNone/>
            </a:pPr>
            <a:r>
              <a:rPr lang="en"/>
              <a:t>Course Goals</a:t>
            </a:r>
          </a:p>
        </p:txBody>
      </p:sp>
      <p:sp>
        <p:nvSpPr>
          <p:cNvPr id="80" name="Shape 80"/>
          <p:cNvSpPr txBox="1"/>
          <p:nvPr>
            <p:ph idx="1" type="subTitle"/>
          </p:nvPr>
        </p:nvSpPr>
        <p:spPr>
          <a:xfrm>
            <a:off x="265500" y="2769000"/>
            <a:ext cx="4045199" cy="1345500"/>
          </a:xfrm>
          <a:prstGeom prst="rect">
            <a:avLst/>
          </a:prstGeom>
        </p:spPr>
        <p:txBody>
          <a:bodyPr anchorCtr="0" anchor="t" bIns="91425" lIns="91425" rIns="91425" tIns="91425">
            <a:noAutofit/>
          </a:bodyPr>
          <a:lstStyle/>
          <a:p>
            <a:pPr lvl="0" rtl="0">
              <a:spcBef>
                <a:spcPts val="0"/>
              </a:spcBef>
              <a:buNone/>
            </a:pPr>
            <a:r>
              <a:rPr lang="en"/>
              <a:t>What is IO Lab?</a:t>
            </a:r>
          </a:p>
        </p:txBody>
      </p:sp>
      <p:sp>
        <p:nvSpPr>
          <p:cNvPr id="81" name="Shape 81"/>
          <p:cNvSpPr txBox="1"/>
          <p:nvPr>
            <p:ph idx="2" type="body"/>
          </p:nvPr>
        </p:nvSpPr>
        <p:spPr>
          <a:xfrm>
            <a:off x="4939500" y="724200"/>
            <a:ext cx="3837000" cy="3695099"/>
          </a:xfrm>
          <a:prstGeom prst="rect">
            <a:avLst/>
          </a:prstGeom>
        </p:spPr>
        <p:txBody>
          <a:bodyPr anchorCtr="0" anchor="ctr" bIns="91425" lIns="91425" rIns="91425" tIns="91425">
            <a:noAutofit/>
          </a:bodyPr>
          <a:lstStyle/>
          <a:p>
            <a:pPr lvl="0" rtl="0" algn="ctr">
              <a:spcBef>
                <a:spcPts val="0"/>
              </a:spcBef>
              <a:buNone/>
            </a:pPr>
            <a:r>
              <a:rPr i="1" lang="en"/>
              <a:t>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en"/>
              <a:t>Background</a:t>
            </a:r>
          </a:p>
        </p:txBody>
      </p:sp>
      <p:sp>
        <p:nvSpPr>
          <p:cNvPr id="87" name="Shape 87"/>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lnSpc>
                <a:spcPct val="150000"/>
              </a:lnSpc>
              <a:spcBef>
                <a:spcPts val="0"/>
              </a:spcBef>
              <a:spcAft>
                <a:spcPts val="1000"/>
              </a:spcAft>
              <a:buClr>
                <a:schemeClr val="dk2"/>
              </a:buClr>
            </a:pPr>
            <a:r>
              <a:rPr lang="en">
                <a:solidFill>
                  <a:schemeClr val="dk2"/>
                </a:solidFill>
              </a:rPr>
              <a:t>Previously offered in Fall 2014, Fall 2013, Fall 2012</a:t>
            </a:r>
          </a:p>
          <a:p>
            <a:pPr indent="-381000" lvl="0" marL="457200" rtl="0">
              <a:lnSpc>
                <a:spcPct val="150000"/>
              </a:lnSpc>
              <a:spcBef>
                <a:spcPts val="0"/>
              </a:spcBef>
              <a:spcAft>
                <a:spcPts val="1000"/>
              </a:spcAft>
              <a:buClr>
                <a:srgbClr val="000000"/>
              </a:buClr>
              <a:buSzPct val="100000"/>
            </a:pPr>
            <a:r>
              <a:rPr lang="en"/>
              <a:t>Hands-on approach to implementing 202 concepts</a:t>
            </a:r>
          </a:p>
          <a:p>
            <a:pPr indent="-381000" lvl="0" marL="457200" rtl="0">
              <a:lnSpc>
                <a:spcPct val="150000"/>
              </a:lnSpc>
              <a:spcBef>
                <a:spcPts val="0"/>
              </a:spcBef>
              <a:spcAft>
                <a:spcPts val="1000"/>
              </a:spcAft>
              <a:buClr>
                <a:srgbClr val="000000"/>
              </a:buClr>
              <a:buSzPct val="100000"/>
            </a:pPr>
            <a:r>
              <a:rPr lang="en"/>
              <a:t>Building information systems : web and overview of mobile</a:t>
            </a:r>
          </a:p>
          <a:p>
            <a:pPr indent="-381000" lvl="0" marL="457200" rtl="0">
              <a:lnSpc>
                <a:spcPct val="150000"/>
              </a:lnSpc>
              <a:spcBef>
                <a:spcPts val="0"/>
              </a:spcBef>
              <a:spcAft>
                <a:spcPts val="1000"/>
              </a:spcAft>
              <a:buClr>
                <a:srgbClr val="000000"/>
              </a:buClr>
              <a:buSzPct val="100000"/>
            </a:pPr>
            <a:r>
              <a:rPr lang="en"/>
              <a:t>Not just code - but architect[202]</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en"/>
              <a:t>Our Objective</a:t>
            </a:r>
          </a:p>
        </p:txBody>
      </p:sp>
      <p:sp>
        <p:nvSpPr>
          <p:cNvPr id="93" name="Shape 93"/>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381000" lvl="0" marL="457200" rtl="0">
              <a:lnSpc>
                <a:spcPct val="150000"/>
              </a:lnSpc>
              <a:spcBef>
                <a:spcPts val="0"/>
              </a:spcBef>
              <a:spcAft>
                <a:spcPts val="1000"/>
              </a:spcAft>
              <a:buClr>
                <a:srgbClr val="000000"/>
              </a:buClr>
              <a:buSzPct val="100000"/>
            </a:pPr>
            <a:r>
              <a:rPr lang="en" sz="2400">
                <a:solidFill>
                  <a:srgbClr val="000000"/>
                </a:solidFill>
              </a:rPr>
              <a:t>To help you </a:t>
            </a:r>
            <a:r>
              <a:rPr b="1" lang="en" sz="2400">
                <a:solidFill>
                  <a:srgbClr val="000000"/>
                </a:solidFill>
              </a:rPr>
              <a:t>design</a:t>
            </a:r>
            <a:r>
              <a:rPr lang="en" sz="2400">
                <a:solidFill>
                  <a:srgbClr val="000000"/>
                </a:solidFill>
              </a:rPr>
              <a:t> and </a:t>
            </a:r>
            <a:r>
              <a:rPr b="1" lang="en" sz="2400">
                <a:solidFill>
                  <a:srgbClr val="000000"/>
                </a:solidFill>
              </a:rPr>
              <a:t>develop </a:t>
            </a:r>
            <a:r>
              <a:rPr lang="en" sz="2400">
                <a:solidFill>
                  <a:srgbClr val="000000"/>
                </a:solidFill>
              </a:rPr>
              <a:t>information systems</a:t>
            </a:r>
          </a:p>
          <a:p>
            <a:pPr indent="-381000" lvl="0" marL="457200" rtl="0">
              <a:lnSpc>
                <a:spcPct val="115000"/>
              </a:lnSpc>
              <a:spcBef>
                <a:spcPts val="0"/>
              </a:spcBef>
              <a:spcAft>
                <a:spcPts val="1000"/>
              </a:spcAft>
              <a:buClr>
                <a:srgbClr val="000000"/>
              </a:buClr>
              <a:buSzPct val="100000"/>
            </a:pPr>
            <a:r>
              <a:rPr lang="en" sz="2400">
                <a:solidFill>
                  <a:srgbClr val="000000"/>
                </a:solidFill>
              </a:rPr>
              <a:t>Applying principles from </a:t>
            </a:r>
            <a:r>
              <a:rPr b="1" i="1" lang="en" sz="2400">
                <a:solidFill>
                  <a:srgbClr val="000000"/>
                </a:solidFill>
              </a:rPr>
              <a:t>Info 202</a:t>
            </a:r>
            <a:r>
              <a:rPr i="1" lang="en" sz="2400">
                <a:solidFill>
                  <a:srgbClr val="000000"/>
                </a:solidFill>
              </a:rPr>
              <a:t>: Information Organization and Retrieval</a:t>
            </a:r>
          </a:p>
          <a:p>
            <a:pPr indent="-381000" lvl="0" marL="457200" rtl="0">
              <a:lnSpc>
                <a:spcPct val="150000"/>
              </a:lnSpc>
              <a:spcBef>
                <a:spcPts val="0"/>
              </a:spcBef>
              <a:spcAft>
                <a:spcPts val="1000"/>
              </a:spcAft>
              <a:buClr>
                <a:srgbClr val="000000"/>
              </a:buClr>
              <a:buSzPct val="100000"/>
            </a:pPr>
            <a:r>
              <a:rPr lang="en" sz="2400">
                <a:solidFill>
                  <a:srgbClr val="000000"/>
                </a:solidFill>
              </a:rPr>
              <a:t>By leveraging current web technologies</a:t>
            </a:r>
            <a:r>
              <a:rPr lang="en"/>
              <a:t> and</a:t>
            </a:r>
            <a:r>
              <a:rPr lang="en" sz="2400">
                <a:solidFill>
                  <a:srgbClr val="000000"/>
                </a:solidFill>
              </a:rPr>
              <a:t> tools</a:t>
            </a:r>
          </a:p>
          <a:p>
            <a:pPr indent="-228600" lvl="0" marL="457200" rtl="0">
              <a:lnSpc>
                <a:spcPct val="150000"/>
              </a:lnSpc>
              <a:spcBef>
                <a:spcPts val="0"/>
              </a:spcBef>
              <a:spcAft>
                <a:spcPts val="1000"/>
              </a:spcAft>
            </a:pPr>
            <a:r>
              <a:rPr lang="en"/>
              <a:t>Our focus is on how you can implement these principles in your application, not teaching the principles themselves</a:t>
            </a:r>
          </a:p>
          <a:p>
            <a:pPr lvl="0" rtl="0">
              <a:lnSpc>
                <a:spcPct val="150000"/>
              </a:lnSpc>
              <a:spcBef>
                <a:spcPts val="0"/>
              </a:spcBef>
              <a:spcAft>
                <a:spcPts val="1000"/>
              </a:spcAft>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pic>
        <p:nvPicPr>
          <p:cNvPr id="98" name="Shape 98"/>
          <p:cNvPicPr preferRelativeResize="0"/>
          <p:nvPr/>
        </p:nvPicPr>
        <p:blipFill>
          <a:blip r:embed="rId3">
            <a:alphaModFix/>
          </a:blip>
          <a:stretch>
            <a:fillRect/>
          </a:stretch>
        </p:blipFill>
        <p:spPr>
          <a:xfrm>
            <a:off x="1379975" y="0"/>
            <a:ext cx="6721425" cy="489765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idx="1" type="body"/>
          </p:nvPr>
        </p:nvSpPr>
        <p:spPr>
          <a:xfrm>
            <a:off x="311700" y="4353025"/>
            <a:ext cx="5998800" cy="605100"/>
          </a:xfrm>
          <a:prstGeom prst="rect">
            <a:avLst/>
          </a:prstGeom>
        </p:spPr>
        <p:txBody>
          <a:bodyPr anchorCtr="0" anchor="ctr" bIns="91425" lIns="91425" rIns="91425" tIns="91425">
            <a:noAutofit/>
          </a:bodyPr>
          <a:lstStyle/>
          <a:p>
            <a:pPr lvl="0">
              <a:spcBef>
                <a:spcPts val="0"/>
              </a:spcBef>
              <a:buNone/>
            </a:pPr>
            <a:r>
              <a:rPr lang="en"/>
              <a:t>Info 202 principles in practice</a:t>
            </a:r>
          </a:p>
        </p:txBody>
      </p:sp>
      <p:graphicFrame>
        <p:nvGraphicFramePr>
          <p:cNvPr id="104" name="Shape 104"/>
          <p:cNvGraphicFramePr/>
          <p:nvPr/>
        </p:nvGraphicFramePr>
        <p:xfrm>
          <a:off x="123825" y="117675"/>
          <a:ext cx="3000000" cy="3000000"/>
        </p:xfrm>
        <a:graphic>
          <a:graphicData uri="http://schemas.openxmlformats.org/drawingml/2006/table">
            <a:tbl>
              <a:tblPr>
                <a:noFill/>
                <a:tableStyleId>{64E123F2-7A78-4799-B325-EE64BD24B823}</a:tableStyleId>
              </a:tblPr>
              <a:tblGrid>
                <a:gridCol w="4560325"/>
                <a:gridCol w="2088125"/>
                <a:gridCol w="2247900"/>
              </a:tblGrid>
              <a:tr h="675800">
                <a:tc>
                  <a:txBody>
                    <a:bodyPr>
                      <a:noAutofit/>
                    </a:bodyPr>
                    <a:lstStyle/>
                    <a:p>
                      <a:pPr lvl="0" rtl="0" algn="ctr">
                        <a:lnSpc>
                          <a:spcPct val="115000"/>
                        </a:lnSpc>
                        <a:spcBef>
                          <a:spcPts val="0"/>
                        </a:spcBef>
                        <a:buNone/>
                      </a:pPr>
                      <a:r>
                        <a:rPr b="1" lang="en" sz="1600">
                          <a:latin typeface="Roboto"/>
                          <a:ea typeface="Roboto"/>
                          <a:cs typeface="Roboto"/>
                          <a:sym typeface="Roboto"/>
                        </a:rPr>
                        <a:t>202 Concepts</a:t>
                      </a:r>
                    </a:p>
                  </a:txBody>
                  <a:tcPr marT="19050" marB="19050" marR="28575" marL="28575" anchor="ctr">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ctr">
                        <a:lnSpc>
                          <a:spcPct val="115000"/>
                        </a:lnSpc>
                        <a:spcBef>
                          <a:spcPts val="0"/>
                        </a:spcBef>
                        <a:buNone/>
                      </a:pPr>
                      <a:r>
                        <a:rPr b="1" lang="en" sz="1600">
                          <a:latin typeface="Roboto"/>
                          <a:ea typeface="Roboto"/>
                          <a:cs typeface="Roboto"/>
                          <a:sym typeface="Roboto"/>
                        </a:rPr>
                        <a:t>Delivered through Module</a:t>
                      </a:r>
                    </a:p>
                  </a:txBody>
                  <a:tcPr marT="19050" marB="19050" marR="28575" marL="28575" anchor="ctr">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gn="ctr">
                        <a:lnSpc>
                          <a:spcPct val="115000"/>
                        </a:lnSpc>
                        <a:spcBef>
                          <a:spcPts val="0"/>
                        </a:spcBef>
                        <a:buNone/>
                      </a:pPr>
                      <a:r>
                        <a:rPr b="1" lang="en" sz="1600">
                          <a:latin typeface="Roboto"/>
                          <a:ea typeface="Roboto"/>
                          <a:cs typeface="Roboto"/>
                          <a:sym typeface="Roboto"/>
                        </a:rPr>
                        <a:t>Topic</a:t>
                      </a:r>
                    </a:p>
                  </a:txBody>
                  <a:tcPr marT="19050" marB="19050" marR="28575" marL="28575" anchor="ctr">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362050">
                <a:tc>
                  <a:txBody>
                    <a:bodyPr>
                      <a:noAutofit/>
                    </a:bodyPr>
                    <a:lstStyle/>
                    <a:p>
                      <a:pPr lvl="0" rtl="0">
                        <a:lnSpc>
                          <a:spcPct val="115000"/>
                        </a:lnSpc>
                        <a:spcBef>
                          <a:spcPts val="0"/>
                        </a:spcBef>
                        <a:buNone/>
                      </a:pPr>
                      <a:r>
                        <a:rPr lang="en" sz="1600">
                          <a:latin typeface="Roboto"/>
                          <a:ea typeface="Roboto"/>
                          <a:cs typeface="Roboto"/>
                          <a:sym typeface="Roboto"/>
                        </a:rPr>
                        <a:t>Architectural Thinking</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nSpc>
                          <a:spcPct val="115000"/>
                        </a:lnSpc>
                        <a:spcBef>
                          <a:spcPts val="0"/>
                        </a:spcBef>
                        <a:buNone/>
                      </a:pPr>
                      <a:r>
                        <a:rPr lang="en" sz="1600">
                          <a:latin typeface="Roboto"/>
                          <a:ea typeface="Roboto"/>
                          <a:cs typeface="Roboto"/>
                          <a:sym typeface="Roboto"/>
                        </a:rPr>
                        <a:t>Front End</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nSpc>
                          <a:spcPct val="115000"/>
                        </a:lnSpc>
                        <a:spcBef>
                          <a:spcPts val="0"/>
                        </a:spcBef>
                        <a:buNone/>
                      </a:pPr>
                      <a:r>
                        <a:rPr lang="en" sz="1600">
                          <a:latin typeface="Roboto"/>
                          <a:ea typeface="Roboto"/>
                          <a:cs typeface="Roboto"/>
                          <a:sym typeface="Roboto"/>
                        </a:rPr>
                        <a:t>HTML/CSS/Javascript</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675800">
                <a:tc>
                  <a:txBody>
                    <a:bodyPr>
                      <a:noAutofit/>
                    </a:bodyPr>
                    <a:lstStyle/>
                    <a:p>
                      <a:pPr lvl="0" rtl="0">
                        <a:lnSpc>
                          <a:spcPct val="115000"/>
                        </a:lnSpc>
                        <a:spcBef>
                          <a:spcPts val="0"/>
                        </a:spcBef>
                        <a:buNone/>
                      </a:pPr>
                      <a:r>
                        <a:rPr lang="en" sz="1600">
                          <a:latin typeface="Roboto"/>
                          <a:ea typeface="Roboto"/>
                          <a:cs typeface="Roboto"/>
                          <a:sym typeface="Roboto"/>
                        </a:rPr>
                        <a:t>Architectural Thinking</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nSpc>
                          <a:spcPct val="115000"/>
                        </a:lnSpc>
                        <a:spcBef>
                          <a:spcPts val="0"/>
                        </a:spcBef>
                        <a:buNone/>
                      </a:pPr>
                      <a:r>
                        <a:rPr lang="en" sz="1600">
                          <a:latin typeface="Roboto"/>
                          <a:ea typeface="Roboto"/>
                          <a:cs typeface="Roboto"/>
                          <a:sym typeface="Roboto"/>
                        </a:rPr>
                        <a:t>Front End</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nSpc>
                          <a:spcPct val="115000"/>
                        </a:lnSpc>
                        <a:spcBef>
                          <a:spcPts val="0"/>
                        </a:spcBef>
                        <a:buNone/>
                      </a:pPr>
                      <a:r>
                        <a:rPr lang="en" sz="1600">
                          <a:latin typeface="Roboto"/>
                          <a:ea typeface="Roboto"/>
                          <a:cs typeface="Roboto"/>
                          <a:sym typeface="Roboto"/>
                        </a:rPr>
                        <a:t>Systems Architecture Planning</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675800">
                <a:tc>
                  <a:txBody>
                    <a:bodyPr>
                      <a:noAutofit/>
                    </a:bodyPr>
                    <a:lstStyle/>
                    <a:p>
                      <a:pPr lvl="0" rtl="0">
                        <a:lnSpc>
                          <a:spcPct val="115000"/>
                        </a:lnSpc>
                        <a:spcBef>
                          <a:spcPts val="0"/>
                        </a:spcBef>
                        <a:buNone/>
                      </a:pPr>
                      <a:r>
                        <a:rPr lang="en" sz="1600">
                          <a:latin typeface="Roboto"/>
                          <a:ea typeface="Roboto"/>
                          <a:cs typeface="Roboto"/>
                          <a:sym typeface="Roboto"/>
                        </a:rPr>
                        <a:t>Relationships, Taxonomies and Ontologies, Scope and Scale</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nSpc>
                          <a:spcPct val="115000"/>
                        </a:lnSpc>
                        <a:spcBef>
                          <a:spcPts val="0"/>
                        </a:spcBef>
                        <a:buNone/>
                      </a:pPr>
                      <a:r>
                        <a:rPr lang="en" sz="1600">
                          <a:latin typeface="Roboto"/>
                          <a:ea typeface="Roboto"/>
                          <a:cs typeface="Roboto"/>
                          <a:sym typeface="Roboto"/>
                        </a:rPr>
                        <a:t>Back End</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nSpc>
                          <a:spcPct val="115000"/>
                        </a:lnSpc>
                        <a:spcBef>
                          <a:spcPts val="0"/>
                        </a:spcBef>
                        <a:buNone/>
                      </a:pPr>
                      <a:r>
                        <a:rPr lang="en" sz="1600">
                          <a:latin typeface="Roboto"/>
                          <a:ea typeface="Roboto"/>
                          <a:cs typeface="Roboto"/>
                          <a:sym typeface="Roboto"/>
                        </a:rPr>
                        <a:t>Modelling Relational DBs</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675800">
                <a:tc>
                  <a:txBody>
                    <a:bodyPr>
                      <a:noAutofit/>
                    </a:bodyPr>
                    <a:lstStyle/>
                    <a:p>
                      <a:pPr lvl="0" rtl="0">
                        <a:lnSpc>
                          <a:spcPct val="115000"/>
                        </a:lnSpc>
                        <a:spcBef>
                          <a:spcPts val="0"/>
                        </a:spcBef>
                        <a:buNone/>
                      </a:pPr>
                      <a:r>
                        <a:rPr lang="en" sz="1600">
                          <a:latin typeface="Roboto"/>
                          <a:ea typeface="Roboto"/>
                          <a:cs typeface="Roboto"/>
                          <a:sym typeface="Roboto"/>
                        </a:rPr>
                        <a:t>Granularity and Abstraction</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nSpc>
                          <a:spcPct val="115000"/>
                        </a:lnSpc>
                        <a:spcBef>
                          <a:spcPts val="0"/>
                        </a:spcBef>
                        <a:buNone/>
                      </a:pPr>
                      <a:r>
                        <a:rPr lang="en" sz="1600">
                          <a:latin typeface="Roboto"/>
                          <a:ea typeface="Roboto"/>
                          <a:cs typeface="Roboto"/>
                          <a:sym typeface="Roboto"/>
                        </a:rPr>
                        <a:t>Back End</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nSpc>
                          <a:spcPct val="115000"/>
                        </a:lnSpc>
                        <a:spcBef>
                          <a:spcPts val="0"/>
                        </a:spcBef>
                        <a:buNone/>
                      </a:pPr>
                      <a:r>
                        <a:rPr lang="en" sz="1600">
                          <a:latin typeface="Roboto"/>
                          <a:ea typeface="Roboto"/>
                          <a:cs typeface="Roboto"/>
                          <a:sym typeface="Roboto"/>
                        </a:rPr>
                        <a:t>Modelling Document-Based DBs</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362050">
                <a:tc>
                  <a:txBody>
                    <a:bodyPr>
                      <a:noAutofit/>
                    </a:bodyPr>
                    <a:lstStyle/>
                    <a:p>
                      <a:pPr lvl="0" rtl="0">
                        <a:lnSpc>
                          <a:spcPct val="115000"/>
                        </a:lnSpc>
                        <a:spcBef>
                          <a:spcPts val="0"/>
                        </a:spcBef>
                        <a:buNone/>
                      </a:pPr>
                      <a:r>
                        <a:rPr lang="en" sz="1600">
                          <a:latin typeface="Roboto"/>
                          <a:ea typeface="Roboto"/>
                          <a:cs typeface="Roboto"/>
                          <a:sym typeface="Roboto"/>
                        </a:rPr>
                        <a:t>Institutional classification</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nSpc>
                          <a:spcPct val="115000"/>
                        </a:lnSpc>
                        <a:spcBef>
                          <a:spcPts val="0"/>
                        </a:spcBef>
                        <a:buNone/>
                      </a:pPr>
                      <a:r>
                        <a:rPr lang="en" sz="1600">
                          <a:latin typeface="Roboto"/>
                          <a:ea typeface="Roboto"/>
                          <a:cs typeface="Roboto"/>
                          <a:sym typeface="Roboto"/>
                        </a:rPr>
                        <a:t>Advanced topics</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nSpc>
                          <a:spcPct val="115000"/>
                        </a:lnSpc>
                        <a:spcBef>
                          <a:spcPts val="0"/>
                        </a:spcBef>
                        <a:buNone/>
                      </a:pPr>
                      <a:r>
                        <a:rPr lang="en" sz="1600">
                          <a:latin typeface="Roboto"/>
                          <a:ea typeface="Roboto"/>
                          <a:cs typeface="Roboto"/>
                          <a:sym typeface="Roboto"/>
                        </a:rPr>
                        <a:t>Using APIs</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362050">
                <a:tc>
                  <a:txBody>
                    <a:bodyPr>
                      <a:noAutofit/>
                    </a:bodyPr>
                    <a:lstStyle/>
                    <a:p>
                      <a:pPr lvl="0" rtl="0">
                        <a:lnSpc>
                          <a:spcPct val="115000"/>
                        </a:lnSpc>
                        <a:spcBef>
                          <a:spcPts val="0"/>
                        </a:spcBef>
                        <a:buNone/>
                      </a:pPr>
                      <a:r>
                        <a:rPr lang="en" sz="1600">
                          <a:latin typeface="Roboto"/>
                          <a:ea typeface="Roboto"/>
                          <a:cs typeface="Roboto"/>
                          <a:sym typeface="Roboto"/>
                        </a:rPr>
                        <a:t>Controlled Vocab, Scope and Scale</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nSpc>
                          <a:spcPct val="115000"/>
                        </a:lnSpc>
                        <a:spcBef>
                          <a:spcPts val="0"/>
                        </a:spcBef>
                        <a:buNone/>
                      </a:pPr>
                      <a:r>
                        <a:rPr lang="en" sz="1600">
                          <a:solidFill>
                            <a:schemeClr val="dk2"/>
                          </a:solidFill>
                          <a:latin typeface="Roboto"/>
                          <a:ea typeface="Roboto"/>
                          <a:cs typeface="Roboto"/>
                          <a:sym typeface="Roboto"/>
                        </a:rPr>
                        <a:t>Advanced topics</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nSpc>
                          <a:spcPct val="115000"/>
                        </a:lnSpc>
                        <a:spcBef>
                          <a:spcPts val="0"/>
                        </a:spcBef>
                        <a:buNone/>
                      </a:pPr>
                      <a:r>
                        <a:rPr lang="en" sz="1600">
                          <a:latin typeface="Roboto"/>
                          <a:ea typeface="Roboto"/>
                          <a:cs typeface="Roboto"/>
                          <a:sym typeface="Roboto"/>
                        </a:rPr>
                        <a:t>API Design</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362050">
                <a:tc>
                  <a:txBody>
                    <a:bodyPr>
                      <a:noAutofit/>
                    </a:bodyPr>
                    <a:lstStyle/>
                    <a:p>
                      <a:pPr lvl="0" rtl="0">
                        <a:lnSpc>
                          <a:spcPct val="115000"/>
                        </a:lnSpc>
                        <a:spcBef>
                          <a:spcPts val="0"/>
                        </a:spcBef>
                        <a:buNone/>
                      </a:pPr>
                      <a:r>
                        <a:rPr lang="en" sz="1600">
                          <a:latin typeface="Roboto"/>
                          <a:ea typeface="Roboto"/>
                          <a:cs typeface="Roboto"/>
                          <a:sym typeface="Roboto"/>
                        </a:rPr>
                        <a:t>Document Type Spectrum</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nSpc>
                          <a:spcPct val="115000"/>
                        </a:lnSpc>
                        <a:spcBef>
                          <a:spcPts val="0"/>
                        </a:spcBef>
                        <a:buNone/>
                      </a:pPr>
                      <a:r>
                        <a:rPr lang="en" sz="1600">
                          <a:solidFill>
                            <a:schemeClr val="dk2"/>
                          </a:solidFill>
                          <a:latin typeface="Roboto"/>
                          <a:ea typeface="Roboto"/>
                          <a:cs typeface="Roboto"/>
                          <a:sym typeface="Roboto"/>
                        </a:rPr>
                        <a:t>Advanced topics</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lvl="0" rtl="0">
                        <a:lnSpc>
                          <a:spcPct val="115000"/>
                        </a:lnSpc>
                        <a:spcBef>
                          <a:spcPts val="0"/>
                        </a:spcBef>
                        <a:buNone/>
                      </a:pPr>
                      <a:r>
                        <a:rPr lang="en" sz="1600">
                          <a:latin typeface="Roboto"/>
                          <a:ea typeface="Roboto"/>
                          <a:cs typeface="Roboto"/>
                          <a:sym typeface="Roboto"/>
                        </a:rPr>
                        <a:t>Web Scraping</a:t>
                      </a:r>
                    </a:p>
                  </a:txBody>
                  <a:tcPr marT="19050" marB="19050" marR="28575" marL="2857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599" cy="623400"/>
          </a:xfrm>
          <a:prstGeom prst="rect">
            <a:avLst/>
          </a:prstGeom>
        </p:spPr>
        <p:txBody>
          <a:bodyPr anchorCtr="0" anchor="t" bIns="91425" lIns="91425" rIns="91425" tIns="91425">
            <a:noAutofit/>
          </a:bodyPr>
          <a:lstStyle/>
          <a:p>
            <a:pPr lvl="0">
              <a:spcBef>
                <a:spcPts val="0"/>
              </a:spcBef>
              <a:buNone/>
            </a:pPr>
            <a:r>
              <a:rPr lang="en"/>
              <a:t>What you’ll be doing</a:t>
            </a:r>
          </a:p>
        </p:txBody>
      </p:sp>
      <p:sp>
        <p:nvSpPr>
          <p:cNvPr id="110" name="Shape 110"/>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381000" lvl="0" marL="457200" rtl="0">
              <a:spcBef>
                <a:spcPts val="0"/>
              </a:spcBef>
              <a:spcAft>
                <a:spcPts val="1000"/>
              </a:spcAft>
              <a:buClr>
                <a:schemeClr val="dk2"/>
              </a:buClr>
              <a:buSzPct val="100000"/>
            </a:pPr>
            <a:r>
              <a:rPr lang="en">
                <a:solidFill>
                  <a:schemeClr val="dk2"/>
                </a:solidFill>
              </a:rPr>
              <a:t>Learning f</a:t>
            </a:r>
            <a:r>
              <a:rPr lang="en" sz="2400">
                <a:solidFill>
                  <a:schemeClr val="dk2"/>
                </a:solidFill>
              </a:rPr>
              <a:t>undamentals of web development</a:t>
            </a:r>
            <a:r>
              <a:rPr lang="en">
                <a:solidFill>
                  <a:schemeClr val="dk2"/>
                </a:solidFill>
              </a:rPr>
              <a:t> through 4 course modules</a:t>
            </a:r>
          </a:p>
          <a:p>
            <a:pPr indent="-381000" lvl="0" marL="457200" rtl="0">
              <a:spcBef>
                <a:spcPts val="0"/>
              </a:spcBef>
              <a:spcAft>
                <a:spcPts val="1000"/>
              </a:spcAft>
              <a:buClr>
                <a:schemeClr val="dk2"/>
              </a:buClr>
              <a:buSzPct val="100000"/>
            </a:pPr>
            <a:r>
              <a:rPr lang="en">
                <a:solidFill>
                  <a:schemeClr val="dk2"/>
                </a:solidFill>
              </a:rPr>
              <a:t>Implementing i</a:t>
            </a:r>
            <a:r>
              <a:rPr lang="en" sz="2400">
                <a:solidFill>
                  <a:schemeClr val="dk2"/>
                </a:solidFill>
              </a:rPr>
              <a:t>nformation architecture principles - best practices for designing systems</a:t>
            </a:r>
          </a:p>
          <a:p>
            <a:pPr indent="-381000" lvl="0" marL="457200" rtl="0">
              <a:spcBef>
                <a:spcPts val="0"/>
              </a:spcBef>
              <a:spcAft>
                <a:spcPts val="1000"/>
              </a:spcAft>
              <a:buClr>
                <a:schemeClr val="dk2"/>
              </a:buClr>
              <a:buSzPct val="100000"/>
            </a:pPr>
            <a:r>
              <a:rPr lang="en" sz="2400">
                <a:solidFill>
                  <a:schemeClr val="dk2"/>
                </a:solidFill>
              </a:rPr>
              <a:t>Hands-on sessions to app</a:t>
            </a:r>
            <a:r>
              <a:rPr lang="en">
                <a:solidFill>
                  <a:schemeClr val="dk2"/>
                </a:solidFill>
              </a:rPr>
              <a:t>ly </a:t>
            </a:r>
            <a:r>
              <a:rPr b="1" lang="en">
                <a:solidFill>
                  <a:schemeClr val="dk2"/>
                </a:solidFill>
              </a:rPr>
              <a:t>Info 202 principles</a:t>
            </a:r>
          </a:p>
          <a:p>
            <a:pPr indent="-381000" lvl="0" marL="457200" rtl="0">
              <a:spcBef>
                <a:spcPts val="0"/>
              </a:spcBef>
              <a:spcAft>
                <a:spcPts val="1000"/>
              </a:spcAft>
              <a:buClr>
                <a:schemeClr val="dk2"/>
              </a:buClr>
              <a:buSzPct val="100000"/>
            </a:pPr>
            <a:r>
              <a:rPr lang="en">
                <a:solidFill>
                  <a:schemeClr val="dk2"/>
                </a:solidFill>
              </a:rPr>
              <a:t>Reading material and reading responses</a:t>
            </a:r>
          </a:p>
          <a:p>
            <a:pPr indent="-400050" lvl="0" marL="457200">
              <a:spcBef>
                <a:spcPts val="0"/>
              </a:spcBef>
              <a:spcAft>
                <a:spcPts val="1000"/>
              </a:spcAft>
              <a:buClr>
                <a:schemeClr val="dk2"/>
              </a:buClr>
              <a:buSzPct val="100000"/>
            </a:pPr>
            <a:r>
              <a:rPr b="1" i="1" lang="en" sz="2700">
                <a:solidFill>
                  <a:schemeClr val="dk2"/>
                </a:solidFill>
              </a:rPr>
              <a:t>You’ll build an application</a:t>
            </a:r>
            <a:r>
              <a:rPr lang="en" sz="2700">
                <a:solidFill>
                  <a:schemeClr val="dk2"/>
                </a:solidFill>
              </a:rPr>
              <a:t> !! (Final group projects)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IOLab">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