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Raleway"/>
      <p:regular r:id="rId40"/>
      <p:bold r:id="rId41"/>
      <p:italic r:id="rId42"/>
      <p:boldItalic r:id="rId43"/>
    </p:embeddedFont>
    <p:embeddedFont>
      <p:font typeface="Source Sans Pr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B236878E-3EDA-47BA-A352-C608EADDAA57}">
  <a:tblStyle styleId="{B236878E-3EDA-47BA-A352-C608EADDAA57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regular.fntdata"/><Relationship Id="rId20" Type="http://schemas.openxmlformats.org/officeDocument/2006/relationships/slide" Target="slides/slide15.xml"/><Relationship Id="rId42" Type="http://schemas.openxmlformats.org/officeDocument/2006/relationships/font" Target="fonts/Raleway-italic.fntdata"/><Relationship Id="rId41" Type="http://schemas.openxmlformats.org/officeDocument/2006/relationships/font" Target="fonts/Raleway-bold.fntdata"/><Relationship Id="rId22" Type="http://schemas.openxmlformats.org/officeDocument/2006/relationships/slide" Target="slides/slide17.xml"/><Relationship Id="rId44" Type="http://schemas.openxmlformats.org/officeDocument/2006/relationships/font" Target="fonts/SourceSansPro-regular.fntdata"/><Relationship Id="rId21" Type="http://schemas.openxmlformats.org/officeDocument/2006/relationships/slide" Target="slides/slide16.xml"/><Relationship Id="rId43" Type="http://schemas.openxmlformats.org/officeDocument/2006/relationships/font" Target="fonts/Raleway-boldItalic.fntdata"/><Relationship Id="rId24" Type="http://schemas.openxmlformats.org/officeDocument/2006/relationships/slide" Target="slides/slide19.xml"/><Relationship Id="rId46" Type="http://schemas.openxmlformats.org/officeDocument/2006/relationships/font" Target="fonts/SourceSansPro-italic.fntdata"/><Relationship Id="rId23" Type="http://schemas.openxmlformats.org/officeDocument/2006/relationships/slide" Target="slides/slide18.xml"/><Relationship Id="rId45" Type="http://schemas.openxmlformats.org/officeDocument/2006/relationships/font" Target="fonts/SourceSansPr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SourceSansPro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80700" y="2651100"/>
            <a:ext cx="8982599" cy="24117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80700" y="2651100"/>
            <a:ext cx="8982599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743000"/>
            <a:ext cx="8520599" cy="2006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2845181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80700" y="2651100"/>
            <a:ext cx="8982599" cy="24117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defRPr>
                <a:solidFill>
                  <a:srgbClr val="434343"/>
                </a:solidFill>
              </a:defRPr>
            </a:lvl1pPr>
            <a:lvl2pPr lvl="1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defRPr>
                <a:solidFill>
                  <a:srgbClr val="434343"/>
                </a:solidFill>
              </a:defRPr>
            </a:lvl2pPr>
            <a:lvl3pPr lvl="2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defRPr>
                <a:solidFill>
                  <a:srgbClr val="434343"/>
                </a:solidFill>
              </a:defRPr>
            </a:lvl3pPr>
            <a:lvl4pPr lvl="3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defRPr>
                <a:solidFill>
                  <a:srgbClr val="434343"/>
                </a:solidFill>
              </a:defRPr>
            </a:lvl4pPr>
            <a:lvl5pPr lvl="4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defRPr>
                <a:solidFill>
                  <a:srgbClr val="434343"/>
                </a:solidFill>
              </a:defRPr>
            </a:lvl5pPr>
            <a:lvl6pPr lvl="5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defRPr>
                <a:solidFill>
                  <a:srgbClr val="434343"/>
                </a:solidFill>
              </a:defRPr>
            </a:lvl6pPr>
            <a:lvl7pPr lvl="6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defRPr>
                <a:solidFill>
                  <a:srgbClr val="434343"/>
                </a:solidFill>
              </a:defRPr>
            </a:lvl7pPr>
            <a:lvl8pPr lvl="7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defRPr>
                <a:solidFill>
                  <a:srgbClr val="434343"/>
                </a:solidFill>
              </a:defRPr>
            </a:lvl8pPr>
            <a:lvl9pPr lvl="8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2" name="Shape 22"/>
          <p:cNvSpPr/>
          <p:nvPr/>
        </p:nvSpPr>
        <p:spPr>
          <a:xfrm>
            <a:off x="80700" y="5024650"/>
            <a:ext cx="8982599" cy="118799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636800" y="80700"/>
            <a:ext cx="4426499" cy="49820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181700"/>
            <a:ext cx="4045199" cy="15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Source Sans Pro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9.png"/><Relationship Id="rId4" Type="http://schemas.openxmlformats.org/officeDocument/2006/relationships/hyperlink" Target="http://www.evolutionoftheweb.com/" TargetMode="External"/><Relationship Id="rId5" Type="http://schemas.openxmlformats.org/officeDocument/2006/relationships/hyperlink" Target="https://www.w3.org/People/Raggett/book4/ch02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w3.org/XML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htmldog.com/references/html/tags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6.png"/><Relationship Id="rId4" Type="http://schemas.openxmlformats.org/officeDocument/2006/relationships/image" Target="../media/image13.png"/><Relationship Id="rId5" Type="http://schemas.openxmlformats.org/officeDocument/2006/relationships/image" Target="../media/image01.png"/><Relationship Id="rId6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techcrunch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www.google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learn.shayhowe.com/html-css/writing-your-best-code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Relationship Id="rId4" Type="http://schemas.openxmlformats.org/officeDocument/2006/relationships/image" Target="../media/image03.png"/><Relationship Id="rId5" Type="http://schemas.openxmlformats.org/officeDocument/2006/relationships/image" Target="../media/image02.png"/><Relationship Id="rId6" Type="http://schemas.openxmlformats.org/officeDocument/2006/relationships/image" Target="../media/image0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www.w3.org/TR/1999/REC-rdf-syntax-19990222/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w3.org/TR/html5/ 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IO Lab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2603650" y="3198875"/>
            <a:ext cx="38370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Module 2 - Lec 1 - HTML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Jan 27, 2016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485875" y="1738075"/>
            <a:ext cx="81837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Spring 2016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Wait, what is the W3C?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450150" y="1429750"/>
            <a:ext cx="8243700" cy="36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545454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“The World Wide Web Consortium (</a:t>
            </a:r>
            <a:r>
              <a:rPr b="1" lang="en" sz="2400">
                <a:solidFill>
                  <a:srgbClr val="6A6A6A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W3C</a:t>
            </a:r>
            <a:r>
              <a:rPr lang="en" sz="2400">
                <a:solidFill>
                  <a:srgbClr val="545454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) is an international community where Member organizations, a full-time staff, and the public work together to develop Web standards.”</a:t>
            </a:r>
          </a:p>
          <a:p>
            <a:pPr indent="0" lvl="0" marL="502920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545454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5029200" rtl="0">
              <a:spcBef>
                <a:spcPts val="0"/>
              </a:spcBef>
              <a:buNone/>
            </a:pPr>
            <a:r>
              <a:rPr lang="en" sz="2400">
                <a:solidFill>
                  <a:srgbClr val="545454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- W3C website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545454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545454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545454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Mission: “To lead the Web to its full potential.”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2203" y="445025"/>
            <a:ext cx="1788399" cy="120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Tim Berners-Lee</a:t>
            </a:r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903" y="1435200"/>
            <a:ext cx="2394592" cy="3006649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>
            <p:ph idx="1" type="body"/>
          </p:nvPr>
        </p:nvSpPr>
        <p:spPr>
          <a:xfrm>
            <a:off x="3851075" y="1435200"/>
            <a:ext cx="4981200" cy="3133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Currently the Chair of the W3C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Wanted a way to share research across different systems at CERN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Proposed what would become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The Web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HTTP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HTML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759725" y="4497275"/>
            <a:ext cx="7937999" cy="44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i="1" lang="en" sz="1800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Visualizing the Web’s timeline</a:t>
            </a:r>
            <a:r>
              <a:rPr i="1" lang="en" sz="18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					</a:t>
            </a:r>
            <a:r>
              <a:rPr i="1" lang="en" sz="1800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/>
              </a:rPr>
              <a:t>The W3C version of history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HTML - Content and Structure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152475"/>
            <a:ext cx="4438799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Contains a web page’s content to be rendered, whether it’s hard-coded or dynamically generated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Provides structure to a web page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It’s like the skeleton of a web page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0274" y="404125"/>
            <a:ext cx="2942024" cy="4523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HTML vs XML</a:t>
            </a:r>
          </a:p>
        </p:txBody>
      </p:sp>
      <p:graphicFrame>
        <p:nvGraphicFramePr>
          <p:cNvPr id="180" name="Shape 180"/>
          <p:cNvGraphicFramePr/>
          <p:nvPr/>
        </p:nvGraphicFramePr>
        <p:xfrm>
          <a:off x="882650" y="130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{B236878E-3EDA-47BA-A352-C608EADDAA57}</a:tableStyleId>
              </a:tblPr>
              <a:tblGrid>
                <a:gridCol w="3619500"/>
                <a:gridCol w="3619500"/>
              </a:tblGrid>
              <a:tr h="4164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HTML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XML</a:t>
                      </a:r>
                    </a:p>
                  </a:txBody>
                  <a:tcPr marT="91425" marB="91425" marR="91425" marL="91425"/>
                </a:tc>
              </a:tr>
              <a:tr h="416400">
                <a:tc>
                  <a:txBody>
                    <a:bodyPr>
                      <a:noAutofit/>
                    </a:bodyPr>
                    <a:lstStyle/>
                    <a:p>
                      <a:pPr indent="-330200" lvl="0" marL="457200" rtl="0">
                        <a:lnSpc>
                          <a:spcPct val="150000"/>
                        </a:lnSpc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en" sz="1600"/>
                        <a:t>Used to display data</a:t>
                      </a:r>
                    </a:p>
                    <a:p>
                      <a:pPr indent="-330200" lvl="0" marL="457200" rtl="0">
                        <a:lnSpc>
                          <a:spcPct val="150000"/>
                        </a:lnSpc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en" sz="1600"/>
                        <a:t>Pre-defined vocabulary</a:t>
                      </a:r>
                    </a:p>
                    <a:p>
                      <a:pPr indent="-330200" lvl="0" marL="457200" rtl="0">
                        <a:lnSpc>
                          <a:spcPct val="150000"/>
                        </a:lnSpc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en" sz="1600"/>
                        <a:t>Forgiving syntactical rules</a:t>
                      </a:r>
                    </a:p>
                    <a:p>
                      <a:pPr indent="-330200" lvl="0" marL="457200" rtl="0">
                        <a:lnSpc>
                          <a:spcPct val="150000"/>
                        </a:lnSpc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en" sz="1600"/>
                        <a:t>Focus on human readability</a:t>
                      </a:r>
                    </a:p>
                    <a:p>
                      <a:pPr indent="-330200" lvl="0" marL="457200" rtl="0">
                        <a:lnSpc>
                          <a:spcPct val="150000"/>
                        </a:lnSpc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en" sz="1600"/>
                        <a:t>Focus on Web development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30200" lvl="0" marL="457200" rtl="0">
                        <a:lnSpc>
                          <a:spcPct val="150000"/>
                        </a:lnSpc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en" sz="1600"/>
                        <a:t>Used to describe/store data</a:t>
                      </a:r>
                    </a:p>
                    <a:p>
                      <a:pPr indent="-330200" lvl="0" marL="457200" rtl="0">
                        <a:lnSpc>
                          <a:spcPct val="150000"/>
                        </a:lnSpc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en" sz="1600"/>
                        <a:t>User-defined vocabulary</a:t>
                      </a:r>
                    </a:p>
                    <a:p>
                      <a:pPr indent="-330200" lvl="0" marL="457200" rtl="0">
                        <a:lnSpc>
                          <a:spcPct val="150000"/>
                        </a:lnSpc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en" sz="1600"/>
                        <a:t>Strict syntactical rules</a:t>
                      </a:r>
                    </a:p>
                    <a:p>
                      <a:pPr indent="-330200" lvl="0" marL="457200" rtl="0">
                        <a:lnSpc>
                          <a:spcPct val="150000"/>
                        </a:lnSpc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en" sz="1600"/>
                        <a:t>Focus on machine readability</a:t>
                      </a:r>
                    </a:p>
                    <a:p>
                      <a:pPr indent="-330200" lvl="0" marL="457200">
                        <a:lnSpc>
                          <a:spcPct val="150000"/>
                        </a:lnSpc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en" sz="1600"/>
                        <a:t>Focus on transactional documents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1" name="Shape 181"/>
          <p:cNvSpPr txBox="1"/>
          <p:nvPr/>
        </p:nvSpPr>
        <p:spPr>
          <a:xfrm>
            <a:off x="882650" y="4334125"/>
            <a:ext cx="6994799" cy="50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800" u="sng">
                <a:solidFill>
                  <a:schemeClr val="hlink"/>
                </a:solidFill>
                <a:hlinkClick r:id="rId3"/>
              </a:rPr>
              <a:t>For more on XML, check out the W3C spec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HTML, XML, &amp; The Document-Type Spectrum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882650" y="4334125"/>
            <a:ext cx="6994799" cy="50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i="1" lang="en" sz="1800"/>
              <a:t>We’ll primarily be focusing on HTML in this course</a:t>
            </a:r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1587" y="1187272"/>
            <a:ext cx="4920825" cy="2768949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 txBox="1"/>
          <p:nvPr/>
        </p:nvSpPr>
        <p:spPr>
          <a:xfrm>
            <a:off x="3379500" y="3868525"/>
            <a:ext cx="724800" cy="427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HTML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5269675" y="3868525"/>
            <a:ext cx="724800" cy="427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XML</a:t>
            </a:r>
          </a:p>
        </p:txBody>
      </p:sp>
      <p:cxnSp>
        <p:nvCxnSpPr>
          <p:cNvPr id="191" name="Shape 191"/>
          <p:cNvCxnSpPr>
            <a:stCxn id="189" idx="0"/>
          </p:cNvCxnSpPr>
          <p:nvPr/>
        </p:nvCxnSpPr>
        <p:spPr>
          <a:xfrm rot="10800000">
            <a:off x="2707200" y="3597925"/>
            <a:ext cx="1034700" cy="2706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2" name="Shape 192"/>
          <p:cNvCxnSpPr/>
          <p:nvPr/>
        </p:nvCxnSpPr>
        <p:spPr>
          <a:xfrm rot="10800000">
            <a:off x="4872774" y="3606624"/>
            <a:ext cx="759300" cy="2619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3" name="Shape 193"/>
          <p:cNvCxnSpPr/>
          <p:nvPr/>
        </p:nvCxnSpPr>
        <p:spPr>
          <a:xfrm flipH="1">
            <a:off x="3741899" y="3597925"/>
            <a:ext cx="1034700" cy="270599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4" name="Shape 194"/>
          <p:cNvCxnSpPr/>
          <p:nvPr/>
        </p:nvCxnSpPr>
        <p:spPr>
          <a:xfrm flipH="1">
            <a:off x="5632074" y="3606625"/>
            <a:ext cx="759300" cy="2619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HTML - Elements &amp; Tags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Elements are the building blocks of HTML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Tags are used to mark beginning &amp; end of an element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Opening tags and closing tags: &lt;&gt;       &lt;/&gt;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ex: &lt;p&gt;This is a paragraph&lt;/p&gt;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content between the opening and closing tags is rendered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 the above paragraph element, “This is a paragraph” is the content and will be rendered</a:t>
            </a:r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2525" y="144475"/>
            <a:ext cx="3235425" cy="199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HTML - Elements &amp; Tags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311700" y="2492637"/>
            <a:ext cx="8520599" cy="703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BF9000"/>
                </a:solidFill>
              </a:rPr>
              <a:t>&lt;</a:t>
            </a:r>
            <a:r>
              <a:rPr lang="en" sz="3600">
                <a:solidFill>
                  <a:srgbClr val="3C78D8"/>
                </a:solidFill>
              </a:rPr>
              <a:t>p</a:t>
            </a:r>
            <a:r>
              <a:rPr lang="en" sz="3600">
                <a:solidFill>
                  <a:srgbClr val="BF9000"/>
                </a:solidFill>
              </a:rPr>
              <a:t>&gt;</a:t>
            </a:r>
            <a:r>
              <a:rPr lang="en" sz="3600">
                <a:solidFill>
                  <a:srgbClr val="38761D"/>
                </a:solidFill>
              </a:rPr>
              <a:t>This is a paragraph</a:t>
            </a:r>
            <a:r>
              <a:rPr lang="en" sz="3600">
                <a:solidFill>
                  <a:srgbClr val="BF9000"/>
                </a:solidFill>
              </a:rPr>
              <a:t>&lt;</a:t>
            </a:r>
            <a:r>
              <a:rPr lang="en" sz="3600">
                <a:solidFill>
                  <a:srgbClr val="E06666"/>
                </a:solidFill>
              </a:rPr>
              <a:t>/</a:t>
            </a:r>
            <a:r>
              <a:rPr lang="en" sz="3600">
                <a:solidFill>
                  <a:srgbClr val="3C78D8"/>
                </a:solidFill>
              </a:rPr>
              <a:t>p</a:t>
            </a:r>
            <a:r>
              <a:rPr lang="en" sz="3600">
                <a:solidFill>
                  <a:srgbClr val="BF9000"/>
                </a:solidFill>
              </a:rPr>
              <a:t>&gt;</a:t>
            </a:r>
          </a:p>
        </p:txBody>
      </p:sp>
      <p:cxnSp>
        <p:nvCxnSpPr>
          <p:cNvPr id="208" name="Shape 208"/>
          <p:cNvCxnSpPr/>
          <p:nvPr/>
        </p:nvCxnSpPr>
        <p:spPr>
          <a:xfrm rot="10800000">
            <a:off x="2332375" y="1663075"/>
            <a:ext cx="0" cy="768299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9" name="Shape 209"/>
          <p:cNvCxnSpPr/>
          <p:nvPr/>
        </p:nvCxnSpPr>
        <p:spPr>
          <a:xfrm rot="10800000">
            <a:off x="2368075" y="3257125"/>
            <a:ext cx="0" cy="929699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0" name="Shape 210"/>
          <p:cNvCxnSpPr/>
          <p:nvPr/>
        </p:nvCxnSpPr>
        <p:spPr>
          <a:xfrm>
            <a:off x="1992575" y="3257300"/>
            <a:ext cx="688199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1" name="Shape 211"/>
          <p:cNvCxnSpPr/>
          <p:nvPr/>
        </p:nvCxnSpPr>
        <p:spPr>
          <a:xfrm rot="10800000">
            <a:off x="2670977" y="3034050"/>
            <a:ext cx="0" cy="213599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2" name="Shape 212"/>
          <p:cNvCxnSpPr/>
          <p:nvPr/>
        </p:nvCxnSpPr>
        <p:spPr>
          <a:xfrm rot="10800000">
            <a:off x="1998950" y="3034050"/>
            <a:ext cx="0" cy="213599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3" name="Shape 213"/>
          <p:cNvCxnSpPr/>
          <p:nvPr/>
        </p:nvCxnSpPr>
        <p:spPr>
          <a:xfrm rot="10800000">
            <a:off x="6763400" y="3257112"/>
            <a:ext cx="0" cy="929699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4" name="Shape 214"/>
          <p:cNvCxnSpPr/>
          <p:nvPr/>
        </p:nvCxnSpPr>
        <p:spPr>
          <a:xfrm>
            <a:off x="6322400" y="3239375"/>
            <a:ext cx="816599" cy="8699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5" name="Shape 215"/>
          <p:cNvCxnSpPr/>
          <p:nvPr/>
        </p:nvCxnSpPr>
        <p:spPr>
          <a:xfrm rot="10800000">
            <a:off x="7132281" y="3033612"/>
            <a:ext cx="0" cy="213599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6" name="Shape 216"/>
          <p:cNvCxnSpPr/>
          <p:nvPr/>
        </p:nvCxnSpPr>
        <p:spPr>
          <a:xfrm rot="10800000">
            <a:off x="6317650" y="3033612"/>
            <a:ext cx="0" cy="213599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7" name="Shape 217"/>
          <p:cNvCxnSpPr/>
          <p:nvPr/>
        </p:nvCxnSpPr>
        <p:spPr>
          <a:xfrm>
            <a:off x="4379025" y="1557070"/>
            <a:ext cx="0" cy="612599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2711549" y="2169669"/>
            <a:ext cx="3554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9" name="Shape 219"/>
          <p:cNvCxnSpPr/>
          <p:nvPr/>
        </p:nvCxnSpPr>
        <p:spPr>
          <a:xfrm>
            <a:off x="2733300" y="2164500"/>
            <a:ext cx="0" cy="14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0" name="Shape 220"/>
          <p:cNvCxnSpPr/>
          <p:nvPr/>
        </p:nvCxnSpPr>
        <p:spPr>
          <a:xfrm>
            <a:off x="6249128" y="2164500"/>
            <a:ext cx="0" cy="14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21" name="Shape 221"/>
          <p:cNvSpPr txBox="1"/>
          <p:nvPr/>
        </p:nvSpPr>
        <p:spPr>
          <a:xfrm>
            <a:off x="1585625" y="1191350"/>
            <a:ext cx="1502099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434343"/>
                </a:solidFill>
              </a:rPr>
              <a:t>element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5918300" y="4156700"/>
            <a:ext cx="1690199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434343"/>
                </a:solidFill>
              </a:rPr>
              <a:t>closing tag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1460425" y="4156700"/>
            <a:ext cx="1815299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434343"/>
                </a:solidFill>
              </a:rPr>
              <a:t>opening tag</a:t>
            </a:r>
          </a:p>
        </p:txBody>
      </p:sp>
      <p:cxnSp>
        <p:nvCxnSpPr>
          <p:cNvPr id="224" name="Shape 224"/>
          <p:cNvCxnSpPr/>
          <p:nvPr/>
        </p:nvCxnSpPr>
        <p:spPr>
          <a:xfrm>
            <a:off x="4379025" y="1557075"/>
            <a:ext cx="266699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25" name="Shape 225"/>
          <p:cNvSpPr txBox="1"/>
          <p:nvPr/>
        </p:nvSpPr>
        <p:spPr>
          <a:xfrm>
            <a:off x="4638875" y="1263675"/>
            <a:ext cx="1205699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434343"/>
                </a:solidFill>
              </a:rPr>
              <a:t>content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HTML - Common Element Types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div (division) - used for sectioning &amp; styling; no semantic value!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span - used for small bits of text &amp; styling; no semantic value!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h1 - h6 - headers, ranging in hierarchical importance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p (paragraph) - used for larger blocks of text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a (anchor) - used to link to other web pages, internal or external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ol &amp; ul - ordered and unordered lists (i.e., numbered &amp; bulleted lists)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img (image)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button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HTML - Common Element Types Cont’d.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form - used for user input/forms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nav - used for navigation-specific content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header - not the &lt;head&gt; element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article - used for the main text of a web page; great for syndication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section - used for grouping related content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aside - used for tangential content, like a block quote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footer - used at bottom of page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436625" y="4313900"/>
            <a:ext cx="52395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 u="sng">
                <a:solidFill>
                  <a:schemeClr val="hlink"/>
                </a:solidFill>
                <a:hlinkClick r:id="rId3"/>
              </a:rPr>
              <a:t>for even more tags, check out HTML Dog’s tag reference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/>
        </p:nvSpPr>
        <p:spPr>
          <a:xfrm>
            <a:off x="1982850" y="1144625"/>
            <a:ext cx="5178299" cy="3798599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HTML - Structure &amp; Meaning Using Types</a:t>
            </a:r>
          </a:p>
        </p:txBody>
      </p:sp>
      <p:sp>
        <p:nvSpPr>
          <p:cNvPr id="245" name="Shape 245"/>
          <p:cNvSpPr/>
          <p:nvPr/>
        </p:nvSpPr>
        <p:spPr>
          <a:xfrm>
            <a:off x="2251668" y="1387401"/>
            <a:ext cx="4601099" cy="580199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&lt;header&gt;</a:t>
            </a:r>
          </a:p>
        </p:txBody>
      </p:sp>
      <p:sp>
        <p:nvSpPr>
          <p:cNvPr id="246" name="Shape 246"/>
          <p:cNvSpPr/>
          <p:nvPr/>
        </p:nvSpPr>
        <p:spPr>
          <a:xfrm>
            <a:off x="5453591" y="2101216"/>
            <a:ext cx="1399199" cy="1950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&lt;aside&gt;</a:t>
            </a:r>
          </a:p>
        </p:txBody>
      </p:sp>
      <p:sp>
        <p:nvSpPr>
          <p:cNvPr id="247" name="Shape 247"/>
          <p:cNvSpPr/>
          <p:nvPr/>
        </p:nvSpPr>
        <p:spPr>
          <a:xfrm>
            <a:off x="2279802" y="4202664"/>
            <a:ext cx="4601099" cy="580199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&lt;footer&gt;</a:t>
            </a:r>
          </a:p>
        </p:txBody>
      </p:sp>
      <p:sp>
        <p:nvSpPr>
          <p:cNvPr id="248" name="Shape 248"/>
          <p:cNvSpPr/>
          <p:nvPr/>
        </p:nvSpPr>
        <p:spPr>
          <a:xfrm>
            <a:off x="2251668" y="2101216"/>
            <a:ext cx="2980499" cy="1950600"/>
          </a:xfrm>
          <a:prstGeom prst="roundRect">
            <a:avLst>
              <a:gd fmla="val 16667" name="adj"/>
            </a:avLst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&lt;article&gt;</a:t>
            </a:r>
          </a:p>
        </p:txBody>
      </p:sp>
      <p:sp>
        <p:nvSpPr>
          <p:cNvPr id="249" name="Shape 249"/>
          <p:cNvSpPr/>
          <p:nvPr/>
        </p:nvSpPr>
        <p:spPr>
          <a:xfrm>
            <a:off x="2429568" y="2579443"/>
            <a:ext cx="2624699" cy="384899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&lt;h1&gt;</a:t>
            </a:r>
          </a:p>
        </p:txBody>
      </p:sp>
      <p:sp>
        <p:nvSpPr>
          <p:cNvPr id="250" name="Shape 250"/>
          <p:cNvSpPr/>
          <p:nvPr/>
        </p:nvSpPr>
        <p:spPr>
          <a:xfrm>
            <a:off x="2429568" y="3067795"/>
            <a:ext cx="2624699" cy="850499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&lt;p&gt;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Course Map</a:t>
            </a:r>
          </a:p>
        </p:txBody>
      </p:sp>
      <p:pic>
        <p:nvPicPr>
          <p:cNvPr id="67" name="Shape 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7050" y="1826112"/>
            <a:ext cx="1304925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5366" y="1826112"/>
            <a:ext cx="1304925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03683" y="1826112"/>
            <a:ext cx="1304925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72000" y="1826112"/>
            <a:ext cx="1304925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>
            <a:off x="490475" y="1386100"/>
            <a:ext cx="1658099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Getting Started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2658290" y="1386100"/>
            <a:ext cx="1658099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Front End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4827106" y="1386100"/>
            <a:ext cx="1658099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Back End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6995896" y="1386100"/>
            <a:ext cx="1658099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Advanced Topics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426125" y="3263625"/>
            <a:ext cx="1786800" cy="16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Introduction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Fundamentals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Git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Command Line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2593950" y="3263625"/>
            <a:ext cx="1786800" cy="16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HTML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CSS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Responsive Design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JavaScript &amp; jQuery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4761775" y="3263625"/>
            <a:ext cx="1786800" cy="16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Web Frameworks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Architecture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Database Design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6995900" y="3263625"/>
            <a:ext cx="1786800" cy="16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APIs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Visualization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Security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Deployment</a:t>
            </a:r>
          </a:p>
        </p:txBody>
      </p:sp>
      <p:cxnSp>
        <p:nvCxnSpPr>
          <p:cNvPr id="79" name="Shape 79"/>
          <p:cNvCxnSpPr>
            <a:stCxn id="67" idx="3"/>
            <a:endCxn id="68" idx="1"/>
          </p:cNvCxnSpPr>
          <p:nvPr/>
        </p:nvCxnSpPr>
        <p:spPr>
          <a:xfrm>
            <a:off x="1971975" y="2469050"/>
            <a:ext cx="863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0" name="Shape 80"/>
          <p:cNvCxnSpPr>
            <a:stCxn id="68" idx="3"/>
            <a:endCxn id="69" idx="1"/>
          </p:cNvCxnSpPr>
          <p:nvPr/>
        </p:nvCxnSpPr>
        <p:spPr>
          <a:xfrm>
            <a:off x="4140291" y="2469050"/>
            <a:ext cx="863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1" name="Shape 81"/>
          <p:cNvCxnSpPr>
            <a:stCxn id="69" idx="3"/>
            <a:endCxn id="70" idx="1"/>
          </p:cNvCxnSpPr>
          <p:nvPr/>
        </p:nvCxnSpPr>
        <p:spPr>
          <a:xfrm>
            <a:off x="6308608" y="2469050"/>
            <a:ext cx="863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HTML - Structure &amp; Meaning - You Try It!</a:t>
            </a: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311700" y="1230450"/>
            <a:ext cx="7076100" cy="3643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Pair up with someone next to you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Go to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http://www.techcrunch.com</a:t>
            </a:r>
            <a:r>
              <a:rPr lang="en"/>
              <a:t> and find the first story about Werner Herzog from Jan 21, 2016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Take 5 minutes to draw out on paper how you would organize &amp; nest the content using different elements (don’t use page source!)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Try not to use divs or spans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Ignore the right-hand sidebar and social media buttons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HTML - Attributes</a:t>
            </a:r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Properties that give additional information about an element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Element-level metadata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Used to style elements, locate resources, and provide a ‘handle’ for Javascript &amp; jQuery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Located in opening tag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Ex: &lt;div id=”example-div” class=”left wide”&gt;Example Div&lt;/div&gt;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Consist of a name and a value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Ex: href=”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http://www.google.com</a:t>
            </a:r>
            <a:r>
              <a:rPr lang="en"/>
              <a:t>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Some elements require attributes (e.g., anchors), while others don’t (e.g., divisions)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HTML - Common Attribute Types</a:t>
            </a:r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href (hyperlink reference) - links to other pages (internal or external)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class - identifies groups of elements to be styled or interacted with similarly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id - uniquely identifies an element, often for styling, Javascript, or as a fragment identifier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src - links to source media, often images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alt - alternate content to be displayed, often used by screen readers; try to have alt attributes whenever possible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HTML - Comments</a:t>
            </a: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4485875" y="1161425"/>
            <a:ext cx="4264199" cy="3685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Always comment your code - for yourself and for others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Comments enclosed by comment tags: &lt;!--       --&gt;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Ex: &lt;!-- This is a comment --&gt;</a:t>
            </a:r>
          </a:p>
        </p:txBody>
      </p:sp>
      <p:pic>
        <p:nvPicPr>
          <p:cNvPr id="275" name="Shape 2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775" y="1009025"/>
            <a:ext cx="3073875" cy="398207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Shape 276"/>
          <p:cNvSpPr txBox="1"/>
          <p:nvPr/>
        </p:nvSpPr>
        <p:spPr>
          <a:xfrm>
            <a:off x="2703000" y="1542400"/>
            <a:ext cx="1069499" cy="1117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was I thinking when I wrote this?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HTML - Good, Clean Code</a:t>
            </a:r>
          </a:p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Just like comments are important, writing clean, readable code is crucial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Be semantic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Use comments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Use appropriate spacing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Use indentation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Use appropriate naming conventions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Here is a roundup of best practices</a:t>
            </a:r>
            <a:r>
              <a:rPr lang="en"/>
              <a:t> for writing clean HTML and CSS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HTML - Basic Document Structure</a:t>
            </a:r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400"/>
              <a:t>&lt;!DOCTYPE html&gt; - specifies document type; in this case, HTML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400"/>
              <a:t>&lt;html&gt; - the root element; contains all other elements in the HTML doc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400"/>
              <a:t>&lt;head&gt; - a container for the web page’s metadata; this info is not displayed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400"/>
              <a:t>&lt;meta&gt; - a specific p</a:t>
            </a:r>
            <a:r>
              <a:rPr lang="en"/>
              <a:t>iece of metadata about web page, such as the text encoding (UTF-8 is common)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400"/>
              <a:t>&lt;title&gt; - title of web page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400"/>
              <a:t>&lt;link&gt; - link to</a:t>
            </a:r>
            <a:r>
              <a:rPr lang="en"/>
              <a:t> additional </a:t>
            </a:r>
            <a:r>
              <a:rPr lang="en" sz="1400"/>
              <a:t>resources, such as CSS or JS files; can be internal or external</a:t>
            </a:r>
          </a:p>
          <a:p>
            <a:pPr indent="-228600" lvl="2" marL="13716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CSS files in the head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400"/>
              <a:t>&lt;body&gt; - contains the page’s visible content</a:t>
            </a:r>
          </a:p>
          <a:p>
            <a:pPr indent="-228600" lvl="2" marL="13716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&lt;link&gt; to JS files at the end of body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HTML - Basic Structure Example</a:t>
            </a:r>
          </a:p>
        </p:txBody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2880900" y="992225"/>
            <a:ext cx="3382200" cy="3929999"/>
          </a:xfrm>
          <a:prstGeom prst="rect">
            <a:avLst/>
          </a:prstGeom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/>
              <a:t>&lt;!DOCTYPE html&gt;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/>
              <a:t>&lt;html&gt;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/>
              <a:t>	&lt;head&gt;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/>
              <a:t>		&lt;meta charset=”utf-8”&gt;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/>
              <a:t>		&lt;title&gt;A Very Simple Page&lt;/title&gt;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/>
              <a:t>	&lt;/head&gt;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/>
              <a:t>	&lt;body&gt;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/>
              <a:t>		&lt;h1&gt;This is a header&lt;/h1&gt;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/>
              <a:t>		&lt;p&gt;Text goes here.&lt;/p&gt;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/>
              <a:t>	&lt;/body&gt;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/>
              <a:t>&lt;/html&gt;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HTML - The DOM Tree</a:t>
            </a:r>
          </a:p>
        </p:txBody>
      </p:sp>
      <p:pic>
        <p:nvPicPr>
          <p:cNvPr id="300" name="Shape 3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5375" y="1586800"/>
            <a:ext cx="5531448" cy="2884274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Shape 301"/>
          <p:cNvSpPr txBox="1"/>
          <p:nvPr/>
        </p:nvSpPr>
        <p:spPr>
          <a:xfrm>
            <a:off x="678475" y="1586837"/>
            <a:ext cx="2089800" cy="288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CC0000"/>
                </a:solidFill>
              </a:rPr>
              <a:t>D</a:t>
            </a:r>
            <a:r>
              <a:rPr lang="en" sz="2400"/>
              <a:t>ocument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CC0000"/>
                </a:solidFill>
              </a:rPr>
              <a:t>O</a:t>
            </a:r>
            <a:r>
              <a:rPr lang="en" sz="2400"/>
              <a:t>bject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rPr b="1" lang="en" sz="2400">
                <a:solidFill>
                  <a:srgbClr val="CC0000"/>
                </a:solidFill>
              </a:rPr>
              <a:t>M</a:t>
            </a:r>
            <a:r>
              <a:rPr lang="en" sz="2400"/>
              <a:t>odel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678475" y="4322650"/>
            <a:ext cx="5030099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Your browser converts HTML code into a virtual model (the DOM) for rendering and manipulation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HTML - Semantic Code</a:t>
            </a:r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Assign meaning based on content, not style/presentation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Machine-understandable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Search engines, screen readers, RSS feeds, etc.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Human-understandable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Describe type of content (divs &amp; spans don’t inherently do this)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Always assume other people will read your code!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HTML - Semantic Code - Unrealistic?</a:t>
            </a:r>
          </a:p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It is best practice to be semantic when possible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Strive to be semantic, but don’t let it hold you back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Many modern web pages != traditional written publications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Sometimes a div is less confusing than awkwardly using a ‘semantic’ tag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Course Map</a:t>
            </a:r>
          </a:p>
        </p:txBody>
      </p:sp>
      <p:pic>
        <p:nvPicPr>
          <p:cNvPr id="87" name="Shape 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7050" y="1826112"/>
            <a:ext cx="1304925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5366" y="1826112"/>
            <a:ext cx="1304925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03683" y="1826112"/>
            <a:ext cx="1304925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72000" y="1826112"/>
            <a:ext cx="1304925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490475" y="1386100"/>
            <a:ext cx="1658099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Getting Started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2658290" y="1386100"/>
            <a:ext cx="1658099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Front End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4827106" y="1386100"/>
            <a:ext cx="1658099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Back End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6995896" y="1386100"/>
            <a:ext cx="1658099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Advanced Topics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426125" y="3263625"/>
            <a:ext cx="1786800" cy="16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Fundamentals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Git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Command Line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2593950" y="3263625"/>
            <a:ext cx="1786800" cy="16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HTML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CSS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Responsive Design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JavaScript &amp; jQuery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4761775" y="3263625"/>
            <a:ext cx="1786800" cy="16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Web Frameworks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Architecture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Database Design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6995900" y="3263625"/>
            <a:ext cx="1786800" cy="16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APIs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Visualization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Security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Deployment</a:t>
            </a:r>
          </a:p>
        </p:txBody>
      </p:sp>
      <p:cxnSp>
        <p:nvCxnSpPr>
          <p:cNvPr id="99" name="Shape 99"/>
          <p:cNvCxnSpPr>
            <a:stCxn id="87" idx="3"/>
            <a:endCxn id="88" idx="1"/>
          </p:cNvCxnSpPr>
          <p:nvPr/>
        </p:nvCxnSpPr>
        <p:spPr>
          <a:xfrm>
            <a:off x="1971975" y="2469050"/>
            <a:ext cx="863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0" name="Shape 100"/>
          <p:cNvCxnSpPr>
            <a:stCxn id="88" idx="3"/>
            <a:endCxn id="89" idx="1"/>
          </p:cNvCxnSpPr>
          <p:nvPr/>
        </p:nvCxnSpPr>
        <p:spPr>
          <a:xfrm>
            <a:off x="4140291" y="2469050"/>
            <a:ext cx="863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1" name="Shape 101"/>
          <p:cNvCxnSpPr>
            <a:stCxn id="89" idx="3"/>
            <a:endCxn id="90" idx="1"/>
          </p:cNvCxnSpPr>
          <p:nvPr/>
        </p:nvCxnSpPr>
        <p:spPr>
          <a:xfrm>
            <a:off x="6308608" y="2469050"/>
            <a:ext cx="863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2" name="Shape 102"/>
          <p:cNvSpPr/>
          <p:nvPr/>
        </p:nvSpPr>
        <p:spPr>
          <a:xfrm>
            <a:off x="0" y="1237725"/>
            <a:ext cx="2658299" cy="3641399"/>
          </a:xfrm>
          <a:prstGeom prst="rect">
            <a:avLst/>
          </a:prstGeom>
          <a:solidFill>
            <a:srgbClr val="FFFFFF">
              <a:alpha val="657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4447225" y="1237725"/>
            <a:ext cx="4385099" cy="3641399"/>
          </a:xfrm>
          <a:prstGeom prst="rect">
            <a:avLst/>
          </a:prstGeom>
          <a:solidFill>
            <a:srgbClr val="FFFFFF">
              <a:alpha val="657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658300" y="2157375"/>
            <a:ext cx="213599" cy="623400"/>
          </a:xfrm>
          <a:prstGeom prst="rect">
            <a:avLst/>
          </a:prstGeom>
          <a:solidFill>
            <a:srgbClr val="FFFFFF">
              <a:alpha val="657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4140300" y="2140275"/>
            <a:ext cx="306900" cy="623400"/>
          </a:xfrm>
          <a:prstGeom prst="rect">
            <a:avLst/>
          </a:prstGeom>
          <a:solidFill>
            <a:srgbClr val="FFFFFF">
              <a:alpha val="657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HTML - Unsemantic &amp; Semantic Example</a:t>
            </a:r>
          </a:p>
        </p:txBody>
      </p:sp>
      <p:graphicFrame>
        <p:nvGraphicFramePr>
          <p:cNvPr id="320" name="Shape 320"/>
          <p:cNvGraphicFramePr/>
          <p:nvPr/>
        </p:nvGraphicFramePr>
        <p:xfrm>
          <a:off x="714550" y="1748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{B236878E-3EDA-47BA-A352-C608EADDAA57}</a:tableStyleId>
              </a:tblPr>
              <a:tblGrid>
                <a:gridCol w="3857450"/>
                <a:gridCol w="38574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Unsemantic Code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Semantic Code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&lt;div class=’footer’&gt;Content&lt;/footer&gt;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&lt;footer&gt;Content&lt;/footer&gt;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&lt;span class=’main-heading’&gt;Content&lt;/span&gt;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&lt;h1&gt;Content&lt;/h1&gt;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HTML - Semantics via RDF</a:t>
            </a:r>
          </a:p>
        </p:txBody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Source Sans Pro"/>
            </a:pPr>
            <a:r>
              <a:rPr lang="en"/>
              <a:t>RDF (Resource Description Framework) is a W3C recommendation used to define relationships between entities and make content more machine-understandable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Directional relationships in the form of triples</a:t>
            </a:r>
          </a:p>
          <a:p>
            <a: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Subject (Resource) -- Predicate(Property) -- Object(Literal)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Ex: </a:t>
            </a:r>
          </a:p>
        </p:txBody>
      </p:sp>
      <p:sp>
        <p:nvSpPr>
          <p:cNvPr id="327" name="Shape 327"/>
          <p:cNvSpPr/>
          <p:nvPr/>
        </p:nvSpPr>
        <p:spPr>
          <a:xfrm>
            <a:off x="1640900" y="3627850"/>
            <a:ext cx="2025900" cy="847200"/>
          </a:xfrm>
          <a:prstGeom prst="flowChartAlternateProcess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www.amazon.com</a:t>
            </a:r>
          </a:p>
        </p:txBody>
      </p:sp>
      <p:sp>
        <p:nvSpPr>
          <p:cNvPr id="328" name="Shape 328"/>
          <p:cNvSpPr/>
          <p:nvPr/>
        </p:nvSpPr>
        <p:spPr>
          <a:xfrm>
            <a:off x="6164400" y="3514450"/>
            <a:ext cx="1632900" cy="1074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Jeff Bezos</a:t>
            </a:r>
          </a:p>
        </p:txBody>
      </p:sp>
      <p:cxnSp>
        <p:nvCxnSpPr>
          <p:cNvPr id="329" name="Shape 329"/>
          <p:cNvCxnSpPr>
            <a:stCxn id="327" idx="3"/>
            <a:endCxn id="328" idx="2"/>
          </p:cNvCxnSpPr>
          <p:nvPr/>
        </p:nvCxnSpPr>
        <p:spPr>
          <a:xfrm>
            <a:off x="3666800" y="4051450"/>
            <a:ext cx="249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30" name="Shape 330"/>
          <p:cNvSpPr txBox="1"/>
          <p:nvPr/>
        </p:nvSpPr>
        <p:spPr>
          <a:xfrm>
            <a:off x="4440150" y="3726425"/>
            <a:ext cx="873299" cy="39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creator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497775" y="4568875"/>
            <a:ext cx="3047700" cy="432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 u="sng">
                <a:solidFill>
                  <a:schemeClr val="hlink"/>
                </a:solidFill>
                <a:hlinkClick r:id="rId3"/>
              </a:rPr>
              <a:t>for more, check out the W3C spec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Architectural Thinking</a:t>
            </a:r>
          </a:p>
        </p:txBody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311700" y="1152475"/>
            <a:ext cx="4264199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This is a concept we’ll revisit many times this semester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Separation of concerns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Modular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Reusable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Maintainable</a:t>
            </a:r>
          </a:p>
        </p:txBody>
      </p:sp>
      <p:sp>
        <p:nvSpPr>
          <p:cNvPr id="338" name="Shape 338"/>
          <p:cNvSpPr/>
          <p:nvPr/>
        </p:nvSpPr>
        <p:spPr>
          <a:xfrm>
            <a:off x="6084075" y="3812114"/>
            <a:ext cx="1807799" cy="974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</a:rPr>
              <a:t>Content (Resources)</a:t>
            </a:r>
          </a:p>
        </p:txBody>
      </p:sp>
      <p:sp>
        <p:nvSpPr>
          <p:cNvPr id="339" name="Shape 339"/>
          <p:cNvSpPr/>
          <p:nvPr/>
        </p:nvSpPr>
        <p:spPr>
          <a:xfrm>
            <a:off x="6084075" y="2482307"/>
            <a:ext cx="1807799" cy="974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</a:rPr>
              <a:t>Logic</a:t>
            </a:r>
          </a:p>
        </p:txBody>
      </p:sp>
      <p:sp>
        <p:nvSpPr>
          <p:cNvPr id="340" name="Shape 340"/>
          <p:cNvSpPr/>
          <p:nvPr/>
        </p:nvSpPr>
        <p:spPr>
          <a:xfrm>
            <a:off x="6084075" y="1152474"/>
            <a:ext cx="1807799" cy="9747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</a:rPr>
              <a:t>Presentation</a:t>
            </a:r>
          </a:p>
        </p:txBody>
      </p:sp>
      <p:cxnSp>
        <p:nvCxnSpPr>
          <p:cNvPr id="341" name="Shape 341"/>
          <p:cNvCxnSpPr>
            <a:stCxn id="340" idx="2"/>
            <a:endCxn id="339" idx="0"/>
          </p:cNvCxnSpPr>
          <p:nvPr/>
        </p:nvCxnSpPr>
        <p:spPr>
          <a:xfrm>
            <a:off x="6987974" y="2127174"/>
            <a:ext cx="0" cy="3552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42" name="Shape 342"/>
          <p:cNvCxnSpPr/>
          <p:nvPr/>
        </p:nvCxnSpPr>
        <p:spPr>
          <a:xfrm>
            <a:off x="6987975" y="3456999"/>
            <a:ext cx="0" cy="3552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43" name="Shape 343"/>
          <p:cNvCxnSpPr>
            <a:endCxn id="340" idx="1"/>
          </p:cNvCxnSpPr>
          <p:nvPr/>
        </p:nvCxnSpPr>
        <p:spPr>
          <a:xfrm flipH="1" rot="10800000">
            <a:off x="4750575" y="1639824"/>
            <a:ext cx="1333500" cy="1311900"/>
          </a:xfrm>
          <a:prstGeom prst="straightConnector1">
            <a:avLst/>
          </a:prstGeom>
          <a:noFill/>
          <a:ln cap="flat" cmpd="sng" w="28575">
            <a:solidFill>
              <a:srgbClr val="66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44" name="Shape 344"/>
          <p:cNvSpPr txBox="1"/>
          <p:nvPr/>
        </p:nvSpPr>
        <p:spPr>
          <a:xfrm>
            <a:off x="4146025" y="2875525"/>
            <a:ext cx="1179000" cy="42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are here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Architectural Thinking cont’d.</a:t>
            </a:r>
          </a:p>
        </p:txBody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Assign ids &amp; classes strategically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Give elements with common styling a single class to avoid repetition and make your life easier when changing styling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Name classes and ids based on content/purpose, not styling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Avoid using in-line styling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This is different from using &lt;strong&gt; and &lt;em&gt; semantically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Leave the styling to CSS, whenever possible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HTML - In-Class Workshop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Source Sans Pro"/>
            </a:pPr>
            <a:r>
              <a:rPr lang="en" sz="18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Code your drawn-out TechCrunch page from earlier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Source Sans Pro"/>
            </a:pPr>
            <a:r>
              <a:rPr lang="en" sz="18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Work in pairs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Source Sans Pro"/>
            </a:pPr>
            <a:r>
              <a:rPr lang="en" sz="18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Find instructions in the Labs folder under the Files section of bCourses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Front End Module</a:t>
            </a:r>
          </a:p>
        </p:txBody>
      </p:sp>
      <p:sp>
        <p:nvSpPr>
          <p:cNvPr id="111" name="Shape 111"/>
          <p:cNvSpPr/>
          <p:nvPr/>
        </p:nvSpPr>
        <p:spPr>
          <a:xfrm rot="-5400000">
            <a:off x="5364237" y="1637768"/>
            <a:ext cx="2723781" cy="2723793"/>
          </a:xfrm>
          <a:prstGeom prst="flowChartOffpageConnector">
            <a:avLst/>
          </a:prstGeom>
          <a:solidFill>
            <a:srgbClr val="3D85C6"/>
          </a:solidFill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 rot="-5400000">
            <a:off x="3210109" y="1637749"/>
            <a:ext cx="2723781" cy="2723793"/>
          </a:xfrm>
          <a:prstGeom prst="flowChartOffpageConnector">
            <a:avLst/>
          </a:prstGeom>
          <a:solidFill>
            <a:srgbClr val="3D85C6"/>
          </a:solidFill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 rot="-5400000">
            <a:off x="1055981" y="1637758"/>
            <a:ext cx="2723781" cy="2723793"/>
          </a:xfrm>
          <a:prstGeom prst="flowChartOffpageConnector">
            <a:avLst/>
          </a:prstGeom>
          <a:solidFill>
            <a:srgbClr val="3D85C6"/>
          </a:solidFill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/>
        </p:nvSpPr>
        <p:spPr>
          <a:xfrm>
            <a:off x="1579375" y="2445125"/>
            <a:ext cx="1524599" cy="951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</a:rPr>
              <a:t>HTML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3997150" y="2445112"/>
            <a:ext cx="1524599" cy="951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</a:rPr>
              <a:t>CSS &amp; Responsive Design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6150875" y="2445112"/>
            <a:ext cx="1524599" cy="951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</a:rPr>
              <a:t>JavaScript &amp; jQuery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Front End Module - HTML</a:t>
            </a:r>
          </a:p>
        </p:txBody>
      </p:sp>
      <p:sp>
        <p:nvSpPr>
          <p:cNvPr id="122" name="Shape 122"/>
          <p:cNvSpPr/>
          <p:nvPr/>
        </p:nvSpPr>
        <p:spPr>
          <a:xfrm rot="-5400000">
            <a:off x="5364237" y="1637768"/>
            <a:ext cx="2723781" cy="2723793"/>
          </a:xfrm>
          <a:prstGeom prst="flowChartOffpageConnector">
            <a:avLst/>
          </a:prstGeom>
          <a:solidFill>
            <a:srgbClr val="CFE2F3"/>
          </a:solidFill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/>
        </p:nvSpPr>
        <p:spPr>
          <a:xfrm rot="-5400000">
            <a:off x="3210109" y="1637749"/>
            <a:ext cx="2723781" cy="2723793"/>
          </a:xfrm>
          <a:prstGeom prst="flowChartOffpageConnector">
            <a:avLst/>
          </a:prstGeom>
          <a:solidFill>
            <a:srgbClr val="CFE2F3"/>
          </a:solidFill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/>
        </p:nvSpPr>
        <p:spPr>
          <a:xfrm rot="-5400000">
            <a:off x="1055981" y="1637758"/>
            <a:ext cx="2723781" cy="2723793"/>
          </a:xfrm>
          <a:prstGeom prst="flowChartOffpageConnector">
            <a:avLst/>
          </a:prstGeom>
          <a:solidFill>
            <a:srgbClr val="3D85C6"/>
          </a:solidFill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 txBox="1"/>
          <p:nvPr/>
        </p:nvSpPr>
        <p:spPr>
          <a:xfrm>
            <a:off x="1579375" y="2445125"/>
            <a:ext cx="1524599" cy="951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</a:rPr>
              <a:t>HTML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3997150" y="2445112"/>
            <a:ext cx="1524599" cy="951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CSS &amp; Responsive Design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6150875" y="2445112"/>
            <a:ext cx="1524599" cy="951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JavaScript &amp; jQuery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Goals Today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925675" y="1161475"/>
            <a:ext cx="7239300" cy="3492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SzPct val="1000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Foundational understanding of HTML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SzPct val="1000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Brush up &amp; fill in the gaps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SzPct val="1000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Think &amp; design before coding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HTML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925675" y="1161475"/>
            <a:ext cx="4130399" cy="3492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Source Sans Pro"/>
              <a:buChar char="●"/>
            </a:pPr>
            <a:r>
              <a:rPr b="1" lang="en" sz="30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r>
              <a:rPr lang="en" sz="30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yper</a:t>
            </a:r>
            <a:r>
              <a:rPr b="1" lang="en" sz="30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  <a:r>
              <a:rPr lang="en" sz="30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ext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Source Sans Pro"/>
              <a:buChar char="●"/>
            </a:pPr>
            <a:r>
              <a:rPr b="1" lang="en" sz="30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</a:t>
            </a:r>
            <a:r>
              <a:rPr lang="en" sz="30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arkup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Source Sans Pro"/>
              <a:buChar char="●"/>
            </a:pPr>
            <a:r>
              <a:rPr b="1" lang="en" sz="30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</a:t>
            </a:r>
            <a:r>
              <a:rPr lang="en" sz="30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anguage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6900" y="1628600"/>
            <a:ext cx="2558625" cy="255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HTML - Hypertext &amp; Markup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480300" y="1274950"/>
            <a:ext cx="8243700" cy="36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Source Sans Pro"/>
              <a:buChar char="●"/>
            </a:pPr>
            <a:r>
              <a:rPr b="1" lang="en" sz="24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Hypertext </a:t>
            </a:r>
            <a:r>
              <a:rPr lang="en" sz="24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text that </a:t>
            </a:r>
            <a:r>
              <a:rPr b="1" lang="en" sz="24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links </a:t>
            </a:r>
            <a:r>
              <a:rPr lang="en" sz="24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 other documents &amp; resources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Source Sans Pro"/>
              <a:buChar char="●"/>
            </a:pPr>
            <a:r>
              <a:rPr b="1" lang="en" sz="24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Markup </a:t>
            </a:r>
            <a:r>
              <a:rPr lang="en" sz="24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</a:t>
            </a:r>
            <a:r>
              <a:rPr b="1" lang="en" sz="24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annotation of content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for definition, display, and processing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HTML - What is it?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480300" y="1274950"/>
            <a:ext cx="8243700" cy="3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Source Sans Pro"/>
              <a:buChar char="●"/>
            </a:pPr>
            <a:r>
              <a:rPr lang="en" sz="18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predefined vocabulary and set of rules for creating Web pages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Source Sans Pro"/>
              <a:buChar char="●"/>
            </a:pPr>
            <a:r>
              <a:rPr lang="en" sz="18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set of standards recommended by the W3C (Worldwide Web Consortium)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Source Sans Pro"/>
              <a:buChar char="●"/>
            </a:pPr>
            <a:r>
              <a:rPr lang="en" sz="18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Borne out of older markup languages like GML &amp; SGML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 sz="1800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Dig deeper with the W3C Spec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