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Source Sans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5" name="Alexander Jon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4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SourceSansPr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bold.fntdata"/><Relationship Id="rId14" Type="http://schemas.openxmlformats.org/officeDocument/2006/relationships/slide" Target="slides/slide8.xml"/><Relationship Id="rId36" Type="http://schemas.openxmlformats.org/officeDocument/2006/relationships/font" Target="fonts/Raleway-regular.fntdata"/><Relationship Id="rId17" Type="http://schemas.openxmlformats.org/officeDocument/2006/relationships/slide" Target="slides/slide11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0.xml"/><Relationship Id="rId38" Type="http://schemas.openxmlformats.org/officeDocument/2006/relationships/font" Target="fonts/Ralew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need to flesh out</p:text>
  </p:cm>
  <p:cm authorId="0" idx="3">
    <p:pos x="6000" y="100"/>
    <p:text>not sure we need this</p:text>
  </p:cm>
  <p:cm authorId="0" idx="4">
    <p:pos x="6000" y="200"/>
    <p:text>not sure we need this slide, might be too advanced</p:text>
  </p:cm>
  <p:cm authorId="0" idx="5">
    <p:pos x="6000" y="300"/>
    <p:text>not sure this is necessary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need to fill out?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743000"/>
            <a:ext cx="8520599" cy="2006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845181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2" name="Shape 72"/>
          <p:cNvSpPr/>
          <p:nvPr/>
        </p:nvSpPr>
        <p:spPr>
          <a:xfrm>
            <a:off x="80700" y="5024650"/>
            <a:ext cx="8982599" cy="118799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636800" y="80700"/>
            <a:ext cx="4426499" cy="498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0" name="Shape 9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Shape 91"/>
          <p:cNvSpPr txBox="1"/>
          <p:nvPr>
            <p:ph type="title"/>
          </p:nvPr>
        </p:nvSpPr>
        <p:spPr>
          <a:xfrm>
            <a:off x="265500" y="1181700"/>
            <a:ext cx="4045199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743000"/>
            <a:ext cx="8520599" cy="2006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2845181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1pPr>
            <a:lvl2pPr lvl="1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2pPr>
            <a:lvl3pPr lvl="2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3pPr>
            <a:lvl4pPr lvl="3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4pPr>
            <a:lvl5pPr lvl="4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5pPr>
            <a:lvl6pPr lvl="5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6pPr>
            <a:lvl7pPr lvl="6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7pPr>
            <a:lvl8pPr lvl="7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8pPr>
            <a:lvl9pPr lvl="8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" name="Shape 22"/>
          <p:cNvSpPr/>
          <p:nvPr/>
        </p:nvSpPr>
        <p:spPr>
          <a:xfrm>
            <a:off x="80700" y="5024650"/>
            <a:ext cx="8982599" cy="118799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636800" y="80700"/>
            <a:ext cx="4426499" cy="498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81700"/>
            <a:ext cx="4045199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14.png"/><Relationship Id="rId6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helephant.com/2012/07/14/javascript-function-declaration-vs-expression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javascriptissexy.com/javascript-variable-scope-and-hoisting-explained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2ality.com/2011/06/javascript-equality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javascriptissexy.com/javascript-objects-in-detail/" TargetMode="External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choskim.me/when-to-use-semicolons-in-javascript/" TargetMode="External"/><Relationship Id="rId4" Type="http://schemas.openxmlformats.org/officeDocument/2006/relationships/hyperlink" Target="https://www.codecademy.com/forum_questions/507f6dd09266b70200000d7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Relationship Id="rId5" Type="http://schemas.openxmlformats.org/officeDocument/2006/relationships/image" Target="../media/image15.png"/><Relationship Id="rId6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tackoverflow.com/questions/3265357/compiled-vs-interpreted-languages/#answer-326560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11.png"/><Relationship Id="rId6" Type="http://schemas.openxmlformats.org/officeDocument/2006/relationships/image" Target="../media/image08.png"/><Relationship Id="rId7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IO Lab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Spring 2016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603650" y="3198875"/>
            <a:ext cx="38370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Module 2 - Lec 3 - Javascript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 5, 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Browser Console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40632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It’s your browser’s JavaScript interactive terminal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enter code line-by-line to be interpreted on-the-fly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Useful for testing &amp; debugging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148" y="1590075"/>
            <a:ext cx="4254623" cy="25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console.log() &amp; alert()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Use console.log() to output to the browser console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Similar to the print statement in Python - useful for testing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Use alert() to pop up an alert to the user - also useful for testing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Loading JS Files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438399" cy="2270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Load JavaScript files with a &lt;script&gt; tag in your 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Put these at the end of the body so your content has a chance to load first before you manipulate it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2964825"/>
            <a:ext cx="82105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Good Friend, The DOM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375" y="1586800"/>
            <a:ext cx="5531448" cy="28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678475" y="1586837"/>
            <a:ext cx="2089800" cy="288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D</a:t>
            </a:r>
            <a:r>
              <a:rPr lang="en" sz="2400"/>
              <a:t>ocument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O</a:t>
            </a:r>
            <a:r>
              <a:rPr lang="en" sz="2400"/>
              <a:t>bject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M</a:t>
            </a:r>
            <a:r>
              <a:rPr lang="en" sz="2400"/>
              <a:t>odel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78475" y="4322650"/>
            <a:ext cx="50300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browser converts HTML into the DOM for rendering and manipulation - we’re going to manipulate it with JavaScript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Traversing the DOM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152475"/>
            <a:ext cx="36018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Parents &amp; Children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 element(s) using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getElementById()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getElementsByClassName()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getElementsByTagName()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childNodes()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825" y="1606287"/>
            <a:ext cx="4811325" cy="250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window.onload()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Source Sans Pro"/>
            </a:pPr>
            <a:r>
              <a:rPr lang="en"/>
              <a:t>Fire events when page is fully loaded, including all external resources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There is also document.onload, which fires when DOM is loaded (generally very quickly), but is not widely supported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Manipulating the DOM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47697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Accessing &amp; setting HTML with .innerHTML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Accessing &amp; setting attributes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.getAttribute(“attributeName”)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.setAttribute(“attributeName”, “attributeValue”)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also access &amp; set style with .style.attribute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325" y="1423423"/>
            <a:ext cx="3435924" cy="314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Manipulating the DOM cont’d.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52475"/>
            <a:ext cx="47697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parent.appendChild(child)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parent.insertBefore(new, current)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parent.removeChild(child)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575" y="1445150"/>
            <a:ext cx="4250825" cy="28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Variables &amp; Hoisting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52475"/>
            <a:ext cx="72158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‘var’ to declare variables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Unless you’re accessing variables within scope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variables are ‘lifted’ and declared (but not assigned) at top of function (or top of script if outside of a function)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825" y="1342850"/>
            <a:ext cx="3345050" cy="293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Declarations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Generally take the form: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function someFnName(param1, param2,... paramN) { //execute some code here}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called anywhere within script, even before declaration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is because function declarations are hoisted like variables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Course Map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5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366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3683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00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490475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Getting Started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658290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Front End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82710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Back End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99589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Advanced Topics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2612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Fundamentals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Command Line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59395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HTML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CSS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Responsive Design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JavaScript &amp; jQuery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76177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Web Frameworks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Architecture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Database Design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99590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APIs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Visualization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Security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cxnSp>
        <p:nvCxnSpPr>
          <p:cNvPr id="129" name="Shape 129"/>
          <p:cNvCxnSpPr>
            <a:stCxn id="117" idx="3"/>
            <a:endCxn id="118" idx="1"/>
          </p:cNvCxnSpPr>
          <p:nvPr/>
        </p:nvCxnSpPr>
        <p:spPr>
          <a:xfrm>
            <a:off x="1971975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>
            <a:stCxn id="118" idx="3"/>
            <a:endCxn id="119" idx="1"/>
          </p:cNvCxnSpPr>
          <p:nvPr/>
        </p:nvCxnSpPr>
        <p:spPr>
          <a:xfrm>
            <a:off x="4140291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" name="Shape 131"/>
          <p:cNvCxnSpPr>
            <a:stCxn id="119" idx="3"/>
            <a:endCxn id="120" idx="1"/>
          </p:cNvCxnSpPr>
          <p:nvPr/>
        </p:nvCxnSpPr>
        <p:spPr>
          <a:xfrm>
            <a:off x="6308608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Expressions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Generally take the form: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var x = function(param1, param2,... paramN) {//execute some code here};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anonymous (without a name)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Good for use within conditionals, loops, and simple event handlers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 expression variable names are hoisted, but definition is not</a:t>
            </a:r>
          </a:p>
          <a:p>
            <a:pPr indent="-228600" lvl="1" marL="2743200" rtl="0">
              <a:spcBef>
                <a:spcPts val="0"/>
              </a:spcBef>
            </a:pPr>
            <a:r>
              <a:rPr lang="en"/>
              <a:t>Ex: var x = function() {};</a:t>
            </a:r>
          </a:p>
          <a:p>
            <a:pPr indent="-228600" lvl="2" marL="3200400" rtl="0">
              <a:spcBef>
                <a:spcPts val="0"/>
              </a:spcBef>
            </a:pPr>
            <a:r>
              <a:rPr lang="en"/>
              <a:t>x as a variable name is hoisted</a:t>
            </a:r>
          </a:p>
          <a:p>
            <a:pPr indent="-228600" lvl="2" marL="3200400" rtl="0">
              <a:spcBef>
                <a:spcPts val="0"/>
              </a:spcBef>
            </a:pPr>
            <a:r>
              <a:rPr lang="en"/>
              <a:t>the definition of x is </a:t>
            </a:r>
            <a:r>
              <a:rPr i="1" lang="en"/>
              <a:t>not </a:t>
            </a:r>
            <a:r>
              <a:rPr lang="en"/>
              <a:t>hoisted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489000" y="4383775"/>
            <a:ext cx="79028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A good explanation of Function Declarations vs. Function Expressions (Operators)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Scope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Scope is the context in which a variable exists and can be accessed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 has function-level scope, not block-level (blocks = curly braces)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Variables declared inside a function using ‘var’ are local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Only that function and child functions can access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Function arguments are local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Variables declared outside a function are global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 are variables invoked inside a function without ‘var’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Try not to clutter the global scope with unnecessary variables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62825" y="4357575"/>
            <a:ext cx="50300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A good explanation of scope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Conditionals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If, else if, and else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Take the general form: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	if (//some conditional logic) { //execute some code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	else if (//more conditional logic) { //execute more code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	else (//more conditional logic) { //execute more code }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Logical Operators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152475"/>
            <a:ext cx="8520599" cy="327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AND denoted by &amp;&amp;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OR denoted by ||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denoted by 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Equality denoted by === for strict equality (must match type); == for loose equality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Equals denoted by !=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45350" y="4165475"/>
            <a:ext cx="50300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Read more about === vs ==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- For Loops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Take the general form: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/>
              <a:t>for (var i=0;  i &lt; x;   i++) { // do some stuff }</a:t>
            </a:r>
          </a:p>
        </p:txBody>
      </p:sp>
      <p:cxnSp>
        <p:nvCxnSpPr>
          <p:cNvPr id="324" name="Shape 324"/>
          <p:cNvCxnSpPr/>
          <p:nvPr/>
        </p:nvCxnSpPr>
        <p:spPr>
          <a:xfrm flipH="1" rot="10800000">
            <a:off x="1807650" y="3309574"/>
            <a:ext cx="331800" cy="541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5" name="Shape 325"/>
          <p:cNvSpPr txBox="1"/>
          <p:nvPr/>
        </p:nvSpPr>
        <p:spPr>
          <a:xfrm>
            <a:off x="1187625" y="3982075"/>
            <a:ext cx="12399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Declare ‘counter’ variable i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>
            <a:off x="3137075" y="3309574"/>
            <a:ext cx="0" cy="541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7" name="Shape 327"/>
          <p:cNvSpPr txBox="1"/>
          <p:nvPr/>
        </p:nvSpPr>
        <p:spPr>
          <a:xfrm>
            <a:off x="2422925" y="3982075"/>
            <a:ext cx="14282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Condition under which to continue loop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3894600" y="3300874"/>
            <a:ext cx="677399" cy="550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9" name="Shape 329"/>
          <p:cNvSpPr txBox="1"/>
          <p:nvPr/>
        </p:nvSpPr>
        <p:spPr>
          <a:xfrm>
            <a:off x="3953900" y="3982075"/>
            <a:ext cx="14282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Increment the counter by 1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- Arrays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Take the general form: var array = [elem1, elem2,... elemN];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Access elements by index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.slice() method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Closing index is exclusive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Ex: array.slice(0, 3) returns a new array with the 0th through 2nd elements of the original array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.slice() also works with strings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.push() method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Adds elements to end of an array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- Objects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375700"/>
            <a:ext cx="4718400" cy="3421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Take the general form:</a:t>
            </a: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var obj = { name: value,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	name2: value2,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	etc… 		}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Values can be anonymous functions</a:t>
            </a:r>
          </a:p>
          <a:p>
            <a:pPr indent="-317500" lvl="0" marL="1371600" rtl="0">
              <a:spcBef>
                <a:spcPts val="0"/>
              </a:spcBef>
              <a:buSzPct val="100000"/>
            </a:pPr>
            <a:r>
              <a:rPr lang="en" sz="1400"/>
              <a:t>Call as if a method: obj.name()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Access and set values with dot notation</a:t>
            </a:r>
          </a:p>
          <a:p>
            <a:pPr indent="-317500" lvl="0" marL="1371600" rtl="0">
              <a:spcBef>
                <a:spcPts val="0"/>
              </a:spcBef>
              <a:buSzPct val="100000"/>
            </a:pPr>
            <a:r>
              <a:rPr lang="en" sz="1400"/>
              <a:t>Ex: obj.name = ‘Rubik’;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598700" y="4313900"/>
            <a:ext cx="25148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Dig deeper into JS objects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500" y="1147100"/>
            <a:ext cx="2849299" cy="284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- setTimeout() &amp; setInterval()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11700" y="1152475"/>
            <a:ext cx="6255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setTimeout() is like a one-shot function call after a countdown (in milliseconds)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always operates in the global scope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Ex:	setTimeout(blastOff, 5000);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setInterval() is like a repeated function every x milliseconds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Ex:	setInterval(incrementSecond, 1000);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500" y="1787750"/>
            <a:ext cx="2145849" cy="214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- Semicolons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Most common examples of semicolon necessity are after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variable declaration	var x;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value assignments		x = 2;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return statements		return x;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function invocation	findValue();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454100" y="4235300"/>
            <a:ext cx="83781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A guide to semicolon usage</a:t>
            </a:r>
            <a:r>
              <a:rPr i="1" lang="en"/>
              <a:t>					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Another good explanation of semicolon usage</a:t>
            </a:r>
            <a:r>
              <a:rPr i="1"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- In-Class Exercise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We’re going to go through examples of the concepts we learned today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Download the files from bCourses or pull from the IO Lab Git repo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Your next challenge is to create three JS ‘cat’ objects and insert them into the DOM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the instructions near the bottom of the JS file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Course Map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5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366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3683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00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90475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Getting Started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658290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Front End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82710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Back End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99589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Advanced Topics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2612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Fundamentals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Command Line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59395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HTML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CSS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Responsive Design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JavaScript &amp; jQuery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76177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Web Frameworks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Architecture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Database Design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99590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APIs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Visualization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Security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cxnSp>
        <p:nvCxnSpPr>
          <p:cNvPr id="149" name="Shape 149"/>
          <p:cNvCxnSpPr>
            <a:stCxn id="137" idx="3"/>
            <a:endCxn id="138" idx="1"/>
          </p:cNvCxnSpPr>
          <p:nvPr/>
        </p:nvCxnSpPr>
        <p:spPr>
          <a:xfrm>
            <a:off x="1971975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0" name="Shape 150"/>
          <p:cNvCxnSpPr>
            <a:stCxn id="138" idx="3"/>
            <a:endCxn id="139" idx="1"/>
          </p:cNvCxnSpPr>
          <p:nvPr/>
        </p:nvCxnSpPr>
        <p:spPr>
          <a:xfrm>
            <a:off x="4140291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>
            <a:stCxn id="139" idx="3"/>
            <a:endCxn id="140" idx="1"/>
          </p:cNvCxnSpPr>
          <p:nvPr/>
        </p:nvCxnSpPr>
        <p:spPr>
          <a:xfrm>
            <a:off x="6308608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2" name="Shape 152"/>
          <p:cNvSpPr/>
          <p:nvPr/>
        </p:nvSpPr>
        <p:spPr>
          <a:xfrm>
            <a:off x="0" y="1237725"/>
            <a:ext cx="2658299" cy="3641399"/>
          </a:xfrm>
          <a:prstGeom prst="rect">
            <a:avLst/>
          </a:prstGeom>
          <a:solidFill>
            <a:srgbClr val="FFFFFF">
              <a:alpha val="6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447225" y="1237725"/>
            <a:ext cx="4385099" cy="3641399"/>
          </a:xfrm>
          <a:prstGeom prst="rect">
            <a:avLst/>
          </a:prstGeom>
          <a:solidFill>
            <a:srgbClr val="FFFFFF">
              <a:alpha val="6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658300" y="2157375"/>
            <a:ext cx="213599" cy="623400"/>
          </a:xfrm>
          <a:prstGeom prst="rect">
            <a:avLst/>
          </a:prstGeom>
          <a:solidFill>
            <a:srgbClr val="FFFFFF">
              <a:alpha val="6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140300" y="2140275"/>
            <a:ext cx="306900" cy="623400"/>
          </a:xfrm>
          <a:prstGeom prst="rect">
            <a:avLst/>
          </a:prstGeom>
          <a:solidFill>
            <a:srgbClr val="FFFFFF">
              <a:alpha val="6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Front End Module</a:t>
            </a:r>
          </a:p>
        </p:txBody>
      </p:sp>
      <p:sp>
        <p:nvSpPr>
          <p:cNvPr id="161" name="Shape 161"/>
          <p:cNvSpPr/>
          <p:nvPr/>
        </p:nvSpPr>
        <p:spPr>
          <a:xfrm rot="-5400000">
            <a:off x="5364237" y="1637768"/>
            <a:ext cx="2723781" cy="2723793"/>
          </a:xfrm>
          <a:prstGeom prst="flowChartOffpageConnector">
            <a:avLst/>
          </a:prstGeom>
          <a:solidFill>
            <a:srgbClr val="3D85C6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rot="-5400000">
            <a:off x="3210109" y="1637749"/>
            <a:ext cx="2723781" cy="2723793"/>
          </a:xfrm>
          <a:prstGeom prst="flowChartOffpageConnector">
            <a:avLst/>
          </a:prstGeom>
          <a:solidFill>
            <a:srgbClr val="3D85C6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-5400000">
            <a:off x="1055981" y="1637758"/>
            <a:ext cx="2723781" cy="2723793"/>
          </a:xfrm>
          <a:prstGeom prst="flowChartOffpageConnector">
            <a:avLst/>
          </a:prstGeom>
          <a:solidFill>
            <a:srgbClr val="3D85C6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1579375" y="2445125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HTML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997150" y="2445112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CSS &amp; Responsive Design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150875" y="2445112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JavaScript &amp; jQuery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Front End Module - JavaScript</a:t>
            </a:r>
          </a:p>
        </p:txBody>
      </p:sp>
      <p:sp>
        <p:nvSpPr>
          <p:cNvPr id="172" name="Shape 172"/>
          <p:cNvSpPr/>
          <p:nvPr/>
        </p:nvSpPr>
        <p:spPr>
          <a:xfrm rot="-5400000">
            <a:off x="5364237" y="1637768"/>
            <a:ext cx="2723781" cy="2723793"/>
          </a:xfrm>
          <a:prstGeom prst="flowChartOffpageConnector">
            <a:avLst/>
          </a:prstGeom>
          <a:solidFill>
            <a:srgbClr val="3D85C6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 rot="-5400000">
            <a:off x="3210109" y="1637749"/>
            <a:ext cx="2723781" cy="2723793"/>
          </a:xfrm>
          <a:prstGeom prst="flowChartOffpageConnector">
            <a:avLst/>
          </a:prstGeom>
          <a:solidFill>
            <a:srgbClr val="CFE2F3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rot="-5400000">
            <a:off x="1055981" y="1637758"/>
            <a:ext cx="2723781" cy="2723793"/>
          </a:xfrm>
          <a:prstGeom prst="flowChartOffpageConnector">
            <a:avLst/>
          </a:prstGeom>
          <a:solidFill>
            <a:srgbClr val="CFE2F3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1579375" y="2445125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997150" y="2445112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CSS &amp; Responsive Design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150875" y="2445112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JavaScript &amp; jQuery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 for Today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JavaScript basics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Getting your hands dirty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Walking through some examples together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- The Modern Web Controller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Web page interaction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Manipulate HTML &amp; CSS via the DOM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 frameworks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Dynamic web content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Vast support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475" y="1637625"/>
            <a:ext cx="2446100" cy="24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Scripting Basics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68577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Scripts are a set of commands that an interpreter executes (no need for compilation)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are read line-by-line by an interpreter, which translates those commands into machine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Your Web browser has a JavaScript interpreter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 can load JavaScript files or run JavaScript in your HTML file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 can also code on-the-fly in the browser’s console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71550" y="4322625"/>
            <a:ext cx="50300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Brush up on compiled vs. interpreted langauges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JavaScripting Visualized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835" y="2416112"/>
            <a:ext cx="1425699" cy="1363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708" y="1826462"/>
            <a:ext cx="1009418" cy="100941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92725" y="1900110"/>
            <a:ext cx="868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Link to JS file in HTML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227487" y="1849837"/>
            <a:ext cx="12923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Browser interprets JS script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7396300" y="1218362"/>
            <a:ext cx="12314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User interacts with web page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838015" y="1218375"/>
            <a:ext cx="13908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Browser updates DOM and renders changes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4950" y="1788500"/>
            <a:ext cx="1140225" cy="114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Shape 210"/>
          <p:cNvCxnSpPr/>
          <p:nvPr/>
        </p:nvCxnSpPr>
        <p:spPr>
          <a:xfrm>
            <a:off x="1344825" y="3035950"/>
            <a:ext cx="707699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/>
          <p:nvPr/>
        </p:nvCxnSpPr>
        <p:spPr>
          <a:xfrm flipH="1" rot="10800000">
            <a:off x="3749462" y="2322849"/>
            <a:ext cx="1079699" cy="7131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2" name="Shape 212"/>
          <p:cNvCxnSpPr/>
          <p:nvPr/>
        </p:nvCxnSpPr>
        <p:spPr>
          <a:xfrm>
            <a:off x="6395325" y="2922525"/>
            <a:ext cx="934500" cy="7161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3" name="Shape 213"/>
          <p:cNvSpPr txBox="1"/>
          <p:nvPr/>
        </p:nvSpPr>
        <p:spPr>
          <a:xfrm>
            <a:off x="4912112" y="4433550"/>
            <a:ext cx="1292399" cy="46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Possibly request data from external resources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4235" y="3565319"/>
            <a:ext cx="868200" cy="8682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Shape 215"/>
          <p:cNvCxnSpPr/>
          <p:nvPr/>
        </p:nvCxnSpPr>
        <p:spPr>
          <a:xfrm rot="10800000">
            <a:off x="5533400" y="2912074"/>
            <a:ext cx="0" cy="5373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/>
          <p:nvPr/>
        </p:nvCxnSpPr>
        <p:spPr>
          <a:xfrm>
            <a:off x="3749462" y="3449350"/>
            <a:ext cx="1079699" cy="7131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" name="Shape 217"/>
          <p:cNvCxnSpPr/>
          <p:nvPr/>
        </p:nvCxnSpPr>
        <p:spPr>
          <a:xfrm rot="10800000">
            <a:off x="6287474" y="2835862"/>
            <a:ext cx="934500" cy="7161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8" name="Shape 218"/>
          <p:cNvSpPr txBox="1"/>
          <p:nvPr/>
        </p:nvSpPr>
        <p:spPr>
          <a:xfrm>
            <a:off x="7620925" y="4425010"/>
            <a:ext cx="868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Part of the JavaScript is executed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54720" y="2546162"/>
            <a:ext cx="1963074" cy="11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7641" y="3449349"/>
            <a:ext cx="1854746" cy="104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Shape 221"/>
          <p:cNvCxnSpPr/>
          <p:nvPr/>
        </p:nvCxnSpPr>
        <p:spPr>
          <a:xfrm rot="10800000">
            <a:off x="6287484" y="2358607"/>
            <a:ext cx="1001999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6287484" y="4110057"/>
            <a:ext cx="1001999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