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9"/>
  </p:notesMasterIdLst>
  <p:sldIdLst>
    <p:sldId id="256" r:id="rId2"/>
    <p:sldId id="257" r:id="rId3"/>
    <p:sldId id="258" r:id="rId4"/>
    <p:sldId id="317" r:id="rId5"/>
    <p:sldId id="318" r:id="rId6"/>
    <p:sldId id="259" r:id="rId7"/>
    <p:sldId id="288" r:id="rId8"/>
    <p:sldId id="277" r:id="rId9"/>
    <p:sldId id="311" r:id="rId10"/>
    <p:sldId id="307" r:id="rId11"/>
    <p:sldId id="315" r:id="rId12"/>
    <p:sldId id="313" r:id="rId13"/>
    <p:sldId id="321" r:id="rId14"/>
    <p:sldId id="316" r:id="rId15"/>
    <p:sldId id="320" r:id="rId16"/>
    <p:sldId id="322" r:id="rId17"/>
    <p:sldId id="323" r:id="rId18"/>
    <p:sldId id="325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2" r:id="rId28"/>
  </p:sldIdLst>
  <p:sldSz cx="9144000" cy="5143500" type="screen16x9"/>
  <p:notesSz cx="6858000" cy="9144000"/>
  <p:embeddedFontLs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27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4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a document-oriented NoSQL database reads and writes data formatted in JSON – which is the de facto standard for consuming and producing data for web, mobile, and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applications. It not only eliminates the object-relational impedance mismatch, it eliminates the overhead of ORM frameworks and simplifies application development because objects are read and written without “shredding” them – i.e., a single object can be read or written as a single document, as illustrated here: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4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8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2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55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15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0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5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</a:t>
            </a:r>
            <a:r>
              <a:rPr lang="en" altLang="en" dirty="0" smtClean="0"/>
              <a:t>f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</a:t>
            </a:r>
            <a:r>
              <a:rPr lang="en" altLang="en" dirty="0" smtClean="0"/>
              <a:t>pen up netflix and</a:t>
            </a:r>
            <a:r>
              <a:rPr lang="en" altLang="en" baseline="0" dirty="0" smtClean="0"/>
              <a:t> utube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 smtClean="0"/>
              <a:t>our </a:t>
            </a:r>
            <a:r>
              <a:rPr lang="en" altLang="e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5309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four modules</a:t>
            </a:r>
          </a:p>
        </p:txBody>
      </p:sp>
    </p:spTree>
    <p:extLst>
      <p:ext uri="{BB962C8B-B14F-4D97-AF65-F5344CB8AC3E}">
        <p14:creationId xmlns:p14="http://schemas.microsoft.com/office/powerpoint/2010/main" val="44157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wont teach anything new</a:t>
            </a:r>
          </a:p>
          <a:p>
            <a:r>
              <a:rPr lang="en-US" dirty="0" smtClean="0"/>
              <a:t>The idea is to help you distill all the content you have learnt over the last few</a:t>
            </a:r>
            <a:r>
              <a:rPr lang="en-US" baseline="0" dirty="0" smtClean="0"/>
              <a:t> weeks</a:t>
            </a:r>
          </a:p>
          <a:p>
            <a:r>
              <a:rPr lang="en-US" baseline="0" dirty="0" smtClean="0"/>
              <a:t>At this point conceptually you can build an information system, and we want to give you guys a platform to try and do it</a:t>
            </a:r>
          </a:p>
          <a:p>
            <a:r>
              <a:rPr lang="en-US" baseline="0" dirty="0" smtClean="0"/>
              <a:t>read up,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wont teach anything new</a:t>
            </a:r>
          </a:p>
          <a:p>
            <a:r>
              <a:rPr lang="en-US" dirty="0" smtClean="0"/>
              <a:t>The idea is to help you distill all the content you have learnt over the last few</a:t>
            </a:r>
            <a:r>
              <a:rPr lang="en-US" baseline="0" dirty="0" smtClean="0"/>
              <a:t> weeks</a:t>
            </a:r>
          </a:p>
          <a:p>
            <a:r>
              <a:rPr lang="en-US" baseline="0" dirty="0" smtClean="0"/>
              <a:t>At this point conceptually you can build an information system, and we want to give you guys a platform to try and do it</a:t>
            </a:r>
          </a:p>
          <a:p>
            <a:r>
              <a:rPr lang="en-US" baseline="0" dirty="0" smtClean="0"/>
              <a:t>read up,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7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http://www.databaseanswers.org/data_models/orders_parts/index.htm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slde</a:t>
            </a:r>
            <a:r>
              <a:rPr lang="en-US" dirty="0" smtClean="0"/>
              <a:t> to expose </a:t>
            </a:r>
            <a:r>
              <a:rPr lang="en-US" dirty="0" err="1" smtClean="0"/>
              <a:t>ppl</a:t>
            </a:r>
            <a:r>
              <a:rPr lang="en-US" dirty="0" smtClean="0"/>
              <a:t> to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2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example, consider an application for managing resumes. It interacts with resumes as an object, the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 It contains an array for skills and a collection for positions. However, writing a resume to a relational database requires the application to “shred” the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this resume would require the application to insert six rows into three tables, as illustrated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SHREDDING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this profile would require the application to read six rows from three tables: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http://www.couchbase.com/nosql-resources/what-is-no-sql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5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SHREDDING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this profile would require the application to read six rows from three tables: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http://www.couchbase.com/nosql-resources/what-is-no-sql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>
                <a:solidFill>
                  <a:schemeClr val="lt1"/>
                </a:solidFill>
              </a:rPr>
              <a:t>‹#›</a:t>
            </a:fld>
            <a:endParaRPr lang="en" alt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>
                <a:solidFill>
                  <a:schemeClr val="lt1"/>
                </a:solidFill>
              </a:rPr>
              <a:t>‹#›</a:t>
            </a:fld>
            <a:endParaRPr lang="en" alt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alt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alt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altLang="en" dirty="0"/>
              <a:t>Lecture </a:t>
            </a:r>
            <a:r>
              <a:rPr lang="en" altLang="en" dirty="0" smtClean="0"/>
              <a:t>15</a:t>
            </a:r>
            <a:endParaRPr lang="en" alt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altLang="en" dirty="0" smtClean="0"/>
              <a:t>Document  based databases aka NoSQL</a:t>
            </a:r>
            <a:endParaRPr lang="en" alt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nceptual Data Model for a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3" y="0"/>
            <a:ext cx="712507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99652" y="1314198"/>
            <a:ext cx="3434835" cy="1833984"/>
            <a:chOff x="4332773" y="0"/>
            <a:chExt cx="4601714" cy="23446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2773" y="0"/>
              <a:ext cx="2517862" cy="23446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0635" y="227790"/>
              <a:ext cx="2083852" cy="2116897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3589" b="-1939"/>
          <a:stretch/>
        </p:blipFill>
        <p:spPr>
          <a:xfrm>
            <a:off x="4322926" y="148007"/>
            <a:ext cx="4611561" cy="11661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19304" y="2974059"/>
            <a:ext cx="2465809" cy="2169441"/>
            <a:chOff x="16767" y="898016"/>
            <a:chExt cx="3072672" cy="2499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r="49260"/>
            <a:stretch/>
          </p:blipFill>
          <p:spPr>
            <a:xfrm>
              <a:off x="16767" y="898016"/>
              <a:ext cx="1190065" cy="24991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6586" y="1125344"/>
              <a:ext cx="1182853" cy="22717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0066" y="1125344"/>
              <a:ext cx="726074" cy="227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problem(s)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99652" y="1314198"/>
            <a:ext cx="3434835" cy="1833984"/>
            <a:chOff x="4332773" y="0"/>
            <a:chExt cx="4601714" cy="23446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2773" y="0"/>
              <a:ext cx="2517862" cy="23446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0635" y="227790"/>
              <a:ext cx="2083852" cy="2116897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3589" b="-1939"/>
          <a:stretch/>
        </p:blipFill>
        <p:spPr>
          <a:xfrm>
            <a:off x="4322926" y="148007"/>
            <a:ext cx="4611561" cy="11661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19304" y="2974059"/>
            <a:ext cx="2465809" cy="2169441"/>
            <a:chOff x="16767" y="898016"/>
            <a:chExt cx="3072672" cy="2499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r="49260"/>
            <a:stretch/>
          </p:blipFill>
          <p:spPr>
            <a:xfrm>
              <a:off x="16767" y="898016"/>
              <a:ext cx="1190065" cy="24991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6586" y="1125344"/>
              <a:ext cx="1182853" cy="22717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0066" y="1125344"/>
              <a:ext cx="726074" cy="227252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40670" y="731102"/>
            <a:ext cx="3578090" cy="3571795"/>
            <a:chOff x="477075" y="1217853"/>
            <a:chExt cx="3578090" cy="3571795"/>
          </a:xfrm>
        </p:grpSpPr>
        <p:sp>
          <p:nvSpPr>
            <p:cNvPr id="12" name="Rectangle 11"/>
            <p:cNvSpPr/>
            <p:nvPr/>
          </p:nvSpPr>
          <p:spPr>
            <a:xfrm>
              <a:off x="477075" y="1217853"/>
              <a:ext cx="3578087" cy="3511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7076" y="1364974"/>
              <a:ext cx="3578089" cy="3424674"/>
              <a:chOff x="477076" y="1364974"/>
              <a:chExt cx="3578089" cy="3424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01079" y="1364974"/>
                <a:ext cx="2054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Name: Andy Johnson</a:t>
                </a:r>
              </a:p>
              <a:p>
                <a:r>
                  <a:rPr lang="en-US" dirty="0" smtClean="0"/>
                  <a:t>Birth: 15 June 1986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477078" y="2129427"/>
                <a:ext cx="3578087" cy="1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44573" y="2250230"/>
                <a:ext cx="2286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Overall Grade : A+</a:t>
                </a:r>
              </a:p>
              <a:p>
                <a:r>
                  <a:rPr lang="en-US" dirty="0" smtClean="0"/>
                  <a:t>Academic Status: Enrolled</a:t>
                </a:r>
                <a:endParaRPr lang="en-US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477076" y="2881001"/>
                <a:ext cx="3578087" cy="1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9841" y="2973766"/>
                <a:ext cx="13901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Classes Taken</a:t>
                </a:r>
              </a:p>
              <a:p>
                <a:endParaRPr lang="en-US" u="sng" dirty="0" smtClean="0"/>
              </a:p>
              <a:p>
                <a:r>
                  <a:rPr lang="en-US" dirty="0" smtClean="0"/>
                  <a:t>INFO 202 : A+</a:t>
                </a:r>
              </a:p>
              <a:p>
                <a:pPr algn="ctr"/>
                <a:r>
                  <a:rPr lang="en-US" dirty="0" smtClean="0"/>
                  <a:t>CHEM 190 : B-</a:t>
                </a:r>
              </a:p>
              <a:p>
                <a:r>
                  <a:rPr lang="en-US" dirty="0" smtClean="0"/>
                  <a:t>PHYS 210 : A</a:t>
                </a:r>
              </a:p>
              <a:p>
                <a:r>
                  <a:rPr lang="en-US" dirty="0" smtClean="0"/>
                  <a:t>INFO 205 : B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56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Object </a:t>
            </a:r>
            <a:r>
              <a:rPr lang="en-US" dirty="0" smtClean="0"/>
              <a:t>versus </a:t>
            </a:r>
            <a:r>
              <a:rPr lang="en-US" dirty="0" smtClean="0"/>
              <a:t>Database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uchbase.com/binaries/content/gallery/website/common/why-nosql/figure3_object_to_relation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1"/>
          <a:stretch/>
        </p:blipFill>
        <p:spPr bwMode="auto">
          <a:xfrm>
            <a:off x="5208106" y="0"/>
            <a:ext cx="3697356" cy="53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 the 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69" y="483572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accent4"/>
                </a:solidFill>
              </a:rPr>
              <a:t>Source:couchbase</a:t>
            </a:r>
            <a:endParaRPr lang="en-US" sz="11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ouchbase.com/binaries/content/gallery/website/common/why-nosql/figure3_object_to_relatio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19596" r="56578" b="21616"/>
          <a:stretch/>
        </p:blipFill>
        <p:spPr bwMode="auto">
          <a:xfrm>
            <a:off x="126969" y="1017724"/>
            <a:ext cx="4278604" cy="38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In-app representation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69" y="483572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accent4"/>
                </a:solidFill>
              </a:rPr>
              <a:t>Source:couchbase</a:t>
            </a:r>
            <a:endParaRPr lang="en-US" sz="11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1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Shredding in RDBMS</a:t>
            </a:r>
            <a:endParaRPr lang="en-US" dirty="0"/>
          </a:p>
        </p:txBody>
      </p:sp>
      <p:pic>
        <p:nvPicPr>
          <p:cNvPr id="5122" name="Picture 2" descr="http://www.couchbase.com/binaries/content/gallery/website/common/why-nosql/figure3_object_to_relatio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6" y="104822"/>
            <a:ext cx="7662731" cy="50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7804" y="4805366"/>
            <a:ext cx="567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Applications “shred” objects into rows of data stored in multiple tables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69" y="483572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accent4"/>
                </a:solidFill>
              </a:rPr>
              <a:t>Source:couchbase</a:t>
            </a:r>
            <a:endParaRPr lang="en-US" sz="11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4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Shredding in RDBMS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804" y="4805366"/>
            <a:ext cx="504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Queries return duplicate data, applications have to filter it out.</a:t>
            </a:r>
            <a:endParaRPr lang="en-US" dirty="0"/>
          </a:p>
        </p:txBody>
      </p:sp>
      <p:pic>
        <p:nvPicPr>
          <p:cNvPr id="7170" name="Picture 2" descr="http://www.couchbase.com/binaries/content/gallery/website/common/why-nosql/figure4_relational_query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1" y="842965"/>
            <a:ext cx="93726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969" y="483572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accent4"/>
                </a:solidFill>
              </a:rPr>
              <a:t>Source:couchbase</a:t>
            </a:r>
            <a:endParaRPr lang="en-US" sz="11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use-case in Doc-DB</a:t>
            </a:r>
            <a:endParaRPr lang="en-US" dirty="0"/>
          </a:p>
        </p:txBody>
      </p:sp>
      <p:pic>
        <p:nvPicPr>
          <p:cNvPr id="6146" name="Picture 2" descr="http://www.couchbase.com/binaries/content/gallery/website/common/why-nosql/figure5_object_to_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1" y="834886"/>
            <a:ext cx="8908636" cy="41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7804" y="4805366"/>
            <a:ext cx="558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Applications can store objects with nested data as single documents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69" y="483572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4"/>
                </a:solidFill>
              </a:rPr>
              <a:t>Source:couchbase</a:t>
            </a:r>
            <a:endParaRPr lang="en-US" sz="11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4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/>
              <a:t>Map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Getting Started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Front End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Back End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Advanced Topics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2830" y="319193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Introduction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Fundamentals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Git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Command Line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612302" y="319136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CSS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Responsive Design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JavaScript &amp; jQuery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761774" y="319136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Web Frameworks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Architecture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Database Design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980926" y="3206799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APIs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Visualization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Deployment</a:t>
            </a:r>
          </a:p>
        </p:txBody>
      </p:sp>
      <p:cxnSp>
        <p:nvCxnSpPr>
          <p:cNvPr id="81" name="Shape 81"/>
          <p:cNvCxnSpPr>
            <a:stCxn id="68" idx="3"/>
            <a:endCxn id="69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>
            <a:stCxn id="69" idx="3"/>
            <a:endCxn id="70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70" idx="3"/>
            <a:endCxn id="71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97177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RDBMS Advantages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Maintains data integrity &amp; rules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Great for fault-intolerant applications like payments processing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Better suited for slow growth &amp; known data model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Relatively simple yet powerful syntax (SQL)</a:t>
            </a:r>
          </a:p>
        </p:txBody>
      </p:sp>
    </p:spTree>
    <p:extLst>
      <p:ext uri="{BB962C8B-B14F-4D97-AF65-F5344CB8AC3E}">
        <p14:creationId xmlns:p14="http://schemas.microsoft.com/office/powerpoint/2010/main" val="426779658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RDBMS Disadvantages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Rigid structure - schema must be known in advance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Not easily distributed - requires manual sharding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Not as performant with large volumes of concurrent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4255369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‘Opposite’ of RDBMS/SQL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Key/Value Pairs and Documents &amp; Collections instead of Rows &amp; Tables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Denormalization - no JOINs; all the things at once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Flexible schema - quick implementation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Auto-sharding/distributed - scalability</a:t>
            </a:r>
          </a:p>
        </p:txBody>
      </p:sp>
    </p:spTree>
    <p:extLst>
      <p:ext uri="{BB962C8B-B14F-4D97-AF65-F5344CB8AC3E}">
        <p14:creationId xmlns:p14="http://schemas.microsoft.com/office/powerpoint/2010/main" val="106406284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NoSQL Advantages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Flexible schema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Fast WORM/basic operations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Auto-sharding/distributed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Auto-replication</a:t>
            </a:r>
          </a:p>
        </p:txBody>
      </p:sp>
    </p:spTree>
    <p:extLst>
      <p:ext uri="{BB962C8B-B14F-4D97-AF65-F5344CB8AC3E}">
        <p14:creationId xmlns:p14="http://schemas.microsoft.com/office/powerpoint/2010/main" val="370134223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NoSQL Disadvantages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Do not support ACID transactions</a:t>
            </a:r>
          </a:p>
          <a:p>
            <a:pPr marL="9144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Eventually Consistent</a:t>
            </a:r>
          </a:p>
          <a:p>
            <a:pPr marL="9144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Non-Atomicity of multi-document trxns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Complex transactions become convoluted &amp; performance suffers</a:t>
            </a:r>
          </a:p>
        </p:txBody>
      </p:sp>
    </p:spTree>
    <p:extLst>
      <p:ext uri="{BB962C8B-B14F-4D97-AF65-F5344CB8AC3E}">
        <p14:creationId xmlns:p14="http://schemas.microsoft.com/office/powerpoint/2010/main" val="3529252087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pic>
        <p:nvPicPr>
          <p:cNvPr id="5" name="Picture 2" descr="http://www.couchbase.com/binaries/content/gallery/website/common/why-nosql/figure5_object_to_docum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0" r="23075"/>
          <a:stretch/>
        </p:blipFill>
        <p:spPr bwMode="auto">
          <a:xfrm>
            <a:off x="437320" y="901146"/>
            <a:ext cx="2822713" cy="41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uchbase.com/binaries/content/gallery/website/common/why-nosql/figure3_object_to_relation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1"/>
          <a:stretch/>
        </p:blipFill>
        <p:spPr bwMode="auto">
          <a:xfrm>
            <a:off x="5208106" y="875878"/>
            <a:ext cx="3087755" cy="44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54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Bottom Line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Performance dependent on system/schema design, regardless of db type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Try </a:t>
            </a:r>
            <a:r>
              <a:rPr lang="en" sz="2400" dirty="0"/>
              <a:t>to figure out the needs of your system ahead of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Don’t </a:t>
            </a:r>
            <a:r>
              <a:rPr lang="en" sz="2400" dirty="0"/>
              <a:t>just choose NoSQL to avoid schema design or because it’s new &amp; fresh</a:t>
            </a:r>
          </a:p>
        </p:txBody>
      </p:sp>
    </p:spTree>
    <p:extLst>
      <p:ext uri="{BB962C8B-B14F-4D97-AF65-F5344CB8AC3E}">
        <p14:creationId xmlns:p14="http://schemas.microsoft.com/office/powerpoint/2010/main" val="423589301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7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/>
              <a:t>Map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Getting Started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Front End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Back End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Advanced Topics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Introduction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Fundamentals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Git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Command Line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CSS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Responsive Design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JavaScript &amp; jQuery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Web Frameworks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Architecture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b="1" u="sng" dirty="0"/>
              <a:t>Database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APIs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Visualization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Deployment</a:t>
            </a:r>
          </a:p>
        </p:txBody>
      </p:sp>
      <p:cxnSp>
        <p:nvCxnSpPr>
          <p:cNvPr id="102" name="Shape 102"/>
          <p:cNvCxnSpPr>
            <a:stCxn id="89" idx="3"/>
            <a:endCxn id="90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90" idx="3"/>
            <a:endCxn id="91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91" idx="3"/>
            <a:endCxn id="92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37000" y="1145775"/>
            <a:ext cx="4408799" cy="37985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737450" y="1307500"/>
            <a:ext cx="2369700" cy="37985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0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Next Week – Mega Lab !</a:t>
            </a:r>
            <a:endParaRPr lang="en-US" dirty="0"/>
          </a:p>
        </p:txBody>
      </p:sp>
      <p:pic>
        <p:nvPicPr>
          <p:cNvPr id="1026" name="Picture 2" descr="https://i.ytimg.com/vi/fnIVATxVDew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5" y="1017724"/>
            <a:ext cx="6537328" cy="3677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Post spring break– Checkpoint Presentations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87" y="1017724"/>
            <a:ext cx="6405623" cy="3629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9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chemeClr val="tx1"/>
                </a:solidFill>
              </a:rPr>
              <a:t>Quick Recap </a:t>
            </a:r>
            <a:r>
              <a:rPr lang="en-US" dirty="0" smtClean="0">
                <a:solidFill>
                  <a:schemeClr val="tx1"/>
                </a:solidFill>
              </a:rPr>
              <a:t>– SQL / RDBMS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Document DB - NoSQL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Lab </a:t>
            </a:r>
          </a:p>
        </p:txBody>
      </p:sp>
    </p:spTree>
    <p:extLst>
      <p:ext uri="{BB962C8B-B14F-4D97-AF65-F5344CB8AC3E}">
        <p14:creationId xmlns:p14="http://schemas.microsoft.com/office/powerpoint/2010/main" val="284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requirements - university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37731"/>
            <a:ext cx="4560551" cy="2166869"/>
          </a:xfrm>
        </p:spPr>
        <p:txBody>
          <a:bodyPr/>
          <a:lstStyle/>
          <a:p>
            <a:r>
              <a:rPr lang="en-US" sz="1200" dirty="0" smtClean="0"/>
              <a:t>“As a University Dean, I need access to records of all our students, so that we can store and verify them in the future</a:t>
            </a:r>
          </a:p>
          <a:p>
            <a:r>
              <a:rPr lang="en-US" sz="1200" dirty="0" smtClean="0"/>
              <a:t>“As a CS 170 Professor , I need list of students in my class, so that I can communicate with them effectively”</a:t>
            </a:r>
          </a:p>
          <a:p>
            <a:r>
              <a:rPr lang="en-US" sz="1200" dirty="0" smtClean="0"/>
              <a:t>“As a University Admin, I need list of all classes across departments so that I can update course offerings”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06599" y="1815152"/>
            <a:ext cx="372570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What resources your system has to organize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6599" y="2567276"/>
            <a:ext cx="37657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What interactions your system has to support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3172" y="4025289"/>
            <a:ext cx="18325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679095" y="3140767"/>
            <a:ext cx="628442" cy="783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270" y="1152475"/>
            <a:ext cx="7189029" cy="1193160"/>
          </a:xfrm>
        </p:spPr>
        <p:txBody>
          <a:bodyPr/>
          <a:lstStyle/>
          <a:p>
            <a:r>
              <a:rPr lang="en-US" dirty="0" smtClean="0"/>
              <a:t>“As a University Dean, I need access to records of all our students, so that we can store and verify them in the future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2" y="3260035"/>
            <a:ext cx="6976603" cy="1144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9722" y="243028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41005" y="2630629"/>
            <a:ext cx="2557291" cy="58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5583" y="2738062"/>
            <a:ext cx="2087217" cy="4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75583" y="2763907"/>
            <a:ext cx="556212" cy="44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737652" y="2738062"/>
            <a:ext cx="132712" cy="4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56382" y="2763907"/>
            <a:ext cx="676051" cy="44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371665" y="2630629"/>
            <a:ext cx="1968422" cy="6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8192" y="367815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0200" y="3832039"/>
            <a:ext cx="603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requirements - 2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9260"/>
          <a:stretch/>
        </p:blipFill>
        <p:spPr>
          <a:xfrm>
            <a:off x="4707044" y="1084269"/>
            <a:ext cx="1190065" cy="2499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7" y="2420140"/>
            <a:ext cx="2517862" cy="2344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7280"/>
            <a:ext cx="1049973" cy="12865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035" y="1311598"/>
            <a:ext cx="1182853" cy="2271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183" y="1311597"/>
            <a:ext cx="1182852" cy="2271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110" y="1310874"/>
            <a:ext cx="726074" cy="227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191" y="2647930"/>
            <a:ext cx="2083852" cy="21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15495</TotalTime>
  <Words>775</Words>
  <Application>Microsoft Office PowerPoint</Application>
  <PresentationFormat>On-screen Show (16:9)</PresentationFormat>
  <Paragraphs>172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Proxima Nova</vt:lpstr>
      <vt:lpstr>Arial</vt:lpstr>
      <vt:lpstr>spearmint</vt:lpstr>
      <vt:lpstr>Lecture 15</vt:lpstr>
      <vt:lpstr>Map</vt:lpstr>
      <vt:lpstr>Map</vt:lpstr>
      <vt:lpstr>Next Week – Mega Lab !</vt:lpstr>
      <vt:lpstr>Post spring break– Checkpoint Presentations</vt:lpstr>
      <vt:lpstr>Today</vt:lpstr>
      <vt:lpstr>Example requirements - university</vt:lpstr>
      <vt:lpstr>Example requirements</vt:lpstr>
      <vt:lpstr>Example requirements - 2</vt:lpstr>
      <vt:lpstr>PowerPoint Presentation</vt:lpstr>
      <vt:lpstr>PowerPoint Presentation</vt:lpstr>
      <vt:lpstr>The problem(s)</vt:lpstr>
      <vt:lpstr>PowerPoint Presentation</vt:lpstr>
      <vt:lpstr>Application Object versus Database Model</vt:lpstr>
      <vt:lpstr>Model in the DB</vt:lpstr>
      <vt:lpstr>In-app representation</vt:lpstr>
      <vt:lpstr>Shredding in RDBMS</vt:lpstr>
      <vt:lpstr>Shredding in RDBMS</vt:lpstr>
      <vt:lpstr>Same use-case in Doc-DB</vt:lpstr>
      <vt:lpstr>RDBMS Advantages</vt:lpstr>
      <vt:lpstr>RDBMS Disadvantages</vt:lpstr>
      <vt:lpstr>NoSQL</vt:lpstr>
      <vt:lpstr>NoSQL Advantages</vt:lpstr>
      <vt:lpstr>NoSQL Disadvantages</vt:lpstr>
      <vt:lpstr>Integrity</vt:lpstr>
      <vt:lpstr>The Bottom Line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Aditya Mishra</dc:creator>
  <cp:lastModifiedBy>Aditya Mishra</cp:lastModifiedBy>
  <cp:revision>275</cp:revision>
  <dcterms:modified xsi:type="dcterms:W3CDTF">2016-03-09T15:59:16Z</dcterms:modified>
</cp:coreProperties>
</file>