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77" r:id="rId3"/>
    <p:sldId id="278" r:id="rId4"/>
    <p:sldId id="275" r:id="rId5"/>
    <p:sldId id="257" r:id="rId6"/>
    <p:sldId id="279" r:id="rId7"/>
    <p:sldId id="266" r:id="rId8"/>
    <p:sldId id="267" r:id="rId9"/>
    <p:sldId id="271" r:id="rId10"/>
    <p:sldId id="268" r:id="rId11"/>
    <p:sldId id="270" r:id="rId12"/>
    <p:sldId id="272" r:id="rId13"/>
    <p:sldId id="258" r:id="rId14"/>
    <p:sldId id="280" r:id="rId15"/>
    <p:sldId id="273" r:id="rId16"/>
    <p:sldId id="264" r:id="rId17"/>
    <p:sldId id="259" r:id="rId18"/>
    <p:sldId id="274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664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4BE7-AF41-4DF1-872C-D3486924CC6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A2385-7785-4428-AB27-FE6E1270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This is the course map for IOLab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We have packaged the course in </a:t>
            </a:r>
            <a:r>
              <a:rPr lang="en" altLang="en" dirty="0" smtClean="0"/>
              <a:t>f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</a:t>
            </a:r>
            <a:r>
              <a:rPr lang="en" altLang="en" dirty="0" smtClean="0"/>
              <a:t>pen up netflix and</a:t>
            </a:r>
            <a:r>
              <a:rPr lang="en" altLang="en" baseline="0" dirty="0" smtClean="0"/>
              <a:t> utube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 smtClean="0"/>
              <a:t>our </a:t>
            </a:r>
            <a:r>
              <a:rPr lang="en" altLang="e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1473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87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This is the course map for IOLab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We have packaged the course in four modules</a:t>
            </a:r>
          </a:p>
        </p:txBody>
      </p:sp>
    </p:spTree>
    <p:extLst>
      <p:ext uri="{BB962C8B-B14F-4D97-AF65-F5344CB8AC3E}">
        <p14:creationId xmlns:p14="http://schemas.microsoft.com/office/powerpoint/2010/main" val="408687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https://syncano.io/blog/advanced-concepts-flask/</a:t>
            </a:r>
          </a:p>
          <a:p>
            <a:r>
              <a:rPr lang="en-US" dirty="0" smtClean="0"/>
              <a:t>https://github.com/humiaozuzu/awesome-flask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joins, because we normalize the data.</a:t>
            </a:r>
            <a:r>
              <a:rPr lang="en-US" baseline="0" dirty="0" smtClean="0"/>
              <a:t> Does anyone remember what normalization means from the last lecture?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mtClean="0"/>
              <a:t>http://sqlfiddle.com/#!15/35773/1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7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4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A2385-7785-4428-AB27-FE6E127075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2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8393F5-95EC-442F-8ED8-403B1F72AA9C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712517-7F25-447C-AD06-FE0DBF4325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and Your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Vijay Velagapudi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Example - How </a:t>
            </a:r>
            <a:r>
              <a:rPr lang="en-US" dirty="0"/>
              <a:t>many people are from Arizona?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1977244"/>
            <a:ext cx="4661995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4164" y="1977244"/>
            <a:ext cx="559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SELECT COUNT(*)</a:t>
            </a:r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empinfo</a:t>
            </a:r>
            <a:r>
              <a:rPr lang="en-US" sz="3600" dirty="0"/>
              <a:t> </a:t>
            </a:r>
            <a:r>
              <a:rPr lang="en-US" sz="3600" dirty="0" smtClean="0"/>
              <a:t>e</a:t>
            </a:r>
          </a:p>
          <a:p>
            <a:r>
              <a:rPr lang="en-US" sz="3600" dirty="0" smtClean="0"/>
              <a:t>WHERE </a:t>
            </a:r>
            <a:r>
              <a:rPr lang="en-US" sz="3600" dirty="0" err="1" smtClean="0"/>
              <a:t>e.state</a:t>
            </a:r>
            <a:r>
              <a:rPr lang="en-US" sz="3600" dirty="0" smtClean="0"/>
              <a:t> like ‘Arizona’</a:t>
            </a:r>
          </a:p>
          <a:p>
            <a:r>
              <a:rPr lang="en-US" sz="3600" dirty="0"/>
              <a:t>;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57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Example – How Many People Over the Age of 50?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1977244"/>
            <a:ext cx="4661995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4164" y="1977244"/>
            <a:ext cx="559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SELECT COUNT(*)</a:t>
            </a:r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empinfo</a:t>
            </a:r>
            <a:r>
              <a:rPr lang="en-US" sz="3600" dirty="0"/>
              <a:t> </a:t>
            </a:r>
            <a:r>
              <a:rPr lang="en-US" sz="3600" dirty="0" smtClean="0"/>
              <a:t>e</a:t>
            </a:r>
          </a:p>
          <a:p>
            <a:r>
              <a:rPr lang="en-US" sz="3600" dirty="0" smtClean="0"/>
              <a:t>WHERE </a:t>
            </a:r>
            <a:r>
              <a:rPr lang="en-US" sz="3600" dirty="0" err="1" smtClean="0"/>
              <a:t>e.age</a:t>
            </a:r>
            <a:r>
              <a:rPr lang="en-US" sz="3600" dirty="0" smtClean="0"/>
              <a:t> &gt; 50</a:t>
            </a:r>
          </a:p>
          <a:p>
            <a:r>
              <a:rPr lang="en-US" sz="3600" dirty="0"/>
              <a:t>;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73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</a:t>
            </a:r>
            <a:r>
              <a:rPr lang="en-US" dirty="0" err="1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101544"/>
            <a:ext cx="9720073" cy="32078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Names of the customers that have bought a certain item</a:t>
            </a:r>
          </a:p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c.firstname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c.lastname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FROM customers c</a:t>
            </a:r>
          </a:p>
          <a:p>
            <a:pPr marL="0" indent="0">
              <a:buNone/>
            </a:pPr>
            <a:r>
              <a:rPr lang="en-US" sz="2800" dirty="0" smtClean="0"/>
              <a:t>LEFT JOIN </a:t>
            </a:r>
            <a:r>
              <a:rPr lang="en-US" sz="2800" dirty="0" smtClean="0"/>
              <a:t>purchases p ON </a:t>
            </a:r>
            <a:r>
              <a:rPr lang="en-US" sz="2800" dirty="0" err="1" smtClean="0"/>
              <a:t>c.customer_number</a:t>
            </a:r>
            <a:r>
              <a:rPr lang="en-US" sz="2800" dirty="0" smtClean="0"/>
              <a:t> = </a:t>
            </a:r>
            <a:r>
              <a:rPr lang="en-US" sz="2800" dirty="0" err="1" smtClean="0"/>
              <a:t>p.customer_number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p.item</a:t>
            </a:r>
            <a:r>
              <a:rPr lang="en-US" sz="2800" dirty="0" smtClean="0"/>
              <a:t> = “TDO”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78" y="1887604"/>
            <a:ext cx="6705600" cy="55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1888177"/>
            <a:ext cx="45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478" y="2538668"/>
            <a:ext cx="3867150" cy="428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4128" y="2494860"/>
            <a:ext cx="456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8817114" y="2350052"/>
            <a:ext cx="2959285" cy="376361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Flowchart: Predefined Process 3"/>
          <p:cNvSpPr/>
          <p:nvPr/>
        </p:nvSpPr>
        <p:spPr>
          <a:xfrm>
            <a:off x="415600" y="2350050"/>
            <a:ext cx="2676573" cy="3763617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41618" y="3759934"/>
            <a:ext cx="182453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Application </a:t>
            </a:r>
          </a:p>
          <a:p>
            <a:pPr algn="ctr"/>
            <a:r>
              <a:rPr lang="en-US" sz="2667" dirty="0"/>
              <a:t>Server</a:t>
            </a:r>
            <a:endParaRPr lang="en-US" sz="2667" dirty="0"/>
          </a:p>
        </p:txBody>
      </p:sp>
      <p:sp>
        <p:nvSpPr>
          <p:cNvPr id="6" name="TextBox 5"/>
          <p:cNvSpPr txBox="1"/>
          <p:nvPr/>
        </p:nvSpPr>
        <p:spPr>
          <a:xfrm>
            <a:off x="9533566" y="3965117"/>
            <a:ext cx="152638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Database</a:t>
            </a:r>
            <a:endParaRPr lang="en-US" sz="2667" dirty="0"/>
          </a:p>
        </p:txBody>
      </p:sp>
      <p:sp>
        <p:nvSpPr>
          <p:cNvPr id="8" name="TextBox 7"/>
          <p:cNvSpPr txBox="1"/>
          <p:nvPr/>
        </p:nvSpPr>
        <p:spPr>
          <a:xfrm>
            <a:off x="4691206" y="2494717"/>
            <a:ext cx="280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SQL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293704" y="3480904"/>
            <a:ext cx="3586923" cy="484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ight Arrow 10"/>
          <p:cNvSpPr/>
          <p:nvPr/>
        </p:nvSpPr>
        <p:spPr>
          <a:xfrm rot="10800000">
            <a:off x="4302535" y="4904908"/>
            <a:ext cx="3586923" cy="484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682374" y="5389122"/>
            <a:ext cx="280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DATA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6626" y="2164517"/>
            <a:ext cx="17671" cy="4134680"/>
          </a:xfrm>
          <a:prstGeom prst="line">
            <a:avLst/>
          </a:prstGeom>
          <a:ln w="76200">
            <a:prstDash val="lg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1834" y="1195998"/>
            <a:ext cx="280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Wrapper</a:t>
            </a:r>
          </a:p>
        </p:txBody>
      </p:sp>
    </p:spTree>
    <p:extLst>
      <p:ext uri="{BB962C8B-B14F-4D97-AF65-F5344CB8AC3E}">
        <p14:creationId xmlns:p14="http://schemas.microsoft.com/office/powerpoint/2010/main" val="27090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Impedance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 set of </a:t>
            </a:r>
            <a:r>
              <a:rPr lang="en-US" sz="4400" b="1" dirty="0" smtClean="0"/>
              <a:t>conceptual </a:t>
            </a:r>
            <a:r>
              <a:rPr lang="en-US" sz="4400" dirty="0" smtClean="0"/>
              <a:t>and </a:t>
            </a:r>
            <a:r>
              <a:rPr lang="en-US" sz="4400" b="1" dirty="0"/>
              <a:t>technical</a:t>
            </a:r>
            <a:r>
              <a:rPr lang="en-US" sz="4400" dirty="0"/>
              <a:t> </a:t>
            </a:r>
            <a:r>
              <a:rPr lang="en-US" sz="4400" b="1" dirty="0"/>
              <a:t>difficulties</a:t>
            </a:r>
            <a:r>
              <a:rPr lang="en-US" sz="4400" dirty="0"/>
              <a:t> that are often encountered when a relational database management system (RDBMS) is being used by a program written in an object-oriented programming language or </a:t>
            </a:r>
            <a:r>
              <a:rPr lang="en-US" sz="4400" dirty="0" smtClean="0"/>
              <a:t>style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15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25" y="1679800"/>
            <a:ext cx="2302636" cy="8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dlab.org.uk/wp-content/uploads/2015/03/postgresql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98" y="1567190"/>
            <a:ext cx="2204882" cy="101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6787" y="645387"/>
            <a:ext cx="261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4"/>
                </a:solidFill>
              </a:rPr>
              <a:t>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1598" y="645388"/>
            <a:ext cx="261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Database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836" y="2803157"/>
            <a:ext cx="4370134" cy="3247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013" y="3420094"/>
            <a:ext cx="4203682" cy="147868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7811" y="427512"/>
            <a:ext cx="4671093" cy="5984583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16759" y="409702"/>
            <a:ext cx="4810321" cy="598458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 flipV="1">
            <a:off x="5628904" y="3401994"/>
            <a:ext cx="887855" cy="17810"/>
          </a:xfrm>
          <a:prstGeom prst="straightConnector1">
            <a:avLst/>
          </a:prstGeom>
          <a:ln w="762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</a:t>
            </a:r>
            <a:r>
              <a:rPr lang="en-US" sz="3600" dirty="0" smtClean="0"/>
              <a:t>llow applications </a:t>
            </a:r>
            <a:r>
              <a:rPr lang="en-US" sz="3600" dirty="0"/>
              <a:t>to work with objects </a:t>
            </a:r>
            <a:endParaRPr lang="en-US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nstead </a:t>
            </a:r>
            <a:r>
              <a:rPr lang="en-US" sz="3200" dirty="0"/>
              <a:t>of tables and </a:t>
            </a:r>
            <a:r>
              <a:rPr lang="en-US" sz="3200" dirty="0" smtClean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Operation performed on object converted to SQL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274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Flask wrapper for </a:t>
            </a:r>
            <a:r>
              <a:rPr lang="en-US" sz="4400" dirty="0" err="1" smtClean="0"/>
              <a:t>SQLAlchemy</a:t>
            </a:r>
            <a:endParaRPr lang="en-US" sz="4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err="1" smtClean="0"/>
              <a:t>SQLAlchemy</a:t>
            </a:r>
            <a:r>
              <a:rPr lang="en-US" sz="4400" dirty="0" smtClean="0"/>
              <a:t> is a Python ORM tool</a:t>
            </a:r>
          </a:p>
        </p:txBody>
      </p:sp>
    </p:spTree>
    <p:extLst>
      <p:ext uri="{BB962C8B-B14F-4D97-AF65-F5344CB8AC3E}">
        <p14:creationId xmlns:p14="http://schemas.microsoft.com/office/powerpoint/2010/main" val="2566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pull --rebase upstream master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checkout -b hw6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cd flask/</a:t>
            </a:r>
            <a:r>
              <a:rPr lang="en-US" sz="3200" dirty="0" err="1" smtClean="0"/>
              <a:t>orm</a:t>
            </a:r>
            <a:r>
              <a:rPr lang="en-US" sz="3200" dirty="0" smtClean="0"/>
              <a:t>-tutorial/models-tutorial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(activate </a:t>
            </a:r>
            <a:r>
              <a:rPr lang="en-US" sz="3200" dirty="0" err="1" smtClean="0"/>
              <a:t>virtualenv</a:t>
            </a:r>
            <a:r>
              <a:rPr lang="en-US" sz="3200" dirty="0" smtClean="0"/>
              <a:t> if you use them)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pip install –r requirements.txt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python run.py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72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numCol="1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altLang="en"/>
              <a:t>Map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01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0489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578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2667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653967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Getting Started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544387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Front End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436142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Back End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9327862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Advanced Topics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17107" y="4255911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 dirty="0"/>
              <a:t>Introduction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Fundamentals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Git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Command Line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483069" y="4255151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 dirty="0"/>
              <a:t>HTML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CSS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Responsive Design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JavaScript &amp; jQuery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349032" y="4255151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 dirty="0"/>
              <a:t>Web Frameworks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Architecture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Database Design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9307901" y="4275732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 dirty="0"/>
              <a:t>APIs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Visualization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Security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Deployment</a:t>
            </a:r>
          </a:p>
        </p:txBody>
      </p:sp>
      <p:cxnSp>
        <p:nvCxnSpPr>
          <p:cNvPr id="81" name="Shape 81"/>
          <p:cNvCxnSpPr>
            <a:stCxn id="68" idx="3"/>
            <a:endCxn id="69" idx="1"/>
          </p:cNvCxnSpPr>
          <p:nvPr/>
        </p:nvCxnSpPr>
        <p:spPr>
          <a:xfrm>
            <a:off x="2629300" y="3292067"/>
            <a:ext cx="11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>
            <a:stCxn id="69" idx="3"/>
            <a:endCxn id="70" idx="1"/>
          </p:cNvCxnSpPr>
          <p:nvPr/>
        </p:nvCxnSpPr>
        <p:spPr>
          <a:xfrm>
            <a:off x="5520388" y="3292067"/>
            <a:ext cx="11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>
            <a:stCxn id="70" idx="3"/>
            <a:endCxn id="71" idx="1"/>
          </p:cNvCxnSpPr>
          <p:nvPr/>
        </p:nvCxnSpPr>
        <p:spPr>
          <a:xfrm>
            <a:off x="8411477" y="3292067"/>
            <a:ext cx="11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36056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git</a:t>
            </a:r>
            <a:r>
              <a:rPr lang="en-US" sz="3200" dirty="0" smtClean="0"/>
              <a:t> remote –v</a:t>
            </a:r>
          </a:p>
          <a:p>
            <a:r>
              <a:rPr lang="en-US" sz="3200" dirty="0" smtClean="0"/>
              <a:t>Check to see if upstream starts with </a:t>
            </a:r>
            <a:r>
              <a:rPr lang="en-US" sz="3200" dirty="0" err="1" smtClean="0"/>
              <a:t>git</a:t>
            </a:r>
            <a:r>
              <a:rPr lang="en-US" sz="3200" dirty="0" smtClean="0"/>
              <a:t>@ or https:</a:t>
            </a:r>
          </a:p>
          <a:p>
            <a:r>
              <a:rPr lang="en-US" sz="3200" dirty="0" err="1" smtClean="0"/>
              <a:t>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numCol="1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altLang="en"/>
              <a:t>Map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01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0489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578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2667" y="2434817"/>
            <a:ext cx="17399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53967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Getting Started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544387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Front End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436142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Back End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9327862" y="1848133"/>
            <a:ext cx="2210799" cy="58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pPr algn="ctr"/>
            <a:r>
              <a:rPr lang="en" altLang="en" sz="2400" b="1"/>
              <a:t>Advanced Topics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68167" y="4351500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/>
              <a:t>Introduction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Fundamentals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Git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Command Line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458600" y="4351500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/>
              <a:t>HTML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CSS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Responsive Design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JavaScript &amp; jQuery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349033" y="4351500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 dirty="0"/>
              <a:t>Web Frameworks</a:t>
            </a:r>
          </a:p>
          <a:p>
            <a:pPr algn="ctr"/>
            <a:endParaRPr sz="2400" dirty="0"/>
          </a:p>
          <a:p>
            <a:pPr algn="ctr"/>
            <a:r>
              <a:rPr lang="en" altLang="en" sz="2400" dirty="0"/>
              <a:t>Architecture</a:t>
            </a:r>
          </a:p>
          <a:p>
            <a:pPr algn="ctr"/>
            <a:endParaRPr sz="2400" dirty="0"/>
          </a:p>
          <a:p>
            <a:pPr algn="ctr"/>
            <a:r>
              <a:rPr lang="en" altLang="en" sz="2400" b="1" u="sng" dirty="0"/>
              <a:t>Database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327867" y="4351500"/>
            <a:ext cx="2382400" cy="21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numCol="1" anchor="t" anchorCtr="0">
            <a:noAutofit/>
          </a:bodyPr>
          <a:lstStyle/>
          <a:p>
            <a:pPr algn="ctr"/>
            <a:r>
              <a:rPr lang="en" altLang="en" sz="2400"/>
              <a:t>APIs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Visualization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Security</a:t>
            </a:r>
          </a:p>
          <a:p>
            <a:pPr algn="ctr"/>
            <a:endParaRPr sz="2400"/>
          </a:p>
          <a:p>
            <a:pPr algn="ctr"/>
            <a:r>
              <a:rPr lang="en" altLang="en" sz="2400"/>
              <a:t>Deployment</a:t>
            </a:r>
          </a:p>
        </p:txBody>
      </p:sp>
      <p:cxnSp>
        <p:nvCxnSpPr>
          <p:cNvPr id="102" name="Shape 102"/>
          <p:cNvCxnSpPr>
            <a:stCxn id="89" idx="3"/>
            <a:endCxn id="90" idx="1"/>
          </p:cNvCxnSpPr>
          <p:nvPr/>
        </p:nvCxnSpPr>
        <p:spPr>
          <a:xfrm>
            <a:off x="2629300" y="3292067"/>
            <a:ext cx="11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90" idx="3"/>
            <a:endCxn id="91" idx="1"/>
          </p:cNvCxnSpPr>
          <p:nvPr/>
        </p:nvCxnSpPr>
        <p:spPr>
          <a:xfrm>
            <a:off x="5520388" y="3292067"/>
            <a:ext cx="11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stCxn id="91" idx="3"/>
            <a:endCxn id="92" idx="1"/>
          </p:cNvCxnSpPr>
          <p:nvPr/>
        </p:nvCxnSpPr>
        <p:spPr>
          <a:xfrm>
            <a:off x="8411477" y="3292067"/>
            <a:ext cx="1151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82667" y="1527701"/>
            <a:ext cx="5878399" cy="5064799"/>
          </a:xfrm>
          <a:prstGeom prst="rect">
            <a:avLst/>
          </a:prstGeom>
          <a:solidFill>
            <a:srgbClr val="FFFFFF">
              <a:alpha val="60380"/>
            </a:srgbClr>
          </a:solidFill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8983267" y="1743334"/>
            <a:ext cx="3159600" cy="5064799"/>
          </a:xfrm>
          <a:prstGeom prst="rect">
            <a:avLst/>
          </a:prstGeom>
          <a:solidFill>
            <a:srgbClr val="FFFFFF">
              <a:alpha val="60380"/>
            </a:srgbClr>
          </a:solidFill>
          <a:ln>
            <a:noFill/>
          </a:ln>
        </p:spPr>
        <p:txBody>
          <a:bodyPr lIns="121900" tIns="121900" rIns="121900" bIns="121900" numCol="1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021097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Communicate through </a:t>
            </a:r>
            <a:r>
              <a:rPr lang="en-US" sz="4000" dirty="0" err="1" smtClean="0"/>
              <a:t>bCourses</a:t>
            </a:r>
            <a:r>
              <a:rPr lang="en-US" sz="3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Deadline Extensions</a:t>
            </a:r>
          </a:p>
        </p:txBody>
      </p:sp>
    </p:spTree>
    <p:extLst>
      <p:ext uri="{BB962C8B-B14F-4D97-AF65-F5344CB8AC3E}">
        <p14:creationId xmlns:p14="http://schemas.microsoft.com/office/powerpoint/2010/main" val="27960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Data Modelling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ORMs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47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8817114" y="2350052"/>
            <a:ext cx="2959285" cy="376361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Flowchart: Predefined Process 3"/>
          <p:cNvSpPr/>
          <p:nvPr/>
        </p:nvSpPr>
        <p:spPr>
          <a:xfrm>
            <a:off x="415600" y="2350050"/>
            <a:ext cx="2676573" cy="3763617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841618" y="3759934"/>
            <a:ext cx="182453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Application </a:t>
            </a:r>
          </a:p>
          <a:p>
            <a:pPr algn="ctr"/>
            <a:r>
              <a:rPr lang="en-US" sz="2667" dirty="0"/>
              <a:t>Server</a:t>
            </a:r>
            <a:endParaRPr lang="en-US" sz="2667" dirty="0"/>
          </a:p>
        </p:txBody>
      </p:sp>
      <p:sp>
        <p:nvSpPr>
          <p:cNvPr id="6" name="TextBox 5"/>
          <p:cNvSpPr txBox="1"/>
          <p:nvPr/>
        </p:nvSpPr>
        <p:spPr>
          <a:xfrm>
            <a:off x="9533566" y="3965117"/>
            <a:ext cx="152638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Database</a:t>
            </a:r>
            <a:endParaRPr lang="en-US" sz="2667" dirty="0"/>
          </a:p>
        </p:txBody>
      </p:sp>
      <p:sp>
        <p:nvSpPr>
          <p:cNvPr id="8" name="TextBox 7"/>
          <p:cNvSpPr txBox="1"/>
          <p:nvPr/>
        </p:nvSpPr>
        <p:spPr>
          <a:xfrm>
            <a:off x="4691206" y="2494717"/>
            <a:ext cx="280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SQL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293704" y="3480904"/>
            <a:ext cx="3586923" cy="484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ight Arrow 10"/>
          <p:cNvSpPr/>
          <p:nvPr/>
        </p:nvSpPr>
        <p:spPr>
          <a:xfrm rot="10800000">
            <a:off x="4302535" y="4904908"/>
            <a:ext cx="3586923" cy="484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682374" y="5389122"/>
            <a:ext cx="280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141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/>
              <a:t> </a:t>
            </a:r>
            <a:r>
              <a:rPr lang="en-US" dirty="0" smtClean="0"/>
              <a:t>–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A query language to access the data in a DB</a:t>
            </a:r>
          </a:p>
          <a:p>
            <a:pPr marL="0" indent="0">
              <a:buNone/>
            </a:pPr>
            <a:r>
              <a:rPr lang="en-US" sz="4000" dirty="0" smtClean="0"/>
              <a:t>SELECT column1, column2, </a:t>
            </a:r>
            <a:r>
              <a:rPr lang="en-US" sz="4000" dirty="0" err="1" smtClean="0"/>
              <a:t>etc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FROM </a:t>
            </a:r>
            <a:r>
              <a:rPr lang="en-US" sz="4000" dirty="0" err="1" smtClean="0"/>
              <a:t>tablename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5222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-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SELECT column1, column2, </a:t>
            </a:r>
            <a:r>
              <a:rPr lang="en-US" sz="4400" dirty="0" err="1"/>
              <a:t>etc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FROM </a:t>
            </a:r>
            <a:r>
              <a:rPr lang="en-US" sz="4400" dirty="0" err="1" smtClean="0"/>
              <a:t>tablename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WHERE column1 </a:t>
            </a:r>
            <a:r>
              <a:rPr lang="en-US" sz="4400" dirty="0" smtClean="0">
                <a:solidFill>
                  <a:schemeClr val="accent1"/>
                </a:solidFill>
              </a:rPr>
              <a:t>like “Jon%”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995" y="1504703"/>
            <a:ext cx="2743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SELECT </a:t>
            </a:r>
            <a:r>
              <a:rPr lang="en-US" sz="4000" dirty="0" smtClean="0">
                <a:solidFill>
                  <a:schemeClr val="accent1"/>
                </a:solidFill>
              </a:rPr>
              <a:t>sum(column1)</a:t>
            </a: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000" dirty="0"/>
              <a:t>FROM </a:t>
            </a:r>
            <a:r>
              <a:rPr lang="en-US" sz="4000" dirty="0" err="1"/>
              <a:t>tablename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WHERE column1 = “some condition”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17" y="4500753"/>
            <a:ext cx="6772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2172</TotalTime>
  <Words>431</Words>
  <Application>Microsoft Office PowerPoint</Application>
  <PresentationFormat>Widescreen</PresentationFormat>
  <Paragraphs>157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Wingdings 3</vt:lpstr>
      <vt:lpstr>Integral</vt:lpstr>
      <vt:lpstr>Database and Your App</vt:lpstr>
      <vt:lpstr>Map</vt:lpstr>
      <vt:lpstr>Map</vt:lpstr>
      <vt:lpstr>Announcements</vt:lpstr>
      <vt:lpstr>Agenda</vt:lpstr>
      <vt:lpstr>Read</vt:lpstr>
      <vt:lpstr>SQl – Structured Query Language</vt:lpstr>
      <vt:lpstr>SQL - Conditions</vt:lpstr>
      <vt:lpstr>SQL – Aggregate Functions</vt:lpstr>
      <vt:lpstr>SQL Example - How many people are from Arizona? </vt:lpstr>
      <vt:lpstr>SQL Example – How Many People Over the Age of 50? </vt:lpstr>
      <vt:lpstr>SQL - JOIns</vt:lpstr>
      <vt:lpstr>Object Relational Mapping</vt:lpstr>
      <vt:lpstr>Read</vt:lpstr>
      <vt:lpstr>Object-Relational Impedance Mismatch</vt:lpstr>
      <vt:lpstr>PowerPoint Presentation</vt:lpstr>
      <vt:lpstr>ORMS</vt:lpstr>
      <vt:lpstr>Flask-SQLAlchemy</vt:lpstr>
      <vt:lpstr>Lab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Velagapudi</dc:creator>
  <cp:lastModifiedBy>Vijay Velagapudi</cp:lastModifiedBy>
  <cp:revision>40</cp:revision>
  <dcterms:created xsi:type="dcterms:W3CDTF">2015-12-31T00:52:28Z</dcterms:created>
  <dcterms:modified xsi:type="dcterms:W3CDTF">2016-03-05T04:25:58Z</dcterms:modified>
</cp:coreProperties>
</file>