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1"/>
  </p:notesMasterIdLst>
  <p:sldIdLst>
    <p:sldId id="256" r:id="rId2"/>
    <p:sldId id="275" r:id="rId3"/>
    <p:sldId id="276" r:id="rId4"/>
    <p:sldId id="257" r:id="rId5"/>
    <p:sldId id="261" r:id="rId6"/>
    <p:sldId id="258" r:id="rId7"/>
    <p:sldId id="268" r:id="rId8"/>
    <p:sldId id="262" r:id="rId9"/>
    <p:sldId id="270" r:id="rId10"/>
    <p:sldId id="273" r:id="rId11"/>
    <p:sldId id="272" r:id="rId12"/>
    <p:sldId id="283" r:id="rId13"/>
    <p:sldId id="269" r:id="rId14"/>
    <p:sldId id="278" r:id="rId15"/>
    <p:sldId id="281" r:id="rId16"/>
    <p:sldId id="277" r:id="rId17"/>
    <p:sldId id="279" r:id="rId18"/>
    <p:sldId id="280" r:id="rId19"/>
    <p:sldId id="287" r:id="rId20"/>
    <p:sldId id="284" r:id="rId21"/>
    <p:sldId id="282" r:id="rId22"/>
    <p:sldId id="286" r:id="rId23"/>
    <p:sldId id="288" r:id="rId24"/>
    <p:sldId id="289" r:id="rId25"/>
    <p:sldId id="290" r:id="rId26"/>
    <p:sldId id="291" r:id="rId27"/>
    <p:sldId id="292" r:id="rId28"/>
    <p:sldId id="293" r:id="rId29"/>
    <p:sldId id="267"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A9C6277C-3073-420D-BEA5-7CF17A193BB1}">
          <p14:sldIdLst>
            <p14:sldId id="256"/>
            <p14:sldId id="275"/>
            <p14:sldId id="276"/>
            <p14:sldId id="257"/>
            <p14:sldId id="261"/>
            <p14:sldId id="258"/>
            <p14:sldId id="268"/>
            <p14:sldId id="262"/>
            <p14:sldId id="270"/>
            <p14:sldId id="273"/>
            <p14:sldId id="272"/>
            <p14:sldId id="283"/>
            <p14:sldId id="269"/>
            <p14:sldId id="278"/>
            <p14:sldId id="281"/>
            <p14:sldId id="277"/>
            <p14:sldId id="279"/>
            <p14:sldId id="280"/>
            <p14:sldId id="287"/>
            <p14:sldId id="284"/>
            <p14:sldId id="282"/>
            <p14:sldId id="286"/>
            <p14:sldId id="288"/>
            <p14:sldId id="289"/>
            <p14:sldId id="290"/>
            <p14:sldId id="291"/>
            <p14:sldId id="292"/>
            <p14:sldId id="293"/>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3399FF"/>
    <a:srgbClr val="1CADE4"/>
    <a:srgbClr val="CE6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31" autoAdjust="0"/>
    <p:restoredTop sz="71502" autoAdjust="0"/>
  </p:normalViewPr>
  <p:slideViewPr>
    <p:cSldViewPr snapToGrid="0">
      <p:cViewPr varScale="1">
        <p:scale>
          <a:sx n="66" d="100"/>
          <a:sy n="66"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808913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819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8476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Demo:</a:t>
            </a:r>
            <a:r>
              <a:rPr lang="en-US" baseline="0" dirty="0" smtClean="0"/>
              <a:t> Show how the browser show the page with the viewport meta tag and without.</a:t>
            </a:r>
            <a:endParaRPr lang="en-US" dirty="0"/>
          </a:p>
        </p:txBody>
      </p:sp>
    </p:spTree>
    <p:extLst>
      <p:ext uri="{BB962C8B-B14F-4D97-AF65-F5344CB8AC3E}">
        <p14:creationId xmlns:p14="http://schemas.microsoft.com/office/powerpoint/2010/main" val="43434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Read the W3</a:t>
            </a:r>
            <a:r>
              <a:rPr lang="en-US" baseline="0" dirty="0" smtClean="0"/>
              <a:t> recommendation for media queries here: </a:t>
            </a:r>
            <a:r>
              <a:rPr lang="en-US" dirty="0" smtClean="0"/>
              <a:t>https://www.w3.org/TR/css3-mediaqueries/.</a:t>
            </a:r>
            <a:endParaRPr lang="en-US" dirty="0"/>
          </a:p>
        </p:txBody>
      </p:sp>
    </p:spTree>
    <p:extLst>
      <p:ext uri="{BB962C8B-B14F-4D97-AF65-F5344CB8AC3E}">
        <p14:creationId xmlns:p14="http://schemas.microsoft.com/office/powerpoint/2010/main" val="132611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Media queries</a:t>
            </a:r>
            <a:r>
              <a:rPr lang="en-US" baseline="0" dirty="0" smtClean="0"/>
              <a:t> look something like this.</a:t>
            </a:r>
          </a:p>
          <a:p>
            <a:endParaRPr lang="en-US" baseline="0" dirty="0" smtClean="0"/>
          </a:p>
          <a:p>
            <a:r>
              <a:rPr lang="en-US" baseline="0" dirty="0" smtClean="0"/>
              <a:t>Just regular CSS code, with the only new syntax being the @media.</a:t>
            </a:r>
            <a:endParaRPr lang="en-US" dirty="0" smtClean="0"/>
          </a:p>
        </p:txBody>
      </p:sp>
    </p:spTree>
    <p:extLst>
      <p:ext uri="{BB962C8B-B14F-4D97-AF65-F5344CB8AC3E}">
        <p14:creationId xmlns:p14="http://schemas.microsoft.com/office/powerpoint/2010/main" val="151208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Media queries</a:t>
            </a:r>
            <a:r>
              <a:rPr lang="en-US" baseline="0" dirty="0" smtClean="0"/>
              <a:t> look something like this.</a:t>
            </a:r>
          </a:p>
          <a:p>
            <a:endParaRPr lang="en-US" baseline="0" dirty="0" smtClean="0"/>
          </a:p>
          <a:p>
            <a:r>
              <a:rPr lang="en-US" baseline="0" dirty="0" smtClean="0"/>
              <a:t>Just regular CSS code, with the only new syntax being the @media.</a:t>
            </a:r>
            <a:endParaRPr lang="en-US" dirty="0" smtClean="0"/>
          </a:p>
        </p:txBody>
      </p:sp>
    </p:spTree>
    <p:extLst>
      <p:ext uri="{BB962C8B-B14F-4D97-AF65-F5344CB8AC3E}">
        <p14:creationId xmlns:p14="http://schemas.microsoft.com/office/powerpoint/2010/main" val="59187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a:t>
            </a:r>
            <a:r>
              <a:rPr lang="en-US" baseline="0" dirty="0" smtClean="0"/>
              <a:t> the criteria to check for when the CSS should be loaded.</a:t>
            </a:r>
          </a:p>
          <a:p>
            <a:endParaRPr lang="en-US" baseline="0" dirty="0" smtClean="0"/>
          </a:p>
          <a:p>
            <a:r>
              <a:rPr lang="en-US" baseline="0" dirty="0" smtClean="0"/>
              <a:t>There is a list of other things that you can use as your criteria.</a:t>
            </a:r>
            <a:endParaRPr lang="en-US" dirty="0"/>
          </a:p>
        </p:txBody>
      </p:sp>
    </p:spTree>
    <p:extLst>
      <p:ext uri="{BB962C8B-B14F-4D97-AF65-F5344CB8AC3E}">
        <p14:creationId xmlns:p14="http://schemas.microsoft.com/office/powerpoint/2010/main" val="369555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 are two ways to use media</a:t>
            </a:r>
            <a:r>
              <a:rPr lang="en-US" baseline="0" dirty="0" smtClean="0"/>
              <a:t> queries</a:t>
            </a:r>
          </a:p>
          <a:p>
            <a:endParaRPr lang="en-US" baseline="0" dirty="0" smtClean="0"/>
          </a:p>
          <a:p>
            <a:r>
              <a:rPr lang="en-US" baseline="0" dirty="0" smtClean="0"/>
              <a:t>Option 1: is to link to a stylesheet that will only be loaded when it meets the criteria.</a:t>
            </a:r>
            <a:endParaRPr lang="en-US" dirty="0" smtClean="0"/>
          </a:p>
          <a:p>
            <a:endParaRPr lang="en-US" dirty="0" smtClean="0"/>
          </a:p>
          <a:p>
            <a:r>
              <a:rPr lang="en-US" dirty="0" smtClean="0"/>
              <a:t>https://developer.mozilla.org/en-US/docs/Web/CSS/Media_Queries/Using_media_queries</a:t>
            </a:r>
            <a:endParaRPr lang="en-US" dirty="0"/>
          </a:p>
        </p:txBody>
      </p:sp>
    </p:spTree>
    <p:extLst>
      <p:ext uri="{BB962C8B-B14F-4D97-AF65-F5344CB8AC3E}">
        <p14:creationId xmlns:p14="http://schemas.microsoft.com/office/powerpoint/2010/main" val="2786014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 are two ways to use media</a:t>
            </a:r>
            <a:r>
              <a:rPr lang="en-US" baseline="0" dirty="0" smtClean="0"/>
              <a:t> queries</a:t>
            </a:r>
          </a:p>
          <a:p>
            <a:endParaRPr lang="en-US" baseline="0" dirty="0" smtClean="0"/>
          </a:p>
          <a:p>
            <a:r>
              <a:rPr lang="en-US" baseline="0" dirty="0" smtClean="0"/>
              <a:t>Option 2: it to include the style in the same sheet but to create a block that will only be used when the criteria is met.</a:t>
            </a:r>
          </a:p>
          <a:p>
            <a:endParaRPr lang="en-US" dirty="0" smtClean="0"/>
          </a:p>
          <a:p>
            <a:r>
              <a:rPr lang="en-US" dirty="0" smtClean="0"/>
              <a:t>https://developer.mozilla.org/en-US/docs/Web/CSS/Media_Queries/Using_media_queries</a:t>
            </a:r>
            <a:endParaRPr lang="en-US" dirty="0"/>
          </a:p>
        </p:txBody>
      </p:sp>
    </p:spTree>
    <p:extLst>
      <p:ext uri="{BB962C8B-B14F-4D97-AF65-F5344CB8AC3E}">
        <p14:creationId xmlns:p14="http://schemas.microsoft.com/office/powerpoint/2010/main" val="590843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Element</a:t>
            </a:r>
            <a:r>
              <a:rPr lang="en-US" baseline="0" dirty="0" smtClean="0"/>
              <a:t>s stack in smaller views.</a:t>
            </a:r>
          </a:p>
          <a:p>
            <a:r>
              <a:rPr lang="en-US" baseline="0" dirty="0" smtClean="0"/>
              <a:t>As the viewport gets wider, they take advantage of the extra real estate.</a:t>
            </a:r>
          </a:p>
          <a:p>
            <a:endParaRPr lang="en-US" baseline="0" dirty="0" smtClean="0"/>
          </a:p>
          <a:p>
            <a:r>
              <a:rPr lang="en-US" baseline="0" dirty="0" smtClean="0"/>
              <a:t>You do this by setting the outer div (container) to display: grid; and flex-wrap: wrap;</a:t>
            </a:r>
          </a:p>
          <a:p>
            <a:endParaRPr lang="en-US" baseline="0" dirty="0" smtClean="0"/>
          </a:p>
          <a:p>
            <a:r>
              <a:rPr lang="en-US" baseline="0" dirty="0" smtClean="0"/>
              <a:t>You set 3 breakpoints</a:t>
            </a:r>
          </a:p>
        </p:txBody>
      </p:sp>
    </p:spTree>
    <p:extLst>
      <p:ext uri="{BB962C8B-B14F-4D97-AF65-F5344CB8AC3E}">
        <p14:creationId xmlns:p14="http://schemas.microsoft.com/office/powerpoint/2010/main" val="398755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at the biggest,</a:t>
            </a:r>
            <a:r>
              <a:rPr lang="en-US" baseline="0" dirty="0" smtClean="0"/>
              <a:t> there are margins to avoid having a lot of side to side real estate.</a:t>
            </a:r>
            <a:endParaRPr lang="en-US" dirty="0"/>
          </a:p>
        </p:txBody>
      </p:sp>
    </p:spTree>
    <p:extLst>
      <p:ext uri="{BB962C8B-B14F-4D97-AF65-F5344CB8AC3E}">
        <p14:creationId xmlns:p14="http://schemas.microsoft.com/office/powerpoint/2010/main" val="321248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21165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63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Browsers</a:t>
            </a:r>
            <a:r>
              <a:rPr lang="en-US" baseline="0" dirty="0" smtClean="0"/>
              <a:t> can help you see how a website looks on various screen sizes. This is an essential tool to allow you to design and debug your own websites.</a:t>
            </a:r>
          </a:p>
          <a:p>
            <a:endParaRPr lang="en-US" baseline="0" dirty="0" smtClean="0"/>
          </a:p>
          <a:p>
            <a:r>
              <a:rPr lang="en-US" dirty="0" smtClean="0">
                <a:effectLst/>
              </a:rPr>
              <a:t>https://youtu.be/LBcE72sG2s8</a:t>
            </a:r>
            <a:endParaRPr lang="en-US" dirty="0"/>
          </a:p>
        </p:txBody>
      </p:sp>
    </p:spTree>
    <p:extLst>
      <p:ext uri="{BB962C8B-B14F-4D97-AF65-F5344CB8AC3E}">
        <p14:creationId xmlns:p14="http://schemas.microsoft.com/office/powerpoint/2010/main" val="3277484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5336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quality</a:t>
            </a:r>
            <a:r>
              <a:rPr lang="en-US" baseline="0" dirty="0" smtClean="0"/>
              <a:t> of how far responsive design can go is dependent on how well we separate our storage, logic, and view.</a:t>
            </a:r>
            <a:endParaRPr lang="en-US" dirty="0"/>
          </a:p>
        </p:txBody>
      </p:sp>
    </p:spTree>
    <p:extLst>
      <p:ext uri="{BB962C8B-B14F-4D97-AF65-F5344CB8AC3E}">
        <p14:creationId xmlns:p14="http://schemas.microsoft.com/office/powerpoint/2010/main" val="400804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simple</a:t>
            </a:r>
            <a:r>
              <a:rPr lang="en-US" baseline="0" dirty="0" smtClean="0"/>
              <a:t> terms, websites respond to the size of the browser window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content never changes, only the presentation layer</a:t>
            </a:r>
            <a:r>
              <a:rPr lang="en-US" baseline="0" dirty="0" smtClean="0"/>
              <a:t>. We do this by dynamically using CSS based on various conditions that we set in our code.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a:t>
            </a:r>
            <a:r>
              <a:rPr lang="en-US" baseline="0" dirty="0" smtClean="0"/>
              <a:t>is possible because these web technologies have been built to have clear separation between the content and presentation layers.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https://www.usertesting.com/blog/2015/02/03/responsive-web-design-resources/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Source: http://artisantalent.com/wp-content/uploads/2015/04/embrace-responsive-web-design.jpg</a:t>
            </a:r>
          </a:p>
          <a:p>
            <a:endParaRPr lang="en-US" dirty="0"/>
          </a:p>
        </p:txBody>
      </p:sp>
    </p:spTree>
    <p:extLst>
      <p:ext uri="{BB962C8B-B14F-4D97-AF65-F5344CB8AC3E}">
        <p14:creationId xmlns:p14="http://schemas.microsoft.com/office/powerpoint/2010/main" val="275532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723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9541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Most</a:t>
            </a:r>
            <a:r>
              <a:rPr lang="en-US" baseline="0" dirty="0" smtClean="0"/>
              <a:t> websites these days use some sort of CSS framework.</a:t>
            </a:r>
          </a:p>
          <a:p>
            <a:endParaRPr lang="en-US" baseline="0" dirty="0" smtClean="0"/>
          </a:p>
          <a:p>
            <a:r>
              <a:rPr lang="en-US" baseline="0" dirty="0" smtClean="0"/>
              <a:t>There are numerous frameworks,  but all typically involve some predefined CSS as a standardized set of practices to address some common problems that you encounter in web design. Most CSS frameworks also help you easily design webpages that are optimized  for different screen sizes.</a:t>
            </a:r>
          </a:p>
          <a:p>
            <a:endParaRPr lang="en-US" baseline="0" dirty="0" smtClean="0"/>
          </a:p>
          <a:p>
            <a:r>
              <a:rPr lang="en-US" dirty="0" smtClean="0"/>
              <a:t>One</a:t>
            </a:r>
            <a:r>
              <a:rPr lang="en-US" baseline="0" dirty="0" smtClean="0"/>
              <a:t> very popular CSS framework is Bootstrap. This was released by Twitter a few years ago to specifically address the issue of designing webpages for multiple screen sizes.</a:t>
            </a:r>
          </a:p>
          <a:p>
            <a:r>
              <a:rPr lang="en-US" dirty="0" smtClean="0"/>
              <a:t>http://getbootstrap.com/</a:t>
            </a:r>
          </a:p>
          <a:p>
            <a:endParaRPr lang="en-US" baseline="0" dirty="0" smtClean="0"/>
          </a:p>
          <a:p>
            <a:r>
              <a:rPr lang="en-US" dirty="0" smtClean="0"/>
              <a:t>Google</a:t>
            </a:r>
            <a:r>
              <a:rPr lang="en-US" baseline="0" dirty="0" smtClean="0"/>
              <a:t>’s materialize is another CSS framework that is gaining popularity.</a:t>
            </a:r>
            <a:endParaRPr lang="en-US" dirty="0" smtClean="0"/>
          </a:p>
          <a:p>
            <a:r>
              <a:rPr lang="en-US" dirty="0" smtClean="0"/>
              <a:t>https://www.google.com/design/spec/material-design/introduction.html</a:t>
            </a:r>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94210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CSS frameworks</a:t>
            </a:r>
            <a:r>
              <a:rPr lang="en-US" baseline="0" dirty="0" smtClean="0"/>
              <a:t> are great for most projects. They provide a lot of functionality and are easy to use once you follow the documentation.</a:t>
            </a:r>
          </a:p>
          <a:p>
            <a:endParaRPr lang="en-US" baseline="0" dirty="0" smtClean="0"/>
          </a:p>
          <a:p>
            <a:r>
              <a:rPr lang="en-US" baseline="0" dirty="0" smtClean="0"/>
              <a:t>We will be using them in future </a:t>
            </a:r>
            <a:r>
              <a:rPr lang="en-US" baseline="0" dirty="0" err="1" smtClean="0"/>
              <a:t>homeworks</a:t>
            </a:r>
            <a:r>
              <a:rPr lang="en-US" baseline="0" dirty="0" smtClean="0"/>
              <a:t>, but, to understand how to build responsive websites, we will try to do it through plain html and </a:t>
            </a:r>
            <a:r>
              <a:rPr lang="en-US" baseline="0" dirty="0" err="1" smtClean="0"/>
              <a:t>css</a:t>
            </a:r>
            <a:r>
              <a:rPr lang="en-US" baseline="0" dirty="0" smtClean="0"/>
              <a:t>, which can be pretty powerful.</a:t>
            </a:r>
            <a:endParaRPr lang="en-US" dirty="0"/>
          </a:p>
        </p:txBody>
      </p:sp>
    </p:spTree>
    <p:extLst>
      <p:ext uri="{BB962C8B-B14F-4D97-AF65-F5344CB8AC3E}">
        <p14:creationId xmlns:p14="http://schemas.microsoft.com/office/powerpoint/2010/main" val="283745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8696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848619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3086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buClr>
                <a:srgbClr val="434343"/>
              </a:buClr>
              <a:defRPr>
                <a:solidFill>
                  <a:srgbClr val="434343"/>
                </a:solidFill>
              </a:defRPr>
            </a:lvl1pPr>
            <a:lvl2pPr lvl="1">
              <a:spcBef>
                <a:spcPts val="0"/>
              </a:spcBef>
              <a:buClr>
                <a:srgbClr val="434343"/>
              </a:buClr>
              <a:defRPr>
                <a:solidFill>
                  <a:srgbClr val="434343"/>
                </a:solidFill>
              </a:defRPr>
            </a:lvl2pPr>
            <a:lvl3pPr lvl="2">
              <a:spcBef>
                <a:spcPts val="0"/>
              </a:spcBef>
              <a:buClr>
                <a:srgbClr val="434343"/>
              </a:buClr>
              <a:defRPr>
                <a:solidFill>
                  <a:srgbClr val="434343"/>
                </a:solidFill>
              </a:defRPr>
            </a:lvl3pPr>
            <a:lvl4pPr lvl="3">
              <a:spcBef>
                <a:spcPts val="0"/>
              </a:spcBef>
              <a:buClr>
                <a:srgbClr val="434343"/>
              </a:buClr>
              <a:defRPr>
                <a:solidFill>
                  <a:srgbClr val="434343"/>
                </a:solidFill>
              </a:defRPr>
            </a:lvl4pPr>
            <a:lvl5pPr lvl="4">
              <a:spcBef>
                <a:spcPts val="0"/>
              </a:spcBef>
              <a:buClr>
                <a:srgbClr val="434343"/>
              </a:buClr>
              <a:defRPr>
                <a:solidFill>
                  <a:srgbClr val="434343"/>
                </a:solidFill>
              </a:defRPr>
            </a:lvl5pPr>
            <a:lvl6pPr lvl="5">
              <a:spcBef>
                <a:spcPts val="0"/>
              </a:spcBef>
              <a:buClr>
                <a:srgbClr val="434343"/>
              </a:buClr>
              <a:defRPr>
                <a:solidFill>
                  <a:srgbClr val="434343"/>
                </a:solidFill>
              </a:defRPr>
            </a:lvl6pPr>
            <a:lvl7pPr lvl="6">
              <a:spcBef>
                <a:spcPts val="0"/>
              </a:spcBef>
              <a:buClr>
                <a:srgbClr val="434343"/>
              </a:buClr>
              <a:defRPr>
                <a:solidFill>
                  <a:srgbClr val="434343"/>
                </a:solidFill>
              </a:defRPr>
            </a:lvl7pPr>
            <a:lvl8pPr lvl="7">
              <a:spcBef>
                <a:spcPts val="0"/>
              </a:spcBef>
              <a:buClr>
                <a:srgbClr val="434343"/>
              </a:buClr>
              <a:defRPr>
                <a:solidFill>
                  <a:srgbClr val="434343"/>
                </a:solidFill>
              </a:defRPr>
            </a:lvl8pPr>
            <a:lvl9pPr lvl="8">
              <a:spcBef>
                <a:spcPts val="0"/>
              </a:spcBef>
              <a:buClr>
                <a:srgbClr val="434343"/>
              </a:buClr>
              <a:defRPr>
                <a:solidFill>
                  <a:srgbClr val="434343"/>
                </a:solidFill>
              </a:defRPr>
            </a:lvl9pPr>
          </a:lstStyle>
          <a:p>
            <a:endParaRPr/>
          </a:p>
        </p:txBody>
      </p:sp>
      <p:sp>
        <p:nvSpPr>
          <p:cNvPr id="21" name="Shape 21"/>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
        <p:nvSpPr>
          <p:cNvPr id="22" name="Shape 22"/>
          <p:cNvSpPr/>
          <p:nvPr/>
        </p:nvSpPr>
        <p:spPr>
          <a:xfrm>
            <a:off x="80700" y="5024650"/>
            <a:ext cx="8982599" cy="118799"/>
          </a:xfrm>
          <a:prstGeom prst="rect">
            <a:avLst/>
          </a:prstGeom>
          <a:solidFill>
            <a:srgbClr val="E69138"/>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85151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928776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6839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005387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3533081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257888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6421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890637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80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2/3/2016</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12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CSS/Media_Queries/Using_media_queri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LBcE72sG2s8" TargetMode="Externa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google.com/design/spec/material-design/introduction.html" TargetMode="External"/><Relationship Id="rId5" Type="http://schemas.openxmlformats.org/officeDocument/2006/relationships/hyperlink" Target="http://getbootstrap.com/"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US" dirty="0" smtClean="0"/>
              <a:t>Responsive Design</a:t>
            </a:r>
            <a:endParaRPr dirty="0"/>
          </a:p>
        </p:txBody>
      </p:sp>
      <p:sp>
        <p:nvSpPr>
          <p:cNvPr id="2" name="Subtitle 1"/>
          <p:cNvSpPr>
            <a:spLocks noGrp="1"/>
          </p:cNvSpPr>
          <p:nvPr>
            <p:ph type="subTitle" idx="1"/>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FrameWOrks</a:t>
            </a:r>
            <a:endParaRPr lang="en-US" dirty="0"/>
          </a:p>
        </p:txBody>
      </p:sp>
      <p:sp>
        <p:nvSpPr>
          <p:cNvPr id="4" name="Content Placeholder 3"/>
          <p:cNvSpPr>
            <a:spLocks noGrp="1"/>
          </p:cNvSpPr>
          <p:nvPr>
            <p:ph sz="half" idx="1"/>
          </p:nvPr>
        </p:nvSpPr>
        <p:spPr/>
        <p:txBody>
          <a:bodyPr/>
          <a:lstStyle/>
          <a:p>
            <a:pPr algn="ctr"/>
            <a:r>
              <a:rPr lang="en-US" sz="2800" dirty="0" smtClean="0"/>
              <a:t>Pro</a:t>
            </a:r>
            <a:endParaRPr lang="en-US" sz="2800" dirty="0"/>
          </a:p>
          <a:p>
            <a:pPr>
              <a:buFont typeface="Arial" panose="020B0604020202020204" pitchFamily="34" charset="0"/>
              <a:buChar char="•"/>
            </a:pPr>
            <a:r>
              <a:rPr lang="en-US" sz="2800" dirty="0" smtClean="0"/>
              <a:t>Quick Design</a:t>
            </a:r>
          </a:p>
          <a:p>
            <a:pPr>
              <a:buFont typeface="Arial" panose="020B0604020202020204" pitchFamily="34" charset="0"/>
              <a:buChar char="•"/>
            </a:pPr>
            <a:r>
              <a:rPr lang="en-US" sz="2800" dirty="0" smtClean="0"/>
              <a:t>Grid Systems</a:t>
            </a:r>
          </a:p>
          <a:p>
            <a:pPr>
              <a:buFont typeface="Arial" panose="020B0604020202020204" pitchFamily="34" charset="0"/>
              <a:buChar char="•"/>
            </a:pPr>
            <a:r>
              <a:rPr lang="en-US" sz="2800" dirty="0" smtClean="0"/>
              <a:t>Browser Support</a:t>
            </a:r>
          </a:p>
          <a:p>
            <a:pPr>
              <a:buFont typeface="Arial" panose="020B0604020202020204" pitchFamily="34" charset="0"/>
              <a:buChar char="•"/>
            </a:pPr>
            <a:r>
              <a:rPr lang="en-US" sz="2800" dirty="0" smtClean="0"/>
              <a:t>Don’t reinvent the wheel</a:t>
            </a:r>
            <a:endParaRPr lang="en-US" dirty="0" smtClean="0"/>
          </a:p>
          <a:p>
            <a:pPr>
              <a:buFont typeface="Arial" panose="020B0604020202020204" pitchFamily="34" charset="0"/>
              <a:buChar char="•"/>
            </a:pPr>
            <a:endParaRPr lang="en-US" sz="2800" dirty="0" smtClean="0"/>
          </a:p>
        </p:txBody>
      </p:sp>
      <p:sp>
        <p:nvSpPr>
          <p:cNvPr id="5" name="Content Placeholder 4"/>
          <p:cNvSpPr>
            <a:spLocks noGrp="1"/>
          </p:cNvSpPr>
          <p:nvPr>
            <p:ph sz="half" idx="2"/>
          </p:nvPr>
        </p:nvSpPr>
        <p:spPr/>
        <p:txBody>
          <a:bodyPr/>
          <a:lstStyle/>
          <a:p>
            <a:pPr algn="ctr"/>
            <a:r>
              <a:rPr lang="en-US" sz="2800" dirty="0" smtClean="0"/>
              <a:t>Con</a:t>
            </a:r>
          </a:p>
          <a:p>
            <a:pPr>
              <a:buFont typeface="Arial" panose="020B0604020202020204" pitchFamily="34" charset="0"/>
              <a:buChar char="•"/>
            </a:pPr>
            <a:r>
              <a:rPr lang="en-US" sz="2800" dirty="0" smtClean="0"/>
              <a:t>Lots of unused code</a:t>
            </a:r>
          </a:p>
          <a:p>
            <a:pPr>
              <a:buFont typeface="Arial" panose="020B0604020202020204" pitchFamily="34" charset="0"/>
              <a:buChar char="•"/>
            </a:pPr>
            <a:r>
              <a:rPr lang="en-US" sz="2800" dirty="0" smtClean="0"/>
              <a:t>“Bland” design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574846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814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Viewport</a:t>
            </a:r>
            <a:endParaRPr lang="en-US" dirty="0"/>
          </a:p>
        </p:txBody>
      </p:sp>
      <p:sp>
        <p:nvSpPr>
          <p:cNvPr id="3" name="Content Placeholder 2"/>
          <p:cNvSpPr>
            <a:spLocks noGrp="1"/>
          </p:cNvSpPr>
          <p:nvPr>
            <p:ph idx="1"/>
          </p:nvPr>
        </p:nvSpPr>
        <p:spPr>
          <a:xfrm>
            <a:off x="768096" y="2381557"/>
            <a:ext cx="7290055" cy="2029086"/>
          </a:xfrm>
        </p:spPr>
        <p:txBody>
          <a:bodyPr>
            <a:normAutofit lnSpcReduction="10000"/>
          </a:bodyPr>
          <a:lstStyle/>
          <a:p>
            <a:pPr>
              <a:buFont typeface="Arial" panose="020B0604020202020204" pitchFamily="34" charset="0"/>
              <a:buChar char="•"/>
            </a:pPr>
            <a:endParaRPr lang="en-US" sz="2800" dirty="0" smtClean="0"/>
          </a:p>
          <a:p>
            <a:pPr>
              <a:buFont typeface="Arial" panose="020B0604020202020204" pitchFamily="34" charset="0"/>
              <a:buChar char="•"/>
            </a:pPr>
            <a:r>
              <a:rPr lang="en-US" sz="2800" dirty="0" smtClean="0"/>
              <a:t>Tells </a:t>
            </a:r>
            <a:r>
              <a:rPr lang="en-US" sz="2800" dirty="0"/>
              <a:t>the browser to use the device width</a:t>
            </a:r>
            <a:endParaRPr lang="en-US" sz="2800" dirty="0" smtClean="0"/>
          </a:p>
          <a:p>
            <a:pPr>
              <a:buFont typeface="Arial" panose="020B0604020202020204" pitchFamily="34" charset="0"/>
              <a:buChar char="•"/>
            </a:pPr>
            <a:r>
              <a:rPr lang="en-US" sz="2800" dirty="0" smtClean="0"/>
              <a:t>Not all pixels are the same</a:t>
            </a:r>
            <a:endParaRPr lang="en-US" sz="2800" dirty="0"/>
          </a:p>
          <a:p>
            <a:pPr>
              <a:buFont typeface="Arial" panose="020B0604020202020204" pitchFamily="34" charset="0"/>
              <a:buChar char="•"/>
            </a:pPr>
            <a:r>
              <a:rPr lang="en-US" sz="2800" dirty="0" smtClean="0"/>
              <a:t>Browsers try to scale things</a:t>
            </a:r>
          </a:p>
          <a:p>
            <a:pPr>
              <a:buFont typeface="Arial" panose="020B0604020202020204" pitchFamily="34" charset="0"/>
              <a:buChar char="•"/>
            </a:pPr>
            <a:endParaRPr lang="en-US" sz="2800" dirty="0"/>
          </a:p>
        </p:txBody>
      </p:sp>
      <p:pic>
        <p:nvPicPr>
          <p:cNvPr id="4" name="Picture 3"/>
          <p:cNvPicPr>
            <a:picLocks noChangeAspect="1"/>
          </p:cNvPicPr>
          <p:nvPr/>
        </p:nvPicPr>
        <p:blipFill>
          <a:blip r:embed="rId3"/>
          <a:stretch>
            <a:fillRect/>
          </a:stretch>
        </p:blipFill>
        <p:spPr>
          <a:xfrm>
            <a:off x="590550" y="1998662"/>
            <a:ext cx="7962900" cy="638175"/>
          </a:xfrm>
          <a:prstGeom prst="rect">
            <a:avLst/>
          </a:prstGeom>
        </p:spPr>
      </p:pic>
      <p:sp>
        <p:nvSpPr>
          <p:cNvPr id="5" name="Content Placeholder 2"/>
          <p:cNvSpPr txBox="1">
            <a:spLocks/>
          </p:cNvSpPr>
          <p:nvPr/>
        </p:nvSpPr>
        <p:spPr>
          <a:xfrm>
            <a:off x="768095" y="1434164"/>
            <a:ext cx="7290055" cy="587141"/>
          </a:xfrm>
          <a:prstGeom prst="rect">
            <a:avLst/>
          </a:prstGeom>
        </p:spPr>
        <p:txBody>
          <a:bodyPr vert="horz" lIns="45720" tIns="45720" rIns="4572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a:lstStyle>
          <a:p>
            <a:pPr>
              <a:buFont typeface="Arial" panose="020B0604020202020204" pitchFamily="34" charset="0"/>
              <a:buChar char="•"/>
            </a:pPr>
            <a:r>
              <a:rPr lang="en-US" sz="2800" dirty="0" smtClean="0"/>
              <a:t>Visible area of the webpage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79572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p:txBody>
          <a:bodyPr>
            <a:normAutofit lnSpcReduction="10000"/>
          </a:bodyPr>
          <a:lstStyle/>
          <a:p>
            <a:pPr marL="0" indent="0">
              <a:buNone/>
            </a:pPr>
            <a:r>
              <a:rPr lang="en-US" sz="3600" dirty="0" smtClean="0"/>
              <a:t>“Media </a:t>
            </a:r>
            <a:r>
              <a:rPr lang="en-US" sz="3600" dirty="0"/>
              <a:t>queries, added in CSS3, let the presentation of content be tailored to a specific range of output devices without having to change the content itself</a:t>
            </a:r>
            <a:r>
              <a:rPr lang="en-US" sz="3600" dirty="0" smtClean="0"/>
              <a:t>.”</a:t>
            </a:r>
            <a:endParaRPr lang="en-US" sz="1400" dirty="0" smtClean="0"/>
          </a:p>
          <a:p>
            <a:pPr algn="r">
              <a:buFontTx/>
              <a:buChar char="-"/>
            </a:pPr>
            <a:r>
              <a:rPr lang="en-US" sz="2800" dirty="0" smtClean="0">
                <a:hlinkClick r:id="rId3"/>
              </a:rPr>
              <a:t>Mozilla Developer Network</a:t>
            </a:r>
            <a:endParaRPr lang="en-US" sz="2800" dirty="0" smtClean="0"/>
          </a:p>
          <a:p>
            <a:pPr marL="0" indent="0">
              <a:buNone/>
            </a:pPr>
            <a:r>
              <a:rPr lang="en-US" sz="3600" dirty="0" smtClean="0"/>
              <a:t>Dig Deeper</a:t>
            </a:r>
            <a:endParaRPr lang="en-US" sz="3600" dirty="0"/>
          </a:p>
        </p:txBody>
      </p:sp>
    </p:spTree>
    <p:extLst>
      <p:ext uri="{BB962C8B-B14F-4D97-AF65-F5344CB8AC3E}">
        <p14:creationId xmlns:p14="http://schemas.microsoft.com/office/powerpoint/2010/main" val="403325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pic>
        <p:nvPicPr>
          <p:cNvPr id="4" name="Picture 3"/>
          <p:cNvPicPr>
            <a:picLocks noChangeAspect="1"/>
          </p:cNvPicPr>
          <p:nvPr/>
        </p:nvPicPr>
        <p:blipFill>
          <a:blip r:embed="rId3"/>
          <a:stretch>
            <a:fillRect/>
          </a:stretch>
        </p:blipFill>
        <p:spPr>
          <a:xfrm>
            <a:off x="509587" y="1482725"/>
            <a:ext cx="8124825" cy="3448050"/>
          </a:xfrm>
          <a:prstGeom prst="rect">
            <a:avLst/>
          </a:prstGeom>
        </p:spPr>
      </p:pic>
    </p:spTree>
    <p:extLst>
      <p:ext uri="{BB962C8B-B14F-4D97-AF65-F5344CB8AC3E}">
        <p14:creationId xmlns:p14="http://schemas.microsoft.com/office/powerpoint/2010/main" val="160464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 - Syntax</a:t>
            </a:r>
            <a:endParaRPr lang="en-US" dirty="0"/>
          </a:p>
        </p:txBody>
      </p:sp>
      <p:pic>
        <p:nvPicPr>
          <p:cNvPr id="4" name="Picture 3"/>
          <p:cNvPicPr>
            <a:picLocks noChangeAspect="1"/>
          </p:cNvPicPr>
          <p:nvPr/>
        </p:nvPicPr>
        <p:blipFill>
          <a:blip r:embed="rId3"/>
          <a:stretch>
            <a:fillRect/>
          </a:stretch>
        </p:blipFill>
        <p:spPr>
          <a:xfrm>
            <a:off x="509587" y="1482725"/>
            <a:ext cx="8124825" cy="3448050"/>
          </a:xfrm>
          <a:prstGeom prst="rect">
            <a:avLst/>
          </a:prstGeom>
        </p:spPr>
      </p:pic>
      <p:sp>
        <p:nvSpPr>
          <p:cNvPr id="5" name="Rounded Rectangle 4"/>
          <p:cNvSpPr/>
          <p:nvPr/>
        </p:nvSpPr>
        <p:spPr>
          <a:xfrm>
            <a:off x="1241659" y="3110498"/>
            <a:ext cx="731520" cy="190968"/>
          </a:xfrm>
          <a:prstGeom prst="roundRect">
            <a:avLst/>
          </a:prstGeom>
          <a:solidFill>
            <a:srgbClr val="CE6232">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31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 – Criteria</a:t>
            </a:r>
            <a:endParaRPr lang="en-US" dirty="0"/>
          </a:p>
        </p:txBody>
      </p:sp>
      <p:pic>
        <p:nvPicPr>
          <p:cNvPr id="4" name="Picture 3"/>
          <p:cNvPicPr>
            <a:picLocks noChangeAspect="1"/>
          </p:cNvPicPr>
          <p:nvPr/>
        </p:nvPicPr>
        <p:blipFill rotWithShape="1">
          <a:blip r:embed="rId3"/>
          <a:srcRect r="125" b="72322"/>
          <a:stretch/>
        </p:blipFill>
        <p:spPr>
          <a:xfrm>
            <a:off x="509587" y="1609725"/>
            <a:ext cx="8114649" cy="954338"/>
          </a:xfrm>
          <a:prstGeom prst="rect">
            <a:avLst/>
          </a:prstGeom>
        </p:spPr>
      </p:pic>
      <p:sp>
        <p:nvSpPr>
          <p:cNvPr id="3" name="Rounded Rectangle 2"/>
          <p:cNvSpPr/>
          <p:nvPr/>
        </p:nvSpPr>
        <p:spPr>
          <a:xfrm>
            <a:off x="3493971" y="2140552"/>
            <a:ext cx="2733574" cy="192505"/>
          </a:xfrm>
          <a:prstGeom prst="roundRect">
            <a:avLst/>
          </a:prstGeom>
          <a:solidFill>
            <a:srgbClr val="CE6232">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09587" y="2878957"/>
            <a:ext cx="6524453" cy="549509"/>
          </a:xfrm>
          <a:prstGeom prst="rect">
            <a:avLst/>
          </a:prstGeom>
        </p:spPr>
      </p:pic>
      <p:pic>
        <p:nvPicPr>
          <p:cNvPr id="8" name="Picture 7"/>
          <p:cNvPicPr>
            <a:picLocks noChangeAspect="1"/>
          </p:cNvPicPr>
          <p:nvPr/>
        </p:nvPicPr>
        <p:blipFill>
          <a:blip r:embed="rId5"/>
          <a:stretch>
            <a:fillRect/>
          </a:stretch>
        </p:blipFill>
        <p:spPr>
          <a:xfrm>
            <a:off x="503401" y="3760938"/>
            <a:ext cx="8120835" cy="605501"/>
          </a:xfrm>
          <a:prstGeom prst="rect">
            <a:avLst/>
          </a:prstGeom>
        </p:spPr>
      </p:pic>
    </p:spTree>
    <p:extLst>
      <p:ext uri="{BB962C8B-B14F-4D97-AF65-F5344CB8AC3E}">
        <p14:creationId xmlns:p14="http://schemas.microsoft.com/office/powerpoint/2010/main" val="241167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 – Option 1</a:t>
            </a:r>
            <a:endParaRPr lang="en-US" dirty="0"/>
          </a:p>
        </p:txBody>
      </p:sp>
      <p:pic>
        <p:nvPicPr>
          <p:cNvPr id="4" name="Picture 3"/>
          <p:cNvPicPr>
            <a:picLocks noChangeAspect="1"/>
          </p:cNvPicPr>
          <p:nvPr/>
        </p:nvPicPr>
        <p:blipFill>
          <a:blip r:embed="rId3"/>
          <a:stretch>
            <a:fillRect/>
          </a:stretch>
        </p:blipFill>
        <p:spPr>
          <a:xfrm>
            <a:off x="509587" y="1482725"/>
            <a:ext cx="8124825" cy="3448050"/>
          </a:xfrm>
          <a:prstGeom prst="rect">
            <a:avLst/>
          </a:prstGeom>
        </p:spPr>
      </p:pic>
      <p:sp>
        <p:nvSpPr>
          <p:cNvPr id="3" name="Rounded Rectangle 2"/>
          <p:cNvSpPr/>
          <p:nvPr/>
        </p:nvSpPr>
        <p:spPr>
          <a:xfrm>
            <a:off x="1203158" y="1690624"/>
            <a:ext cx="7305575" cy="592435"/>
          </a:xfrm>
          <a:prstGeom prst="roundRect">
            <a:avLst/>
          </a:prstGeom>
          <a:solidFill>
            <a:srgbClr val="1CADE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06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 – Option 2</a:t>
            </a:r>
            <a:endParaRPr lang="en-US" dirty="0"/>
          </a:p>
        </p:txBody>
      </p:sp>
      <p:pic>
        <p:nvPicPr>
          <p:cNvPr id="4" name="Picture 3"/>
          <p:cNvPicPr>
            <a:picLocks noChangeAspect="1"/>
          </p:cNvPicPr>
          <p:nvPr/>
        </p:nvPicPr>
        <p:blipFill>
          <a:blip r:embed="rId3"/>
          <a:stretch>
            <a:fillRect/>
          </a:stretch>
        </p:blipFill>
        <p:spPr>
          <a:xfrm>
            <a:off x="509587" y="1482725"/>
            <a:ext cx="8124825" cy="3448050"/>
          </a:xfrm>
          <a:prstGeom prst="rect">
            <a:avLst/>
          </a:prstGeom>
        </p:spPr>
      </p:pic>
      <p:sp>
        <p:nvSpPr>
          <p:cNvPr id="3" name="Rounded Rectangle 2"/>
          <p:cNvSpPr/>
          <p:nvPr/>
        </p:nvSpPr>
        <p:spPr>
          <a:xfrm>
            <a:off x="1203158" y="2452624"/>
            <a:ext cx="4687503" cy="2360008"/>
          </a:xfrm>
          <a:prstGeom prst="roundRect">
            <a:avLst/>
          </a:prstGeom>
          <a:solidFill>
            <a:srgbClr val="1CADE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44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smtClean="0"/>
              <a:t>Viewport size where the layout changes (new CSS style loaded)</a:t>
            </a:r>
          </a:p>
          <a:p>
            <a:pPr>
              <a:buFont typeface="Arial" panose="020B0604020202020204" pitchFamily="34" charset="0"/>
              <a:buChar char="•"/>
            </a:pPr>
            <a:r>
              <a:rPr lang="en-US" sz="3200" dirty="0" smtClean="0"/>
              <a:t>2-3 breakpoints for most sites</a:t>
            </a:r>
            <a:endParaRPr lang="en-US" dirty="0"/>
          </a:p>
        </p:txBody>
      </p:sp>
    </p:spTree>
    <p:extLst>
      <p:ext uri="{BB962C8B-B14F-4D97-AF65-F5344CB8AC3E}">
        <p14:creationId xmlns:p14="http://schemas.microsoft.com/office/powerpoint/2010/main" val="240108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19700" y="699025"/>
            <a:ext cx="8520599" cy="623400"/>
          </a:xfrm>
          <a:prstGeom prst="rect">
            <a:avLst/>
          </a:prstGeom>
        </p:spPr>
        <p:txBody>
          <a:bodyPr lIns="91425" tIns="91425" rIns="91425" bIns="91425" anchor="t" anchorCtr="0">
            <a:noAutofit/>
          </a:bodyPr>
          <a:lstStyle/>
          <a:p>
            <a:pPr lvl="0">
              <a:spcBef>
                <a:spcPts val="0"/>
              </a:spcBef>
              <a:buNone/>
            </a:pPr>
            <a:r>
              <a:rPr lang="en" dirty="0"/>
              <a:t>Course Map</a:t>
            </a:r>
          </a:p>
        </p:txBody>
      </p:sp>
      <p:pic>
        <p:nvPicPr>
          <p:cNvPr id="137" name="Shape 137"/>
          <p:cNvPicPr preferRelativeResize="0"/>
          <p:nvPr/>
        </p:nvPicPr>
        <p:blipFill rotWithShape="1">
          <a:blip r:embed="rId3">
            <a:alphaModFix/>
          </a:blip>
          <a:srcRect/>
          <a:stretch/>
        </p:blipFill>
        <p:spPr>
          <a:xfrm>
            <a:off x="667050" y="1826112"/>
            <a:ext cx="1304925" cy="1285875"/>
          </a:xfrm>
          <a:prstGeom prst="rect">
            <a:avLst/>
          </a:prstGeom>
          <a:noFill/>
          <a:ln>
            <a:noFill/>
          </a:ln>
        </p:spPr>
      </p:pic>
      <p:pic>
        <p:nvPicPr>
          <p:cNvPr id="138" name="Shape 138"/>
          <p:cNvPicPr preferRelativeResize="0"/>
          <p:nvPr/>
        </p:nvPicPr>
        <p:blipFill rotWithShape="1">
          <a:blip r:embed="rId4">
            <a:alphaModFix/>
          </a:blip>
          <a:srcRect/>
          <a:stretch/>
        </p:blipFill>
        <p:spPr>
          <a:xfrm>
            <a:off x="2835366" y="1826112"/>
            <a:ext cx="1304925" cy="1285875"/>
          </a:xfrm>
          <a:prstGeom prst="rect">
            <a:avLst/>
          </a:prstGeom>
          <a:noFill/>
          <a:ln>
            <a:noFill/>
          </a:ln>
        </p:spPr>
      </p:pic>
      <p:pic>
        <p:nvPicPr>
          <p:cNvPr id="139" name="Shape 139"/>
          <p:cNvPicPr preferRelativeResize="0"/>
          <p:nvPr/>
        </p:nvPicPr>
        <p:blipFill rotWithShape="1">
          <a:blip r:embed="rId5">
            <a:alphaModFix/>
          </a:blip>
          <a:srcRect/>
          <a:stretch/>
        </p:blipFill>
        <p:spPr>
          <a:xfrm>
            <a:off x="5003683" y="1826112"/>
            <a:ext cx="1304925" cy="1285875"/>
          </a:xfrm>
          <a:prstGeom prst="rect">
            <a:avLst/>
          </a:prstGeom>
          <a:noFill/>
          <a:ln>
            <a:noFill/>
          </a:ln>
        </p:spPr>
      </p:pic>
      <p:pic>
        <p:nvPicPr>
          <p:cNvPr id="140" name="Shape 140"/>
          <p:cNvPicPr preferRelativeResize="0"/>
          <p:nvPr/>
        </p:nvPicPr>
        <p:blipFill>
          <a:blip r:embed="rId6">
            <a:alphaModFix/>
          </a:blip>
          <a:stretch>
            <a:fillRect/>
          </a:stretch>
        </p:blipFill>
        <p:spPr>
          <a:xfrm>
            <a:off x="7172000" y="1826112"/>
            <a:ext cx="1304925" cy="1285875"/>
          </a:xfrm>
          <a:prstGeom prst="rect">
            <a:avLst/>
          </a:prstGeom>
          <a:noFill/>
          <a:ln>
            <a:noFill/>
          </a:ln>
        </p:spPr>
      </p:pic>
      <p:sp>
        <p:nvSpPr>
          <p:cNvPr id="141" name="Shape 141"/>
          <p:cNvSpPr txBox="1"/>
          <p:nvPr/>
        </p:nvSpPr>
        <p:spPr>
          <a:xfrm>
            <a:off x="490475"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Getting Started</a:t>
            </a:r>
          </a:p>
        </p:txBody>
      </p:sp>
      <p:sp>
        <p:nvSpPr>
          <p:cNvPr id="142" name="Shape 142"/>
          <p:cNvSpPr txBox="1"/>
          <p:nvPr/>
        </p:nvSpPr>
        <p:spPr>
          <a:xfrm>
            <a:off x="2658290"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Front End</a:t>
            </a:r>
          </a:p>
        </p:txBody>
      </p:sp>
      <p:sp>
        <p:nvSpPr>
          <p:cNvPr id="143" name="Shape 143"/>
          <p:cNvSpPr txBox="1"/>
          <p:nvPr/>
        </p:nvSpPr>
        <p:spPr>
          <a:xfrm>
            <a:off x="4827106"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Back End</a:t>
            </a:r>
          </a:p>
        </p:txBody>
      </p:sp>
      <p:sp>
        <p:nvSpPr>
          <p:cNvPr id="144" name="Shape 144"/>
          <p:cNvSpPr txBox="1"/>
          <p:nvPr/>
        </p:nvSpPr>
        <p:spPr>
          <a:xfrm>
            <a:off x="6995896"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Advanced Topics</a:t>
            </a:r>
          </a:p>
        </p:txBody>
      </p:sp>
      <p:sp>
        <p:nvSpPr>
          <p:cNvPr id="145" name="Shape 145"/>
          <p:cNvSpPr txBox="1"/>
          <p:nvPr/>
        </p:nvSpPr>
        <p:spPr>
          <a:xfrm>
            <a:off x="426125"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Fundamentals</a:t>
            </a:r>
          </a:p>
          <a:p>
            <a:pPr lvl="0" algn="ctr" rtl="0">
              <a:spcBef>
                <a:spcPts val="0"/>
              </a:spcBef>
              <a:buNone/>
            </a:pPr>
            <a:endParaRPr/>
          </a:p>
          <a:p>
            <a:pPr lvl="0" algn="ctr" rtl="0">
              <a:spcBef>
                <a:spcPts val="0"/>
              </a:spcBef>
              <a:buNone/>
            </a:pPr>
            <a:r>
              <a:rPr lang="en"/>
              <a:t>Git</a:t>
            </a:r>
          </a:p>
          <a:p>
            <a:pPr lvl="0" algn="ctr" rtl="0">
              <a:spcBef>
                <a:spcPts val="0"/>
              </a:spcBef>
              <a:buNone/>
            </a:pPr>
            <a:endParaRPr/>
          </a:p>
          <a:p>
            <a:pPr lvl="0" algn="ctr" rtl="0">
              <a:spcBef>
                <a:spcPts val="0"/>
              </a:spcBef>
              <a:buNone/>
            </a:pPr>
            <a:r>
              <a:rPr lang="en"/>
              <a:t>Command Line</a:t>
            </a:r>
          </a:p>
        </p:txBody>
      </p:sp>
      <p:sp>
        <p:nvSpPr>
          <p:cNvPr id="146" name="Shape 146"/>
          <p:cNvSpPr txBox="1"/>
          <p:nvPr/>
        </p:nvSpPr>
        <p:spPr>
          <a:xfrm>
            <a:off x="2593950"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HTML</a:t>
            </a:r>
          </a:p>
          <a:p>
            <a:pPr lvl="0" algn="ctr" rtl="0">
              <a:spcBef>
                <a:spcPts val="0"/>
              </a:spcBef>
              <a:buNone/>
            </a:pPr>
            <a:endParaRPr/>
          </a:p>
          <a:p>
            <a:pPr lvl="0" algn="ctr" rtl="0">
              <a:spcBef>
                <a:spcPts val="0"/>
              </a:spcBef>
              <a:buNone/>
            </a:pPr>
            <a:r>
              <a:rPr lang="en"/>
              <a:t>CSS</a:t>
            </a:r>
          </a:p>
          <a:p>
            <a:pPr lvl="0" algn="ctr" rtl="0">
              <a:spcBef>
                <a:spcPts val="0"/>
              </a:spcBef>
              <a:buNone/>
            </a:pPr>
            <a:endParaRPr/>
          </a:p>
          <a:p>
            <a:pPr lvl="0" algn="ctr" rtl="0">
              <a:spcBef>
                <a:spcPts val="0"/>
              </a:spcBef>
              <a:buNone/>
            </a:pPr>
            <a:r>
              <a:rPr lang="en"/>
              <a:t>Responsive Design</a:t>
            </a:r>
          </a:p>
          <a:p>
            <a:pPr lvl="0" algn="ctr" rtl="0">
              <a:spcBef>
                <a:spcPts val="0"/>
              </a:spcBef>
              <a:buNone/>
            </a:pPr>
            <a:endParaRPr/>
          </a:p>
          <a:p>
            <a:pPr lvl="0" algn="ctr" rtl="0">
              <a:spcBef>
                <a:spcPts val="0"/>
              </a:spcBef>
              <a:buNone/>
            </a:pPr>
            <a:r>
              <a:rPr lang="en"/>
              <a:t>JavaScript &amp; jQuery</a:t>
            </a:r>
          </a:p>
        </p:txBody>
      </p:sp>
      <p:sp>
        <p:nvSpPr>
          <p:cNvPr id="147" name="Shape 147"/>
          <p:cNvSpPr txBox="1"/>
          <p:nvPr/>
        </p:nvSpPr>
        <p:spPr>
          <a:xfrm>
            <a:off x="4761775"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Web Frameworks</a:t>
            </a:r>
          </a:p>
          <a:p>
            <a:pPr lvl="0" algn="ctr" rtl="0">
              <a:spcBef>
                <a:spcPts val="0"/>
              </a:spcBef>
              <a:buNone/>
            </a:pPr>
            <a:endParaRPr/>
          </a:p>
          <a:p>
            <a:pPr lvl="0" algn="ctr" rtl="0">
              <a:spcBef>
                <a:spcPts val="0"/>
              </a:spcBef>
              <a:buNone/>
            </a:pPr>
            <a:r>
              <a:rPr lang="en"/>
              <a:t>Architecture</a:t>
            </a:r>
          </a:p>
          <a:p>
            <a:pPr lvl="0" algn="ctr" rtl="0">
              <a:spcBef>
                <a:spcPts val="0"/>
              </a:spcBef>
              <a:buNone/>
            </a:pPr>
            <a:endParaRPr/>
          </a:p>
          <a:p>
            <a:pPr lvl="0" algn="ctr" rtl="0">
              <a:spcBef>
                <a:spcPts val="0"/>
              </a:spcBef>
              <a:buNone/>
            </a:pPr>
            <a:r>
              <a:rPr lang="en"/>
              <a:t>Database Design</a:t>
            </a:r>
          </a:p>
        </p:txBody>
      </p:sp>
      <p:sp>
        <p:nvSpPr>
          <p:cNvPr id="148" name="Shape 148"/>
          <p:cNvSpPr txBox="1"/>
          <p:nvPr/>
        </p:nvSpPr>
        <p:spPr>
          <a:xfrm>
            <a:off x="6995900"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APIs</a:t>
            </a:r>
          </a:p>
          <a:p>
            <a:pPr lvl="0" algn="ctr" rtl="0">
              <a:spcBef>
                <a:spcPts val="0"/>
              </a:spcBef>
              <a:buNone/>
            </a:pPr>
            <a:endParaRPr/>
          </a:p>
          <a:p>
            <a:pPr lvl="0" algn="ctr" rtl="0">
              <a:spcBef>
                <a:spcPts val="0"/>
              </a:spcBef>
              <a:buNone/>
            </a:pPr>
            <a:r>
              <a:rPr lang="en"/>
              <a:t>Visualization</a:t>
            </a:r>
          </a:p>
          <a:p>
            <a:pPr lvl="0" algn="ctr" rtl="0">
              <a:spcBef>
                <a:spcPts val="0"/>
              </a:spcBef>
              <a:buNone/>
            </a:pPr>
            <a:endParaRPr/>
          </a:p>
          <a:p>
            <a:pPr lvl="0" algn="ctr" rtl="0">
              <a:spcBef>
                <a:spcPts val="0"/>
              </a:spcBef>
              <a:buNone/>
            </a:pPr>
            <a:r>
              <a:rPr lang="en"/>
              <a:t>Security</a:t>
            </a:r>
          </a:p>
          <a:p>
            <a:pPr lvl="0" algn="ctr" rtl="0">
              <a:spcBef>
                <a:spcPts val="0"/>
              </a:spcBef>
              <a:buNone/>
            </a:pPr>
            <a:endParaRPr/>
          </a:p>
          <a:p>
            <a:pPr lvl="0" algn="ctr" rtl="0">
              <a:spcBef>
                <a:spcPts val="0"/>
              </a:spcBef>
              <a:buNone/>
            </a:pPr>
            <a:r>
              <a:rPr lang="en"/>
              <a:t>Deployment</a:t>
            </a:r>
          </a:p>
        </p:txBody>
      </p:sp>
      <p:cxnSp>
        <p:nvCxnSpPr>
          <p:cNvPr id="149" name="Shape 149"/>
          <p:cNvCxnSpPr>
            <a:stCxn id="137" idx="3"/>
            <a:endCxn id="138" idx="1"/>
          </p:cNvCxnSpPr>
          <p:nvPr/>
        </p:nvCxnSpPr>
        <p:spPr>
          <a:xfrm>
            <a:off x="1971975"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150" name="Shape 150"/>
          <p:cNvCxnSpPr>
            <a:stCxn id="138" idx="3"/>
            <a:endCxn id="139" idx="1"/>
          </p:cNvCxnSpPr>
          <p:nvPr/>
        </p:nvCxnSpPr>
        <p:spPr>
          <a:xfrm>
            <a:off x="4140291"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151" name="Shape 151"/>
          <p:cNvCxnSpPr>
            <a:stCxn id="139" idx="3"/>
            <a:endCxn id="140" idx="1"/>
          </p:cNvCxnSpPr>
          <p:nvPr/>
        </p:nvCxnSpPr>
        <p:spPr>
          <a:xfrm>
            <a:off x="6308608" y="2469050"/>
            <a:ext cx="863400" cy="0"/>
          </a:xfrm>
          <a:prstGeom prst="straightConnector1">
            <a:avLst/>
          </a:prstGeom>
          <a:noFill/>
          <a:ln w="9525" cap="flat" cmpd="sng">
            <a:solidFill>
              <a:srgbClr val="666666"/>
            </a:solidFill>
            <a:prstDash val="solid"/>
            <a:round/>
            <a:headEnd type="none" w="lg" len="lg"/>
            <a:tailEnd type="none" w="lg" len="lg"/>
          </a:ln>
        </p:spPr>
      </p:cxnSp>
      <p:sp>
        <p:nvSpPr>
          <p:cNvPr id="152" name="Shape 152"/>
          <p:cNvSpPr/>
          <p:nvPr/>
        </p:nvSpPr>
        <p:spPr>
          <a:xfrm>
            <a:off x="0" y="1237725"/>
            <a:ext cx="2658299" cy="3641399"/>
          </a:xfrm>
          <a:prstGeom prst="rect">
            <a:avLst/>
          </a:prstGeom>
          <a:solidFill>
            <a:srgbClr val="FFFFFF">
              <a:alpha val="65770"/>
            </a:srgbClr>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4447225" y="1237725"/>
            <a:ext cx="4385099" cy="3641399"/>
          </a:xfrm>
          <a:prstGeom prst="rect">
            <a:avLst/>
          </a:prstGeom>
          <a:solidFill>
            <a:srgbClr val="FFFFFF">
              <a:alpha val="65770"/>
            </a:srgbClr>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2658300" y="2157375"/>
            <a:ext cx="213599" cy="623400"/>
          </a:xfrm>
          <a:prstGeom prst="rect">
            <a:avLst/>
          </a:prstGeom>
          <a:solidFill>
            <a:srgbClr val="FFFFFF">
              <a:alpha val="65770"/>
            </a:srgbClr>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140300" y="2140275"/>
            <a:ext cx="306900" cy="623400"/>
          </a:xfrm>
          <a:prstGeom prst="rect">
            <a:avLst/>
          </a:prstGeom>
          <a:solidFill>
            <a:srgbClr val="FFFFFF">
              <a:alpha val="65770"/>
            </a:srgbClr>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118410493"/>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Strategies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560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Drop</a:t>
            </a:r>
            <a:endParaRPr lang="en-US" dirty="0"/>
          </a:p>
        </p:txBody>
      </p:sp>
      <p:pic>
        <p:nvPicPr>
          <p:cNvPr id="3" name="Picture 2"/>
          <p:cNvPicPr>
            <a:picLocks noChangeAspect="1"/>
          </p:cNvPicPr>
          <p:nvPr/>
        </p:nvPicPr>
        <p:blipFill>
          <a:blip r:embed="rId3"/>
          <a:stretch>
            <a:fillRect/>
          </a:stretch>
        </p:blipFill>
        <p:spPr>
          <a:xfrm>
            <a:off x="643287" y="1357589"/>
            <a:ext cx="8148287" cy="3450948"/>
          </a:xfrm>
          <a:prstGeom prst="rect">
            <a:avLst/>
          </a:prstGeom>
        </p:spPr>
      </p:pic>
    </p:spTree>
    <p:extLst>
      <p:ext uri="{BB962C8B-B14F-4D97-AF65-F5344CB8AC3E}">
        <p14:creationId xmlns:p14="http://schemas.microsoft.com/office/powerpoint/2010/main" val="327993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dirty="0" smtClean="0"/>
              <a:t>Mostly Fluid</a:t>
            </a:r>
            <a:endParaRPr lang="en-US" dirty="0"/>
          </a:p>
        </p:txBody>
      </p:sp>
      <p:pic>
        <p:nvPicPr>
          <p:cNvPr id="4" name="Picture 3"/>
          <p:cNvPicPr>
            <a:picLocks noChangeAspect="1"/>
          </p:cNvPicPr>
          <p:nvPr/>
        </p:nvPicPr>
        <p:blipFill>
          <a:blip r:embed="rId3"/>
          <a:stretch>
            <a:fillRect/>
          </a:stretch>
        </p:blipFill>
        <p:spPr>
          <a:xfrm>
            <a:off x="655053" y="1836079"/>
            <a:ext cx="7804734" cy="2169183"/>
          </a:xfrm>
          <a:prstGeom prst="rect">
            <a:avLst/>
          </a:prstGeom>
        </p:spPr>
      </p:pic>
    </p:spTree>
    <p:extLst>
      <p:ext uri="{BB962C8B-B14F-4D97-AF65-F5344CB8AC3E}">
        <p14:creationId xmlns:p14="http://schemas.microsoft.com/office/powerpoint/2010/main" val="1240276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Shifter</a:t>
            </a:r>
            <a:endParaRPr lang="en-US" dirty="0"/>
          </a:p>
        </p:txBody>
      </p:sp>
      <p:pic>
        <p:nvPicPr>
          <p:cNvPr id="4" name="Picture 3"/>
          <p:cNvPicPr>
            <a:picLocks noChangeAspect="1"/>
          </p:cNvPicPr>
          <p:nvPr/>
        </p:nvPicPr>
        <p:blipFill>
          <a:blip r:embed="rId2"/>
          <a:stretch>
            <a:fillRect/>
          </a:stretch>
        </p:blipFill>
        <p:spPr>
          <a:xfrm>
            <a:off x="674571" y="1749543"/>
            <a:ext cx="7918149" cy="2762834"/>
          </a:xfrm>
          <a:prstGeom prst="rect">
            <a:avLst/>
          </a:prstGeom>
        </p:spPr>
      </p:pic>
    </p:spTree>
    <p:extLst>
      <p:ext uri="{BB962C8B-B14F-4D97-AF65-F5344CB8AC3E}">
        <p14:creationId xmlns:p14="http://schemas.microsoft.com/office/powerpoint/2010/main" val="912287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 Canvas</a:t>
            </a:r>
            <a:endParaRPr lang="en-US" dirty="0"/>
          </a:p>
        </p:txBody>
      </p:sp>
      <p:pic>
        <p:nvPicPr>
          <p:cNvPr id="4" name="Picture 3"/>
          <p:cNvPicPr>
            <a:picLocks noChangeAspect="1"/>
          </p:cNvPicPr>
          <p:nvPr/>
        </p:nvPicPr>
        <p:blipFill>
          <a:blip r:embed="rId2"/>
          <a:stretch>
            <a:fillRect/>
          </a:stretch>
        </p:blipFill>
        <p:spPr>
          <a:xfrm>
            <a:off x="570029" y="1562525"/>
            <a:ext cx="8035808" cy="3193624"/>
          </a:xfrm>
          <a:prstGeom prst="rect">
            <a:avLst/>
          </a:prstGeom>
        </p:spPr>
      </p:pic>
    </p:spTree>
    <p:extLst>
      <p:ext uri="{BB962C8B-B14F-4D97-AF65-F5344CB8AC3E}">
        <p14:creationId xmlns:p14="http://schemas.microsoft.com/office/powerpoint/2010/main" val="19897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Strategies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Mobile First</a:t>
            </a:r>
          </a:p>
          <a:p>
            <a:pPr lvl="1">
              <a:buFont typeface="Arial" panose="020B0604020202020204" pitchFamily="34" charset="0"/>
              <a:buChar char="•"/>
            </a:pPr>
            <a:r>
              <a:rPr lang="en-US" sz="1800" dirty="0" smtClean="0"/>
              <a:t>Start with your smallest design first</a:t>
            </a:r>
          </a:p>
          <a:p>
            <a:pPr>
              <a:buFont typeface="Arial" panose="020B0604020202020204" pitchFamily="34" charset="0"/>
              <a:buChar char="•"/>
            </a:pPr>
            <a:r>
              <a:rPr lang="en-US" sz="2100" dirty="0" smtClean="0"/>
              <a:t>Prioritize Functionality</a:t>
            </a:r>
          </a:p>
          <a:p>
            <a:pPr lvl="1">
              <a:buFont typeface="Arial" panose="020B0604020202020204" pitchFamily="34" charset="0"/>
              <a:buChar char="•"/>
            </a:pPr>
            <a:r>
              <a:rPr lang="en-US" sz="1800" dirty="0" smtClean="0"/>
              <a:t>Minimize bells and whistles</a:t>
            </a:r>
          </a:p>
          <a:p>
            <a:pPr>
              <a:buFont typeface="Arial" panose="020B0604020202020204" pitchFamily="34" charset="0"/>
              <a:buChar char="•"/>
            </a:pPr>
            <a:r>
              <a:rPr lang="en-US" sz="2100" dirty="0" smtClean="0"/>
              <a:t>Sketch your layouts</a:t>
            </a:r>
          </a:p>
          <a:p>
            <a:pPr lvl="1">
              <a:buFont typeface="Arial" panose="020B0604020202020204" pitchFamily="34" charset="0"/>
              <a:buChar char="•"/>
            </a:pPr>
            <a:r>
              <a:rPr lang="en-US" sz="1800" dirty="0" smtClean="0"/>
              <a:t>Figure out breakpoints</a:t>
            </a:r>
          </a:p>
          <a:p>
            <a:pPr lvl="1">
              <a:buFont typeface="Arial" panose="020B0604020202020204" pitchFamily="34" charset="0"/>
              <a:buChar char="•"/>
            </a:pPr>
            <a:r>
              <a:rPr lang="en-US" sz="1800" dirty="0" smtClean="0"/>
              <a:t>Highlight most important content</a:t>
            </a:r>
          </a:p>
        </p:txBody>
      </p:sp>
    </p:spTree>
    <p:extLst>
      <p:ext uri="{BB962C8B-B14F-4D97-AF65-F5344CB8AC3E}">
        <p14:creationId xmlns:p14="http://schemas.microsoft.com/office/powerpoint/2010/main" val="92037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3041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23248"/>
            <a:ext cx="9159503" cy="4456497"/>
          </a:xfrm>
          <a:prstGeom prst="rect">
            <a:avLst/>
          </a:prstGeom>
        </p:spPr>
      </p:pic>
    </p:spTree>
    <p:extLst>
      <p:ext uri="{BB962C8B-B14F-4D97-AF65-F5344CB8AC3E}">
        <p14:creationId xmlns:p14="http://schemas.microsoft.com/office/powerpoint/2010/main" val="3925740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5086" y="1174885"/>
            <a:ext cx="4312811" cy="3301164"/>
          </a:xfrm>
          <a:prstGeom prst="rect">
            <a:avLst/>
          </a:prstGeom>
        </p:spPr>
      </p:pic>
      <p:pic>
        <p:nvPicPr>
          <p:cNvPr id="5" name="Picture 4"/>
          <p:cNvPicPr>
            <a:picLocks noChangeAspect="1"/>
          </p:cNvPicPr>
          <p:nvPr/>
        </p:nvPicPr>
        <p:blipFill>
          <a:blip r:embed="rId3"/>
          <a:stretch>
            <a:fillRect/>
          </a:stretch>
        </p:blipFill>
        <p:spPr>
          <a:xfrm>
            <a:off x="5870987" y="683696"/>
            <a:ext cx="2539086" cy="3792353"/>
          </a:xfrm>
          <a:prstGeom prst="rect">
            <a:avLst/>
          </a:prstGeom>
        </p:spPr>
      </p:pic>
    </p:spTree>
    <p:extLst>
      <p:ext uri="{BB962C8B-B14F-4D97-AF65-F5344CB8AC3E}">
        <p14:creationId xmlns:p14="http://schemas.microsoft.com/office/powerpoint/2010/main" val="3215008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View -  Video</a:t>
            </a:r>
            <a:endParaRPr lang="en-US" dirty="0"/>
          </a:p>
        </p:txBody>
      </p:sp>
      <p:pic>
        <p:nvPicPr>
          <p:cNvPr id="4" name="LBcE72sG2s8"/>
          <p:cNvPicPr>
            <a:picLocks noGrp="1" noRot="1" noChangeAspect="1"/>
          </p:cNvPicPr>
          <p:nvPr>
            <p:ph idx="1"/>
            <a:videoFile r:link="rId1"/>
          </p:nvPr>
        </p:nvPicPr>
        <p:blipFill>
          <a:blip r:embed="rId4"/>
          <a:stretch>
            <a:fillRect/>
          </a:stretch>
        </p:blipFill>
        <p:spPr>
          <a:xfrm>
            <a:off x="1438191" y="1372736"/>
            <a:ext cx="5949863" cy="3346798"/>
          </a:xfrm>
          <a:prstGeom prst="rect">
            <a:avLst/>
          </a:prstGeom>
        </p:spPr>
      </p:pic>
    </p:spTree>
    <p:extLst>
      <p:ext uri="{BB962C8B-B14F-4D97-AF65-F5344CB8AC3E}">
        <p14:creationId xmlns:p14="http://schemas.microsoft.com/office/powerpoint/2010/main" val="3062998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19700" y="699025"/>
            <a:ext cx="8520599" cy="623400"/>
          </a:xfrm>
          <a:prstGeom prst="rect">
            <a:avLst/>
          </a:prstGeom>
        </p:spPr>
        <p:txBody>
          <a:bodyPr lIns="91425" tIns="91425" rIns="91425" bIns="91425" anchor="t" anchorCtr="0">
            <a:noAutofit/>
          </a:bodyPr>
          <a:lstStyle/>
          <a:p>
            <a:pPr lvl="0" rtl="0">
              <a:spcBef>
                <a:spcPts val="0"/>
              </a:spcBef>
              <a:buNone/>
            </a:pPr>
            <a:r>
              <a:rPr lang="en" dirty="0"/>
              <a:t>Front End Module - CSS</a:t>
            </a:r>
          </a:p>
        </p:txBody>
      </p:sp>
      <p:sp>
        <p:nvSpPr>
          <p:cNvPr id="172" name="Shape 172"/>
          <p:cNvSpPr/>
          <p:nvPr/>
        </p:nvSpPr>
        <p:spPr>
          <a:xfrm rot="-5400000">
            <a:off x="5364237" y="1637768"/>
            <a:ext cx="2723781" cy="2723793"/>
          </a:xfrm>
          <a:prstGeom prst="flowChartOffpageConnector">
            <a:avLst/>
          </a:prstGeom>
          <a:solidFill>
            <a:srgbClr val="CFE2F3"/>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3" name="Shape 173"/>
          <p:cNvSpPr/>
          <p:nvPr/>
        </p:nvSpPr>
        <p:spPr>
          <a:xfrm rot="-5400000">
            <a:off x="3210109" y="1637749"/>
            <a:ext cx="2723781" cy="2723793"/>
          </a:xfrm>
          <a:prstGeom prst="flowChartOffpageConnector">
            <a:avLst/>
          </a:prstGeom>
          <a:solidFill>
            <a:srgbClr val="3D85C6"/>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4" name="Shape 174"/>
          <p:cNvSpPr/>
          <p:nvPr/>
        </p:nvSpPr>
        <p:spPr>
          <a:xfrm rot="-5400000">
            <a:off x="1055981" y="1637758"/>
            <a:ext cx="2723781" cy="2723793"/>
          </a:xfrm>
          <a:prstGeom prst="flowChartOffpageConnector">
            <a:avLst/>
          </a:prstGeom>
          <a:solidFill>
            <a:srgbClr val="CFE2F3"/>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5" name="Shape 175"/>
          <p:cNvSpPr txBox="1"/>
          <p:nvPr/>
        </p:nvSpPr>
        <p:spPr>
          <a:xfrm>
            <a:off x="1579375" y="2445125"/>
            <a:ext cx="1524599" cy="951899"/>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FFFFFF"/>
                </a:solidFill>
              </a:rPr>
              <a:t>HTML</a:t>
            </a:r>
          </a:p>
        </p:txBody>
      </p:sp>
      <p:sp>
        <p:nvSpPr>
          <p:cNvPr id="176" name="Shape 176"/>
          <p:cNvSpPr txBox="1"/>
          <p:nvPr/>
        </p:nvSpPr>
        <p:spPr>
          <a:xfrm>
            <a:off x="3997150" y="2445112"/>
            <a:ext cx="1524599" cy="951899"/>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chemeClr val="lt1"/>
                </a:solidFill>
              </a:rPr>
              <a:t>CSS &amp; Responsive Design</a:t>
            </a:r>
          </a:p>
        </p:txBody>
      </p:sp>
      <p:sp>
        <p:nvSpPr>
          <p:cNvPr id="177" name="Shape 177"/>
          <p:cNvSpPr txBox="1"/>
          <p:nvPr/>
        </p:nvSpPr>
        <p:spPr>
          <a:xfrm>
            <a:off x="6150875" y="2445112"/>
            <a:ext cx="1524599" cy="951899"/>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FFFFFF"/>
                </a:solidFill>
              </a:rPr>
              <a:t>JavaScript &amp; jQuery</a:t>
            </a:r>
          </a:p>
        </p:txBody>
      </p:sp>
    </p:spTree>
    <p:extLst>
      <p:ext uri="{BB962C8B-B14F-4D97-AF65-F5344CB8AC3E}">
        <p14:creationId xmlns:p14="http://schemas.microsoft.com/office/powerpoint/2010/main" val="29284654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lvl="1"/>
            <a:r>
              <a:rPr lang="en-US" sz="3600" dirty="0" smtClean="0"/>
              <a:t>What is responsive design?</a:t>
            </a:r>
          </a:p>
          <a:p>
            <a:pPr lvl="1"/>
            <a:r>
              <a:rPr lang="en-US" sz="3600" dirty="0"/>
              <a:t>Frameworks and t</a:t>
            </a:r>
            <a:r>
              <a:rPr lang="en-US" sz="3600" dirty="0" smtClean="0"/>
              <a:t>ools</a:t>
            </a:r>
          </a:p>
          <a:p>
            <a:pPr lvl="1"/>
            <a:r>
              <a:rPr lang="en-US" sz="3600" dirty="0" smtClean="0"/>
              <a:t>CSS3</a:t>
            </a:r>
            <a:endParaRPr lang="en-US" sz="3600" dirty="0" smtClean="0"/>
          </a:p>
          <a:p>
            <a:pPr lvl="1"/>
            <a:r>
              <a:rPr lang="en-US" sz="3600" dirty="0" smtClean="0"/>
              <a:t>Lab time!</a:t>
            </a:r>
          </a:p>
          <a:p>
            <a:pPr lvl="1"/>
            <a:endParaRPr lang="en-US" sz="3600" dirty="0"/>
          </a:p>
        </p:txBody>
      </p:sp>
    </p:spTree>
    <p:extLst>
      <p:ext uri="{BB962C8B-B14F-4D97-AF65-F5344CB8AC3E}">
        <p14:creationId xmlns:p14="http://schemas.microsoft.com/office/powerpoint/2010/main" val="3054239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Responsive?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5589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5"/>
          <p:cNvPicPr>
            <a:picLocks noChangeAspect="1"/>
          </p:cNvPicPr>
          <p:nvPr/>
        </p:nvPicPr>
        <p:blipFill>
          <a:blip r:embed="rId3">
            <a:extLst>
              <a:ext uri="{28A0092B-C50C-407E-A947-70E740481C1C}">
                <a14:useLocalDpi xmlns:a14="http://schemas.microsoft.com/office/drawing/2010/main" val="0"/>
              </a:ext>
            </a:extLst>
          </a:blip>
          <a:srcRect t="18725" b="18725"/>
          <a:stretch>
            <a:fillRect/>
          </a:stretch>
        </p:blipFill>
        <p:spPr>
          <a:xfrm>
            <a:off x="0" y="1457545"/>
            <a:ext cx="9141714" cy="3429000"/>
          </a:xfrm>
          <a:prstGeom prst="rect">
            <a:avLst/>
          </a:prstGeom>
        </p:spPr>
      </p:pic>
      <p:sp>
        <p:nvSpPr>
          <p:cNvPr id="2" name="Title 1"/>
          <p:cNvSpPr>
            <a:spLocks noGrp="1"/>
          </p:cNvSpPr>
          <p:nvPr>
            <p:ph type="title"/>
          </p:nvPr>
        </p:nvSpPr>
        <p:spPr/>
        <p:txBody>
          <a:bodyPr/>
          <a:lstStyle/>
          <a:p>
            <a:r>
              <a:rPr lang="en-US" dirty="0" smtClean="0"/>
              <a:t>What is Responsive?</a:t>
            </a:r>
            <a:endParaRPr lang="en-US" dirty="0"/>
          </a:p>
        </p:txBody>
      </p:sp>
      <p:sp>
        <p:nvSpPr>
          <p:cNvPr id="3" name="Content Placeholder 2"/>
          <p:cNvSpPr>
            <a:spLocks noGrp="1"/>
          </p:cNvSpPr>
          <p:nvPr>
            <p:ph idx="1"/>
          </p:nvPr>
        </p:nvSpPr>
        <p:spPr>
          <a:xfrm>
            <a:off x="1251283" y="3253338"/>
            <a:ext cx="7122695" cy="1478681"/>
          </a:xfrm>
          <a:solidFill>
            <a:srgbClr val="808080">
              <a:alpha val="60000"/>
            </a:srgbClr>
          </a:solidFill>
        </p:spPr>
        <p:txBody>
          <a:bodyPr anchor="b">
            <a:normAutofit/>
          </a:bodyPr>
          <a:lstStyle/>
          <a:p>
            <a:pPr marL="0" indent="0" algn="r">
              <a:buNone/>
            </a:pPr>
            <a:r>
              <a:rPr lang="en-US" sz="4800" dirty="0" smtClean="0">
                <a:solidFill>
                  <a:schemeClr val="bg1"/>
                </a:solidFill>
              </a:rPr>
              <a:t>Responsive websites respond to their environment</a:t>
            </a:r>
            <a:endParaRPr lang="en-US" sz="4800" dirty="0">
              <a:solidFill>
                <a:schemeClr val="bg1"/>
              </a:solidFill>
            </a:endParaRPr>
          </a:p>
        </p:txBody>
      </p:sp>
    </p:spTree>
    <p:extLst>
      <p:ext uri="{BB962C8B-B14F-4D97-AF65-F5344CB8AC3E}">
        <p14:creationId xmlns:p14="http://schemas.microsoft.com/office/powerpoint/2010/main" val="2622994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Check out </a:t>
            </a:r>
            <a:r>
              <a:rPr lang="en-US" sz="4000" smtClean="0"/>
              <a:t>some </a:t>
            </a:r>
            <a:r>
              <a:rPr lang="en-US" sz="4000" smtClean="0"/>
              <a:t>websites: nytimes.com</a:t>
            </a:r>
            <a:r>
              <a:rPr lang="en-US" sz="4000" dirty="0" smtClean="0"/>
              <a:t>, mozilla.org, cnn.com</a:t>
            </a:r>
          </a:p>
          <a:p>
            <a:endParaRPr lang="en-US" sz="4000" dirty="0" smtClean="0"/>
          </a:p>
          <a:p>
            <a:pPr>
              <a:buFont typeface="Arial" panose="020B0604020202020204" pitchFamily="34" charset="0"/>
              <a:buChar char="•"/>
            </a:pPr>
            <a:r>
              <a:rPr lang="en-US" sz="2800" dirty="0" smtClean="0"/>
              <a:t>How does the presentation change?</a:t>
            </a:r>
          </a:p>
          <a:p>
            <a:pPr>
              <a:buFont typeface="Arial" panose="020B0604020202020204" pitchFamily="34" charset="0"/>
              <a:buChar char="•"/>
            </a:pPr>
            <a:r>
              <a:rPr lang="en-US" sz="2800" dirty="0" smtClean="0"/>
              <a:t>How many breakpoints are there?</a:t>
            </a:r>
            <a:endParaRPr lang="en-US" sz="3200" dirty="0" smtClean="0"/>
          </a:p>
          <a:p>
            <a:pPr marL="0" indent="0">
              <a:buNone/>
            </a:pPr>
            <a:endParaRPr lang="en-US" sz="3200" dirty="0"/>
          </a:p>
          <a:p>
            <a:endParaRPr lang="en-US" dirty="0"/>
          </a:p>
        </p:txBody>
      </p:sp>
    </p:spTree>
    <p:extLst>
      <p:ext uri="{BB962C8B-B14F-4D97-AF65-F5344CB8AC3E}">
        <p14:creationId xmlns:p14="http://schemas.microsoft.com/office/powerpoint/2010/main" val="3112750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Do it?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4388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Frameworks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t>Standardized set of practices</a:t>
            </a:r>
          </a:p>
          <a:p>
            <a:pPr>
              <a:buFont typeface="Arial" panose="020B0604020202020204" pitchFamily="34" charset="0"/>
              <a:buChar char="•"/>
            </a:pPr>
            <a:r>
              <a:rPr lang="en-US" sz="2800" dirty="0" smtClean="0"/>
              <a:t>Address common problems</a:t>
            </a:r>
          </a:p>
          <a:p>
            <a:pPr>
              <a:buFont typeface="Arial" panose="020B0604020202020204" pitchFamily="34" charset="0"/>
              <a:buChar char="•"/>
            </a:pPr>
            <a:r>
              <a:rPr lang="en-US" sz="2800" dirty="0" smtClean="0"/>
              <a:t>Common design patterns</a:t>
            </a:r>
          </a:p>
        </p:txBody>
      </p:sp>
      <p:pic>
        <p:nvPicPr>
          <p:cNvPr id="4" name="Picture 3"/>
          <p:cNvPicPr>
            <a:picLocks noChangeAspect="1"/>
          </p:cNvPicPr>
          <p:nvPr/>
        </p:nvPicPr>
        <p:blipFill>
          <a:blip r:embed="rId3"/>
          <a:stretch>
            <a:fillRect/>
          </a:stretch>
        </p:blipFill>
        <p:spPr>
          <a:xfrm>
            <a:off x="5678983" y="1014663"/>
            <a:ext cx="3119085" cy="1328286"/>
          </a:xfrm>
          <a:prstGeom prst="rect">
            <a:avLst/>
          </a:prstGeom>
        </p:spPr>
      </p:pic>
      <p:pic>
        <p:nvPicPr>
          <p:cNvPr id="5" name="Picture 4"/>
          <p:cNvPicPr>
            <a:picLocks noChangeAspect="1"/>
          </p:cNvPicPr>
          <p:nvPr/>
        </p:nvPicPr>
        <p:blipFill>
          <a:blip r:embed="rId4"/>
          <a:stretch>
            <a:fillRect/>
          </a:stretch>
        </p:blipFill>
        <p:spPr>
          <a:xfrm>
            <a:off x="5678982" y="2831738"/>
            <a:ext cx="3119085" cy="1614370"/>
          </a:xfrm>
          <a:prstGeom prst="rect">
            <a:avLst/>
          </a:prstGeom>
        </p:spPr>
      </p:pic>
      <p:sp>
        <p:nvSpPr>
          <p:cNvPr id="6" name="TextBox 5"/>
          <p:cNvSpPr txBox="1"/>
          <p:nvPr/>
        </p:nvSpPr>
        <p:spPr>
          <a:xfrm>
            <a:off x="5678982" y="2342949"/>
            <a:ext cx="3119085" cy="307777"/>
          </a:xfrm>
          <a:prstGeom prst="rect">
            <a:avLst/>
          </a:prstGeom>
          <a:noFill/>
        </p:spPr>
        <p:txBody>
          <a:bodyPr wrap="square" rtlCol="0">
            <a:spAutoFit/>
          </a:bodyPr>
          <a:lstStyle/>
          <a:p>
            <a:r>
              <a:rPr lang="en-US" dirty="0" smtClean="0">
                <a:hlinkClick r:id="rId5"/>
              </a:rPr>
              <a:t>Bootstrap</a:t>
            </a:r>
            <a:endParaRPr lang="en-US" dirty="0"/>
          </a:p>
        </p:txBody>
      </p:sp>
      <p:sp>
        <p:nvSpPr>
          <p:cNvPr id="7" name="TextBox 6"/>
          <p:cNvSpPr txBox="1"/>
          <p:nvPr/>
        </p:nvSpPr>
        <p:spPr>
          <a:xfrm>
            <a:off x="5678981" y="4446108"/>
            <a:ext cx="3119085" cy="307777"/>
          </a:xfrm>
          <a:prstGeom prst="rect">
            <a:avLst/>
          </a:prstGeom>
          <a:noFill/>
        </p:spPr>
        <p:txBody>
          <a:bodyPr wrap="square" rtlCol="0">
            <a:spAutoFit/>
          </a:bodyPr>
          <a:lstStyle/>
          <a:p>
            <a:r>
              <a:rPr lang="en-US" dirty="0" smtClean="0">
                <a:hlinkClick r:id="rId6"/>
              </a:rPr>
              <a:t>Materialize</a:t>
            </a:r>
            <a:endParaRPr lang="en-US" dirty="0"/>
          </a:p>
        </p:txBody>
      </p:sp>
    </p:spTree>
    <p:extLst>
      <p:ext uri="{BB962C8B-B14F-4D97-AF65-F5344CB8AC3E}">
        <p14:creationId xmlns:p14="http://schemas.microsoft.com/office/powerpoint/2010/main" val="3777695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8982</TotalTime>
  <Words>820</Words>
  <Application>Microsoft Office PowerPoint</Application>
  <PresentationFormat>On-screen Show (16:9)</PresentationFormat>
  <Paragraphs>150</Paragraphs>
  <Slides>29</Slides>
  <Notes>21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Tw Cen MT</vt:lpstr>
      <vt:lpstr>Tw Cen MT Condensed</vt:lpstr>
      <vt:lpstr>Wingdings 3</vt:lpstr>
      <vt:lpstr>Integral</vt:lpstr>
      <vt:lpstr>Responsive Design</vt:lpstr>
      <vt:lpstr>Course Map</vt:lpstr>
      <vt:lpstr>Front End Module - CSS</vt:lpstr>
      <vt:lpstr>Agenda</vt:lpstr>
      <vt:lpstr>What is Responsive?</vt:lpstr>
      <vt:lpstr>What is Responsive?</vt:lpstr>
      <vt:lpstr>Try it out</vt:lpstr>
      <vt:lpstr>How Do They Do it?</vt:lpstr>
      <vt:lpstr>CSs Frameworks</vt:lpstr>
      <vt:lpstr>CSS FrameWOrks</vt:lpstr>
      <vt:lpstr>Building Blocks</vt:lpstr>
      <vt:lpstr>Viewport</vt:lpstr>
      <vt:lpstr>Media Queries</vt:lpstr>
      <vt:lpstr>Media Queries</vt:lpstr>
      <vt:lpstr>Media Queries - Syntax</vt:lpstr>
      <vt:lpstr>Media Queries – Criteria</vt:lpstr>
      <vt:lpstr>Media Queries – Option 1</vt:lpstr>
      <vt:lpstr>Media Queries – Option 2</vt:lpstr>
      <vt:lpstr>Breakpoints</vt:lpstr>
      <vt:lpstr>Layout Strategies</vt:lpstr>
      <vt:lpstr>Column Drop</vt:lpstr>
      <vt:lpstr>Mostly Fluid</vt:lpstr>
      <vt:lpstr>Layout Shifter</vt:lpstr>
      <vt:lpstr>Off Canvas</vt:lpstr>
      <vt:lpstr>Responsive Strategies</vt:lpstr>
      <vt:lpstr>Lab</vt:lpstr>
      <vt:lpstr>PowerPoint Presentation</vt:lpstr>
      <vt:lpstr>PowerPoint Presentation</vt:lpstr>
      <vt:lpstr>Responsive Design View -  Video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dc:title>
  <dc:creator>Vijay Velagapudi</dc:creator>
  <cp:lastModifiedBy>Vijay Velagapudi</cp:lastModifiedBy>
  <cp:revision>193</cp:revision>
  <dcterms:modified xsi:type="dcterms:W3CDTF">2016-02-03T22:30:44Z</dcterms:modified>
</cp:coreProperties>
</file>