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9"/>
  </p:notesMasterIdLst>
  <p:sldIdLst>
    <p:sldId id="256" r:id="rId2"/>
    <p:sldId id="272" r:id="rId3"/>
    <p:sldId id="278" r:id="rId4"/>
    <p:sldId id="283" r:id="rId5"/>
    <p:sldId id="263" r:id="rId6"/>
    <p:sldId id="279" r:id="rId7"/>
    <p:sldId id="264" r:id="rId8"/>
    <p:sldId id="265" r:id="rId9"/>
    <p:sldId id="269" r:id="rId10"/>
    <p:sldId id="280" r:id="rId11"/>
    <p:sldId id="282" r:id="rId12"/>
    <p:sldId id="284" r:id="rId13"/>
    <p:sldId id="274" r:id="rId14"/>
    <p:sldId id="275" r:id="rId15"/>
    <p:sldId id="276" r:id="rId16"/>
    <p:sldId id="25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01" autoAdjust="0"/>
    <p:restoredTop sz="70732" autoAdjust="0"/>
  </p:normalViewPr>
  <p:slideViewPr>
    <p:cSldViewPr snapToGrid="0">
      <p:cViewPr>
        <p:scale>
          <a:sx n="33" d="100"/>
          <a:sy n="33" d="100"/>
        </p:scale>
        <p:origin x="1408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64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6565F-35BD-46C1-956B-2E25CB846209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59E96-FD0D-4030-83C4-14F11DD33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4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nsights.dice.com/2015/05/19/choosing-an-ide-right-for-you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ashable.com/2010/10/06/ide-guide/#X4uA0mvtUuqj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59E96-FD0D-4030-83C4-14F11DD337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14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59E96-FD0D-4030-83C4-14F11DD337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59E96-FD0D-4030-83C4-14F11DD337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22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59E96-FD0D-4030-83C4-14F11DD337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23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59E96-FD0D-4030-83C4-14F11DD337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3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Things to consider: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Do You Need to Code in Multiple Languages?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Do You Need Syntax Highlighting?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Do You Need Extensibility?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Do You Need Debugging Built Into the IDE?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Do You Need Class Browsers?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Do You Need Autocomplete?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Do You Really Need an IDE at All?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Sources: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http://insights.dice.com/2015/05/19/choosing-an-ide-right-for-you/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u="sng" dirty="0" smtClean="0">
                <a:solidFill>
                  <a:schemeClr val="hlink"/>
                </a:solidFill>
                <a:hlinkClick r:id="rId4"/>
              </a:rPr>
              <a:t>http://mashable.com/2010/10/06/ide-guide/#X4uA0mvtUuqj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lang="en-US" sz="1600" b="1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59E96-FD0D-4030-83C4-14F11DD337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58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59E96-FD0D-4030-83C4-14F11DD337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3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referred to as a</a:t>
            </a:r>
            <a:r>
              <a:rPr lang="en-US" baseline="0" dirty="0" smtClean="0"/>
              <a:t> text shell.</a:t>
            </a:r>
          </a:p>
          <a:p>
            <a:r>
              <a:rPr lang="en-US" baseline="0" dirty="0" smtClean="0"/>
              <a:t>In contrast to a Graphical shell (GUIs).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59E96-FD0D-4030-83C4-14F11DD337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r>
              <a:rPr lang="en-US" dirty="0" smtClean="0"/>
              <a:t>Show</a:t>
            </a:r>
            <a:r>
              <a:rPr lang="en-US" baseline="0" dirty="0" smtClean="0"/>
              <a:t> basic navigation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59E96-FD0D-4030-83C4-14F11DD337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8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Sigh… developing open</a:t>
            </a:r>
            <a:r>
              <a:rPr lang="en-US" baseline="0" dirty="0" smtClean="0"/>
              <a:t> source on Windows is improving but still lagging behind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osx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59E96-FD0D-4030-83C4-14F11DD337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1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 to remote machine</a:t>
            </a:r>
            <a:endParaRPr lang="en-US" dirty="0" smtClean="0"/>
          </a:p>
          <a:p>
            <a:r>
              <a:rPr lang="en-US" dirty="0" err="1" smtClean="0"/>
              <a:t>ssh</a:t>
            </a:r>
            <a:r>
              <a:rPr lang="en-US" baseline="0" dirty="0" smtClean="0"/>
              <a:t> vijayv@ischool.Berkeley.edu</a:t>
            </a:r>
          </a:p>
          <a:p>
            <a:endParaRPr lang="en-US" dirty="0" smtClean="0"/>
          </a:p>
          <a:p>
            <a:r>
              <a:rPr lang="en-US" dirty="0" smtClean="0"/>
              <a:t>Show navigation</a:t>
            </a:r>
            <a:r>
              <a:rPr lang="en-US" baseline="0" dirty="0" smtClean="0"/>
              <a:t> on remote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59E96-FD0D-4030-83C4-14F11DD337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4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r>
              <a:rPr lang="en-US" dirty="0" err="1" smtClean="0"/>
              <a:t>Sftp</a:t>
            </a:r>
            <a:r>
              <a:rPr lang="en-US" baseline="0" dirty="0" smtClean="0"/>
              <a:t> vijayv@ischool.Berkeley.edu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Help</a:t>
            </a:r>
          </a:p>
          <a:p>
            <a:endParaRPr lang="en-US" dirty="0" smtClean="0"/>
          </a:p>
          <a:p>
            <a:r>
              <a:rPr lang="en-US" dirty="0" smtClean="0"/>
              <a:t>Ls - remote</a:t>
            </a:r>
            <a:endParaRPr lang="en-US" baseline="0" dirty="0" smtClean="0"/>
          </a:p>
          <a:p>
            <a:r>
              <a:rPr lang="en-US" baseline="0" dirty="0" err="1" smtClean="0"/>
              <a:t>Lls</a:t>
            </a:r>
            <a:r>
              <a:rPr lang="en-US" baseline="0" dirty="0" smtClean="0"/>
              <a:t> – local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Get &lt;filename&gt; - Copies file from remote to present local working</a:t>
            </a:r>
            <a:r>
              <a:rPr lang="en-US" baseline="0" dirty="0" smtClean="0"/>
              <a:t> directory</a:t>
            </a:r>
          </a:p>
          <a:p>
            <a:r>
              <a:rPr lang="en-US" baseline="0" dirty="0" smtClean="0"/>
              <a:t>Put &lt;filename&gt; - copies local file to remote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https://www.digitalocean.com/community/tutorials/how-to-use-sftp-to-securely-transfer-files-with-a-remote-server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59E96-FD0D-4030-83C4-14F11DD337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20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Crontab</a:t>
            </a:r>
            <a:r>
              <a:rPr lang="en-US" baseline="0" dirty="0" smtClean="0"/>
              <a:t> –e</a:t>
            </a:r>
          </a:p>
          <a:p>
            <a:r>
              <a:rPr lang="en-US" baseline="0" dirty="0" smtClean="0"/>
              <a:t>Show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59E96-FD0D-4030-83C4-14F11DD337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59E96-FD0D-4030-83C4-14F11DD337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85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59E96-FD0D-4030-83C4-14F11DD337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DFC13BC-C0F7-4BEF-8ACD-203CB49A69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9483-AA97-42AE-B88B-B4F265A34B68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06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13BC-C0F7-4BEF-8ACD-203CB49A69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9483-AA97-42AE-B88B-B4F265A3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13BC-C0F7-4BEF-8ACD-203CB49A69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9483-AA97-42AE-B88B-B4F265A34B6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8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13BC-C0F7-4BEF-8ACD-203CB49A69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9483-AA97-42AE-B88B-B4F265A3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13BC-C0F7-4BEF-8ACD-203CB49A69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9483-AA97-42AE-B88B-B4F265A34B6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117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13BC-C0F7-4BEF-8ACD-203CB49A69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9483-AA97-42AE-B88B-B4F265A3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13BC-C0F7-4BEF-8ACD-203CB49A69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9483-AA97-42AE-B88B-B4F265A3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8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13BC-C0F7-4BEF-8ACD-203CB49A69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9483-AA97-42AE-B88B-B4F265A3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5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13BC-C0F7-4BEF-8ACD-203CB49A69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9483-AA97-42AE-B88B-B4F265A3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13BC-C0F7-4BEF-8ACD-203CB49A69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9483-AA97-42AE-B88B-B4F265A3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3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13BC-C0F7-4BEF-8ACD-203CB49A69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9483-AA97-42AE-B88B-B4F265A34B6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01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DFC13BC-C0F7-4BEF-8ACD-203CB49A69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BB9483-AA97-42AE-B88B-B4F265A34B6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29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-O8ZNW9icQ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 smtClean="0"/>
              <a:t>Tools of the Trade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" dirty="0" smtClean="0"/>
              <a:t>Vijay Velagapudi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306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pic>
        <p:nvPicPr>
          <p:cNvPr id="4" name="M-O8ZNW9icQ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37619" y="1733120"/>
            <a:ext cx="8158636" cy="458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4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for </a:t>
            </a:r>
            <a:r>
              <a:rPr lang="en-US" dirty="0" err="1" smtClean="0"/>
              <a:t>IOLab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* In today’s lab, we will install and configure the necessary </a:t>
            </a:r>
            <a:r>
              <a:rPr lang="en-US" sz="2400" dirty="0" smtClean="0"/>
              <a:t>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Text Editor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Python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Bash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Modern Browser</a:t>
            </a:r>
          </a:p>
          <a:p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Recommended Setup</a:t>
            </a:r>
            <a:br>
              <a:rPr lang="en-US" dirty="0" smtClean="0"/>
            </a:br>
            <a:r>
              <a:rPr lang="en-US" sz="2700" dirty="0"/>
              <a:t>* </a:t>
            </a:r>
            <a:r>
              <a:rPr lang="en-US" sz="2800" dirty="0"/>
              <a:t>In today’s lab, we will install and configure the necessary software</a:t>
            </a:r>
            <a:r>
              <a:rPr lang="en-US" sz="2700" dirty="0"/>
              <a:t/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OSX/Linux</a:t>
            </a:r>
          </a:p>
          <a:p>
            <a:r>
              <a:rPr lang="en-US" dirty="0" smtClean="0"/>
              <a:t>Package Manager: Homebrew and Cask</a:t>
            </a:r>
          </a:p>
          <a:p>
            <a:r>
              <a:rPr lang="en-US" dirty="0" smtClean="0"/>
              <a:t>Bash: Terminal or Iterm2</a:t>
            </a:r>
          </a:p>
          <a:p>
            <a:r>
              <a:rPr lang="en-US" dirty="0" smtClean="0"/>
              <a:t>Text Editor: Atom or Sublime Text 3</a:t>
            </a:r>
          </a:p>
          <a:p>
            <a:r>
              <a:rPr lang="en-US" dirty="0" smtClean="0"/>
              <a:t>Version Control: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r>
              <a:rPr lang="en-US" dirty="0" smtClean="0"/>
              <a:t>Package Manager: Chocolatey</a:t>
            </a:r>
          </a:p>
          <a:p>
            <a:r>
              <a:rPr lang="en-US" dirty="0" smtClean="0"/>
              <a:t>Bash: Linux VM via Vagrant</a:t>
            </a:r>
          </a:p>
          <a:p>
            <a:r>
              <a:rPr lang="en-US" dirty="0" smtClean="0"/>
              <a:t>Text Editor: Atom or Sublime Text 3</a:t>
            </a:r>
          </a:p>
          <a:p>
            <a:r>
              <a:rPr lang="en-US" dirty="0" smtClean="0"/>
              <a:t>Version Control: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Text Editor: Quick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285750">
              <a:lnSpc>
                <a:spcPct val="100000"/>
              </a:lnSpc>
              <a:spcBef>
                <a:spcPts val="0"/>
              </a:spcBef>
            </a:pPr>
            <a:r>
              <a:rPr lang="en" sz="2800" dirty="0" smtClean="0"/>
              <a:t>Choose wisely, it is an essential part of your toolset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</a:pPr>
            <a:r>
              <a:rPr lang="en" sz="2800" dirty="0" smtClean="0"/>
              <a:t>Text Editors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</a:pPr>
            <a:r>
              <a:rPr lang="en" sz="2400" dirty="0" smtClean="0"/>
              <a:t>Examples: Sublime Text, Atom, Notepad, nano, etc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</a:pPr>
            <a:r>
              <a:rPr lang="en" sz="2800" dirty="0" smtClean="0"/>
              <a:t>IDEs - Integrated Development Environments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</a:pPr>
            <a:r>
              <a:rPr lang="en" sz="2400" dirty="0" smtClean="0"/>
              <a:t>Language Independent: Eclipse, Netbeans, Komodo, etc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</a:pPr>
            <a:r>
              <a:rPr lang="en" sz="2400" dirty="0" smtClean="0"/>
              <a:t>Language Specific: Pycharm, RubyMine, VisualStudio, etc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</a:pPr>
            <a:r>
              <a:rPr lang="en" sz="2400" dirty="0" smtClean="0"/>
              <a:t>Not always free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</a:pPr>
            <a:r>
              <a:rPr lang="en" sz="2400" dirty="0" smtClean="0"/>
              <a:t>Full Featured – many that you may not use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68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Your Text Editor for IOLab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285750">
              <a:spcBef>
                <a:spcPts val="0"/>
              </a:spcBef>
            </a:pPr>
            <a:r>
              <a:rPr lang="en" sz="2800" dirty="0" smtClean="0"/>
              <a:t>Multiple Language Support</a:t>
            </a:r>
          </a:p>
          <a:p>
            <a:pPr marL="971550" lvl="1" indent="-285750">
              <a:spcBef>
                <a:spcPts val="0"/>
              </a:spcBef>
            </a:pPr>
            <a:r>
              <a:rPr lang="en" sz="2400" dirty="0" smtClean="0"/>
              <a:t>Python, HTML, CSS, Javascript</a:t>
            </a:r>
          </a:p>
          <a:p>
            <a:pPr marL="514350" lvl="0" indent="-285750">
              <a:spcBef>
                <a:spcPts val="0"/>
              </a:spcBef>
            </a:pPr>
            <a:r>
              <a:rPr lang="en" sz="2800" dirty="0" smtClean="0"/>
              <a:t>Code Linting</a:t>
            </a:r>
          </a:p>
          <a:p>
            <a:pPr marL="971550" lvl="1" indent="-285750">
              <a:spcBef>
                <a:spcPts val="0"/>
              </a:spcBef>
            </a:pPr>
            <a:r>
              <a:rPr lang="en-US" sz="2400" dirty="0" smtClean="0"/>
              <a:t>W</a:t>
            </a:r>
            <a:r>
              <a:rPr lang="en" sz="2400" dirty="0" smtClean="0"/>
              <a:t>rite beautiful code</a:t>
            </a:r>
          </a:p>
          <a:p>
            <a:pPr marL="971550" lvl="1" indent="-285750">
              <a:spcBef>
                <a:spcPts val="0"/>
              </a:spcBef>
            </a:pPr>
            <a:r>
              <a:rPr lang="en" sz="2400" dirty="0" smtClean="0"/>
              <a:t>Follow style guides</a:t>
            </a:r>
          </a:p>
          <a:p>
            <a:pPr marL="514350" lvl="0" indent="-285750">
              <a:spcBef>
                <a:spcPts val="0"/>
              </a:spcBef>
            </a:pPr>
            <a:r>
              <a:rPr lang="en" sz="2800" dirty="0" smtClean="0"/>
              <a:t>Convert tabs to spaces</a:t>
            </a:r>
          </a:p>
          <a:p>
            <a:pPr marL="971550" lvl="1" indent="-285750">
              <a:spcBef>
                <a:spcPts val="0"/>
              </a:spcBef>
            </a:pPr>
            <a:r>
              <a:rPr lang="en" sz="2400" dirty="0" smtClean="0"/>
              <a:t>4 spaces</a:t>
            </a:r>
          </a:p>
          <a:p>
            <a:pPr marL="514350" lvl="0" indent="-285750">
              <a:spcBef>
                <a:spcPts val="0"/>
              </a:spcBef>
            </a:pPr>
            <a:r>
              <a:rPr lang="en" sz="2800" dirty="0" smtClean="0"/>
              <a:t>Jupyter (IPython) Notebooks</a:t>
            </a:r>
          </a:p>
          <a:p>
            <a:pPr marL="971550" lvl="1" indent="-285750">
              <a:spcBef>
                <a:spcPts val="0"/>
              </a:spcBef>
            </a:pPr>
            <a:r>
              <a:rPr lang="en" sz="2400" dirty="0" smtClean="0"/>
              <a:t>Will be used for certain exercises</a:t>
            </a:r>
          </a:p>
          <a:p>
            <a:pPr marL="971550" lvl="1" indent="-285750">
              <a:spcBef>
                <a:spcPts val="0"/>
              </a:spcBef>
            </a:pPr>
            <a:r>
              <a:rPr lang="en" sz="2400" dirty="0" smtClean="0"/>
              <a:t>Anaconda is optional</a:t>
            </a:r>
          </a:p>
        </p:txBody>
      </p:sp>
    </p:spTree>
    <p:extLst>
      <p:ext uri="{BB962C8B-B14F-4D97-AF65-F5344CB8AC3E}">
        <p14:creationId xmlns:p14="http://schemas.microsoft.com/office/powerpoint/2010/main" val="4804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Intro to Command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Intro to </a:t>
            </a:r>
            <a:r>
              <a:rPr lang="en-US" sz="4400" dirty="0" err="1" smtClean="0"/>
              <a:t>Git</a:t>
            </a:r>
            <a:endParaRPr lang="en-US" sz="4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Recommended Setup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7934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800" dirty="0"/>
              <a:t>A CLI (command line interface) is a </a:t>
            </a:r>
            <a:r>
              <a:rPr lang="en-US" sz="2800" b="1" dirty="0"/>
              <a:t>user interface to a computer's operating system</a:t>
            </a:r>
            <a:r>
              <a:rPr lang="en-US" sz="2800" dirty="0"/>
              <a:t> or an application in which the user responds to a visual prompt by typing in a command on a specified line, receives a response back from the system, and then enters another command, </a:t>
            </a:r>
            <a:r>
              <a:rPr lang="en-US" sz="2800" dirty="0" smtClean="0"/>
              <a:t>and </a:t>
            </a:r>
            <a:r>
              <a:rPr lang="en-US" sz="2800" dirty="0"/>
              <a:t>so </a:t>
            </a:r>
            <a:r>
              <a:rPr lang="en-US" sz="2800" dirty="0" smtClean="0"/>
              <a:t>forth.</a:t>
            </a:r>
          </a:p>
        </p:txBody>
      </p:sp>
    </p:spTree>
    <p:extLst>
      <p:ext uri="{BB962C8B-B14F-4D97-AF65-F5344CB8AC3E}">
        <p14:creationId xmlns:p14="http://schemas.microsoft.com/office/powerpoint/2010/main" val="14876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A widely adopted language/program for textual shells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Interact with text commands: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 smtClean="0"/>
              <a:t>cd – Change Directory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 smtClean="0"/>
              <a:t>ls – List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 err="1"/>
              <a:t>m</a:t>
            </a:r>
            <a:r>
              <a:rPr lang="en-US" sz="3200" dirty="0" err="1" smtClean="0"/>
              <a:t>kdir</a:t>
            </a:r>
            <a:r>
              <a:rPr lang="en-US" sz="3200" dirty="0" smtClean="0"/>
              <a:t> – Make Directory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g</a:t>
            </a:r>
            <a:r>
              <a:rPr lang="en" sz="3200" dirty="0" smtClean="0"/>
              <a:t>rep - search</a:t>
            </a:r>
            <a:endParaRPr lang="en-US" sz="3200" dirty="0" smtClean="0"/>
          </a:p>
          <a:p>
            <a:pPr marL="310896" lvl="2" indent="0">
              <a:buNone/>
            </a:pPr>
            <a:r>
              <a:rPr lang="en-US" sz="3200" dirty="0" smtClean="0"/>
              <a:t>Etc.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310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Need Bash emulator </a:t>
            </a:r>
            <a:r>
              <a:rPr lang="en-US" sz="4400" dirty="0" smtClean="0"/>
              <a:t>(</a:t>
            </a:r>
            <a:r>
              <a:rPr lang="en-US" sz="4400" dirty="0" err="1" smtClean="0"/>
              <a:t>babun</a:t>
            </a:r>
            <a:r>
              <a:rPr lang="en-US" sz="4400" dirty="0" smtClean="0"/>
              <a:t>) </a:t>
            </a:r>
            <a:endParaRPr lang="en-US" sz="4400" dirty="0" smtClean="0"/>
          </a:p>
          <a:p>
            <a:pPr algn="ctr"/>
            <a:r>
              <a:rPr lang="en-US" sz="4400" dirty="0" smtClean="0"/>
              <a:t>or </a:t>
            </a:r>
          </a:p>
          <a:p>
            <a:pPr algn="ctr"/>
            <a:r>
              <a:rPr lang="en-US" sz="4400" dirty="0" smtClean="0"/>
              <a:t>Linux VM (</a:t>
            </a:r>
            <a:r>
              <a:rPr lang="en-US" sz="4400" dirty="0" err="1" smtClean="0"/>
              <a:t>virtualbox</a:t>
            </a:r>
            <a:r>
              <a:rPr lang="en-US" sz="4400" dirty="0" smtClean="0"/>
              <a:t>/vagrant)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764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Bash -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200" dirty="0" smtClean="0"/>
              <a:t>SSH (Secure Shell)</a:t>
            </a:r>
            <a:endParaRPr lang="en" sz="2800" dirty="0" smtClean="0"/>
          </a:p>
          <a:p>
            <a:pPr marL="123444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800" dirty="0" smtClean="0"/>
              <a:t>Access textual shell of remote machine</a:t>
            </a:r>
          </a:p>
        </p:txBody>
      </p:sp>
    </p:spTree>
    <p:extLst>
      <p:ext uri="{BB962C8B-B14F-4D97-AF65-F5344CB8AC3E}">
        <p14:creationId xmlns:p14="http://schemas.microsoft.com/office/powerpoint/2010/main" val="36975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Bash - SFTP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smtClean="0"/>
              <a:t>SFTP = SSH File Transfer Protocol</a:t>
            </a:r>
          </a:p>
          <a:p>
            <a:pPr lvl="1"/>
            <a:r>
              <a:rPr lang="en-US" sz="3600" dirty="0" smtClean="0"/>
              <a:t>Transfer files between two or more </a:t>
            </a:r>
            <a:r>
              <a:rPr lang="en-US" sz="3600" dirty="0" smtClean="0"/>
              <a:t>machines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2514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Bash - crontab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/>
              <a:t>T</a:t>
            </a:r>
            <a:r>
              <a:rPr lang="en-US" sz="4400" dirty="0" smtClean="0"/>
              <a:t>ask Scheduler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2058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4248</TotalTime>
  <Words>531</Words>
  <Application>Microsoft Office PowerPoint</Application>
  <PresentationFormat>Widescreen</PresentationFormat>
  <Paragraphs>126</Paragraphs>
  <Slides>17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Tw Cen MT</vt:lpstr>
      <vt:lpstr>Tw Cen MT Condensed</vt:lpstr>
      <vt:lpstr>Wingdings 3</vt:lpstr>
      <vt:lpstr>Integral</vt:lpstr>
      <vt:lpstr>Tools of the Trade</vt:lpstr>
      <vt:lpstr>Today</vt:lpstr>
      <vt:lpstr>Command Line</vt:lpstr>
      <vt:lpstr>What is the Command Line?</vt:lpstr>
      <vt:lpstr>Bash</vt:lpstr>
      <vt:lpstr>Windows</vt:lpstr>
      <vt:lpstr>Bash - SSH</vt:lpstr>
      <vt:lpstr>Bash - SFTP</vt:lpstr>
      <vt:lpstr>Bash - crontab</vt:lpstr>
      <vt:lpstr>Intro to GIt</vt:lpstr>
      <vt:lpstr>What is Version Control?</vt:lpstr>
      <vt:lpstr>Git for IOLab</vt:lpstr>
      <vt:lpstr>Recommended Setup</vt:lpstr>
      <vt:lpstr>Necessary Software</vt:lpstr>
      <vt:lpstr>Recommended Setup * In today’s lab, we will install and configure the necessary software </vt:lpstr>
      <vt:lpstr>Text Editor: Quick Note</vt:lpstr>
      <vt:lpstr>Your Text Editor for IOLab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of the Trade</dc:title>
  <dc:creator>Vijay Velagapudi</dc:creator>
  <cp:lastModifiedBy>Vijay Velagapudi</cp:lastModifiedBy>
  <cp:revision>36</cp:revision>
  <dcterms:created xsi:type="dcterms:W3CDTF">2015-12-31T01:08:54Z</dcterms:created>
  <dcterms:modified xsi:type="dcterms:W3CDTF">2016-01-23T03:24:48Z</dcterms:modified>
</cp:coreProperties>
</file>