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86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69408" y="13452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buClr>
                <a:srgbClr val="12FCD0"/>
              </a:buClr>
              <a:buSzPct val="100000"/>
              <a:buFont typeface="Proxima Nova"/>
              <a:defRPr sz="5200">
                <a:solidFill>
                  <a:srgbClr val="12FCD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3586787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None/>
              <a:defRPr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94600" y="2791300"/>
            <a:ext cx="330300" cy="3303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45950" y="2821000"/>
            <a:ext cx="270900" cy="2709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037900" y="2844250"/>
            <a:ext cx="224399" cy="224399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383350" y="2876200"/>
            <a:ext cx="160500" cy="1605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664900" y="2906650"/>
            <a:ext cx="99599" cy="99599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591249" y="2791299"/>
            <a:ext cx="330300" cy="3303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rot="10800000">
            <a:off x="8199299" y="2820999"/>
            <a:ext cx="270900" cy="2709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7853850" y="2844250"/>
            <a:ext cx="224399" cy="224399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7572299" y="2876199"/>
            <a:ext cx="160500" cy="160500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7351650" y="2906650"/>
            <a:ext cx="99599" cy="99599"/>
          </a:xfrm>
          <a:prstGeom prst="ellipse">
            <a:avLst/>
          </a:prstGeom>
          <a:solidFill>
            <a:srgbClr val="12FC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450" y="5092625"/>
            <a:ext cx="9144000" cy="6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>
            <a:off x="0" y="773600"/>
            <a:ext cx="311700" cy="0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450" y="5092625"/>
            <a:ext cx="9144000" cy="6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58225" y="693350"/>
            <a:ext cx="160500" cy="160500"/>
          </a:xfrm>
          <a:prstGeom prst="ellipse">
            <a:avLst/>
          </a:prstGeom>
          <a:solidFill>
            <a:srgbClr val="0ECF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utorialspoint.com/http/http_responses.htm" TargetMode="External"/><Relationship Id="rId4" Type="http://schemas.openxmlformats.org/officeDocument/2006/relationships/hyperlink" Target="https://www.w3.org/Protocols/rfc2616/rfc2616-sec10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utorialspoint.com/http/http_responses.htm" TargetMode="External"/><Relationship Id="rId4" Type="http://schemas.openxmlformats.org/officeDocument/2006/relationships/hyperlink" Target="https://www.w3.org/Protocols/rfc2616/rfc2616-sec10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jinja.pocoo.org/docs/dev/templa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269408" y="13452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Applications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3662987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Lecture 12 - Fri 2/26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Extending Templates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3762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Flask you can create a base template and extend its usage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 extends “base.html” %} </a:t>
            </a:r>
            <a:r>
              <a:rPr lang="en" sz="1400"/>
              <a:t>  </a:t>
            </a:r>
            <a:r>
              <a:rPr i="1" lang="en" sz="1400"/>
              <a:t>-  this goes at the top of the template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blocks in the base template to be replaced by child template code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 block &lt;block name&gt; %} {% endblock %}</a:t>
            </a:r>
            <a:r>
              <a:rPr lang="en" sz="1400"/>
              <a:t> </a:t>
            </a:r>
            <a:r>
              <a:rPr i="1" lang="en" sz="1400"/>
              <a:t>- wrap your new template code in these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also use code from the base template instead of overwriting 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{{  super() }}</a:t>
            </a:r>
            <a:r>
              <a:rPr lang="en" sz="1400"/>
              <a:t>  </a:t>
            </a:r>
            <a:r>
              <a:rPr i="1" lang="en" sz="1400"/>
              <a:t>- use super() when you want to pull in code from the base template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404 Errors Gracefully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happens when a user ends up on a path that doesn’t exist?</a:t>
            </a:r>
          </a:p>
          <a:p>
            <a:pPr indent="457200" lvl="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user sees an unhelpful 404 “Not Found” error</a:t>
            </a:r>
          </a:p>
          <a:p>
            <a:pPr lvl="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show users something more useful or delightful than the default</a:t>
            </a:r>
          </a:p>
          <a:p>
            <a:pPr lvl="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8888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@app.errorhandler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9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page_not_found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render_template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'page_not_found.html'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" sz="14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</a:p>
        </p:txBody>
      </p:sp>
      <p:cxnSp>
        <p:nvCxnSpPr>
          <p:cNvPr id="185" name="Shape 185"/>
          <p:cNvCxnSpPr>
            <a:stCxn id="186" idx="1"/>
          </p:cNvCxnSpPr>
          <p:nvPr/>
        </p:nvCxnSpPr>
        <p:spPr>
          <a:xfrm rot="10800000">
            <a:off x="2741050" y="3538249"/>
            <a:ext cx="18864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4627450" y="3314000"/>
            <a:ext cx="3045600" cy="4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se the built-in errorhandler() route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00" y="1091300"/>
            <a:ext cx="7778999" cy="39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404 Errors Gracefully - Slack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Passing Parameters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You’ll often want to accept user-generated data as part of a request to your application, such as with forms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Access these data in your views.py routing handlers with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request.</a:t>
            </a:r>
            <a:r>
              <a:rPr b="1" lang="en" sz="1400">
                <a:solidFill>
                  <a:srgbClr val="CC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.get(‘parameter_name’)</a:t>
            </a:r>
            <a:r>
              <a:rPr lang="en"/>
              <a:t> for GET requests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request.</a:t>
            </a:r>
            <a:r>
              <a:rPr b="1" lang="en" sz="1400">
                <a:solidFill>
                  <a:srgbClr val="CC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.get(‘parameter_name’)</a:t>
            </a:r>
            <a:r>
              <a:rPr lang="en"/>
              <a:t> for POST requests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Manipulate, use, and/or store these data in variables within your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Passing Parameters via Ajax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69200"/>
            <a:ext cx="4290299" cy="360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pass data to your web app via Ajax requests in JavaScript or jQuery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Pass parameters using the ‘data’ object in $.get() and $.post()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Parameters can also be passed via query string arguments for GET requests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You’ll need to do something with the response data - the template won’t render on its own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75" y="1735562"/>
            <a:ext cx="4183899" cy="2250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>
            <a:off x="4060650" y="2444850"/>
            <a:ext cx="1903500" cy="110099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is Stateless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is </a:t>
            </a:r>
            <a:r>
              <a:rPr b="1" lang="en"/>
              <a:t>stateless </a:t>
            </a:r>
            <a:r>
              <a:rPr lang="en"/>
              <a:t>by default - requests are independent from each other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Statelessness helps reduce the amount of data transferred in each request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what if we want or need to track a user’s state in order to deliver customized content or ensure user authenticity without requiring a login for each request?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Sessions </a:t>
            </a:r>
            <a:r>
              <a:rPr lang="en"/>
              <a:t>are a way to associate different requests with the same user so the server knows which data to retrieve for that user (i.e., create a stateful request)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Sessions are temporary, and unique IDs are generated for each new session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Session data typically stored in a client-side cookie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i="1" lang="en" sz="1400"/>
              <a:t>a cookie is just a small file that stores information about a client’s activity or state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Sessions in Flask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Flask, sessions handled easily with the ‘session’ object </a:t>
            </a:r>
            <a:r>
              <a:rPr i="1" lang="en" sz="1400"/>
              <a:t>- import sessions from flask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Cookies are signed using a secret key so users can see but not modify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400"/>
              <a:t>Import the os module in views.py and set 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myapp.secret_key</a:t>
            </a:r>
            <a:r>
              <a:rPr lang="en" sz="1400"/>
              <a:t> to 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os.urandom(</a:t>
            </a:r>
            <a:r>
              <a:rPr b="1" lang="en" sz="1400">
                <a:solidFill>
                  <a:srgbClr val="674EA7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Assign key-value pairs to session object, such as 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session[‘username’]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Time!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Download flaskLab2.zip from bCourses&gt;Files&gt;Labs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Find the instructions file ‘Flask Lab 2.docx’ in bCourses&gt;Files&gt;Labs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Push what you have at the end of class to GitHub in the branch ‘flaskLab’ and create a pull request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87" name="Shape 87"/>
          <p:cNvCxnSpPr>
            <a:stCxn id="75" idx="3"/>
            <a:endCxn id="76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76" idx="3"/>
            <a:endCxn id="77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77" idx="3"/>
            <a:endCxn id="78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108" name="Shape 108"/>
          <p:cNvCxnSpPr>
            <a:stCxn id="96" idx="3"/>
            <a:endCxn id="97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stCxn id="97" idx="3"/>
            <a:endCxn id="98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>
            <a:stCxn id="98" idx="3"/>
            <a:endCxn id="99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/>
          <p:nvPr/>
        </p:nvSpPr>
        <p:spPr>
          <a:xfrm>
            <a:off x="0" y="1237725"/>
            <a:ext cx="4696800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485200" y="1237725"/>
            <a:ext cx="2347200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308625" y="2190975"/>
            <a:ext cx="213599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696775" y="2157350"/>
            <a:ext cx="306900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for Today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on your understanding of web frameworks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Walk through setting up a simple web survey with Flask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Routing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Templating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Passing 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Sessions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300" y="2959312"/>
            <a:ext cx="1714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Routing </a:t>
            </a:r>
            <a:r>
              <a:rPr lang="en"/>
              <a:t>is used to handle different endpoints on your website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Endpoints can be reached by directly typing them in, submitting forms, clicking buttons &amp; links, or interacting with a page in other ways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endpoint should only be used once in views.py, but a routing handler can be associated with multiple endpoints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the 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redirect()</a:t>
            </a:r>
            <a:r>
              <a:rPr lang="en"/>
              <a:t> function can be useful when you need to send a user to a different route </a:t>
            </a:r>
            <a:r>
              <a:rPr i="1" lang="en" sz="1400"/>
              <a:t>- import redirect from flask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8768800" y="668350"/>
            <a:ext cx="0" cy="4424399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8654525" y="1590549"/>
            <a:ext cx="0" cy="3502200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8883075" y="1201150"/>
            <a:ext cx="0" cy="3891599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8527624" y="1379049"/>
            <a:ext cx="126900" cy="211500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8883075" y="972850"/>
            <a:ext cx="101399" cy="228299"/>
          </a:xfrm>
          <a:prstGeom prst="straightConnector1">
            <a:avLst/>
          </a:prstGeom>
          <a:noFill/>
          <a:ln cap="flat" cmpd="sng" w="19050">
            <a:solidFill>
              <a:srgbClr val="0ECFA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8718100" y="613325"/>
            <a:ext cx="101399" cy="101399"/>
          </a:xfrm>
          <a:prstGeom prst="ellipse">
            <a:avLst/>
          </a:prstGeom>
          <a:solidFill>
            <a:srgbClr val="0ECF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460200" y="1311375"/>
            <a:ext cx="101399" cy="101399"/>
          </a:xfrm>
          <a:prstGeom prst="ellipse">
            <a:avLst/>
          </a:prstGeom>
          <a:solidFill>
            <a:srgbClr val="0ECF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934075" y="916325"/>
            <a:ext cx="101399" cy="101399"/>
          </a:xfrm>
          <a:prstGeom prst="ellipse">
            <a:avLst/>
          </a:prstGeom>
          <a:solidFill>
            <a:srgbClr val="0ECF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 Responses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7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HTTP request, if successfully received, should give a </a:t>
            </a:r>
            <a:r>
              <a:rPr b="1" lang="en"/>
              <a:t>Response </a:t>
            </a:r>
            <a:r>
              <a:rPr lang="en"/>
              <a:t>to the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response</a:t>
            </a:r>
            <a:r>
              <a:rPr lang="en"/>
              <a:t> consists of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 </a:t>
            </a:r>
            <a:r>
              <a:rPr b="1" lang="en" sz="1400"/>
              <a:t>status </a:t>
            </a:r>
            <a:r>
              <a:rPr lang="en" sz="1400"/>
              <a:t>line (e.g., 200 for success, 404 for ‘not found’,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etc.</a:t>
            </a:r>
            <a:r>
              <a:rPr lang="en" sz="1400"/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an optional </a:t>
            </a:r>
            <a:r>
              <a:rPr b="1" lang="en" sz="1400"/>
              <a:t>header </a:t>
            </a:r>
            <a:r>
              <a:rPr lang="en" sz="1400"/>
              <a:t>(followed by a carriage return)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an </a:t>
            </a:r>
            <a:r>
              <a:rPr b="1" lang="en" sz="1400"/>
              <a:t>empty line</a:t>
            </a:r>
            <a:r>
              <a:rPr lang="en" sz="1400"/>
              <a:t> (to indicate the end of the header)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an optional </a:t>
            </a:r>
            <a:r>
              <a:rPr b="1" lang="en" sz="1400"/>
              <a:t>message body</a:t>
            </a:r>
            <a:r>
              <a:rPr lang="en" sz="1400"/>
              <a:t> (this is where you’d send the client some HTML, JSON, or other content)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 flipH="1">
            <a:off x="7334574" y="2301050"/>
            <a:ext cx="1015212" cy="828180"/>
            <a:chOff x="7343025" y="2106475"/>
            <a:chExt cx="1015212" cy="828180"/>
          </a:xfrm>
        </p:grpSpPr>
        <p:sp>
          <p:nvSpPr>
            <p:cNvPr id="143" name="Shape 143"/>
            <p:cNvSpPr/>
            <p:nvPr/>
          </p:nvSpPr>
          <p:spPr>
            <a:xfrm>
              <a:off x="7343025" y="2106475"/>
              <a:ext cx="1015200" cy="710700"/>
            </a:xfrm>
            <a:prstGeom prst="ellipse">
              <a:avLst/>
            </a:prstGeom>
            <a:solidFill>
              <a:srgbClr val="0044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973471">
              <a:off x="7967481" y="2529457"/>
              <a:ext cx="346812" cy="363996"/>
            </a:xfrm>
            <a:prstGeom prst="moon">
              <a:avLst>
                <a:gd fmla="val 50000" name="adj"/>
              </a:avLst>
            </a:prstGeom>
            <a:solidFill>
              <a:srgbClr val="0044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7478425" y="2457000"/>
            <a:ext cx="727500" cy="41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me,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 Responses - an example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7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HTTP request, if successfully received, should give a </a:t>
            </a:r>
            <a:r>
              <a:rPr b="1" lang="en"/>
              <a:t>Response </a:t>
            </a:r>
            <a:r>
              <a:rPr lang="en"/>
              <a:t>to the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response</a:t>
            </a:r>
            <a:r>
              <a:rPr lang="en"/>
              <a:t> consists of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 </a:t>
            </a:r>
            <a:r>
              <a:rPr b="1" lang="en" sz="1400"/>
              <a:t>status </a:t>
            </a:r>
            <a:r>
              <a:rPr lang="en" sz="1400"/>
              <a:t>line (e.g., 200 for success, 404 for ‘not found’,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etc.</a:t>
            </a:r>
            <a:r>
              <a:rPr lang="en" sz="1400"/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an optional </a:t>
            </a:r>
            <a:r>
              <a:rPr b="1" lang="en" sz="1400"/>
              <a:t>header </a:t>
            </a:r>
            <a:r>
              <a:rPr lang="en" sz="1400"/>
              <a:t>(followed by a carriage return)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an </a:t>
            </a:r>
            <a:r>
              <a:rPr b="1" lang="en" sz="1400"/>
              <a:t>empty line</a:t>
            </a:r>
            <a:r>
              <a:rPr lang="en" sz="1400"/>
              <a:t> (to indicate the end of the header)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an optional </a:t>
            </a:r>
            <a:r>
              <a:rPr b="1" lang="en" sz="1400"/>
              <a:t>message body</a:t>
            </a:r>
            <a:r>
              <a:rPr lang="en" sz="1400"/>
              <a:t> (this is where you’d send the client some HTML, JSON, or other content)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2" name="Shape 152"/>
          <p:cNvGrpSpPr/>
          <p:nvPr/>
        </p:nvGrpSpPr>
        <p:grpSpPr>
          <a:xfrm flipH="1">
            <a:off x="7334574" y="2301050"/>
            <a:ext cx="1015212" cy="828180"/>
            <a:chOff x="7343025" y="2106475"/>
            <a:chExt cx="1015212" cy="828180"/>
          </a:xfrm>
        </p:grpSpPr>
        <p:sp>
          <p:nvSpPr>
            <p:cNvPr id="153" name="Shape 153"/>
            <p:cNvSpPr/>
            <p:nvPr/>
          </p:nvSpPr>
          <p:spPr>
            <a:xfrm>
              <a:off x="7343025" y="2106475"/>
              <a:ext cx="1015200" cy="710700"/>
            </a:xfrm>
            <a:prstGeom prst="ellipse">
              <a:avLst/>
            </a:prstGeom>
            <a:solidFill>
              <a:srgbClr val="0044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973471">
              <a:off x="7967481" y="2529457"/>
              <a:ext cx="346812" cy="363996"/>
            </a:xfrm>
            <a:prstGeom prst="moon">
              <a:avLst>
                <a:gd fmla="val 50000" name="adj"/>
              </a:avLst>
            </a:prstGeom>
            <a:solidFill>
              <a:srgbClr val="0044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/>
        </p:nvSpPr>
        <p:spPr>
          <a:xfrm>
            <a:off x="7478425" y="2457000"/>
            <a:ext cx="727500" cy="41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me,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3762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 uses a design pattern called </a:t>
            </a:r>
            <a:r>
              <a:rPr b="1" lang="en"/>
              <a:t>Templating </a:t>
            </a:r>
            <a:r>
              <a:rPr lang="en"/>
              <a:t>that allows you to dynamically generate HTML pages from pre-defined HTML skeletons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b="1" lang="en" sz="14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render_template(‘template.html’, kwargs*)</a:t>
            </a:r>
            <a:r>
              <a:rPr lang="en"/>
              <a:t> </a:t>
            </a:r>
            <a:r>
              <a:rPr i="1" lang="en" sz="1400"/>
              <a:t>- import render_template from flask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Render variables in the template using double curly braces {{ }}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also pass in objects and functions!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Rendering Templates - an example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64100" y="1539675"/>
            <a:ext cx="5246400" cy="117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88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@app.route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'/hello/&lt;name&gt;'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465A4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render_template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'hello.html'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64100" y="2901675"/>
            <a:ext cx="48729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 from Flask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">
                <a:solidFill>
                  <a:schemeClr val="dk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en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64100" y="1184475"/>
            <a:ext cx="1862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 views.py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64100" y="2546475"/>
            <a:ext cx="1862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 hello.html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855875" y="2907625"/>
            <a:ext cx="3544499" cy="117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you’ll notice here that you can use expressions in your templates - this is a convention of </a:t>
            </a:r>
            <a:r>
              <a:rPr i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Jinja2 templating</a:t>
            </a:r>
          </a:p>
        </p:txBody>
      </p:sp>
      <p:cxnSp>
        <p:nvCxnSpPr>
          <p:cNvPr id="172" name="Shape 172"/>
          <p:cNvCxnSpPr/>
          <p:nvPr/>
        </p:nvCxnSpPr>
        <p:spPr>
          <a:xfrm flipH="1">
            <a:off x="2055725" y="3502325"/>
            <a:ext cx="2681699" cy="839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