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3" r:id="rId8"/>
    <p:sldId id="265" r:id="rId9"/>
    <p:sldId id="266"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94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5BCAD085-E8A6-8845-BD4E-CB4CCA059FC4}" type="datetimeFigureOut">
              <a:rPr lang="en-US" smtClean="0"/>
              <a:t>9/28/2024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1FF6DA9-008F-8B48-92A6-B652298478BF}"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31642"/>
            <a:ext cx="7543800" cy="3418114"/>
          </a:xfrm>
        </p:spPr>
        <p:txBody>
          <a:bodyPr/>
          <a:lstStyle/>
          <a:p>
            <a:r>
              <a:rPr lang="en-US" sz="6000" dirty="0"/>
              <a:t>ML-Based Classification of Digitally Modulated Signals</a:t>
            </a:r>
            <a:endParaRPr sz="6000" dirty="0"/>
          </a:p>
        </p:txBody>
      </p:sp>
      <p:sp>
        <p:nvSpPr>
          <p:cNvPr id="3" name="Subtitle 2"/>
          <p:cNvSpPr>
            <a:spLocks noGrp="1"/>
          </p:cNvSpPr>
          <p:nvPr>
            <p:ph type="subTitle" idx="1"/>
          </p:nvPr>
        </p:nvSpPr>
        <p:spPr/>
        <p:txBody>
          <a:bodyPr>
            <a:normAutofit lnSpcReduction="10000"/>
          </a:bodyPr>
          <a:lstStyle/>
          <a:p>
            <a:r>
              <a:rPr b="1" dirty="0" smtClean="0"/>
              <a:t>Vijay </a:t>
            </a:r>
            <a:r>
              <a:rPr b="1" dirty="0" err="1" smtClean="0"/>
              <a:t>Venkatesan</a:t>
            </a:r>
            <a:r>
              <a:rPr lang="en-IN" b="1" dirty="0" smtClean="0"/>
              <a:t> V</a:t>
            </a:r>
            <a:endParaRPr b="1" dirty="0"/>
          </a:p>
          <a:p>
            <a:r>
              <a:rPr b="1" dirty="0"/>
              <a:t>CB.EN.U4ECE22058</a:t>
            </a:r>
          </a:p>
          <a:p>
            <a:endParaRPr dirty="0"/>
          </a:p>
        </p:txBody>
      </p:sp>
      <p:sp>
        <p:nvSpPr>
          <p:cNvPr id="4" name="TextBox 3"/>
          <p:cNvSpPr txBox="1"/>
          <p:nvPr/>
        </p:nvSpPr>
        <p:spPr>
          <a:xfrm>
            <a:off x="3310658" y="162514"/>
            <a:ext cx="2668555" cy="523220"/>
          </a:xfrm>
          <a:prstGeom prst="rect">
            <a:avLst/>
          </a:prstGeom>
          <a:noFill/>
        </p:spPr>
        <p:txBody>
          <a:bodyPr wrap="square" rtlCol="0">
            <a:spAutoFit/>
          </a:bodyPr>
          <a:lstStyle/>
          <a:p>
            <a:pPr algn="ctr"/>
            <a:r>
              <a:rPr lang="en-IN" sz="2800" b="1" dirty="0" smtClean="0"/>
              <a:t>23AIE233M</a:t>
            </a:r>
            <a:endParaRPr lang="en-IN"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1" y="377888"/>
            <a:ext cx="6781800" cy="900405"/>
          </a:xfrm>
        </p:spPr>
        <p:txBody>
          <a:bodyPr>
            <a:normAutofit fontScale="90000"/>
          </a:bodyPr>
          <a:lstStyle/>
          <a:p>
            <a:r>
              <a:rPr dirty="0"/>
              <a:t>Conclusion</a:t>
            </a:r>
          </a:p>
        </p:txBody>
      </p:sp>
      <p:sp>
        <p:nvSpPr>
          <p:cNvPr id="3" name="Content Placeholder 2"/>
          <p:cNvSpPr>
            <a:spLocks noGrp="1"/>
          </p:cNvSpPr>
          <p:nvPr>
            <p:ph idx="1"/>
          </p:nvPr>
        </p:nvSpPr>
        <p:spPr>
          <a:xfrm>
            <a:off x="762000" y="1278293"/>
            <a:ext cx="7924800" cy="1716367"/>
          </a:xfrm>
        </p:spPr>
        <p:txBody>
          <a:bodyPr>
            <a:normAutofit fontScale="70000" lnSpcReduction="20000"/>
          </a:bodyPr>
          <a:lstStyle/>
          <a:p>
            <a:r>
              <a:rPr lang="en-US" dirty="0"/>
              <a:t>The application of machine learning to classify digitally modulated signals offers a promising alternative to traditional methods, with benefits including higher accuracy, scalability, and resilience to noise. However, challenges like the need for large datasets, computational resources, and model interpretability must be addressed for widespread adoption. As technology continues to evolve, combining ML with traditional approaches may provide an optimal solution for accurate and efficient modulation classification in various communication systems. </a:t>
            </a:r>
            <a:endParaRPr dirty="0"/>
          </a:p>
        </p:txBody>
      </p:sp>
      <p:sp>
        <p:nvSpPr>
          <p:cNvPr id="4" name="TextBox 3"/>
          <p:cNvSpPr txBox="1"/>
          <p:nvPr/>
        </p:nvSpPr>
        <p:spPr>
          <a:xfrm>
            <a:off x="929951" y="2994660"/>
            <a:ext cx="3750906" cy="707886"/>
          </a:xfrm>
          <a:prstGeom prst="rect">
            <a:avLst/>
          </a:prstGeom>
          <a:noFill/>
        </p:spPr>
        <p:txBody>
          <a:bodyPr wrap="square" rtlCol="0">
            <a:spAutoFit/>
          </a:bodyPr>
          <a:lstStyle/>
          <a:p>
            <a:pPr defTabSz="914400">
              <a:spcBef>
                <a:spcPct val="0"/>
              </a:spcBef>
            </a:pPr>
            <a:r>
              <a:rPr lang="en-IN" sz="4000" dirty="0">
                <a:solidFill>
                  <a:schemeClr val="tx1">
                    <a:lumMod val="85000"/>
                    <a:lumOff val="15000"/>
                  </a:schemeClr>
                </a:solidFill>
                <a:latin typeface="+mj-lt"/>
                <a:ea typeface="+mj-ea"/>
                <a:cs typeface="+mj-cs"/>
              </a:rPr>
              <a:t>REFERENCES</a:t>
            </a:r>
          </a:p>
        </p:txBody>
      </p:sp>
      <p:sp>
        <p:nvSpPr>
          <p:cNvPr id="6" name="TextBox 5"/>
          <p:cNvSpPr txBox="1"/>
          <p:nvPr/>
        </p:nvSpPr>
        <p:spPr>
          <a:xfrm>
            <a:off x="929951" y="3803539"/>
            <a:ext cx="7360920" cy="2954655"/>
          </a:xfrm>
          <a:prstGeom prst="rect">
            <a:avLst/>
          </a:prstGeom>
          <a:noFill/>
        </p:spPr>
        <p:txBody>
          <a:bodyPr wrap="square" rtlCol="0">
            <a:spAutoFit/>
          </a:bodyPr>
          <a:lstStyle/>
          <a:p>
            <a:pPr marL="342900" indent="-342900">
              <a:buAutoNum type="arabicPeriod"/>
            </a:pPr>
            <a:r>
              <a:rPr lang="en-US" sz="1600" dirty="0" smtClean="0"/>
              <a:t>Automated </a:t>
            </a:r>
            <a:r>
              <a:rPr lang="en-US" sz="1600" dirty="0"/>
              <a:t>Digitally Modulated Signal Recognition and Classification using Machine Learning with </a:t>
            </a:r>
            <a:r>
              <a:rPr lang="en-US" sz="1600" dirty="0" err="1"/>
              <a:t>Multimodal.https</a:t>
            </a:r>
            <a:r>
              <a:rPr lang="en-US" sz="1600" dirty="0"/>
              <a:t>://ieeexplore.ieee.org/stamp/</a:t>
            </a:r>
            <a:r>
              <a:rPr lang="en-US" sz="1600" dirty="0" err="1"/>
              <a:t>stamp.jsp?tp</a:t>
            </a:r>
            <a:r>
              <a:rPr lang="en-US" sz="1600" dirty="0"/>
              <a:t>=&amp;</a:t>
            </a:r>
            <a:r>
              <a:rPr lang="en-US" sz="1600" dirty="0" err="1" smtClean="0"/>
              <a:t>arnumber</a:t>
            </a:r>
            <a:r>
              <a:rPr lang="en-US" sz="1600" dirty="0" smtClean="0"/>
              <a:t>=10250687</a:t>
            </a:r>
          </a:p>
          <a:p>
            <a:pPr marL="342900" indent="-342900">
              <a:buAutoNum type="arabicPeriod"/>
            </a:pPr>
            <a:r>
              <a:rPr lang="en-US" sz="1600" dirty="0" err="1" smtClean="0"/>
              <a:t>Latshaw</a:t>
            </a:r>
            <a:r>
              <a:rPr lang="en-US" sz="1600" dirty="0"/>
              <a:t>, J.A., Machine Learning Classification of Digitally Modulated Signals, Old Dominion University, </a:t>
            </a:r>
            <a:r>
              <a:rPr lang="en-US" sz="1600" dirty="0" smtClean="0"/>
              <a:t>2022</a:t>
            </a:r>
          </a:p>
          <a:p>
            <a:pPr marL="342900" indent="-342900">
              <a:buAutoNum type="arabicPeriod"/>
            </a:pPr>
            <a:r>
              <a:rPr lang="en-US" sz="1600" dirty="0"/>
              <a:t>Huang, Z., Li, C., </a:t>
            </a:r>
            <a:r>
              <a:rPr lang="en-US" sz="1600" dirty="0" err="1"/>
              <a:t>Lv</a:t>
            </a:r>
            <a:r>
              <a:rPr lang="en-US" sz="1600" dirty="0"/>
              <a:t>, Q., Su, R., Zhou, K., Automatic Recognition of Communication Signal Modulation Based on the Multiple-Parallel Complex Convolutional Neural Network, Wireless Communications and Mobile Computing, 2021</a:t>
            </a:r>
            <a:endParaRPr lang="en-US" sz="1600" dirty="0" smtClean="0"/>
          </a:p>
          <a:p>
            <a:pPr marL="342900" indent="-342900">
              <a:buAutoNum type="arabicPeriod"/>
            </a:pPr>
            <a:endParaRPr lang="en-US" sz="1400" dirty="0" smtClean="0"/>
          </a:p>
          <a:p>
            <a:r>
              <a:rPr lang="en-US" sz="1400" dirty="0" smtClean="0"/>
              <a:t> </a:t>
            </a:r>
            <a:r>
              <a:rPr lang="en-US" sz="1400" dirty="0"/>
              <a:t/>
            </a:r>
            <a:br>
              <a:rPr lang="en-US" sz="1400" dirty="0"/>
            </a:br>
            <a:endParaRPr lang="en-IN"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281" y="345232"/>
            <a:ext cx="6781800" cy="1600200"/>
          </a:xfrm>
        </p:spPr>
        <p:txBody>
          <a:bodyPr/>
          <a:lstStyle/>
          <a:p>
            <a:pPr algn="ctr"/>
            <a:r>
              <a:rPr dirty="0"/>
              <a:t>Table of Contents</a:t>
            </a:r>
          </a:p>
        </p:txBody>
      </p:sp>
      <p:sp>
        <p:nvSpPr>
          <p:cNvPr id="3" name="Content Placeholder 2"/>
          <p:cNvSpPr>
            <a:spLocks noGrp="1"/>
          </p:cNvSpPr>
          <p:nvPr>
            <p:ph idx="1"/>
          </p:nvPr>
        </p:nvSpPr>
        <p:spPr>
          <a:xfrm>
            <a:off x="762000" y="2048069"/>
            <a:ext cx="7543800" cy="3886200"/>
          </a:xfrm>
        </p:spPr>
        <p:txBody>
          <a:bodyPr>
            <a:normAutofit fontScale="92500"/>
          </a:bodyPr>
          <a:lstStyle/>
          <a:p>
            <a:endParaRPr dirty="0"/>
          </a:p>
          <a:p>
            <a:pPr marL="457200" indent="-457200">
              <a:buFont typeface="+mj-lt"/>
              <a:buAutoNum type="arabicPeriod"/>
            </a:pPr>
            <a:r>
              <a:rPr dirty="0" smtClean="0"/>
              <a:t>Introduction </a:t>
            </a:r>
            <a:endParaRPr lang="en-IN" dirty="0" smtClean="0"/>
          </a:p>
          <a:p>
            <a:pPr marL="457200" indent="-457200">
              <a:buFont typeface="+mj-lt"/>
              <a:buAutoNum type="arabicPeriod"/>
            </a:pPr>
            <a:r>
              <a:rPr lang="en-US" dirty="0"/>
              <a:t>Traditional Classification </a:t>
            </a:r>
            <a:endParaRPr lang="en-US" dirty="0" smtClean="0"/>
          </a:p>
          <a:p>
            <a:pPr marL="457200" indent="-457200">
              <a:buFont typeface="+mj-lt"/>
              <a:buAutoNum type="arabicPeriod"/>
            </a:pPr>
            <a:r>
              <a:rPr lang="en-US" dirty="0"/>
              <a:t>Advantages of Using Machine </a:t>
            </a:r>
            <a:r>
              <a:rPr lang="en-US" dirty="0" smtClean="0"/>
              <a:t>Learning</a:t>
            </a:r>
          </a:p>
          <a:p>
            <a:pPr marL="457200" indent="-457200">
              <a:buFont typeface="+mj-lt"/>
              <a:buAutoNum type="arabicPeriod"/>
            </a:pPr>
            <a:r>
              <a:rPr lang="en-US" dirty="0"/>
              <a:t>Incorporating Machine Learning into Modulation </a:t>
            </a:r>
            <a:r>
              <a:rPr lang="en-US" dirty="0" smtClean="0"/>
              <a:t>Classification</a:t>
            </a:r>
          </a:p>
          <a:p>
            <a:pPr marL="457200" indent="-457200">
              <a:buFont typeface="+mj-lt"/>
              <a:buAutoNum type="arabicPeriod"/>
            </a:pPr>
            <a:r>
              <a:rPr lang="en-US" dirty="0"/>
              <a:t>Benefits of Machine Learning in Modulation </a:t>
            </a:r>
            <a:r>
              <a:rPr lang="en-US" dirty="0" smtClean="0"/>
              <a:t>Classification</a:t>
            </a:r>
          </a:p>
          <a:p>
            <a:pPr marL="457200" indent="-457200">
              <a:buFont typeface="+mj-lt"/>
              <a:buAutoNum type="arabicPeriod"/>
            </a:pPr>
            <a:r>
              <a:rPr lang="en-IN" dirty="0"/>
              <a:t>Current Problems and Challenges </a:t>
            </a:r>
            <a:endParaRPr dirty="0"/>
          </a:p>
          <a:p>
            <a:pPr marL="457200" indent="-457200">
              <a:buFont typeface="+mj-lt"/>
              <a:buAutoNum type="arabicPeriod"/>
            </a:pPr>
            <a:r>
              <a:rPr dirty="0" smtClean="0"/>
              <a:t>Conclusion</a:t>
            </a:r>
            <a:endParaRPr dirty="0"/>
          </a:p>
          <a:p>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588" y="527265"/>
            <a:ext cx="6781800" cy="788785"/>
          </a:xfrm>
        </p:spPr>
        <p:txBody>
          <a:bodyPr>
            <a:normAutofit fontScale="90000"/>
          </a:bodyPr>
          <a:lstStyle/>
          <a:p>
            <a:pPr algn="ctr"/>
            <a:r>
              <a:rPr dirty="0" smtClean="0"/>
              <a:t>Introduction</a:t>
            </a:r>
            <a:endParaRPr dirty="0"/>
          </a:p>
        </p:txBody>
      </p:sp>
      <p:sp>
        <p:nvSpPr>
          <p:cNvPr id="3" name="Content Placeholder 2"/>
          <p:cNvSpPr>
            <a:spLocks noGrp="1"/>
          </p:cNvSpPr>
          <p:nvPr>
            <p:ph idx="1"/>
          </p:nvPr>
        </p:nvSpPr>
        <p:spPr>
          <a:xfrm>
            <a:off x="845975" y="1337369"/>
            <a:ext cx="4896800" cy="4371221"/>
          </a:xfrm>
        </p:spPr>
        <p:txBody>
          <a:bodyPr>
            <a:normAutofit fontScale="70000" lnSpcReduction="20000"/>
          </a:bodyPr>
          <a:lstStyle/>
          <a:p>
            <a:r>
              <a:rPr lang="en-US" dirty="0"/>
              <a:t>Digitally modulated signals are a crucial component of modern communication systems, facilitating the transmission of data over various mediums. </a:t>
            </a:r>
            <a:endParaRPr lang="en-US" dirty="0" smtClean="0"/>
          </a:p>
          <a:p>
            <a:r>
              <a:rPr lang="en-US" dirty="0" smtClean="0"/>
              <a:t>These </a:t>
            </a:r>
            <a:r>
              <a:rPr lang="en-US" dirty="0"/>
              <a:t>signals represent digital information by modulating an analog carrier wave using various schemes such as Phase Shift Keying (PSK), Amplitude Shift Keying (ASK), Frequency Shift Keying (FSK), and Quadrature Amplitude Modulation (QAM). </a:t>
            </a:r>
          </a:p>
          <a:p>
            <a:r>
              <a:rPr lang="en-US" dirty="0" smtClean="0"/>
              <a:t>Each </a:t>
            </a:r>
            <a:r>
              <a:rPr lang="en-US" dirty="0"/>
              <a:t>modulation technique alters a distinct attribute of the carrier wave—whether phase, amplitude, or frequency—to encode information</a:t>
            </a:r>
            <a:r>
              <a:rPr lang="en-US" dirty="0" smtClean="0"/>
              <a:t>.</a:t>
            </a:r>
          </a:p>
          <a:p>
            <a:r>
              <a:rPr lang="en-US" dirty="0" smtClean="0"/>
              <a:t> </a:t>
            </a:r>
            <a:r>
              <a:rPr lang="en-US" dirty="0"/>
              <a:t>As the digital world expands, classifying these modulation schemes accurately becomes essential for ensuring communication reliability, especially in applications like wireless communication, military, espionage, and bandwidth management.</a:t>
            </a:r>
            <a:endParaR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7" y="1820251"/>
            <a:ext cx="3067939" cy="347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523" y="546930"/>
            <a:ext cx="6781800" cy="932581"/>
          </a:xfrm>
        </p:spPr>
        <p:txBody>
          <a:bodyPr>
            <a:normAutofit fontScale="90000"/>
          </a:bodyPr>
          <a:lstStyle/>
          <a:p>
            <a:pPr algn="ctr"/>
            <a:r>
              <a:rPr lang="en-US" dirty="0"/>
              <a:t>Traditional </a:t>
            </a:r>
            <a:r>
              <a:rPr lang="en-US" dirty="0" smtClean="0"/>
              <a:t>Classification</a:t>
            </a:r>
            <a:endParaRPr dirty="0"/>
          </a:p>
        </p:txBody>
      </p:sp>
      <p:sp>
        <p:nvSpPr>
          <p:cNvPr id="3" name="Content Placeholder 2"/>
          <p:cNvSpPr>
            <a:spLocks noGrp="1"/>
          </p:cNvSpPr>
          <p:nvPr>
            <p:ph idx="1"/>
          </p:nvPr>
        </p:nvSpPr>
        <p:spPr>
          <a:xfrm>
            <a:off x="504201" y="1657884"/>
            <a:ext cx="7862131" cy="4341264"/>
          </a:xfrm>
        </p:spPr>
        <p:txBody>
          <a:bodyPr>
            <a:normAutofit fontScale="70000" lnSpcReduction="20000"/>
          </a:bodyPr>
          <a:lstStyle/>
          <a:p>
            <a:pPr marL="0" indent="0">
              <a:buNone/>
            </a:pPr>
            <a:r>
              <a:rPr lang="en-US" dirty="0"/>
              <a:t>Traditionally, the classification of digitally modulated signals was performed using feature extraction techniques and statistical models. Methods such as likelihood-based classification and </a:t>
            </a:r>
            <a:r>
              <a:rPr lang="en-US" dirty="0" err="1"/>
              <a:t>cyclostationary</a:t>
            </a:r>
            <a:r>
              <a:rPr lang="en-US" dirty="0"/>
              <a:t> analysis are two of the most common approaches</a:t>
            </a:r>
            <a:r>
              <a:rPr lang="en-US" dirty="0" smtClean="0"/>
              <a:t>.</a:t>
            </a:r>
          </a:p>
          <a:p>
            <a:pPr marL="0" indent="0">
              <a:buNone/>
            </a:pPr>
            <a:r>
              <a:rPr lang="en-US" dirty="0" smtClean="0"/>
              <a:t> </a:t>
            </a:r>
            <a:endParaRPr lang="en-US" dirty="0"/>
          </a:p>
          <a:p>
            <a:r>
              <a:rPr lang="en-US" dirty="0" smtClean="0"/>
              <a:t>Likelihood-Based </a:t>
            </a:r>
            <a:r>
              <a:rPr lang="en-US" dirty="0"/>
              <a:t>Classification: This method relies on comparing the observed signal with theoretical models using likelihood functions. It provides accurate results but often requires extensive knowledge of channel parameters and high computational power, making it difficult to apply in real-time environments. </a:t>
            </a:r>
          </a:p>
          <a:p>
            <a:r>
              <a:rPr lang="en-US" dirty="0" err="1" smtClean="0"/>
              <a:t>Cyclostationary</a:t>
            </a:r>
            <a:r>
              <a:rPr lang="en-US" dirty="0" smtClean="0"/>
              <a:t> </a:t>
            </a:r>
            <a:r>
              <a:rPr lang="en-US" dirty="0"/>
              <a:t>Analysis: This technique leverages the periodicity in statistical properties of modulated signals to identify patterns. While robust, it is computationally heavy and not always effective in low signal-to-noise ratio (SNR) </a:t>
            </a:r>
            <a:r>
              <a:rPr lang="en-US" dirty="0" smtClean="0"/>
              <a:t>environments</a:t>
            </a:r>
          </a:p>
          <a:p>
            <a:pPr marL="0" indent="0">
              <a:buNone/>
            </a:pPr>
            <a:endParaRPr lang="en-US" dirty="0" smtClean="0"/>
          </a:p>
          <a:p>
            <a:pPr marL="0" indent="0">
              <a:buNone/>
            </a:pPr>
            <a:r>
              <a:rPr lang="en-US" dirty="0" smtClean="0"/>
              <a:t>Both </a:t>
            </a:r>
            <a:r>
              <a:rPr lang="en-US" dirty="0"/>
              <a:t>approaches are limited by their dependency on accurate prior knowledge of signal characteristics, making them less flexible in rapidly changing environments. The need for advanced methods that can work efficiently in noisy and unpredictable conditions has driven the shift towards machine learning (ML)-based techniques. </a:t>
            </a:r>
            <a:r>
              <a:rPr dirty="0" smtClean="0"/>
              <a:t>.</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861" y="685800"/>
            <a:ext cx="6781800" cy="1600200"/>
          </a:xfrm>
        </p:spPr>
        <p:txBody>
          <a:bodyPr>
            <a:normAutofit fontScale="90000"/>
          </a:bodyPr>
          <a:lstStyle/>
          <a:p>
            <a:pPr algn="ctr"/>
            <a:r>
              <a:rPr lang="en-US" dirty="0"/>
              <a:t>Advantages of Using Machine Learning</a:t>
            </a:r>
            <a:endParaRPr dirty="0"/>
          </a:p>
        </p:txBody>
      </p:sp>
      <p:sp>
        <p:nvSpPr>
          <p:cNvPr id="3" name="Content Placeholder 2"/>
          <p:cNvSpPr>
            <a:spLocks noGrp="1"/>
          </p:cNvSpPr>
          <p:nvPr>
            <p:ph idx="1"/>
          </p:nvPr>
        </p:nvSpPr>
        <p:spPr>
          <a:xfrm>
            <a:off x="726393" y="2286000"/>
            <a:ext cx="7862129" cy="3886200"/>
          </a:xfrm>
        </p:spPr>
        <p:txBody>
          <a:bodyPr>
            <a:normAutofit fontScale="77500" lnSpcReduction="20000"/>
          </a:bodyPr>
          <a:lstStyle/>
          <a:p>
            <a:r>
              <a:rPr lang="en-US" dirty="0"/>
              <a:t>Machine learning introduces a transformative approach to modulation classification by learning directly from data, making it more adaptable and robust than traditional techniques. </a:t>
            </a:r>
            <a:endParaRPr lang="en-US" dirty="0" smtClean="0"/>
          </a:p>
          <a:p>
            <a:r>
              <a:rPr lang="en-US" dirty="0" smtClean="0"/>
              <a:t> </a:t>
            </a:r>
            <a:r>
              <a:rPr lang="en-US" dirty="0"/>
              <a:t>Automated Feature Extraction: ML models, particularly deep learning, can automatically identify and learn essential features from raw signals, eliminating the need for manually selecting signal parameters. This automation reduces human error and enhances classification accuracy. </a:t>
            </a:r>
            <a:endParaRPr lang="en-US" dirty="0" smtClean="0"/>
          </a:p>
          <a:p>
            <a:r>
              <a:rPr lang="en-US" dirty="0" smtClean="0"/>
              <a:t> </a:t>
            </a:r>
            <a:r>
              <a:rPr lang="en-US" dirty="0"/>
              <a:t>Generalization in Noisy Environments: ML algorithms, especially neural networks, have the ability to generalize patterns from training data, making them resilient to noise and other distortions in real-world communication </a:t>
            </a:r>
            <a:r>
              <a:rPr lang="en-US" dirty="0" smtClean="0"/>
              <a:t>channels.</a:t>
            </a:r>
          </a:p>
          <a:p>
            <a:r>
              <a:rPr lang="en-US" dirty="0" smtClean="0"/>
              <a:t>Real-Time </a:t>
            </a:r>
            <a:r>
              <a:rPr lang="en-US" dirty="0"/>
              <a:t>Processing: With modern advancements in hardware, machine learning algorithms can be implemented in real-time systems, ensuring faster and more accurate modulation detection, which is critical in dynamic communication scenarios like electronic warfare and spectrum monitoring.</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760" y="200041"/>
            <a:ext cx="8075397" cy="1600200"/>
          </a:xfrm>
        </p:spPr>
        <p:txBody>
          <a:bodyPr>
            <a:normAutofit/>
          </a:bodyPr>
          <a:lstStyle/>
          <a:p>
            <a:pPr algn="ctr"/>
            <a:r>
              <a:rPr lang="en-US" sz="4400" dirty="0"/>
              <a:t>Incorporating Machine Learning into Modulation Classification</a:t>
            </a:r>
            <a:endParaRPr sz="4400" dirty="0"/>
          </a:p>
        </p:txBody>
      </p:sp>
      <p:sp>
        <p:nvSpPr>
          <p:cNvPr id="3" name="Content Placeholder 2"/>
          <p:cNvSpPr>
            <a:spLocks noGrp="1"/>
          </p:cNvSpPr>
          <p:nvPr>
            <p:ph idx="1"/>
          </p:nvPr>
        </p:nvSpPr>
        <p:spPr>
          <a:xfrm>
            <a:off x="444760" y="2066729"/>
            <a:ext cx="7836115" cy="1778878"/>
          </a:xfrm>
        </p:spPr>
        <p:txBody>
          <a:bodyPr>
            <a:normAutofit fontScale="70000" lnSpcReduction="20000"/>
          </a:bodyPr>
          <a:lstStyle/>
          <a:p>
            <a:r>
              <a:rPr lang="en-US" dirty="0"/>
              <a:t>Incorporating machine learning into modulation classification offers several approaches to improve accuracy and robustness. Common techniques involve preprocessing the received signals and representing them through IQ components or time-frequency representations. From here, machine learning models such as K-Nearest Neighbors (KNN), Convolutional Neural Networks (CNNs), and Recurrent Neural Networks (RNNs) can be employed, with CNNs excelling in feature extraction and RNNs in capturing temporal dependencies</a:t>
            </a:r>
            <a:endParaR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60" y="3939610"/>
            <a:ext cx="6167801" cy="197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405" y="297575"/>
            <a:ext cx="6781800" cy="998331"/>
          </a:xfrm>
        </p:spPr>
        <p:txBody>
          <a:bodyPr>
            <a:normAutofit/>
          </a:bodyPr>
          <a:lstStyle/>
          <a:p>
            <a:pPr algn="ctr"/>
            <a:r>
              <a:rPr lang="en-US" dirty="0"/>
              <a:t>ADMSR</a:t>
            </a:r>
            <a:endParaRPr dirty="0"/>
          </a:p>
        </p:txBody>
      </p:sp>
      <p:sp>
        <p:nvSpPr>
          <p:cNvPr id="3" name="Content Placeholder 2"/>
          <p:cNvSpPr>
            <a:spLocks noGrp="1"/>
          </p:cNvSpPr>
          <p:nvPr>
            <p:ph idx="1"/>
          </p:nvPr>
        </p:nvSpPr>
        <p:spPr>
          <a:xfrm>
            <a:off x="170917" y="1312999"/>
            <a:ext cx="5665862" cy="4674548"/>
          </a:xfrm>
        </p:spPr>
        <p:txBody>
          <a:bodyPr>
            <a:normAutofit fontScale="70000" lnSpcReduction="20000"/>
          </a:bodyPr>
          <a:lstStyle/>
          <a:p>
            <a:pPr marL="0" indent="0">
              <a:buNone/>
            </a:pPr>
            <a:r>
              <a:rPr lang="en-US" dirty="0"/>
              <a:t>O</a:t>
            </a:r>
            <a:r>
              <a:rPr lang="en-US" dirty="0" smtClean="0"/>
              <a:t>ne </a:t>
            </a:r>
            <a:r>
              <a:rPr lang="en-US" dirty="0"/>
              <a:t>of the most effective approaches is the Automatic Digital Modulation Scheme Recognition (ADMSR) method. ADMSR combines both handcrafted features and deep learning techniques, enhancing performance even under low SNR conditions. It incorporates additional steps such </a:t>
            </a:r>
            <a:r>
              <a:rPr lang="en-US" dirty="0" smtClean="0"/>
              <a:t>as</a:t>
            </a:r>
          </a:p>
          <a:p>
            <a:r>
              <a:rPr lang="en-US" dirty="0" smtClean="0"/>
              <a:t>Advanced </a:t>
            </a:r>
            <a:r>
              <a:rPr lang="en-US" dirty="0"/>
              <a:t>Feature Extraction: ADMSR goes beyond traditional IQ components by including features like high-order </a:t>
            </a:r>
            <a:r>
              <a:rPr lang="en-US" dirty="0" err="1"/>
              <a:t>cumulants</a:t>
            </a:r>
            <a:r>
              <a:rPr lang="en-US" dirty="0"/>
              <a:t> and </a:t>
            </a:r>
            <a:r>
              <a:rPr lang="en-US" dirty="0" err="1"/>
              <a:t>cyclostationary</a:t>
            </a:r>
            <a:r>
              <a:rPr lang="en-US" dirty="0"/>
              <a:t> properties, offering deeper insights into signal characteristics. </a:t>
            </a:r>
            <a:endParaRPr lang="en-US" dirty="0" smtClean="0"/>
          </a:p>
          <a:p>
            <a:r>
              <a:rPr lang="en-US" dirty="0" smtClean="0"/>
              <a:t>Hybrid </a:t>
            </a:r>
            <a:r>
              <a:rPr lang="en-US" dirty="0"/>
              <a:t>Classifier Models: A fusion of traditional classifiers (KNN, SVM) and deep learning networks (CNN, LSTM) ensures the system captures both manually engineered and automatically learned features. </a:t>
            </a:r>
            <a:endParaRPr lang="en-US" dirty="0" smtClean="0"/>
          </a:p>
          <a:p>
            <a:r>
              <a:rPr lang="en-US" dirty="0" smtClean="0"/>
              <a:t>SNR </a:t>
            </a:r>
            <a:r>
              <a:rPr lang="en-US" dirty="0"/>
              <a:t>Adaptability: ADMSR's SNR-aware models adapt to varying signal qualities, applying different classifiers based on the SNR level to optimize performance. </a:t>
            </a:r>
            <a:endParaRPr lang="en-US" dirty="0" smtClean="0"/>
          </a:p>
          <a:p>
            <a:r>
              <a:rPr lang="en-US" dirty="0" smtClean="0"/>
              <a:t>Optimization </a:t>
            </a:r>
            <a:r>
              <a:rPr lang="en-US" dirty="0"/>
              <a:t>Techniques: ADMSR utilizes advanced optimization strategies such as </a:t>
            </a:r>
            <a:r>
              <a:rPr lang="en-US" dirty="0" err="1"/>
              <a:t>metaheuristic</a:t>
            </a:r>
            <a:r>
              <a:rPr lang="en-US" dirty="0"/>
              <a:t> algorithms (genetic algorithms, particle swarm optimization) alongside gradient descent to fine-tune model parameters and improve classification accuracy. </a:t>
            </a:r>
            <a:endParaRPr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779" y="1616728"/>
            <a:ext cx="3204672" cy="3886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90" y="495655"/>
            <a:ext cx="8152687" cy="899445"/>
          </a:xfrm>
        </p:spPr>
        <p:txBody>
          <a:bodyPr>
            <a:normAutofit fontScale="90000"/>
          </a:bodyPr>
          <a:lstStyle/>
          <a:p>
            <a:pPr algn="ctr"/>
            <a:r>
              <a:rPr lang="en-US" dirty="0"/>
              <a:t>Benefits of Machine Learning </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785" y="1395100"/>
            <a:ext cx="6323887" cy="236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1293" y="3762285"/>
            <a:ext cx="8426153" cy="2308324"/>
          </a:xfrm>
          <a:prstGeom prst="rect">
            <a:avLst/>
          </a:prstGeom>
          <a:noFill/>
        </p:spPr>
        <p:txBody>
          <a:bodyPr wrap="square" rtlCol="0">
            <a:spAutoFit/>
          </a:bodyPr>
          <a:lstStyle/>
          <a:p>
            <a:pPr marL="285750" indent="-285750">
              <a:buFont typeface="Arial" pitchFamily="34" charset="0"/>
              <a:buChar char="•"/>
            </a:pPr>
            <a:r>
              <a:rPr lang="en-US" dirty="0"/>
              <a:t>Higher Accuracy: O</a:t>
            </a:r>
            <a:r>
              <a:rPr lang="en-US" dirty="0" smtClean="0"/>
              <a:t>ften </a:t>
            </a:r>
            <a:r>
              <a:rPr lang="en-US" dirty="0"/>
              <a:t>achieve higher accuracy in modulation classification tasks compared to traditional methods. Their ability to automatically learn from data enables them to detect subtle patterns in signals, leading to better classification performance. </a:t>
            </a:r>
            <a:endParaRPr lang="en-US" dirty="0" smtClean="0"/>
          </a:p>
          <a:p>
            <a:pPr marL="285750" indent="-285750">
              <a:buFont typeface="Arial" pitchFamily="34" charset="0"/>
              <a:buChar char="•"/>
            </a:pPr>
            <a:r>
              <a:rPr lang="en-US" dirty="0" smtClean="0"/>
              <a:t> </a:t>
            </a:r>
            <a:r>
              <a:rPr lang="en-US" dirty="0"/>
              <a:t>Adaptability: E</a:t>
            </a:r>
            <a:r>
              <a:rPr lang="en-US" dirty="0" smtClean="0"/>
              <a:t>asily </a:t>
            </a:r>
            <a:r>
              <a:rPr lang="en-US" dirty="0"/>
              <a:t>adapted to classify new or unknown modulation types by retraining or fine-tuning the model with new data, without needing manual intervention or extensive redesign of the classification process</a:t>
            </a:r>
            <a:r>
              <a:rPr lang="en-US" dirty="0" smtClean="0"/>
              <a:t>.</a:t>
            </a:r>
          </a:p>
          <a:p>
            <a:pPr marL="285750" indent="-285750">
              <a:buFont typeface="Arial" pitchFamily="34" charset="0"/>
              <a:buChar char="•"/>
            </a:pPr>
            <a:r>
              <a:rPr lang="en-US" dirty="0" smtClean="0"/>
              <a:t>Resilience </a:t>
            </a:r>
            <a:r>
              <a:rPr lang="en-US" dirty="0"/>
              <a:t>to Noise: </a:t>
            </a:r>
            <a:r>
              <a:rPr lang="en-US" dirty="0" smtClean="0"/>
              <a:t>By </a:t>
            </a:r>
            <a:r>
              <a:rPr lang="en-US" dirty="0"/>
              <a:t>training models on noisy datasets, they become more robust to signal distortions and interference, which is critical for real-world applications</a:t>
            </a:r>
            <a:endParaRPr lang="en-IN" dirty="0"/>
          </a:p>
        </p:txBody>
      </p:sp>
    </p:spTree>
    <p:extLst>
      <p:ext uri="{BB962C8B-B14F-4D97-AF65-F5344CB8AC3E}">
        <p14:creationId xmlns:p14="http://schemas.microsoft.com/office/powerpoint/2010/main" val="101549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202" y="478564"/>
            <a:ext cx="8212507" cy="811851"/>
          </a:xfrm>
        </p:spPr>
        <p:txBody>
          <a:bodyPr>
            <a:normAutofit/>
          </a:bodyPr>
          <a:lstStyle/>
          <a:p>
            <a:r>
              <a:rPr lang="en-IN" sz="4400" dirty="0"/>
              <a:t>Current Problems and Challenges </a:t>
            </a:r>
          </a:p>
        </p:txBody>
      </p:sp>
      <p:sp>
        <p:nvSpPr>
          <p:cNvPr id="3" name="Content Placeholder 2"/>
          <p:cNvSpPr>
            <a:spLocks noGrp="1"/>
          </p:cNvSpPr>
          <p:nvPr>
            <p:ph idx="1"/>
          </p:nvPr>
        </p:nvSpPr>
        <p:spPr>
          <a:xfrm>
            <a:off x="354912" y="1644978"/>
            <a:ext cx="5402076" cy="4279961"/>
          </a:xfrm>
        </p:spPr>
        <p:txBody>
          <a:bodyPr>
            <a:normAutofit fontScale="70000" lnSpcReduction="20000"/>
          </a:bodyPr>
          <a:lstStyle/>
          <a:p>
            <a:r>
              <a:rPr lang="en-US" dirty="0" smtClean="0"/>
              <a:t>Complexity </a:t>
            </a:r>
            <a:r>
              <a:rPr lang="en-US" dirty="0"/>
              <a:t>and Computation: Deep learning models can be computationally expensive to train and deploy, especially in real-time applications where hardware limitations exist. The use of advanced hardware such as GPUs or specialized processors can mitigate this but adds to system cost. </a:t>
            </a:r>
            <a:endParaRPr lang="en-US" dirty="0" smtClean="0"/>
          </a:p>
          <a:p>
            <a:r>
              <a:rPr lang="en-US" dirty="0" smtClean="0"/>
              <a:t>Generalization</a:t>
            </a:r>
            <a:r>
              <a:rPr lang="en-US" dirty="0"/>
              <a:t>: While ML models can generalize well from training data, there is always a risk of </a:t>
            </a:r>
            <a:r>
              <a:rPr lang="en-US" dirty="0" err="1" smtClean="0"/>
              <a:t>overfitting</a:t>
            </a:r>
            <a:r>
              <a:rPr lang="en-US" dirty="0" smtClean="0"/>
              <a:t>. Models </a:t>
            </a:r>
            <a:r>
              <a:rPr lang="en-US" dirty="0"/>
              <a:t>that perform well on a particular dataset may not generalize as effectively to new or unseen modulation schemes or environments with different noise characteristics. </a:t>
            </a:r>
            <a:endParaRPr lang="en-US" dirty="0" smtClean="0"/>
          </a:p>
          <a:p>
            <a:r>
              <a:rPr lang="en-US" dirty="0" smtClean="0"/>
              <a:t>Interpretability</a:t>
            </a:r>
            <a:r>
              <a:rPr lang="en-US" dirty="0"/>
              <a:t>: ML models, particularly deep neural networks, function as black boxes, making it difficult to interpret how they classify signals. This lack of transparency can be problematic in critical applications where understanding the decision-making process is important.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004" y="1644978"/>
            <a:ext cx="2853705" cy="4146303"/>
          </a:xfrm>
          <a:prstGeom prst="rect">
            <a:avLst/>
          </a:prstGeom>
        </p:spPr>
      </p:pic>
    </p:spTree>
    <p:extLst>
      <p:ext uri="{BB962C8B-B14F-4D97-AF65-F5344CB8AC3E}">
        <p14:creationId xmlns:p14="http://schemas.microsoft.com/office/powerpoint/2010/main" val="143543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84</TotalTime>
  <Words>1117</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ML-Based Classification of Digitally Modulated Signals</vt:lpstr>
      <vt:lpstr>Table of Contents</vt:lpstr>
      <vt:lpstr>Introduction</vt:lpstr>
      <vt:lpstr>Traditional Classification</vt:lpstr>
      <vt:lpstr>Advantages of Using Machine Learning</vt:lpstr>
      <vt:lpstr>Incorporating Machine Learning into Modulation Classification</vt:lpstr>
      <vt:lpstr>ADMSR</vt:lpstr>
      <vt:lpstr>Benefits of Machine Learning </vt:lpstr>
      <vt:lpstr>Current Problems and Challenges </vt:lpstr>
      <vt:lpstr>Conclusion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Physical Design of VLSI Circuits</dc:title>
  <dc:creator>Vijay Venkatesan</dc:creator>
  <dc:description>generated using python-pptx</dc:description>
  <cp:lastModifiedBy>Vijay Venkatesan</cp:lastModifiedBy>
  <cp:revision>20</cp:revision>
  <dcterms:created xsi:type="dcterms:W3CDTF">2013-01-27T09:14:16Z</dcterms:created>
  <dcterms:modified xsi:type="dcterms:W3CDTF">2024-09-28T10:54:09Z</dcterms:modified>
</cp:coreProperties>
</file>