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60" r:id="rId4"/>
    <p:sldId id="261" r:id="rId5"/>
    <p:sldId id="268" r:id="rId6"/>
    <p:sldId id="262" r:id="rId7"/>
    <p:sldId id="263"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19635D-F905-4C31-8110-29A4C59AAB47}" v="3" dt="2024-11-22T13:36:30.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8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Venkatesan" userId="4ce9557cf52bdf21" providerId="LiveId" clId="{A119635D-F905-4C31-8110-29A4C59AAB47}"/>
    <pc:docChg chg="undo custSel modSld">
      <pc:chgData name="Vijay Venkatesan" userId="4ce9557cf52bdf21" providerId="LiveId" clId="{A119635D-F905-4C31-8110-29A4C59AAB47}" dt="2024-11-22T13:37:07.572" v="198" actId="20577"/>
      <pc:docMkLst>
        <pc:docMk/>
      </pc:docMkLst>
      <pc:sldChg chg="modSp mod">
        <pc:chgData name="Vijay Venkatesan" userId="4ce9557cf52bdf21" providerId="LiveId" clId="{A119635D-F905-4C31-8110-29A4C59AAB47}" dt="2024-11-22T13:34:39.620" v="42" actId="255"/>
        <pc:sldMkLst>
          <pc:docMk/>
          <pc:sldMk cId="3458267648" sldId="257"/>
        </pc:sldMkLst>
        <pc:spChg chg="mod">
          <ac:chgData name="Vijay Venkatesan" userId="4ce9557cf52bdf21" providerId="LiveId" clId="{A119635D-F905-4C31-8110-29A4C59AAB47}" dt="2024-11-22T13:34:39.620" v="42" actId="255"/>
          <ac:spMkLst>
            <pc:docMk/>
            <pc:sldMk cId="3458267648" sldId="257"/>
            <ac:spMk id="2" creationId="{00000000-0000-0000-0000-000000000000}"/>
          </ac:spMkLst>
        </pc:spChg>
      </pc:sldChg>
      <pc:sldChg chg="addSp delSp modSp mod">
        <pc:chgData name="Vijay Venkatesan" userId="4ce9557cf52bdf21" providerId="LiveId" clId="{A119635D-F905-4C31-8110-29A4C59AAB47}" dt="2024-11-22T13:37:07.572" v="198" actId="20577"/>
        <pc:sldMkLst>
          <pc:docMk/>
          <pc:sldMk cId="1606373020" sldId="267"/>
        </pc:sldMkLst>
        <pc:spChg chg="mod">
          <ac:chgData name="Vijay Venkatesan" userId="4ce9557cf52bdf21" providerId="LiveId" clId="{A119635D-F905-4C31-8110-29A4C59AAB47}" dt="2024-11-22T13:34:59.010" v="43" actId="20577"/>
          <ac:spMkLst>
            <pc:docMk/>
            <pc:sldMk cId="1606373020" sldId="267"/>
            <ac:spMk id="2" creationId="{00000000-0000-0000-0000-000000000000}"/>
          </ac:spMkLst>
        </pc:spChg>
        <pc:spChg chg="add del mod">
          <ac:chgData name="Vijay Venkatesan" userId="4ce9557cf52bdf21" providerId="LiveId" clId="{A119635D-F905-4C31-8110-29A4C59AAB47}" dt="2024-11-22T13:36:16.489" v="66"/>
          <ac:spMkLst>
            <pc:docMk/>
            <pc:sldMk cId="1606373020" sldId="267"/>
            <ac:spMk id="7" creationId="{3BE81AC2-3C9F-4AFB-10D6-30A5602DC3F2}"/>
          </ac:spMkLst>
        </pc:spChg>
        <pc:spChg chg="add mod">
          <ac:chgData name="Vijay Venkatesan" userId="4ce9557cf52bdf21" providerId="LiveId" clId="{A119635D-F905-4C31-8110-29A4C59AAB47}" dt="2024-11-22T13:37:07.572" v="198" actId="20577"/>
          <ac:spMkLst>
            <pc:docMk/>
            <pc:sldMk cId="1606373020" sldId="267"/>
            <ac:spMk id="8" creationId="{6BC85AC9-821D-B59E-5C8B-3B2F95830DCC}"/>
          </ac:spMkLst>
        </pc:spChg>
        <pc:picChg chg="add mod">
          <ac:chgData name="Vijay Venkatesan" userId="4ce9557cf52bdf21" providerId="LiveId" clId="{A119635D-F905-4C31-8110-29A4C59AAB47}" dt="2024-11-22T13:35:59.139" v="63" actId="1076"/>
          <ac:picMkLst>
            <pc:docMk/>
            <pc:sldMk cId="1606373020" sldId="267"/>
            <ac:picMk id="4" creationId="{8F84869C-6CB4-6E35-EE39-8F5FE96B4B7B}"/>
          </ac:picMkLst>
        </pc:picChg>
        <pc:picChg chg="add mod">
          <ac:chgData name="Vijay Venkatesan" userId="4ce9557cf52bdf21" providerId="LiveId" clId="{A119635D-F905-4C31-8110-29A4C59AAB47}" dt="2024-11-22T13:35:52.264" v="60" actId="14100"/>
          <ac:picMkLst>
            <pc:docMk/>
            <pc:sldMk cId="1606373020" sldId="267"/>
            <ac:picMk id="6" creationId="{ABA0B693-276C-03D5-EF4B-01081B0A0C9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C2DF51-460F-4A24-AA7E-674E6FBBD2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2DF51-460F-4A24-AA7E-674E6FBBD2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2DF51-460F-4A24-AA7E-674E6FBBD2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2DF51-460F-4A24-AA7E-674E6FBBD2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2DF51-460F-4A24-AA7E-674E6FBBD20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C2DF51-460F-4A24-AA7E-674E6FBBD20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C2DF51-460F-4A24-AA7E-674E6FBBD208}"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C2DF51-460F-4A24-AA7E-674E6FBBD208}"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2DF51-460F-4A24-AA7E-674E6FBBD208}"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5B11F3-A64A-41D2-9DE0-6369E7A0E28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C2DF51-460F-4A24-AA7E-674E6FBBD20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B11F3-A64A-41D2-9DE0-6369E7A0E287}"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3C2DF51-460F-4A24-AA7E-674E6FBBD208}" type="datetimeFigureOut">
              <a:rPr lang="en-IN" smtClean="0"/>
              <a:t>22-11-2024</a:t>
            </a:fld>
            <a:endParaRPr lang="en-IN"/>
          </a:p>
        </p:txBody>
      </p:sp>
      <p:sp>
        <p:nvSpPr>
          <p:cNvPr id="9" name="Slide Number Placeholder 8"/>
          <p:cNvSpPr>
            <a:spLocks noGrp="1"/>
          </p:cNvSpPr>
          <p:nvPr>
            <p:ph type="sldNum" sz="quarter" idx="11"/>
          </p:nvPr>
        </p:nvSpPr>
        <p:spPr/>
        <p:txBody>
          <a:bodyPr/>
          <a:lstStyle/>
          <a:p>
            <a:fld id="{AD5B11F3-A64A-41D2-9DE0-6369E7A0E287}"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5B11F3-A64A-41D2-9DE0-6369E7A0E287}"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3C2DF51-460F-4A24-AA7E-674E6FBBD208}" type="datetimeFigureOut">
              <a:rPr lang="en-IN" smtClean="0"/>
              <a:t>22-11-2024</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48681"/>
            <a:ext cx="7762056" cy="4668050"/>
          </a:xfrm>
        </p:spPr>
        <p:txBody>
          <a:bodyPr/>
          <a:lstStyle/>
          <a:p>
            <a:r>
              <a:rPr lang="en-IN" sz="4800" b="1" i="0" dirty="0">
                <a:solidFill>
                  <a:schemeClr val="accent3"/>
                </a:solidFill>
                <a:effectLst/>
                <a:latin typeface="-apple-system"/>
              </a:rPr>
              <a:t>Optimized-MNIST-Digit-Classification-through-Feature-Selection-and-Dimensionality-Reduction</a:t>
            </a:r>
            <a:br>
              <a:rPr lang="en-IN" b="1" i="0" dirty="0">
                <a:solidFill>
                  <a:srgbClr val="F0F6FC"/>
                </a:solidFill>
                <a:effectLst/>
                <a:latin typeface="-apple-system"/>
              </a:rPr>
            </a:br>
            <a:endParaRPr lang="en-IN" dirty="0"/>
          </a:p>
        </p:txBody>
      </p:sp>
      <p:sp>
        <p:nvSpPr>
          <p:cNvPr id="3" name="Subtitle 2"/>
          <p:cNvSpPr>
            <a:spLocks noGrp="1"/>
          </p:cNvSpPr>
          <p:nvPr>
            <p:ph type="subTitle" idx="1"/>
          </p:nvPr>
        </p:nvSpPr>
        <p:spPr/>
        <p:txBody>
          <a:bodyPr/>
          <a:lstStyle/>
          <a:p>
            <a:r>
              <a:rPr lang="en-IN" dirty="0"/>
              <a:t>KAVESH.D                     CB.EN.U4CCE22016</a:t>
            </a:r>
          </a:p>
          <a:p>
            <a:r>
              <a:rPr lang="en-IN" dirty="0"/>
              <a:t>VIJAY VENKATESAN.V  CB.EN.U4ECE22058</a:t>
            </a:r>
          </a:p>
        </p:txBody>
      </p:sp>
    </p:spTree>
    <p:extLst>
      <p:ext uri="{BB962C8B-B14F-4D97-AF65-F5344CB8AC3E}">
        <p14:creationId xmlns:p14="http://schemas.microsoft.com/office/powerpoint/2010/main" val="345826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br>
            <a:endParaRPr lang="en-IN" dirty="0"/>
          </a:p>
        </p:txBody>
      </p:sp>
      <p:pic>
        <p:nvPicPr>
          <p:cNvPr id="4" name="Picture 3" descr="A chart of different shades of pink and orange&#10;&#10;Description automatically generated">
            <a:extLst>
              <a:ext uri="{FF2B5EF4-FFF2-40B4-BE49-F238E27FC236}">
                <a16:creationId xmlns:a16="http://schemas.microsoft.com/office/drawing/2014/main" id="{8F84869C-6CB4-6E35-EE39-8F5FE96B4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365" y="1734639"/>
            <a:ext cx="3665984" cy="3299830"/>
          </a:xfrm>
          <a:prstGeom prst="rect">
            <a:avLst/>
          </a:prstGeom>
        </p:spPr>
      </p:pic>
      <p:pic>
        <p:nvPicPr>
          <p:cNvPr id="6" name="Picture 5" descr="A chart of different shades of pink and black&#10;&#10;Description automatically generated">
            <a:extLst>
              <a:ext uri="{FF2B5EF4-FFF2-40B4-BE49-F238E27FC236}">
                <a16:creationId xmlns:a16="http://schemas.microsoft.com/office/drawing/2014/main" id="{ABA0B693-276C-03D5-EF4B-01081B0A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6811"/>
            <a:ext cx="3826768" cy="3299830"/>
          </a:xfrm>
          <a:prstGeom prst="rect">
            <a:avLst/>
          </a:prstGeom>
        </p:spPr>
      </p:pic>
      <p:sp>
        <p:nvSpPr>
          <p:cNvPr id="8" name="TextBox 7">
            <a:extLst>
              <a:ext uri="{FF2B5EF4-FFF2-40B4-BE49-F238E27FC236}">
                <a16:creationId xmlns:a16="http://schemas.microsoft.com/office/drawing/2014/main" id="{6BC85AC9-821D-B59E-5C8B-3B2F95830DCC}"/>
              </a:ext>
            </a:extLst>
          </p:cNvPr>
          <p:cNvSpPr txBox="1"/>
          <p:nvPr/>
        </p:nvSpPr>
        <p:spPr>
          <a:xfrm>
            <a:off x="473968" y="1390387"/>
            <a:ext cx="7620000" cy="369332"/>
          </a:xfrm>
          <a:prstGeom prst="rect">
            <a:avLst/>
          </a:prstGeom>
          <a:noFill/>
        </p:spPr>
        <p:txBody>
          <a:bodyPr wrap="square" rtlCol="0">
            <a:spAutoFit/>
          </a:bodyPr>
          <a:lstStyle/>
          <a:p>
            <a:r>
              <a:rPr lang="en-IN" dirty="0"/>
              <a:t>                           SVM                                                                     KNN</a:t>
            </a:r>
          </a:p>
        </p:txBody>
      </p:sp>
    </p:spTree>
    <p:extLst>
      <p:ext uri="{BB962C8B-B14F-4D97-AF65-F5344CB8AC3E}">
        <p14:creationId xmlns:p14="http://schemas.microsoft.com/office/powerpoint/2010/main" val="160637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p>
        </p:txBody>
      </p:sp>
      <p:sp>
        <p:nvSpPr>
          <p:cNvPr id="3" name="TextBox 2"/>
          <p:cNvSpPr txBox="1"/>
          <p:nvPr/>
        </p:nvSpPr>
        <p:spPr>
          <a:xfrm>
            <a:off x="611560" y="1650339"/>
            <a:ext cx="6696744" cy="3693319"/>
          </a:xfrm>
          <a:prstGeom prst="rect">
            <a:avLst/>
          </a:prstGeom>
          <a:noFill/>
        </p:spPr>
        <p:txBody>
          <a:bodyPr wrap="square" rtlCol="0">
            <a:spAutoFit/>
          </a:bodyPr>
          <a:lstStyle/>
          <a:p>
            <a:pPr marL="342900" indent="-342900">
              <a:buFont typeface="Arial" pitchFamily="34" charset="0"/>
              <a:buChar char="•"/>
            </a:pPr>
            <a:r>
              <a:rPr lang="en-US" dirty="0"/>
              <a:t>The MNIST (Modified National Institute of Standards and Technology) dataset is a widely used benchmark in the field of machine learning and computer vision.</a:t>
            </a:r>
          </a:p>
          <a:p>
            <a:pPr marL="342900" indent="-342900">
              <a:buFont typeface="Arial" pitchFamily="34" charset="0"/>
              <a:buChar char="•"/>
            </a:pPr>
            <a:r>
              <a:rPr lang="en-US" dirty="0"/>
              <a:t>The MNIST dataset consists of 70,000 </a:t>
            </a:r>
            <a:r>
              <a:rPr lang="en-US" dirty="0" err="1"/>
              <a:t>grayscale</a:t>
            </a:r>
            <a:r>
              <a:rPr lang="en-US" dirty="0"/>
              <a:t> images of handwritten digits, ranging from 0 to 9.</a:t>
            </a:r>
          </a:p>
          <a:p>
            <a:pPr marL="342900" indent="-342900">
              <a:buFont typeface="Arial" pitchFamily="34" charset="0"/>
              <a:buChar char="•"/>
            </a:pPr>
            <a:r>
              <a:rPr lang="en-US" dirty="0"/>
              <a:t>Each image is 28x28 pixels in size, resulting in 784 features per image.</a:t>
            </a:r>
          </a:p>
          <a:p>
            <a:pPr marL="342900" indent="-342900">
              <a:buFont typeface="Arial" pitchFamily="34" charset="0"/>
              <a:buChar char="•"/>
            </a:pPr>
            <a:r>
              <a:rPr lang="en-US" dirty="0"/>
              <a:t>The pixel values range from 0 (black) to 255 (white), representing the intensity of the pixels.</a:t>
            </a:r>
          </a:p>
          <a:p>
            <a:pPr marL="342900" indent="-342900">
              <a:buFont typeface="Arial" pitchFamily="34" charset="0"/>
              <a:buChar char="•"/>
            </a:pPr>
            <a:r>
              <a:rPr lang="en-US" dirty="0"/>
              <a:t>Despite its simplicity, it provides a robust </a:t>
            </a:r>
            <a:r>
              <a:rPr lang="en-US" dirty="0" err="1"/>
              <a:t>testbed</a:t>
            </a:r>
            <a:r>
              <a:rPr lang="en-US" dirty="0"/>
              <a:t> for a variety of techniques, including image processing, feature extraction, and classification.</a:t>
            </a:r>
          </a:p>
          <a:p>
            <a:endParaRPr lang="en-IN" dirty="0"/>
          </a:p>
        </p:txBody>
      </p:sp>
    </p:spTree>
    <p:extLst>
      <p:ext uri="{BB962C8B-B14F-4D97-AF65-F5344CB8AC3E}">
        <p14:creationId xmlns:p14="http://schemas.microsoft.com/office/powerpoint/2010/main" val="369860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Checking for null values</a:t>
            </a:r>
          </a:p>
        </p:txBody>
      </p:sp>
      <p:sp>
        <p:nvSpPr>
          <p:cNvPr id="3" name="TextBox 2"/>
          <p:cNvSpPr txBox="1"/>
          <p:nvPr/>
        </p:nvSpPr>
        <p:spPr>
          <a:xfrm>
            <a:off x="639346" y="1688352"/>
            <a:ext cx="6884982" cy="3693319"/>
          </a:xfrm>
          <a:prstGeom prst="rect">
            <a:avLst/>
          </a:prstGeom>
          <a:noFill/>
        </p:spPr>
        <p:txBody>
          <a:bodyPr wrap="square" rtlCol="0">
            <a:spAutoFit/>
          </a:bodyPr>
          <a:lstStyle/>
          <a:p>
            <a:pPr marL="742950" lvl="1" indent="-285750">
              <a:buFont typeface="Arial" pitchFamily="34" charset="0"/>
              <a:buChar char="•"/>
            </a:pPr>
            <a:r>
              <a:rPr lang="en-US" dirty="0"/>
              <a:t>Null values (or missing values) can lead to incorrect analyses and biased model predictions.</a:t>
            </a:r>
          </a:p>
          <a:p>
            <a:pPr marL="742950" lvl="1" indent="-285750">
              <a:buFont typeface="Arial" pitchFamily="34" charset="0"/>
              <a:buChar char="•"/>
            </a:pPr>
            <a:r>
              <a:rPr lang="en-US" dirty="0"/>
              <a:t>Identifying and handling null values is essential for maintaining data quality and reliability.</a:t>
            </a:r>
          </a:p>
          <a:p>
            <a:pPr lvl="1"/>
            <a:endParaRPr lang="en-US" dirty="0"/>
          </a:p>
          <a:p>
            <a:pPr lvl="1"/>
            <a:r>
              <a:rPr lang="en-US" b="1" dirty="0"/>
              <a:t>CODE:</a:t>
            </a:r>
          </a:p>
          <a:p>
            <a:pPr lvl="1"/>
            <a:endParaRPr lang="en-US" dirty="0"/>
          </a:p>
          <a:p>
            <a:pPr lvl="1"/>
            <a:r>
              <a:rPr lang="en-US" dirty="0"/>
              <a:t># Check for null values in the training dataset</a:t>
            </a:r>
          </a:p>
          <a:p>
            <a:pPr lvl="1"/>
            <a:r>
              <a:rPr lang="en-US" dirty="0"/>
              <a:t>print("Missing values in </a:t>
            </a:r>
            <a:r>
              <a:rPr lang="en-US" dirty="0" err="1"/>
              <a:t>df_train</a:t>
            </a:r>
            <a:r>
              <a:rPr lang="en-US" dirty="0"/>
              <a:t>:", </a:t>
            </a:r>
            <a:r>
              <a:rPr lang="en-US" dirty="0" err="1"/>
              <a:t>df_train.isna</a:t>
            </a:r>
            <a:r>
              <a:rPr lang="en-US" dirty="0"/>
              <a:t>().sum().sum())</a:t>
            </a:r>
          </a:p>
          <a:p>
            <a:pPr lvl="1"/>
            <a:endParaRPr lang="en-US" dirty="0"/>
          </a:p>
          <a:p>
            <a:pPr lvl="1"/>
            <a:r>
              <a:rPr lang="en-US" dirty="0"/>
              <a:t># Check for null values in the test dataset</a:t>
            </a:r>
          </a:p>
          <a:p>
            <a:pPr lvl="1"/>
            <a:r>
              <a:rPr lang="en-US" dirty="0"/>
              <a:t>print("Missing values in </a:t>
            </a:r>
            <a:r>
              <a:rPr lang="en-US" dirty="0" err="1"/>
              <a:t>df_test</a:t>
            </a:r>
            <a:r>
              <a:rPr lang="en-US" dirty="0"/>
              <a:t>:", </a:t>
            </a:r>
            <a:r>
              <a:rPr lang="en-US" dirty="0" err="1"/>
              <a:t>df_test.isna</a:t>
            </a:r>
            <a:r>
              <a:rPr lang="en-US" dirty="0"/>
              <a:t>().sum().sum())</a:t>
            </a:r>
          </a:p>
          <a:p>
            <a:pPr lvl="1"/>
            <a:endParaRPr lang="en-US" dirty="0"/>
          </a:p>
        </p:txBody>
      </p:sp>
    </p:spTree>
    <p:extLst>
      <p:ext uri="{BB962C8B-B14F-4D97-AF65-F5344CB8AC3E}">
        <p14:creationId xmlns:p14="http://schemas.microsoft.com/office/powerpoint/2010/main" val="80771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Pixel Value Histogram</a:t>
            </a:r>
            <a:br>
              <a:rPr lang="en-IN" b="1" dirty="0"/>
            </a:br>
            <a:endParaRPr lang="en-IN" dirty="0"/>
          </a:p>
        </p:txBody>
      </p:sp>
      <p:sp>
        <p:nvSpPr>
          <p:cNvPr id="5" name="TextBox 4"/>
          <p:cNvSpPr txBox="1"/>
          <p:nvPr/>
        </p:nvSpPr>
        <p:spPr>
          <a:xfrm>
            <a:off x="611560" y="1268760"/>
            <a:ext cx="7416824" cy="1754326"/>
          </a:xfrm>
          <a:prstGeom prst="rect">
            <a:avLst/>
          </a:prstGeom>
          <a:noFill/>
        </p:spPr>
        <p:txBody>
          <a:bodyPr wrap="square" rtlCol="0">
            <a:spAutoFit/>
          </a:bodyPr>
          <a:lstStyle/>
          <a:p>
            <a:r>
              <a:rPr lang="en-US" b="1" dirty="0"/>
              <a:t>CODE: </a:t>
            </a:r>
          </a:p>
          <a:p>
            <a:endParaRPr lang="en-US" b="1" dirty="0"/>
          </a:p>
          <a:p>
            <a:r>
              <a:rPr lang="en-US" dirty="0"/>
              <a:t>ax = </a:t>
            </a:r>
            <a:r>
              <a:rPr lang="en-US" dirty="0" err="1"/>
              <a:t>sns.histplot</a:t>
            </a:r>
            <a:r>
              <a:rPr lang="en-US" dirty="0"/>
              <a:t>(x=</a:t>
            </a:r>
            <a:r>
              <a:rPr lang="en-US" dirty="0" err="1"/>
              <a:t>X_train.flatten</a:t>
            </a:r>
            <a:r>
              <a:rPr lang="en-US" dirty="0"/>
              <a:t>(), color='#4895EE')</a:t>
            </a:r>
          </a:p>
          <a:p>
            <a:r>
              <a:rPr lang="en-US" dirty="0"/>
              <a:t>_ = </a:t>
            </a:r>
            <a:r>
              <a:rPr lang="en-US" dirty="0" err="1"/>
              <a:t>ax.set</a:t>
            </a:r>
            <a:r>
              <a:rPr lang="en-US" dirty="0"/>
              <a:t>(title='Pixel Value Histogram', </a:t>
            </a:r>
            <a:r>
              <a:rPr lang="en-US" dirty="0" err="1"/>
              <a:t>xlabel</a:t>
            </a:r>
            <a:r>
              <a:rPr lang="en-US" dirty="0"/>
              <a:t>='Pixel Value')</a:t>
            </a:r>
          </a:p>
          <a:p>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972" y="2852936"/>
            <a:ext cx="3816424" cy="3049101"/>
          </a:xfrm>
          <a:prstGeom prst="rect">
            <a:avLst/>
          </a:prstGeom>
        </p:spPr>
      </p:pic>
      <p:sp>
        <p:nvSpPr>
          <p:cNvPr id="7" name="TextBox 6"/>
          <p:cNvSpPr txBox="1"/>
          <p:nvPr/>
        </p:nvSpPr>
        <p:spPr>
          <a:xfrm>
            <a:off x="467544" y="3645024"/>
            <a:ext cx="3600400" cy="1754326"/>
          </a:xfrm>
          <a:prstGeom prst="rect">
            <a:avLst/>
          </a:prstGeom>
          <a:noFill/>
        </p:spPr>
        <p:txBody>
          <a:bodyPr wrap="square" rtlCol="0">
            <a:spAutoFit/>
          </a:bodyPr>
          <a:lstStyle/>
          <a:p>
            <a:pPr marL="742950" lvl="1" indent="-285750">
              <a:buFont typeface="Arial" pitchFamily="34" charset="0"/>
              <a:buChar char="•"/>
            </a:pPr>
            <a:r>
              <a:rPr lang="en-US" dirty="0"/>
              <a:t>Visualizes the distribution of pixel intensities in the dataset.</a:t>
            </a:r>
          </a:p>
          <a:p>
            <a:pPr marL="742950" lvl="1" indent="-285750">
              <a:buFont typeface="Arial" pitchFamily="34" charset="0"/>
              <a:buChar char="•"/>
            </a:pPr>
            <a:r>
              <a:rPr lang="en-US" dirty="0"/>
              <a:t>Helps to understand the range and frequency of pixel values.</a:t>
            </a:r>
          </a:p>
        </p:txBody>
      </p:sp>
    </p:spTree>
    <p:extLst>
      <p:ext uri="{BB962C8B-B14F-4D97-AF65-F5344CB8AC3E}">
        <p14:creationId xmlns:p14="http://schemas.microsoft.com/office/powerpoint/2010/main" val="338070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Target Distribution Plot</a:t>
            </a:r>
            <a:endParaRPr lang="en-IN" dirty="0"/>
          </a:p>
        </p:txBody>
      </p:sp>
      <p:sp>
        <p:nvSpPr>
          <p:cNvPr id="3" name="TextBox 2"/>
          <p:cNvSpPr txBox="1"/>
          <p:nvPr/>
        </p:nvSpPr>
        <p:spPr>
          <a:xfrm>
            <a:off x="323528" y="1340768"/>
            <a:ext cx="6912768" cy="2031325"/>
          </a:xfrm>
          <a:prstGeom prst="rect">
            <a:avLst/>
          </a:prstGeom>
          <a:noFill/>
        </p:spPr>
        <p:txBody>
          <a:bodyPr wrap="square" rtlCol="0">
            <a:spAutoFit/>
          </a:bodyPr>
          <a:lstStyle/>
          <a:p>
            <a:r>
              <a:rPr lang="en-US" b="1" dirty="0"/>
              <a:t>CODE: </a:t>
            </a:r>
          </a:p>
          <a:p>
            <a:endParaRPr lang="en-US" b="1" dirty="0"/>
          </a:p>
          <a:p>
            <a:r>
              <a:rPr lang="en-US" dirty="0"/>
              <a:t>ax = </a:t>
            </a:r>
            <a:r>
              <a:rPr lang="en-US" dirty="0" err="1"/>
              <a:t>sns.countplot</a:t>
            </a:r>
            <a:r>
              <a:rPr lang="en-US" dirty="0"/>
              <a:t>(x=</a:t>
            </a:r>
            <a:r>
              <a:rPr lang="en-US" dirty="0" err="1"/>
              <a:t>y_train</a:t>
            </a:r>
            <a:r>
              <a:rPr lang="en-US" dirty="0"/>
              <a:t>, color='#4895EE')</a:t>
            </a:r>
          </a:p>
          <a:p>
            <a:r>
              <a:rPr lang="en-US" dirty="0" err="1"/>
              <a:t>ax.set</a:t>
            </a:r>
            <a:r>
              <a:rPr lang="en-US" dirty="0"/>
              <a:t>(title='Target distribution is balanced? Yes!',</a:t>
            </a:r>
            <a:r>
              <a:rPr lang="en-US" dirty="0" err="1"/>
              <a:t>xlabel</a:t>
            </a:r>
            <a:r>
              <a:rPr lang="en-US" dirty="0"/>
              <a:t>='Label')</a:t>
            </a:r>
          </a:p>
          <a:p>
            <a:r>
              <a:rPr lang="en-US" dirty="0"/>
              <a:t>_ = </a:t>
            </a:r>
            <a:r>
              <a:rPr lang="en-US" dirty="0" err="1"/>
              <a:t>ax.axhline</a:t>
            </a:r>
            <a:r>
              <a:rPr lang="en-US" dirty="0"/>
              <a:t>(y=4200, color='#12086F', </a:t>
            </a:r>
            <a:r>
              <a:rPr lang="en-US" dirty="0" err="1"/>
              <a:t>linestyle</a:t>
            </a:r>
            <a:r>
              <a:rPr lang="en-US" dirty="0"/>
              <a:t>='--')</a:t>
            </a:r>
          </a:p>
          <a:p>
            <a:pPr lvl="1"/>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3178375"/>
            <a:ext cx="3456384" cy="2919438"/>
          </a:xfrm>
          <a:prstGeom prst="rect">
            <a:avLst/>
          </a:prstGeom>
        </p:spPr>
      </p:pic>
      <p:sp>
        <p:nvSpPr>
          <p:cNvPr id="5" name="TextBox 4"/>
          <p:cNvSpPr txBox="1"/>
          <p:nvPr/>
        </p:nvSpPr>
        <p:spPr>
          <a:xfrm>
            <a:off x="323528" y="3178375"/>
            <a:ext cx="4176464" cy="3139321"/>
          </a:xfrm>
          <a:prstGeom prst="rect">
            <a:avLst/>
          </a:prstGeom>
          <a:noFill/>
        </p:spPr>
        <p:txBody>
          <a:bodyPr wrap="square" rtlCol="0">
            <a:spAutoFit/>
          </a:bodyPr>
          <a:lstStyle/>
          <a:p>
            <a:pPr marL="742950" lvl="1" indent="-285750">
              <a:buFont typeface="Arial" pitchFamily="34" charset="0"/>
              <a:buChar char="•"/>
            </a:pPr>
            <a:r>
              <a:rPr lang="en-US" dirty="0"/>
              <a:t>Visualizes the distribution of digit labels in the training set.</a:t>
            </a:r>
          </a:p>
          <a:p>
            <a:pPr marL="742950" lvl="1" indent="-285750">
              <a:buFont typeface="Arial" pitchFamily="34" charset="0"/>
              <a:buChar char="•"/>
            </a:pPr>
            <a:r>
              <a:rPr lang="en-US" dirty="0"/>
              <a:t>The horizontal line indicates the average count per label, helping to quickly assess if the dataset is balanced.</a:t>
            </a:r>
          </a:p>
          <a:p>
            <a:pPr marL="742950" lvl="1" indent="-285750">
              <a:buFont typeface="Arial" pitchFamily="34" charset="0"/>
              <a:buChar char="•"/>
            </a:pPr>
            <a:r>
              <a:rPr lang="en-US" dirty="0"/>
              <a:t>Ensures that the dataset has a roughly equal number of samples for each digit, which is crucial for training unbiased models.</a:t>
            </a:r>
          </a:p>
          <a:p>
            <a:endParaRPr lang="en-IN" dirty="0"/>
          </a:p>
        </p:txBody>
      </p:sp>
    </p:spTree>
    <p:extLst>
      <p:ext uri="{BB962C8B-B14F-4D97-AF65-F5344CB8AC3E}">
        <p14:creationId xmlns:p14="http://schemas.microsoft.com/office/powerpoint/2010/main" val="177996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37" y="1818130"/>
            <a:ext cx="7269494" cy="3502159"/>
          </a:xfrm>
          <a:prstGeom prst="rect">
            <a:avLst/>
          </a:prstGeom>
        </p:spPr>
      </p:pic>
      <p:sp>
        <p:nvSpPr>
          <p:cNvPr id="5" name="TextBox 4"/>
          <p:cNvSpPr txBox="1"/>
          <p:nvPr/>
        </p:nvSpPr>
        <p:spPr>
          <a:xfrm>
            <a:off x="827584" y="692696"/>
            <a:ext cx="7056784" cy="646331"/>
          </a:xfrm>
          <a:prstGeom prst="rect">
            <a:avLst/>
          </a:prstGeom>
          <a:noFill/>
        </p:spPr>
        <p:txBody>
          <a:bodyPr wrap="square" rtlCol="0">
            <a:spAutoFit/>
          </a:bodyPr>
          <a:lstStyle/>
          <a:p>
            <a:pPr marL="285750" indent="-285750">
              <a:buFont typeface="Arial" pitchFamily="34" charset="0"/>
              <a:buChar char="•"/>
            </a:pPr>
            <a:r>
              <a:rPr lang="en-US" dirty="0"/>
              <a:t>Visualizing a sample of handwritten digits from the MNIST dataset, providing insights into the data's structure and characteristics.</a:t>
            </a:r>
            <a:endParaRPr lang="en-IN" dirty="0"/>
          </a:p>
        </p:txBody>
      </p:sp>
    </p:spTree>
    <p:extLst>
      <p:ext uri="{BB962C8B-B14F-4D97-AF65-F5344CB8AC3E}">
        <p14:creationId xmlns:p14="http://schemas.microsoft.com/office/powerpoint/2010/main" val="160637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br>
            <a:r>
              <a:rPr lang="en-IN" b="1" dirty="0" err="1"/>
              <a:t>Preprocessing</a:t>
            </a:r>
            <a:br>
              <a:rPr lang="en-IN" b="1" dirty="0"/>
            </a:br>
            <a:r>
              <a:rPr lang="en-IN" b="1" dirty="0"/>
              <a:t>(normalisation)</a:t>
            </a:r>
            <a:br>
              <a:rPr lang="en-IN" b="1" dirty="0"/>
            </a:br>
            <a:endParaRPr lang="en-IN" dirty="0"/>
          </a:p>
        </p:txBody>
      </p:sp>
      <p:sp>
        <p:nvSpPr>
          <p:cNvPr id="3" name="TextBox 2"/>
          <p:cNvSpPr txBox="1"/>
          <p:nvPr/>
        </p:nvSpPr>
        <p:spPr>
          <a:xfrm>
            <a:off x="539552" y="1844824"/>
            <a:ext cx="6912768" cy="3693319"/>
          </a:xfrm>
          <a:prstGeom prst="rect">
            <a:avLst/>
          </a:prstGeom>
          <a:noFill/>
        </p:spPr>
        <p:txBody>
          <a:bodyPr wrap="square" rtlCol="0">
            <a:spAutoFit/>
          </a:bodyPr>
          <a:lstStyle/>
          <a:p>
            <a:r>
              <a:rPr lang="en-US" b="1" dirty="0"/>
              <a:t>Before Scaling:</a:t>
            </a:r>
            <a:endParaRPr lang="en-US" dirty="0"/>
          </a:p>
          <a:p>
            <a:pPr lvl="1"/>
            <a:r>
              <a:rPr lang="en-US" dirty="0"/>
              <a:t>Pixel values range from 0 to 255.</a:t>
            </a:r>
          </a:p>
          <a:p>
            <a:pPr lvl="1"/>
            <a:r>
              <a:rPr lang="en-US" dirty="0"/>
              <a:t>High variance can negatively impact some machine learning algorithms.</a:t>
            </a:r>
          </a:p>
          <a:p>
            <a:r>
              <a:rPr lang="en-US" b="1" dirty="0"/>
              <a:t>Using </a:t>
            </a:r>
            <a:r>
              <a:rPr lang="en-US" b="1" dirty="0" err="1"/>
              <a:t>MinMaxScaler</a:t>
            </a:r>
            <a:r>
              <a:rPr lang="en-US" b="1" dirty="0"/>
              <a:t>:</a:t>
            </a:r>
            <a:endParaRPr lang="en-US" dirty="0"/>
          </a:p>
          <a:p>
            <a:pPr lvl="1"/>
            <a:r>
              <a:rPr lang="en-US" dirty="0"/>
              <a:t>Scales data to a range of 0 to 1.</a:t>
            </a:r>
          </a:p>
          <a:p>
            <a:pPr lvl="1"/>
            <a:r>
              <a:rPr lang="en-US" dirty="0" err="1"/>
              <a:t>fit_transform</a:t>
            </a:r>
            <a:r>
              <a:rPr lang="en-US" dirty="0"/>
              <a:t>() method is used to apply the transformation.</a:t>
            </a:r>
          </a:p>
          <a:p>
            <a:r>
              <a:rPr lang="en-US" b="1" dirty="0"/>
              <a:t>After Scaling:</a:t>
            </a:r>
            <a:endParaRPr lang="en-US" dirty="0"/>
          </a:p>
          <a:p>
            <a:pPr lvl="1"/>
            <a:r>
              <a:rPr lang="en-US" dirty="0"/>
              <a:t>New pixel values range from 0.0 to 1.0.</a:t>
            </a:r>
          </a:p>
          <a:p>
            <a:pPr lvl="1"/>
            <a:r>
              <a:rPr lang="en-US" dirty="0"/>
              <a:t>Normalization ensures all features contribute equally and improves model performance.</a:t>
            </a:r>
          </a:p>
          <a:p>
            <a:pPr lvl="1"/>
            <a:endParaRPr lang="en-US" dirty="0"/>
          </a:p>
          <a:p>
            <a:pPr lvl="1"/>
            <a:endParaRPr lang="en-US" dirty="0"/>
          </a:p>
        </p:txBody>
      </p:sp>
    </p:spTree>
    <p:extLst>
      <p:ext uri="{BB962C8B-B14F-4D97-AF65-F5344CB8AC3E}">
        <p14:creationId xmlns:p14="http://schemas.microsoft.com/office/powerpoint/2010/main" val="160637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Feature Reduction</a:t>
            </a:r>
          </a:p>
        </p:txBody>
      </p:sp>
      <p:sp>
        <p:nvSpPr>
          <p:cNvPr id="4" name="TextBox 3"/>
          <p:cNvSpPr txBox="1"/>
          <p:nvPr/>
        </p:nvSpPr>
        <p:spPr>
          <a:xfrm>
            <a:off x="611560" y="1233599"/>
            <a:ext cx="7128792" cy="5632311"/>
          </a:xfrm>
          <a:prstGeom prst="rect">
            <a:avLst/>
          </a:prstGeom>
          <a:noFill/>
        </p:spPr>
        <p:txBody>
          <a:bodyPr wrap="square" rtlCol="0">
            <a:spAutoFit/>
          </a:bodyPr>
          <a:lstStyle/>
          <a:p>
            <a:pPr marL="285750" indent="-285750">
              <a:buFont typeface="Arial" pitchFamily="34" charset="0"/>
              <a:buChar char="•"/>
            </a:pPr>
            <a:r>
              <a:rPr lang="en-US" dirty="0"/>
              <a:t>We employed three distinct pipelines, each utilizing a different feature reduction technique, to assess their effectiveness in reducing dimensionality while preserving information:</a:t>
            </a:r>
          </a:p>
          <a:p>
            <a:r>
              <a:rPr lang="en-US" b="1" dirty="0"/>
              <a:t>Principal Component Analysis (PCA) :</a:t>
            </a:r>
            <a:endParaRPr lang="en-US" dirty="0"/>
          </a:p>
          <a:p>
            <a:pPr marL="285750" indent="-285750">
              <a:buFont typeface="Arial" pitchFamily="34" charset="0"/>
              <a:buChar char="•"/>
            </a:pPr>
            <a:r>
              <a:rPr lang="en-US" dirty="0"/>
              <a:t>We utilized PCA to reduce the dimensionality of our dataset. By transforming the features into a lower-dimensional space while retaining as much variance as possible, PCA helped streamline the data for subsequent modeling. </a:t>
            </a:r>
          </a:p>
          <a:p>
            <a:r>
              <a:rPr lang="en-US" b="1" dirty="0"/>
              <a:t>Independent Component Analysis (ICA) :</a:t>
            </a:r>
            <a:endParaRPr lang="en-US" dirty="0"/>
          </a:p>
          <a:p>
            <a:pPr marL="285750" indent="-285750">
              <a:buFont typeface="Arial" pitchFamily="34" charset="0"/>
              <a:buChar char="•"/>
            </a:pPr>
            <a:r>
              <a:rPr lang="en-US" dirty="0"/>
              <a:t>We employed Independent Component Analysis to separate mixed signals into their independent components. By untangling complex dependencies within the data, ICA enabled us to extract meaningful features that were statistically independent.</a:t>
            </a:r>
          </a:p>
          <a:p>
            <a:r>
              <a:rPr lang="en-US" b="1" dirty="0" err="1"/>
              <a:t>Autoencoder</a:t>
            </a:r>
            <a:r>
              <a:rPr lang="en-US" b="1" dirty="0"/>
              <a:t> Pipeline:</a:t>
            </a:r>
            <a:endParaRPr lang="en-US" dirty="0"/>
          </a:p>
          <a:p>
            <a:pPr marL="285750" indent="-285750">
              <a:buFont typeface="Arial" pitchFamily="34" charset="0"/>
              <a:buChar char="•"/>
            </a:pPr>
            <a:r>
              <a:rPr lang="en-US" dirty="0"/>
              <a:t> We utilized </a:t>
            </a:r>
            <a:r>
              <a:rPr lang="en-US" dirty="0" err="1"/>
              <a:t>autoencoders</a:t>
            </a:r>
            <a:r>
              <a:rPr lang="en-US" dirty="0"/>
              <a:t> to learn efficient representations of the dataset through unsupervised learning. By compressing the feature space into a low-dimensional latent space and then reconstructing it back to the original space, </a:t>
            </a:r>
            <a:r>
              <a:rPr lang="en-US" dirty="0" err="1"/>
              <a:t>autoencoders</a:t>
            </a:r>
            <a:r>
              <a:rPr lang="en-US" dirty="0"/>
              <a:t> effectively reduced dimensionality while preserving important information. </a:t>
            </a:r>
          </a:p>
          <a:p>
            <a:pPr lvl="1"/>
            <a:endParaRPr lang="en-IN" dirty="0"/>
          </a:p>
        </p:txBody>
      </p:sp>
    </p:spTree>
    <p:extLst>
      <p:ext uri="{BB962C8B-B14F-4D97-AF65-F5344CB8AC3E}">
        <p14:creationId xmlns:p14="http://schemas.microsoft.com/office/powerpoint/2010/main" val="160637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 Selection</a:t>
            </a:r>
            <a:br>
              <a:rPr lang="en-IN" b="1" dirty="0"/>
            </a:br>
            <a:endParaRPr lang="en-IN" dirty="0"/>
          </a:p>
        </p:txBody>
      </p:sp>
      <p:sp>
        <p:nvSpPr>
          <p:cNvPr id="3" name="TextBox 2"/>
          <p:cNvSpPr txBox="1"/>
          <p:nvPr/>
        </p:nvSpPr>
        <p:spPr>
          <a:xfrm>
            <a:off x="611560" y="1196752"/>
            <a:ext cx="7416824" cy="5355312"/>
          </a:xfrm>
          <a:prstGeom prst="rect">
            <a:avLst/>
          </a:prstGeom>
          <a:noFill/>
        </p:spPr>
        <p:txBody>
          <a:bodyPr wrap="square" rtlCol="0">
            <a:spAutoFit/>
          </a:bodyPr>
          <a:lstStyle/>
          <a:p>
            <a:pPr marL="285750" indent="-285750">
              <a:buFont typeface="Arial" pitchFamily="34" charset="0"/>
              <a:buChar char="•"/>
            </a:pPr>
            <a:r>
              <a:rPr lang="en-US" dirty="0"/>
              <a:t>We utilized three different feature selection techniques, namely Recursive Feature Elimination (RFE), Lasso Regression, and </a:t>
            </a:r>
            <a:r>
              <a:rPr lang="en-US" dirty="0" err="1"/>
              <a:t>SelectKBest</a:t>
            </a:r>
            <a:r>
              <a:rPr lang="en-US" dirty="0"/>
              <a:t> with a classification-based scoring function, to identify and retain the most pertinent features for our modeling task.</a:t>
            </a:r>
          </a:p>
          <a:p>
            <a:pPr marL="285750" indent="-285750">
              <a:buFont typeface="Arial" pitchFamily="34" charset="0"/>
              <a:buChar char="•"/>
            </a:pPr>
            <a:r>
              <a:rPr lang="en-US" dirty="0"/>
              <a:t>In the RFE pipeline, features were systematically eliminated based on their importance ranking until the desired number remained, ensuring that only the most relevant features were retained. Lasso Regression, on the other hand, applied L1 regularization to shrink less important features' coefficients to zero, promoting </a:t>
            </a:r>
            <a:r>
              <a:rPr lang="en-US" dirty="0" err="1"/>
              <a:t>sparsity</a:t>
            </a:r>
            <a:r>
              <a:rPr lang="en-US" dirty="0"/>
              <a:t> in the feature set. Finally, </a:t>
            </a:r>
            <a:r>
              <a:rPr lang="en-US" dirty="0" err="1"/>
              <a:t>SelectKBest</a:t>
            </a:r>
            <a:r>
              <a:rPr lang="en-US" dirty="0"/>
              <a:t> assessed each feature's significance in predicting the target variable using a classification-based scoring function and selected the top k features with the highest scores.</a:t>
            </a:r>
          </a:p>
          <a:p>
            <a:pPr marL="285750" indent="-285750">
              <a:buFont typeface="Arial" pitchFamily="34" charset="0"/>
              <a:buChar char="•"/>
            </a:pPr>
            <a:r>
              <a:rPr lang="en-US" dirty="0"/>
              <a:t>By comparing the performance of models trained on features selected using these techniques, we evaluated their effectiveness in streamlining the dataset while maintaining predictive power. This comprehensive approach allowed us to identify the most suitable feature selection technique for our specific modeling requirements, facilitating improved model interpretability and potentially enhancing predictive performance.</a:t>
            </a:r>
          </a:p>
          <a:p>
            <a:endParaRPr lang="en-IN" dirty="0"/>
          </a:p>
        </p:txBody>
      </p:sp>
    </p:spTree>
    <p:extLst>
      <p:ext uri="{BB962C8B-B14F-4D97-AF65-F5344CB8AC3E}">
        <p14:creationId xmlns:p14="http://schemas.microsoft.com/office/powerpoint/2010/main" val="1606373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131</TotalTime>
  <Words>832</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Cambria</vt:lpstr>
      <vt:lpstr>Adjacency</vt:lpstr>
      <vt:lpstr>Optimized-MNIST-Digit-Classification-through-Feature-Selection-and-Dimensionality-Reduction </vt:lpstr>
      <vt:lpstr>Dataset</vt:lpstr>
      <vt:lpstr>Checking for null values</vt:lpstr>
      <vt:lpstr>Pixel Value Histogram </vt:lpstr>
      <vt:lpstr>Target Distribution Plot</vt:lpstr>
      <vt:lpstr> </vt:lpstr>
      <vt:lpstr> Preprocessing (normalisation) </vt:lpstr>
      <vt:lpstr>Feature Reduction</vt:lpstr>
      <vt:lpstr>Feature Selection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Venkatesan</dc:creator>
  <cp:lastModifiedBy>Vijay Venkatesan</cp:lastModifiedBy>
  <cp:revision>14</cp:revision>
  <dcterms:created xsi:type="dcterms:W3CDTF">2024-05-27T17:37:00Z</dcterms:created>
  <dcterms:modified xsi:type="dcterms:W3CDTF">2024-11-22T13:37:16Z</dcterms:modified>
</cp:coreProperties>
</file>