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  <p:sldMasterId id="2147483792" r:id="rId2"/>
  </p:sldMasterIdLst>
  <p:notesMasterIdLst>
    <p:notesMasterId r:id="rId22"/>
  </p:notesMasterIdLst>
  <p:handoutMasterIdLst>
    <p:handoutMasterId r:id="rId23"/>
  </p:handoutMasterIdLst>
  <p:sldIdLst>
    <p:sldId id="385" r:id="rId3"/>
    <p:sldId id="386" r:id="rId4"/>
    <p:sldId id="387" r:id="rId5"/>
    <p:sldId id="388" r:id="rId6"/>
    <p:sldId id="389" r:id="rId7"/>
    <p:sldId id="390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2" r:id="rId20"/>
    <p:sldId id="405" r:id="rId21"/>
  </p:sldIdLst>
  <p:sldSz cx="9144000" cy="6858000" type="screen4x3"/>
  <p:notesSz cx="7010400" cy="9223375"/>
  <p:custDataLst>
    <p:tags r:id="rId24"/>
  </p:custDataLst>
  <p:defaultTextStyle>
    <a:defPPr>
      <a:defRPr lang="en-US"/>
    </a:defPPr>
    <a:lvl1pPr algn="l" defTabSz="913969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6985" indent="-168995" algn="l" defTabSz="913969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3969" indent="-337989" algn="l" defTabSz="913969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0954" indent="-506983" algn="l" defTabSz="913969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7938" indent="-675977" algn="l" defTabSz="913969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1439951" algn="l" defTabSz="575981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1727942" algn="l" defTabSz="575981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2015932" algn="l" defTabSz="575981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2303922" algn="l" defTabSz="575981" rtl="0" eaLnBrk="1" latinLnBrk="0" hangingPunct="1">
      <a:defRPr sz="18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">
          <p15:clr>
            <a:srgbClr val="A4A3A4"/>
          </p15:clr>
        </p15:guide>
        <p15:guide id="2" orient="horz" pos="773">
          <p15:clr>
            <a:srgbClr val="A4A3A4"/>
          </p15:clr>
        </p15:guide>
        <p15:guide id="3" orient="horz" pos="3641">
          <p15:clr>
            <a:srgbClr val="A4A3A4"/>
          </p15:clr>
        </p15:guide>
        <p15:guide id="4" pos="1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006" autoAdjust="0"/>
  </p:normalViewPr>
  <p:slideViewPr>
    <p:cSldViewPr snapToGrid="0" showGuides="1">
      <p:cViewPr>
        <p:scale>
          <a:sx n="112" d="100"/>
          <a:sy n="112" d="100"/>
        </p:scale>
        <p:origin x="1576" y="168"/>
      </p:cViewPr>
      <p:guideLst>
        <p:guide orient="horz" pos="180"/>
        <p:guide orient="horz" pos="773"/>
        <p:guide orient="horz" pos="3641"/>
        <p:guide pos="1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574" y="-78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5FFF6-E28B-47D4-B0D4-FF0E7DB08B74}" type="datetimeFigureOut">
              <a:rPr lang="en-US" smtClean="0">
                <a:latin typeface="Arial" pitchFamily="34" charset="0"/>
              </a:rPr>
              <a:pPr/>
              <a:t>7/13/16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0607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60607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8955-D516-414C-A7DA-A06B696F18B7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5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14C14F-42D9-4D09-907E-8E1CB6D9D8D3}" type="datetimeFigureOut">
              <a:rPr lang="en-US" smtClean="0"/>
              <a:pPr/>
              <a:t>7/13/16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4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7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7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75D5101-FF59-4E68-84D5-7B06BA458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2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5981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87990" algn="l" defTabSz="575981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75981" algn="l" defTabSz="575981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63971" algn="l" defTabSz="575981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51961" algn="l" defTabSz="575981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39951" algn="l" defTabSz="57598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7942" algn="l" defTabSz="57598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5932" algn="l" defTabSz="57598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03922" algn="l" defTabSz="57598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3" y="5948638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40" y="5948638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8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61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7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7" y="6719452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2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5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4" y="6708754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70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50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7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45265"/>
            <a:ext cx="9129008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3" name="Picture 12" descr="vert 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6464" y="723900"/>
            <a:ext cx="181018" cy="5433585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30" y="310896"/>
            <a:ext cx="3896359" cy="8412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8" y="6355830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6" y="1600202"/>
            <a:ext cx="2622550" cy="4391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5" y="1600200"/>
            <a:ext cx="2593975" cy="4362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9" y="1600202"/>
            <a:ext cx="2633662" cy="4333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vert 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5925" y="723900"/>
            <a:ext cx="181018" cy="5433585"/>
          </a:xfrm>
          <a:prstGeom prst="rect">
            <a:avLst/>
          </a:prstGeom>
        </p:spPr>
      </p:pic>
      <p:pic>
        <p:nvPicPr>
          <p:cNvPr id="20" name="Picture 19" descr="vert 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9936" y="723900"/>
            <a:ext cx="181018" cy="543358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13" y="100584"/>
            <a:ext cx="2668457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399" y="100584"/>
            <a:ext cx="2599859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2" y="100584"/>
            <a:ext cx="2634158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6062116"/>
            <a:ext cx="7461250" cy="27699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  <a:prstGeom prst="rect">
            <a:avLst/>
          </a:prstGeo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175" y="5852162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  <a:prstGeom prst="rect">
            <a:avLst/>
          </a:prstGeo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8" y="6355830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  <a:prstGeom prst="rect">
            <a:avLst/>
          </a:prstGeo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310896"/>
            <a:ext cx="3895344" cy="6208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8" name="Picture 7" descr="vert 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6464" y="723900"/>
            <a:ext cx="181018" cy="54335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4" y="4279394"/>
            <a:ext cx="4684867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4" y="3282696"/>
            <a:ext cx="4712557" cy="102235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6" y="1917700"/>
            <a:ext cx="2676525" cy="2889250"/>
          </a:xfrm>
          <a:prstGeom prst="rect">
            <a:avLst/>
          </a:prstGeo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grpSp>
        <p:nvGrpSpPr>
          <p:cNvPr id="24" name="Group 67"/>
          <p:cNvGrpSpPr/>
          <p:nvPr/>
        </p:nvGrpSpPr>
        <p:grpSpPr>
          <a:xfrm>
            <a:off x="341799" y="301884"/>
            <a:ext cx="691030" cy="491082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2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2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2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4"/>
            <a:ext cx="8755128" cy="4372131"/>
          </a:xfrm>
          <a:prstGeom prst="rect">
            <a:avLst/>
          </a:prstGeo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86" y="5358903"/>
            <a:ext cx="8574685" cy="61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5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  <a:prstGeom prst="rect">
            <a:avLst/>
          </a:prstGeo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50064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50064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50064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grpSp>
        <p:nvGrpSpPr>
          <p:cNvPr id="91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4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36" name="Picture 3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4962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4"/>
            <a:ext cx="4349918" cy="1098762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90" y="311149"/>
            <a:ext cx="326786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877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3" y="311149"/>
            <a:ext cx="330200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4" y="3028951"/>
            <a:ext cx="2523161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37420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683659"/>
            <a:ext cx="183873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676400"/>
            <a:ext cx="1838730" cy="344941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5182962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5182962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6" y="310898"/>
            <a:ext cx="8474869" cy="605418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pic>
        <p:nvPicPr>
          <p:cNvPr id="9" name="Picture 8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37" name="Picture 36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2916766" y="777240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55" name="Picture 54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4391620" y="778669"/>
            <a:ext cx="4424562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3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Rectangle 33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</p:bld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275035"/>
            <a:ext cx="780055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543050"/>
            <a:ext cx="7800556" cy="4525566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/>
            </a:lvl1pPr>
            <a:lvl2pPr>
              <a:spcBef>
                <a:spcPts val="756"/>
              </a:spcBef>
              <a:defRPr sz="1800"/>
            </a:lvl2pPr>
            <a:lvl3pPr>
              <a:spcBef>
                <a:spcPts val="756"/>
              </a:spcBef>
              <a:defRPr/>
            </a:lvl3pPr>
            <a:lvl4pPr>
              <a:spcBef>
                <a:spcPts val="756"/>
              </a:spcBef>
              <a:defRPr/>
            </a:lvl4pPr>
            <a:lvl5pPr>
              <a:spcBef>
                <a:spcPts val="756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7275" y="857250"/>
            <a:ext cx="7800556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9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0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4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24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no ty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white">
          <a:xfrm>
            <a:off x="0" y="0"/>
            <a:ext cx="10572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598" tIns="28799" rIns="57598" bIns="28799"/>
          <a:lstStyle/>
          <a:p>
            <a:pPr defTabSz="575981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Arial" pitchFamily="34" charset="0"/>
              <a:ea typeface="Apple LiGothic Medium" charset="-120"/>
              <a:sym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11" y="290513"/>
            <a:ext cx="8327414" cy="12261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57832" y="6552605"/>
            <a:ext cx="286616" cy="364331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B13-0A32-4557-88E9-079F0C330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hiteBlue bkgd 108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789" y="6019800"/>
            <a:ext cx="14082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ltGray">
          <a:xfrm>
            <a:off x="2900363" y="6661226"/>
            <a:ext cx="2476915" cy="1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730" tIns="25864" rIns="51730" bIns="25864" anchor="b" anchorCtr="1">
            <a:spAutoFit/>
          </a:bodyPr>
          <a:lstStyle/>
          <a:p>
            <a:pPr defTabSz="512983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8E8E95"/>
                </a:solidFill>
                <a:latin typeface="Arial" pitchFamily="34" charset="0"/>
                <a:ea typeface="Apple LiGothic Medium" charset="-120"/>
                <a:sym typeface="Arial" pitchFamily="34" charset="0"/>
              </a:rPr>
              <a:t>© 2012 Cisco and/or its affiliates. All rights reserved.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ltGray">
          <a:xfrm>
            <a:off x="1057275" y="6536925"/>
            <a:ext cx="792064" cy="29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30" tIns="25864" rIns="51730" bIns="25864" anchor="b">
            <a:spAutoFit/>
          </a:bodyPr>
          <a:lstStyle/>
          <a:p>
            <a:pPr defTabSz="512983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8E8E95"/>
                </a:solidFill>
                <a:latin typeface="Arial" pitchFamily="34" charset="0"/>
                <a:ea typeface="Apple LiGothic Medium" charset="-120"/>
                <a:sym typeface="Arial" pitchFamily="34" charset="0"/>
              </a:rPr>
              <a:t>Presentation_ID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115050" y="6663607"/>
            <a:ext cx="668928" cy="1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730" tIns="25864" rIns="51730" bIns="25864" anchor="b" anchorCtr="1">
            <a:spAutoFit/>
          </a:bodyPr>
          <a:lstStyle/>
          <a:p>
            <a:pPr defTabSz="512983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8E8E95"/>
                </a:solidFill>
                <a:latin typeface="Arial" pitchFamily="34" charset="0"/>
                <a:ea typeface="Apple LiGothic Medium" charset="-120"/>
                <a:sym typeface="Arial" pitchFamily="34" charset="0"/>
              </a:rPr>
              <a:t>Cisco Public</a:t>
            </a:r>
          </a:p>
        </p:txBody>
      </p:sp>
      <p:pic>
        <p:nvPicPr>
          <p:cNvPr id="7" name="Picture 2" descr="BGTHN-Logo Blue-Lar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85" y="2733675"/>
            <a:ext cx="4364831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730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4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2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30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84231" y="1411242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1" name="Picture 20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8236" y="1335313"/>
            <a:ext cx="83809" cy="4961463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5" name="Picture 14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8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8888" y="301752"/>
            <a:ext cx="4123944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kumimoji="0" lang="en-US" sz="3600" b="0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rgbClr val="01BBBB"/>
                  </a:gs>
                </a:gsLst>
                <a:lin ang="2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1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00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/>
        </p:nvPicPr>
        <p:blipFill>
          <a:blip r:embed="rId2" cstate="print"/>
          <a:srcRect r="2996"/>
          <a:stretch>
            <a:fillRect/>
          </a:stretch>
        </p:blipFill>
        <p:spPr>
          <a:xfrm>
            <a:off x="333375" y="3106740"/>
            <a:ext cx="8477250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358" y="3022901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673957" y="777240"/>
            <a:ext cx="786384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9702" y="1339745"/>
            <a:ext cx="4021116" cy="4965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8185" y="1339745"/>
            <a:ext cx="4222440" cy="4965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84231" y="1411244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3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011105" cy="4965700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5"/>
            <a:ext cx="3236976" cy="646331"/>
          </a:xfrm>
          <a:prstGeom prst="rect">
            <a:avLst/>
          </a:prstGeo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0" name="Picture 19" descr="vert 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6658" y="1276350"/>
            <a:ext cx="169767" cy="5095875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09475" y="4736592"/>
            <a:ext cx="3237819" cy="338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0.xml"/><Relationship Id="rId9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3" Type="http://schemas.openxmlformats.org/officeDocument/2006/relationships/theme" Target="../theme/theme2.xml"/><Relationship Id="rId34" Type="http://schemas.openxmlformats.org/officeDocument/2006/relationships/image" Target="../media/image9.jpeg"/><Relationship Id="rId1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  <p:sldLayoutId id="2147483818" r:id="rId26"/>
    <p:sldLayoutId id="2147483819" r:id="rId27"/>
    <p:sldLayoutId id="2147483820" r:id="rId28"/>
    <p:sldLayoutId id="2147483821" r:id="rId29"/>
    <p:sldLayoutId id="2147483822" r:id="rId30"/>
    <p:sldLayoutId id="2147483823" r:id="rId31"/>
    <p:sldLayoutId id="2147483824" r:id="rId32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iscoucs.github.io/ucsmsdk_docs/" TargetMode="Externa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iscoUcs/ucsmsdk_sampl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ucs-python@cisco.com" TargetMode="External"/><Relationship Id="rId4" Type="http://schemas.openxmlformats.org/officeDocument/2006/relationships/hyperlink" Target="https://github.com/CiscoUcs/ucsmsdk/issues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cspython.herokuapp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iscoucs/ucsmsd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03" y="1737378"/>
            <a:ext cx="8112125" cy="29187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10000"/>
                  </a:schemeClr>
                </a:solidFill>
              </a:rPr>
              <a:t>UCSMSDK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4000" dirty="0" smtClean="0">
                <a:solidFill>
                  <a:schemeClr val="accent3">
                    <a:lumMod val="10000"/>
                  </a:schemeClr>
                </a:solidFill>
              </a:rPr>
              <a:t>Cisco </a:t>
            </a:r>
            <a:r>
              <a:rPr lang="en-US" sz="4000" dirty="0" err="1" smtClean="0">
                <a:solidFill>
                  <a:schemeClr val="accent3">
                    <a:lumMod val="10000"/>
                  </a:schemeClr>
                </a:solidFill>
              </a:rPr>
              <a:t>Ucs</a:t>
            </a:r>
            <a:r>
              <a:rPr lang="en-US" sz="4000" dirty="0" smtClean="0">
                <a:solidFill>
                  <a:schemeClr val="accent3">
                    <a:lumMod val="10000"/>
                  </a:schemeClr>
                </a:solidFill>
              </a:rPr>
              <a:t> Python SDK</a:t>
            </a:r>
            <a:endParaRPr lang="en-US" sz="40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73" y="5104150"/>
            <a:ext cx="8112126" cy="384175"/>
          </a:xfrm>
        </p:spPr>
        <p:txBody>
          <a:bodyPr/>
          <a:lstStyle/>
          <a:p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0673" y="4671734"/>
            <a:ext cx="811212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None/>
              <a:tabLst/>
              <a:defRPr lang="en-US"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1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# Query for an existing Mo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handle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query_dn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"org-root/ls-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sp_demo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Update description of the service profile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sp.descr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demo_descr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Add it to the on-going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transaction</a:t>
            </a: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set_mo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#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commit the changes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handle.commit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94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# Query for an existing Mo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handle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query_dn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"org-root/ls-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sp_demo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Remove the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remove_mo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	#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commit the changes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handle.commit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210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All or None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If a step in the transaction fails, no changes are applied to the server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ucsmsdk.mometa.ls.LsServer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LsServer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i="1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i="1" dirty="0">
                <a:latin typeface="Consolas" charset="0"/>
                <a:ea typeface="Consolas" charset="0"/>
                <a:cs typeface="Consolas" charset="0"/>
              </a:rPr>
              <a:t>Create Service Profile </a:t>
            </a: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sp_demo1 </a:t>
            </a:r>
            <a:r>
              <a:rPr lang="en-US" sz="1800" i="1" dirty="0">
                <a:latin typeface="Consolas" charset="0"/>
                <a:ea typeface="Consolas" charset="0"/>
                <a:cs typeface="Consolas" charset="0"/>
              </a:rPr>
              <a:t>and add it to </a:t>
            </a: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transaction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sp1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LsServer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parent_mo_or_dn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="org-root"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name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="sp_demo1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handle.add_mo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(sp1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Create Service Profile sp_demo2 and add it to transaction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sp2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LsServer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parent_mo_or_dn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="org-root"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name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="sp_demo2"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handle.add_mo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(sp2)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	# </a:t>
            </a:r>
            <a:r>
              <a:rPr lang="en-US" sz="1800" i="1" dirty="0">
                <a:latin typeface="Consolas" charset="0"/>
                <a:ea typeface="Consolas" charset="0"/>
                <a:cs typeface="Consolas" charset="0"/>
              </a:rPr>
              <a:t>commit the changes to server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i="1" dirty="0" smtClean="0">
                <a:latin typeface="Consolas" charset="0"/>
                <a:ea typeface="Consolas" charset="0"/>
                <a:cs typeface="Consolas" charset="0"/>
              </a:rPr>
              <a:t># Both the Service profiles are created at this point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95630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onvert_to_ucs_python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 generating python code based off operations done on the UCSM GUI.</a:t>
            </a:r>
          </a:p>
          <a:p>
            <a:r>
              <a:rPr lang="en-US" dirty="0" smtClean="0"/>
              <a:t>Step#1 – Launch UCSM GUI</a:t>
            </a:r>
            <a:r>
              <a:rPr lang="en-US" dirty="0"/>
              <a:t> </a:t>
            </a:r>
            <a:r>
              <a:rPr lang="en-US" dirty="0" smtClean="0"/>
              <a:t>from python shell!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ucsmsdk.utils.ucsguilaunch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ucs_gui_launch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ucsmsdk.ucshandle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UcsHandle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Login to the server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handle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UcsHandle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username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password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handle.login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launch the UCSM GUI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ucs_gui_launch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(handle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0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convert_to_ucs_python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Step#2 - Run </a:t>
            </a:r>
            <a:r>
              <a:rPr lang="en-US" dirty="0" err="1" smtClean="0"/>
              <a:t>convert_to_ucs_python</a:t>
            </a:r>
            <a:endParaRPr lang="en-US" dirty="0" smtClean="0"/>
          </a:p>
          <a:p>
            <a:pPr lvl="1"/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ucsmsdk.utils.converttopython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convert_to_ucs_python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# The </a:t>
            </a:r>
            <a:r>
              <a:rPr lang="en-US" i="1" dirty="0"/>
              <a:t>CLI will go into a listen mode until </a:t>
            </a:r>
            <a:r>
              <a:rPr lang="en-US" i="1" dirty="0" err="1"/>
              <a:t>Ctrl+C</a:t>
            </a:r>
            <a:r>
              <a:rPr lang="en-US" i="1" dirty="0"/>
              <a:t> is pressed again. Until then it prints equivalent script for operations done on the UI</a:t>
            </a:r>
            <a:r>
              <a:rPr lang="en-US" i="1" dirty="0" smtClean="0"/>
              <a:t>.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convert_to_ucs_python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20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https://ciscoucs.github.io/ucsmsdk_docs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71" y="1691640"/>
            <a:ext cx="496951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3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Lot of samples available at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://github.com/CiscoUcs/ucsmsdk_samples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78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have an active slack channel. </a:t>
            </a:r>
            <a:r>
              <a:rPr lang="en-US" dirty="0"/>
              <a:t>Invite yourself at </a:t>
            </a:r>
            <a:r>
              <a:rPr lang="en-US" dirty="0">
                <a:hlinkClick r:id="rId2"/>
              </a:rPr>
              <a:t>https://ucspython.herokuapp.com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ailing list </a:t>
            </a:r>
            <a:r>
              <a:rPr lang="en-US" dirty="0" smtClean="0">
                <a:hlinkClick r:id="rId3"/>
              </a:rPr>
              <a:t>ucs-python@cisco.com</a:t>
            </a:r>
            <a:endParaRPr lang="en-US" dirty="0" smtClean="0"/>
          </a:p>
          <a:p>
            <a:r>
              <a:rPr lang="en-US" dirty="0" smtClean="0"/>
              <a:t>We really encourage filing </a:t>
            </a:r>
            <a:r>
              <a:rPr lang="en-US" dirty="0"/>
              <a:t>issues/feature requests 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github.com/CiscoUcs/ucsmsdk/issues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65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2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44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ucsmsdk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install it?</a:t>
            </a:r>
          </a:p>
          <a:p>
            <a:r>
              <a:rPr lang="en-US" dirty="0" smtClean="0"/>
              <a:t>How to learn to use it?</a:t>
            </a:r>
          </a:p>
          <a:p>
            <a:pPr marL="692150" lvl="1" indent="-285750">
              <a:buFont typeface="Arial" charset="0"/>
              <a:buChar char="•"/>
            </a:pPr>
            <a:r>
              <a:rPr lang="en-US" dirty="0" smtClean="0"/>
              <a:t>Login/Logout</a:t>
            </a:r>
          </a:p>
          <a:p>
            <a:pPr marL="692150" lvl="1" indent="-285750">
              <a:buFont typeface="Arial" charset="0"/>
              <a:buChar char="•"/>
            </a:pPr>
            <a:r>
              <a:rPr lang="en-US" dirty="0" smtClean="0"/>
              <a:t>CRUD operations</a:t>
            </a:r>
          </a:p>
          <a:p>
            <a:pPr marL="692150" lvl="1" indent="-285750">
              <a:buFont typeface="Arial" charset="0"/>
              <a:buChar char="•"/>
            </a:pPr>
            <a:r>
              <a:rPr lang="en-US" dirty="0" smtClean="0"/>
              <a:t>Transaction support</a:t>
            </a:r>
          </a:p>
          <a:p>
            <a:pPr marL="692150" lvl="1" indent="-285750">
              <a:buFont typeface="Arial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onvert_to_ucs_python</a:t>
            </a:r>
            <a:endParaRPr lang="en-US" dirty="0" smtClean="0"/>
          </a:p>
          <a:p>
            <a:r>
              <a:rPr lang="en-US" dirty="0" smtClean="0"/>
              <a:t>Sample scripts and Documentation</a:t>
            </a:r>
          </a:p>
          <a:p>
            <a:r>
              <a:rPr lang="en-US" dirty="0" smtClean="0"/>
              <a:t>Where to go for help?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62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ucsmsdk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Python modules for Cisco UCS Servers </a:t>
            </a:r>
          </a:p>
          <a:p>
            <a:r>
              <a:rPr lang="en-US" dirty="0" smtClean="0"/>
              <a:t>Performs CRUD operations</a:t>
            </a:r>
          </a:p>
          <a:p>
            <a:r>
              <a:rPr lang="en-US" dirty="0" smtClean="0"/>
              <a:t>Python APIs are automatically generated based off XML Schema</a:t>
            </a:r>
          </a:p>
          <a:p>
            <a:r>
              <a:rPr lang="en-US" dirty="0" smtClean="0"/>
              <a:t>Free to download from Python Package Index(</a:t>
            </a:r>
            <a:r>
              <a:rPr lang="en-US" dirty="0" err="1" smtClean="0"/>
              <a:t>pypi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Follows python best practices and PEP8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20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the </a:t>
            </a:r>
            <a:r>
              <a:rPr lang="en-US" dirty="0" err="1" smtClean="0"/>
              <a:t>ucsmsdk</a:t>
            </a:r>
            <a:r>
              <a:rPr lang="en-US" dirty="0" smtClean="0"/>
              <a:t> control?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Hardware</a:t>
            </a:r>
          </a:p>
          <a:p>
            <a:pPr lvl="1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VLANs, LAN Uplink, SAN Uplink, Server, Appliance Ports, Port Channels, etc.</a:t>
            </a:r>
          </a:p>
          <a:p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Pools</a:t>
            </a:r>
          </a:p>
          <a:p>
            <a:pPr lvl="1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Servers, UUID, MAC, IP, WWPN, WWNN, iSCSI, etc.</a:t>
            </a:r>
          </a:p>
          <a:p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Policies</a:t>
            </a:r>
          </a:p>
          <a:p>
            <a:pPr lvl="1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BIOS, Firmware, Adapters, Boot, Drives, etc.</a:t>
            </a:r>
          </a:p>
          <a:p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Templates</a:t>
            </a:r>
          </a:p>
          <a:p>
            <a:pPr lvl="1"/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vNIC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vHBA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, Service Profile Templates, etc.</a:t>
            </a:r>
          </a:p>
          <a:p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Reporting</a:t>
            </a:r>
          </a:p>
          <a:p>
            <a:pPr lvl="1"/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vNIC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 Statistics,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</a:rPr>
              <a:t>vHBA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 Statistics, Thermal, Resources, </a:t>
            </a:r>
            <a:r>
              <a:rPr lang="en-US" dirty="0" smtClean="0">
                <a:solidFill>
                  <a:schemeClr val="accent3">
                    <a:lumMod val="10000"/>
                  </a:schemeClr>
                </a:solidFill>
              </a:rPr>
              <a:t>etc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09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Last stable version from Python Package Index (</a:t>
            </a:r>
            <a:r>
              <a:rPr lang="en-US" dirty="0" err="1" smtClean="0"/>
              <a:t>pypi</a:t>
            </a:r>
            <a:r>
              <a:rPr lang="en-US" dirty="0" smtClean="0"/>
              <a:t>)</a:t>
            </a:r>
          </a:p>
          <a:p>
            <a:pPr lvl="1"/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ucsmsdk</a:t>
            </a:r>
            <a:endParaRPr lang="en-US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Latest development version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clone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https://github.com/ciscoucs/ucsmsdk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ucsmsdk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udo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make install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5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Configure a UCS domain in just a few minutes</a:t>
            </a:r>
          </a:p>
          <a:p>
            <a:r>
              <a:rPr lang="en-US" dirty="0" smtClean="0"/>
              <a:t>Once you have the configuration it becomes repeatable and so consistent. Same results 100% of the times</a:t>
            </a:r>
          </a:p>
          <a:p>
            <a:r>
              <a:rPr lang="en-US" dirty="0" smtClean="0"/>
              <a:t>Configurations are much faster and can be done in parallel - configure N domains in parallel.</a:t>
            </a:r>
          </a:p>
        </p:txBody>
      </p:sp>
    </p:spTree>
    <p:extLst>
      <p:ext uri="{BB962C8B-B14F-4D97-AF65-F5344CB8AC3E}">
        <p14:creationId xmlns:p14="http://schemas.microsoft.com/office/powerpoint/2010/main" val="19433074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ucsmsdk.ucshandle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UcsHandle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Create a connection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handle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handle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UcsHandle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("192.168.1.1", "admin", "password")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Login to the server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login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Logout from the server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logout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22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Below are some of the APIs that facilitate CRUD operations on Managed Objects exposed by Cisco UCS Servers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reate </a:t>
            </a:r>
            <a:r>
              <a:rPr lang="en-US" dirty="0"/>
              <a:t>an object - </a:t>
            </a:r>
            <a:r>
              <a:rPr lang="en-US" dirty="0" err="1" smtClean="0"/>
              <a:t>add_mo</a:t>
            </a:r>
            <a:endParaRPr lang="en-US" dirty="0" smtClean="0"/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etrieve </a:t>
            </a:r>
            <a:r>
              <a:rPr lang="en-US" dirty="0"/>
              <a:t>an object - </a:t>
            </a:r>
            <a:r>
              <a:rPr lang="en-US" dirty="0" err="1" smtClean="0"/>
              <a:t>query_dn</a:t>
            </a:r>
            <a:endParaRPr lang="en-US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          </a:t>
            </a:r>
            <a:r>
              <a:rPr lang="en-US" dirty="0" err="1" smtClean="0"/>
              <a:t>query_classid</a:t>
            </a:r>
            <a:endParaRPr lang="en-US" dirty="0" smtClean="0"/>
          </a:p>
          <a:p>
            <a:pPr lvl="1"/>
            <a:r>
              <a:rPr lang="en-US" b="1" dirty="0"/>
              <a:t>		</a:t>
            </a:r>
            <a:r>
              <a:rPr lang="en-US" b="1" dirty="0" smtClean="0"/>
              <a:t>          </a:t>
            </a:r>
            <a:r>
              <a:rPr lang="en-US" dirty="0" err="1" smtClean="0"/>
              <a:t>query_dns</a:t>
            </a:r>
            <a:endParaRPr lang="en-US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          </a:t>
            </a:r>
            <a:r>
              <a:rPr lang="en-US" dirty="0" err="1" smtClean="0"/>
              <a:t>query_classids</a:t>
            </a:r>
            <a:endParaRPr lang="en-US" dirty="0"/>
          </a:p>
          <a:p>
            <a:pPr lvl="1"/>
            <a:r>
              <a:rPr lang="en-US" b="1" dirty="0"/>
              <a:t>U</a:t>
            </a:r>
            <a:r>
              <a:rPr lang="en-US" dirty="0"/>
              <a:t>pdate an object - </a:t>
            </a:r>
            <a:r>
              <a:rPr lang="en-US" dirty="0" err="1" smtClean="0"/>
              <a:t>set_mo</a:t>
            </a:r>
            <a:endParaRPr lang="en-US" dirty="0"/>
          </a:p>
          <a:p>
            <a:pPr lvl="1"/>
            <a:r>
              <a:rPr lang="en-US" b="1" dirty="0"/>
              <a:t>D</a:t>
            </a:r>
            <a:r>
              <a:rPr lang="en-US" dirty="0"/>
              <a:t>elete an object - </a:t>
            </a:r>
            <a:r>
              <a:rPr lang="en-US" dirty="0" err="1"/>
              <a:t>delete_mo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ucsmsdk.mometa.ls.LsServer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LsServer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Create a Service Profile Object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LsServer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parent_mo_or_dn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="org-root"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sp_demo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Add the create Mo to a transaction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handle.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add_mo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Commit the transaction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andle.commit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66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1ab4c383286ce55e449a2bb3d1392c143c3c5"/>
</p:tagLst>
</file>

<file path=ppt/theme/theme1.xml><?xml version="1.0" encoding="utf-8"?>
<a:theme xmlns:a="http://schemas.openxmlformats.org/drawingml/2006/main" name="Cisco_Arial_16x9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51583</TotalTime>
  <Words>509</Words>
  <Application>Microsoft Macintosh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 LiGothic Medium</vt:lpstr>
      <vt:lpstr>Calibri</vt:lpstr>
      <vt:lpstr>Consolas</vt:lpstr>
      <vt:lpstr>Arial</vt:lpstr>
      <vt:lpstr>Ciscolight</vt:lpstr>
      <vt:lpstr>Cisco_Arial_16x9</vt:lpstr>
      <vt:lpstr>Default Theme</vt:lpstr>
      <vt:lpstr> UCSMSDK    Cisco Ucs Python SDK</vt:lpstr>
      <vt:lpstr>Agenda</vt:lpstr>
      <vt:lpstr>ucsmsdk</vt:lpstr>
      <vt:lpstr>What can the ucsmsdk control?</vt:lpstr>
      <vt:lpstr>Installation</vt:lpstr>
      <vt:lpstr>Why?</vt:lpstr>
      <vt:lpstr>Login/Logout</vt:lpstr>
      <vt:lpstr>CRUD operations</vt:lpstr>
      <vt:lpstr>Creating an Object</vt:lpstr>
      <vt:lpstr>Updating an Object</vt:lpstr>
      <vt:lpstr>Deleting an object</vt:lpstr>
      <vt:lpstr>Transaction</vt:lpstr>
      <vt:lpstr>convert_to_ucs_python</vt:lpstr>
      <vt:lpstr>convert_to_ucs_python</vt:lpstr>
      <vt:lpstr>Documentation</vt:lpstr>
      <vt:lpstr>samples</vt:lpstr>
      <vt:lpstr>Community</vt:lpstr>
      <vt:lpstr>Q&amp;A</vt:lpstr>
      <vt:lpstr>PowerPoint Presentation</vt:lpstr>
    </vt:vector>
  </TitlesOfParts>
  <Company>Decarolis Design and Marketing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Laptop1</dc:creator>
  <cp:lastModifiedBy>Vijay Balyan</cp:lastModifiedBy>
  <cp:revision>496</cp:revision>
  <cp:lastPrinted>2012-02-14T00:54:14Z</cp:lastPrinted>
  <dcterms:created xsi:type="dcterms:W3CDTF">2012-02-14T04:37:45Z</dcterms:created>
  <dcterms:modified xsi:type="dcterms:W3CDTF">2016-07-13T18:03:27Z</dcterms:modified>
</cp:coreProperties>
</file>