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  <p:sldId id="287" r:id="rId33"/>
    <p:sldId id="292" r:id="rId34"/>
    <p:sldId id="290" r:id="rId35"/>
    <p:sldId id="291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0286B-44B4-41E4-A6B5-6185C742EC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AF3E-6B0F-498B-8E8C-7770C0B0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4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ordinal outcomes, use the example of non-equal interval income buckets (e.g. [0, 2000), [2000, 5000),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9AF3E-6B0F-498B-8E8C-7770C0B022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this session will only focus on 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9AF3E-6B0F-498B-8E8C-7770C0B022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why someone might think linear regression is good for binary classification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9AF3E-6B0F-498B-8E8C-7770C0B022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70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9322-7E14-47F0-B8D7-44F701BAAA1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750B-1FD4-423D-B0D3-F76D2F04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83FEF-5A39-4582-A021-3BDB6E908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F8789E-539F-46F1-B08D-6C52ED5BD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F0815-CCD5-4C63-B5FB-9E9394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92D0B-C73F-4280-A55B-9B5E2D56D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062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62239BD-AEAD-4D27-A58B-7CD2256F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C953533-AA55-4EEC-9D86-A6ADC7871D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082"/>
            <a:ext cx="5334000" cy="355599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56F932-CFAE-47DC-8B16-7412750B61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Desirable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Predictions are in the range of (0,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Predictions represent the probability of belonging to a class</a:t>
            </a:r>
          </a:p>
        </p:txBody>
      </p:sp>
    </p:spTree>
    <p:extLst>
      <p:ext uri="{BB962C8B-B14F-4D97-AF65-F5344CB8AC3E}">
        <p14:creationId xmlns:p14="http://schemas.microsoft.com/office/powerpoint/2010/main" val="40561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59B67-FEA4-455C-B5DC-22812D5E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E5187C-22B7-4281-A09E-B11ED7887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Logistic regression estimates the log-odds of the event that </a:t>
                </a:r>
                <a:r>
                  <a:rPr lang="en-US" b="1" i="1" dirty="0"/>
                  <a:t>Y = 1 </a:t>
                </a:r>
                <a:r>
                  <a:rPr lang="en-US" dirty="0"/>
                  <a:t>as a linear function of predictors (</a:t>
                </a:r>
                <a:r>
                  <a:rPr lang="en-US" b="1" i="1" dirty="0"/>
                  <a:t>X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Rearranging, we have the </a:t>
                </a:r>
                <a:r>
                  <a:rPr lang="en-US" b="1" i="1" dirty="0" err="1"/>
                  <a:t>Pr</a:t>
                </a:r>
                <a:r>
                  <a:rPr lang="en-US" b="1" i="1" dirty="0"/>
                  <a:t>(Y=1) </a:t>
                </a:r>
                <a:r>
                  <a:rPr lang="en-US" dirty="0"/>
                  <a:t>as the standard logistic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E5187C-22B7-4281-A09E-B11ED7887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2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146A9-ACEF-4D7F-877D-D7792508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logistic regression classify?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7A40AD15-D1B4-4B3D-BC8B-AD7A1A83DC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91" y="2411416"/>
            <a:ext cx="4359018" cy="3589331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CA6D44C8-B5B1-4BE0-889F-770910E03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line that best separates the two classes!</a:t>
            </a:r>
          </a:p>
        </p:txBody>
      </p:sp>
    </p:spTree>
    <p:extLst>
      <p:ext uri="{BB962C8B-B14F-4D97-AF65-F5344CB8AC3E}">
        <p14:creationId xmlns:p14="http://schemas.microsoft.com/office/powerpoint/2010/main" val="3436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98CA7-FCF9-4A76-8738-3A9E458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4E7ED3-011C-429B-AE9F-7BD241195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determine the best separating hyperplane?</a:t>
            </a:r>
          </a:p>
        </p:txBody>
      </p:sp>
    </p:spTree>
    <p:extLst>
      <p:ext uri="{BB962C8B-B14F-4D97-AF65-F5344CB8AC3E}">
        <p14:creationId xmlns:p14="http://schemas.microsoft.com/office/powerpoint/2010/main" val="6096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4C72C-16CE-4888-91EB-0FB8361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function:</a:t>
            </a:r>
            <a:br>
              <a:rPr lang="en-US" dirty="0"/>
            </a:br>
            <a:r>
              <a:rPr lang="en-US" dirty="0"/>
              <a:t>Binary cross 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D8C33DB-5A1C-4CE6-BB15-6C18A8B2D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Binary cross entropy loss: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8C33DB-5A1C-4CE6-BB15-6C18A8B2D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2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8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4C72C-16CE-4888-91EB-0FB8361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D8C33DB-5A1C-4CE6-BB15-6C18A8B2D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Binary cross entropy loss: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r>
                  <a:rPr lang="en-US" dirty="0"/>
                  <a:t>Depends mostly on the true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1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[(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)×(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1" i="1" dirty="0"/>
              </a:p>
              <a:p>
                <a:r>
                  <a:rPr lang="en-US" dirty="0"/>
                  <a:t>The value inside the square brackets ranges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func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logarithmic function is monotonically increasing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C33DB-5A1C-4CE6-BB15-6C18A8B2D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A1E7A-AE77-4E37-96A1-DCCC7D0F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the 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9CC3806-5F64-4A0C-A056-B35200768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658223"/>
              </p:ext>
            </p:extLst>
          </p:nvPr>
        </p:nvGraphicFramePr>
        <p:xfrm>
          <a:off x="685800" y="2193925"/>
          <a:ext cx="5410200" cy="3881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xmlns="" val="221881042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xmlns="" val="3177677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xmlns="" val="2116104106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xmlns="" val="1600719506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xmlns="" val="887765212"/>
                    </a:ext>
                  </a:extLst>
                </a:gridCol>
              </a:tblGrid>
              <a:tr h="6887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P(Y=1)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ln(.)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553245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ln(0.7)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3960035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ln(0.9)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982817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ln(0.7)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4156754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ln(0.9)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9998678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ln(0.3)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882515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ln(0.1)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087054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ln(0.3)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92793"/>
                  </a:ext>
                </a:extLst>
              </a:tr>
              <a:tr h="399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ln(0.1)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53596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1353310C-14BF-4CD5-9378-DA799E6A68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3436" y="2193925"/>
                <a:ext cx="5002763" cy="3881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dirty="0"/>
                  <a:t>Cost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1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/>
              </a:p>
              <a:p>
                <a:r>
                  <a:rPr lang="en-US" sz="4000" dirty="0"/>
                  <a:t>Rewards more confident predictions if correct; penalizes more confident predictions if wrong</a:t>
                </a:r>
              </a:p>
              <a:p>
                <a:r>
                  <a:rPr lang="en-US" sz="4000" dirty="0"/>
                  <a:t>Symmetric penalization of errors</a:t>
                </a:r>
              </a:p>
              <a:p>
                <a:r>
                  <a:rPr lang="en-US" sz="4000" dirty="0"/>
                  <a:t>Minimizing binary cross entropy loss function gets the model to predict correctly, with the right amount of confidence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353310C-14BF-4CD5-9378-DA799E6A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2193925"/>
                <a:ext cx="5002763" cy="3881120"/>
              </a:xfrm>
              <a:prstGeom prst="rect">
                <a:avLst/>
              </a:prstGeom>
              <a:blipFill>
                <a:blip r:embed="rId2"/>
                <a:stretch>
                  <a:fillRect l="-1585" t="-2669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915017-6369-4263-BDBC-F22BBF3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52ED5-3A73-464D-ADB0-7EBC1AF59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best coefficients to minimize our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125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3A1B1-224D-4725-9683-B2919E53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4594F-76A8-4A71-8B76-E3DF6839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the lowest point in a valley while blindfolded?</a:t>
            </a:r>
          </a:p>
          <a:p>
            <a:r>
              <a:rPr lang="en-US" dirty="0"/>
              <a:t>Suppose we are in the region, we could, at our starting point: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Feel around with our feet for the direction where the elevation is sloping downwards the most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Head in that direction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1. and 2. until the land is no longer sloping downwards</a:t>
            </a:r>
          </a:p>
        </p:txBody>
      </p:sp>
    </p:spTree>
    <p:extLst>
      <p:ext uri="{BB962C8B-B14F-4D97-AF65-F5344CB8AC3E}">
        <p14:creationId xmlns:p14="http://schemas.microsoft.com/office/powerpoint/2010/main" val="26975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5EEAB-AA88-4039-831E-B62B6636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179A3-1366-4CF5-8EC3-1618591B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session, you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the concept of classification in machine learning (ML)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Articulate the difference between linear and 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logistic regression’s cost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gradient descent for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the appropriate metrics for evaluating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a logistic regression model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8853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EE4B-F6A8-4F96-A18F-6FF2DD0B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32E38A-22CE-44A9-A124-D3D03674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Randomly initialize coefficients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cost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derivative of the cost function with regards to each coefficient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each coefficient in proportion to its derivative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Repeats Steps 2 – 4 until the decrease in the cost function is below a predetermined threshold or we have reached the maximum iterations </a:t>
            </a:r>
          </a:p>
        </p:txBody>
      </p:sp>
    </p:spTree>
    <p:extLst>
      <p:ext uri="{BB962C8B-B14F-4D97-AF65-F5344CB8AC3E}">
        <p14:creationId xmlns:p14="http://schemas.microsoft.com/office/powerpoint/2010/main" val="30011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D8027-B7B0-441C-86D5-F65E2870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visualized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94EE2-B35A-4409-901C-3A453ED8F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915488F-9ECE-4C95-8507-B8E75C21C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87" y="3132138"/>
            <a:ext cx="4114800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1D07B3-8DE9-4B80-9C8D-408A43982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Loss Function Topography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848303E8-B6C9-4ADA-907B-3341A5A7D6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303588"/>
            <a:ext cx="4762500" cy="2743200"/>
          </a:xfrm>
        </p:spPr>
      </p:pic>
    </p:spTree>
    <p:extLst>
      <p:ext uri="{BB962C8B-B14F-4D97-AF65-F5344CB8AC3E}">
        <p14:creationId xmlns:p14="http://schemas.microsoft.com/office/powerpoint/2010/main" val="12856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3F07E-7337-4669-B6D2-9737445D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DC2FEB-9ABA-4E9D-A15B-F7CFAA42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71D82-9248-4CD7-824F-13157377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E207CC3B-F136-40CB-AE58-73FA8A8C67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3925"/>
            <a:ext cx="4632649" cy="4024313"/>
          </a:xfr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6AFD07A6-E23A-4832-8B37-FF4B198F83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026640"/>
              </p:ext>
            </p:extLst>
          </p:nvPr>
        </p:nvGraphicFramePr>
        <p:xfrm>
          <a:off x="6172200" y="2193925"/>
          <a:ext cx="533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35427865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155090122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939497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True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036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34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99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80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9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6E023-E5A7-42F8-BB46-4E0A23A5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169F935-4B52-4FD8-8D7E-5F11B806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506" y="1230440"/>
            <a:ext cx="6383694" cy="45946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E85D5A-3FA2-4C9C-B6DE-EC79F6D0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Diagonals are what the model correctly 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Off-diagonals are what the model classified wrongly</a:t>
            </a:r>
          </a:p>
        </p:txBody>
      </p:sp>
    </p:spTree>
    <p:extLst>
      <p:ext uri="{BB962C8B-B14F-4D97-AF65-F5344CB8AC3E}">
        <p14:creationId xmlns:p14="http://schemas.microsoft.com/office/powerpoint/2010/main" val="42660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F47E3-D57C-4AE4-8C4F-F2EC29AC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AFA4B0-A30E-4DE6-9090-98BBF3FF0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Default metric most people use</a:t>
                </a:r>
              </a:p>
              <a:p>
                <a:r>
                  <a:rPr lang="en-US" dirty="0"/>
                  <a:t>Can be a poor metric to evaluate a classifier under certain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AFA4B0-A30E-4DE6-9090-98BBF3FF0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E5D4A76-7828-4EEF-9433-09E8A4FE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99% of the training sample is of </a:t>
            </a:r>
            <a:r>
              <a:rPr lang="en-US" dirty="0" smtClean="0"/>
              <a:t>a given class</a:t>
            </a:r>
            <a:r>
              <a:rPr lang="en-US" dirty="0"/>
              <a:t>, what accuracy does the model achieve if it just classifies everything as </a:t>
            </a:r>
            <a:r>
              <a:rPr lang="en-US" dirty="0" smtClean="0"/>
              <a:t>that </a:t>
            </a:r>
            <a:r>
              <a:rPr lang="en-US" dirty="0"/>
              <a:t>class?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AF0F5-12BA-4260-8FB2-EEF948DFD72A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540056-26BE-4661-BC0C-16A677AF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Class imbalance will skew your results!</a:t>
            </a:r>
          </a:p>
        </p:txBody>
      </p:sp>
    </p:spTree>
    <p:extLst>
      <p:ext uri="{BB962C8B-B14F-4D97-AF65-F5344CB8AC3E}">
        <p14:creationId xmlns:p14="http://schemas.microsoft.com/office/powerpoint/2010/main" val="41065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392AC-5C09-41C1-9F31-AD08228E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50% of a town’s residents are terrorists. The country’s security department has implemented a classifier to identify terrorists. Alleged terrorists will be killed on the spot.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54EF37-F683-45B3-969A-2CA2CEB478C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6E28C9-6D26-4A83-81DF-8437DF95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terrorist as the positive class, is it more important to have fewer false negatives or false positives?</a:t>
            </a:r>
          </a:p>
        </p:txBody>
      </p:sp>
    </p:spTree>
    <p:extLst>
      <p:ext uri="{BB962C8B-B14F-4D97-AF65-F5344CB8AC3E}">
        <p14:creationId xmlns:p14="http://schemas.microsoft.com/office/powerpoint/2010/main" val="38365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534FB-5F70-4782-A90A-58325C3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Terrorist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4A1BD8-6351-479E-84A8-C3959F38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Prioritizing National Security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2D0EC89-5AED-49C8-9032-1909422E4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30" y="3356814"/>
            <a:ext cx="4320914" cy="26367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B04576-E609-4A06-90E5-541488645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Prioritizing Innocent Lives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8A38BE5F-7DB8-4E11-8A7F-0583C7D31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70" y="3345383"/>
            <a:ext cx="4374259" cy="2659610"/>
          </a:xfrm>
        </p:spPr>
      </p:pic>
    </p:spTree>
    <p:extLst>
      <p:ext uri="{BB962C8B-B14F-4D97-AF65-F5344CB8AC3E}">
        <p14:creationId xmlns:p14="http://schemas.microsoft.com/office/powerpoint/2010/main" val="15449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6F091-AE98-453A-8537-57A13AD9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7BB8549-F79F-4434-80E7-561DF9CF1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2" y="2193925"/>
            <a:ext cx="4752775" cy="40243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5E8DF4E0-62C7-4D92-B428-60D8C0847B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Precision: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F1-Score: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8DF4E0-62C7-4D92-B428-60D8C0847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8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6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25491-B53B-46BA-A08C-18090462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CFCB85-56E4-4602-BC88-C8AEFB6D6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6E023-E5A7-42F8-BB46-4E0A23A5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169F935-4B52-4FD8-8D7E-5F11B806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506" y="1230440"/>
            <a:ext cx="6383694" cy="45946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E85D5A-3FA2-4C9C-B6DE-EC79F6D0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precision, recall and F1-Score?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accuracy score?</a:t>
            </a:r>
          </a:p>
        </p:txBody>
      </p:sp>
    </p:spTree>
    <p:extLst>
      <p:ext uri="{BB962C8B-B14F-4D97-AF65-F5344CB8AC3E}">
        <p14:creationId xmlns:p14="http://schemas.microsoft.com/office/powerpoint/2010/main" val="26719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4C02C-63E0-4C05-9CBC-1C2AA9814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C71CEF-D2A1-4AF6-BBDE-DB2BFB110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Appendix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86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of probability </a:t>
            </a:r>
            <a:br>
              <a:rPr lang="en-GB" dirty="0"/>
            </a:br>
            <a:r>
              <a:rPr lang="en-GB" dirty="0"/>
              <a:t>from log-odds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7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of probability </a:t>
            </a:r>
            <a:br>
              <a:rPr lang="en-GB" dirty="0"/>
            </a:br>
            <a:r>
              <a:rPr lang="en-GB" dirty="0"/>
              <a:t>from log-odds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GB" sz="15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5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5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GB" sz="1500" b="1" i="1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GB" sz="1500" b="1" i="1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GB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500" b="1" i="1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GB" sz="1500" b="1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5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5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GB" sz="15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m:rPr>
                          <m:aln/>
                        </m:rPr>
                        <a:rPr lang="en-GB" sz="15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5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aln/>
                        </m:rPr>
                        <a:rPr lang="en-GB" sz="15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GB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5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5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GB" sz="1500" dirty="0" smtClean="0"/>
              </a:p>
              <a:p>
                <a:pPr marL="0" indent="0" algn="r">
                  <a:buNone/>
                </a:pPr>
                <a:r>
                  <a:rPr lang="en-GB" dirty="0" smtClean="0"/>
                  <a:t>Cont’d next slide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0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of probability </a:t>
            </a:r>
            <a:br>
              <a:rPr lang="en-GB" dirty="0"/>
            </a:br>
            <a:r>
              <a:rPr lang="en-GB" dirty="0"/>
              <a:t>from log-odds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aln/>
                        </m:rP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aln/>
                        </m:rP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m:rPr>
                          <m:aln/>
                        </m:rP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1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9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</a:t>
            </a:r>
            <a:r>
              <a:rPr lang="en-GB" dirty="0" smtClean="0"/>
              <a:t>of gradient descent 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547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of gradient descent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0" dirty="0" smtClean="0"/>
                  <a:t>Let: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93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of gradient descent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The term in the square bracket of the cost function is</a:t>
                </a:r>
                <a:r>
                  <a:rPr lang="en-GB" b="0" dirty="0" smtClean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Its derivative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493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of gradient descent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Finally, the derivation we are interested in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Using this derivative, we can update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at time step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dirty="0" smtClean="0"/>
                  <a:t> as follows: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9C64C-95B3-4A4D-8EBE-AEEE55FE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0492A2-9060-42BB-BD77-F0698D28E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E1F8B65C-F2AC-4551-8AFA-DF4791628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9" t="7895" r="1785" b="13157"/>
          <a:stretch/>
        </p:blipFill>
        <p:spPr>
          <a:xfrm>
            <a:off x="1050925" y="3298824"/>
            <a:ext cx="4565672" cy="274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A05B58-3848-4E65-BA87-AD2CAF29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A66CC793-1AEF-47FF-B0A6-EAD5A769FEC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29341"/>
            <a:ext cx="4562856" cy="2743200"/>
          </a:xfrm>
        </p:spPr>
      </p:pic>
    </p:spTree>
    <p:extLst>
      <p:ext uri="{BB962C8B-B14F-4D97-AF65-F5344CB8AC3E}">
        <p14:creationId xmlns:p14="http://schemas.microsoft.com/office/powerpoint/2010/main" val="22362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2A538-CAE4-4F1B-8937-658F659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9F284A-D38F-4E9B-95FC-C2AAEFF04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080557-E66D-44D4-960A-43348FEDB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 is to predict a numeric outcome:</a:t>
            </a:r>
          </a:p>
          <a:p>
            <a:pPr lvl="1"/>
            <a:r>
              <a:rPr lang="en-US" dirty="0"/>
              <a:t>Integer outcomes</a:t>
            </a:r>
          </a:p>
          <a:p>
            <a:pPr lvl="1"/>
            <a:r>
              <a:rPr lang="en-US" dirty="0"/>
              <a:t>Real outcomes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9620CD-CE73-4686-A4D7-0644EAF5A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5C6B55-D567-4F7C-AE20-E080E465E6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 is to prediction a categorical outcome:</a:t>
            </a:r>
          </a:p>
          <a:p>
            <a:pPr lvl="1"/>
            <a:r>
              <a:rPr lang="en-US" dirty="0"/>
              <a:t>Binary outcomes</a:t>
            </a:r>
          </a:p>
          <a:p>
            <a:pPr lvl="1"/>
            <a:r>
              <a:rPr lang="en-US" dirty="0"/>
              <a:t>Multi-class outcomes</a:t>
            </a:r>
          </a:p>
          <a:p>
            <a:pPr lvl="1"/>
            <a:r>
              <a:rPr lang="en-US" dirty="0"/>
              <a:t>Multi-label outcomes</a:t>
            </a:r>
          </a:p>
          <a:p>
            <a:pPr lvl="1"/>
            <a:r>
              <a:rPr lang="en-US" dirty="0"/>
              <a:t>Ordinal outcomes</a:t>
            </a:r>
          </a:p>
        </p:txBody>
      </p:sp>
    </p:spTree>
    <p:extLst>
      <p:ext uri="{BB962C8B-B14F-4D97-AF65-F5344CB8AC3E}">
        <p14:creationId xmlns:p14="http://schemas.microsoft.com/office/powerpoint/2010/main" val="25198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E2B79B-BC55-4005-ADEB-35B1E309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</a:t>
            </a:r>
            <a:r>
              <a:rPr lang="en-US" dirty="0"/>
              <a:t>how many stars out of 5 a customer will rate a 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64BF177-1AEB-404A-9D70-DDAC482312F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AD57B2-8D77-4EAF-BBEF-9535A2EFF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Is this a regression or a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40636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963C1-6552-41B3-A0BC-EFBA7C57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3A1C4-0809-4E72-8563-8322B457B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or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1751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C8493-88CB-4A3A-9489-F8E12C25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B879024-BD46-454A-82D7-CFED01935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8" y="2194559"/>
            <a:ext cx="4135903" cy="4114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6AAF3A-FD7A-41C0-875D-ED9496464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Categories are typically coded as numbers (e.g. 0 or 1)</a:t>
            </a:r>
          </a:p>
          <a:p>
            <a:r>
              <a:rPr lang="en-US" dirty="0"/>
              <a:t>Looks like a regression problem</a:t>
            </a:r>
          </a:p>
        </p:txBody>
      </p:sp>
    </p:spTree>
    <p:extLst>
      <p:ext uri="{BB962C8B-B14F-4D97-AF65-F5344CB8AC3E}">
        <p14:creationId xmlns:p14="http://schemas.microsoft.com/office/powerpoint/2010/main" val="18362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CEA3E5C1-A882-4476-9237-ADF7729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failings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71132479-6879-429B-9E22-F774F9E206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082"/>
            <a:ext cx="5334000" cy="3555999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71DF12A6-21E0-400A-9792-ADBB119D5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Predictions that exceed possible value range</a:t>
            </a:r>
          </a:p>
          <a:p>
            <a:r>
              <a:rPr lang="en-US" dirty="0"/>
              <a:t>Difficult to interpret output as probabilities of belonging to a class</a:t>
            </a:r>
          </a:p>
          <a:p>
            <a:r>
              <a:rPr lang="en-US" dirty="0"/>
              <a:t>Difficult to interpret the meaning of model coefficients</a:t>
            </a:r>
          </a:p>
        </p:txBody>
      </p:sp>
    </p:spTree>
    <p:extLst>
      <p:ext uri="{BB962C8B-B14F-4D97-AF65-F5344CB8AC3E}">
        <p14:creationId xmlns:p14="http://schemas.microsoft.com/office/powerpoint/2010/main" val="42321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383</TotalTime>
  <Words>771</Words>
  <Application>Microsoft Office PowerPoint</Application>
  <PresentationFormat>Widescreen</PresentationFormat>
  <Paragraphs>214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Wingdings</vt:lpstr>
      <vt:lpstr>Vapor Trail</vt:lpstr>
      <vt:lpstr>Logistic regression</vt:lpstr>
      <vt:lpstr>Learning overview</vt:lpstr>
      <vt:lpstr>What is classification?</vt:lpstr>
      <vt:lpstr>Supervised learning problems</vt:lpstr>
      <vt:lpstr>Regression vs classification</vt:lpstr>
      <vt:lpstr>predict how many stars out of 5 a customer will rate a product</vt:lpstr>
      <vt:lpstr>Binary classification</vt:lpstr>
      <vt:lpstr>Binary classification</vt:lpstr>
      <vt:lpstr>Linear regression failings</vt:lpstr>
      <vt:lpstr>Logistic regression</vt:lpstr>
      <vt:lpstr>Logistic regression</vt:lpstr>
      <vt:lpstr>Unpacking logistic regression</vt:lpstr>
      <vt:lpstr>How does logistic regression classify?</vt:lpstr>
      <vt:lpstr>Cost function</vt:lpstr>
      <vt:lpstr>Cost function: Binary cross entropy loss</vt:lpstr>
      <vt:lpstr>Unpacking Binary cross entropy loss</vt:lpstr>
      <vt:lpstr>Counting the cost</vt:lpstr>
      <vt:lpstr>Gradient descent</vt:lpstr>
      <vt:lpstr>Gradient descent intuition</vt:lpstr>
      <vt:lpstr>Gradient descent algorithm</vt:lpstr>
      <vt:lpstr>Gradient descent visualized</vt:lpstr>
      <vt:lpstr>Evaluation Metrics</vt:lpstr>
      <vt:lpstr>terminology</vt:lpstr>
      <vt:lpstr>Confusion matrix</vt:lpstr>
      <vt:lpstr>accuracy</vt:lpstr>
      <vt:lpstr>99% of the training sample is of a given class, what accuracy does the model achieve if it just classifies everything as that class?</vt:lpstr>
      <vt:lpstr>Suppose 50% of a town’s residents are terrorists. The country’s security department has implemented a classifier to identify terrorists. Alleged terrorists will be killed on the spot.</vt:lpstr>
      <vt:lpstr>Terrorist identification</vt:lpstr>
      <vt:lpstr>Precision and Recall</vt:lpstr>
      <vt:lpstr>Evaluation metrics</vt:lpstr>
      <vt:lpstr>Questions?</vt:lpstr>
      <vt:lpstr>Appendix</vt:lpstr>
      <vt:lpstr>Derivation of probability  from log-odds</vt:lpstr>
      <vt:lpstr>Derivation of probability  from log-odds</vt:lpstr>
      <vt:lpstr>Derivation of probability  from log-odds</vt:lpstr>
      <vt:lpstr>Derivation of gradient descent derivatives</vt:lpstr>
      <vt:lpstr>Derivation of gradient descent derivatives</vt:lpstr>
      <vt:lpstr>Derivation of gradient descent derivatives</vt:lpstr>
      <vt:lpstr>Derivation of gradient descent derivatives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Dustin Yang</dc:creator>
  <cp:lastModifiedBy>Dustin Yang</cp:lastModifiedBy>
  <cp:revision>54</cp:revision>
  <dcterms:created xsi:type="dcterms:W3CDTF">2019-07-23T02:08:43Z</dcterms:created>
  <dcterms:modified xsi:type="dcterms:W3CDTF">2019-07-23T14:10:47Z</dcterms:modified>
</cp:coreProperties>
</file>