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4" r:id="rId2"/>
    <p:sldId id="269" r:id="rId3"/>
    <p:sldId id="270" r:id="rId4"/>
    <p:sldId id="271" r:id="rId5"/>
    <p:sldId id="272" r:id="rId6"/>
    <p:sldId id="278" r:id="rId7"/>
    <p:sldId id="275" r:id="rId8"/>
    <p:sldId id="279" r:id="rId9"/>
    <p:sldId id="288" r:id="rId10"/>
    <p:sldId id="297" r:id="rId11"/>
    <p:sldId id="280" r:id="rId12"/>
    <p:sldId id="283" r:id="rId13"/>
    <p:sldId id="285" r:id="rId14"/>
    <p:sldId id="289" r:id="rId15"/>
    <p:sldId id="290" r:id="rId16"/>
    <p:sldId id="292" r:id="rId17"/>
    <p:sldId id="291" r:id="rId18"/>
    <p:sldId id="286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600"/>
    <a:srgbClr val="B28601"/>
    <a:srgbClr val="B08500"/>
    <a:srgbClr val="2C4E8A"/>
    <a:srgbClr val="568537"/>
    <a:srgbClr val="68AA3C"/>
    <a:srgbClr val="D56D27"/>
    <a:srgbClr val="D0A300"/>
    <a:srgbClr val="E8B800"/>
    <a:srgbClr val="E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94" autoAdjust="0"/>
    <p:restoredTop sz="94937" autoAdjust="0"/>
  </p:normalViewPr>
  <p:slideViewPr>
    <p:cSldViewPr snapToGrid="0">
      <p:cViewPr varScale="1">
        <p:scale>
          <a:sx n="104" d="100"/>
          <a:sy n="104" d="100"/>
        </p:scale>
        <p:origin x="15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0DE6C-9D47-458B-9054-C65FA4D7FF18}" type="datetimeFigureOut">
              <a:rPr lang="en-ZA" smtClean="0"/>
              <a:t>2019/07/13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46792-A6BD-4F80-8EE5-324DD08A6B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781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Get the </a:t>
            </a:r>
            <a:r>
              <a:rPr lang="en-ZA" dirty="0" err="1" smtClean="0"/>
              <a:t>mathmatics</a:t>
            </a:r>
            <a:r>
              <a:rPr lang="en-ZA" dirty="0" smtClean="0"/>
              <a:t> animation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C7120-C370-4524-AA8E-99170F7D2491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2593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 improve the performance of the weak learning algorithm while treating it as a “black box”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46792-A6BD-4F80-8EE5-324DD08A6BA4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589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9B1D-E485-4E11-BD29-B73B1B96D64B}" type="datetimeFigureOut">
              <a:rPr lang="en-ZA" smtClean="0"/>
              <a:t>2019/07/13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1DD1-E32F-41BD-901B-1FA1E05ED6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698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9B1D-E485-4E11-BD29-B73B1B96D64B}" type="datetimeFigureOut">
              <a:rPr lang="en-ZA" smtClean="0"/>
              <a:t>2019/07/13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1DD1-E32F-41BD-901B-1FA1E05ED6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569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9B1D-E485-4E11-BD29-B73B1B96D64B}" type="datetimeFigureOut">
              <a:rPr lang="en-ZA" smtClean="0"/>
              <a:t>2019/07/13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1DD1-E32F-41BD-901B-1FA1E05ED6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173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9B1D-E485-4E11-BD29-B73B1B96D64B}" type="datetimeFigureOut">
              <a:rPr lang="en-ZA" smtClean="0"/>
              <a:t>2019/07/13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1DD1-E32F-41BD-901B-1FA1E05ED6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315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9B1D-E485-4E11-BD29-B73B1B96D64B}" type="datetimeFigureOut">
              <a:rPr lang="en-ZA" smtClean="0"/>
              <a:t>2019/07/13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1DD1-E32F-41BD-901B-1FA1E05ED6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356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9B1D-E485-4E11-BD29-B73B1B96D64B}" type="datetimeFigureOut">
              <a:rPr lang="en-ZA" smtClean="0"/>
              <a:t>2019/07/13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1DD1-E32F-41BD-901B-1FA1E05ED6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884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9B1D-E485-4E11-BD29-B73B1B96D64B}" type="datetimeFigureOut">
              <a:rPr lang="en-ZA" smtClean="0"/>
              <a:t>2019/07/13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1DD1-E32F-41BD-901B-1FA1E05ED6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347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9B1D-E485-4E11-BD29-B73B1B96D64B}" type="datetimeFigureOut">
              <a:rPr lang="en-ZA" smtClean="0"/>
              <a:t>2019/07/13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1DD1-E32F-41BD-901B-1FA1E05ED6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801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9B1D-E485-4E11-BD29-B73B1B96D64B}" type="datetimeFigureOut">
              <a:rPr lang="en-ZA" smtClean="0"/>
              <a:t>2019/07/13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1DD1-E32F-41BD-901B-1FA1E05ED6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51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9B1D-E485-4E11-BD29-B73B1B96D64B}" type="datetimeFigureOut">
              <a:rPr lang="en-ZA" smtClean="0"/>
              <a:t>2019/07/13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1DD1-E32F-41BD-901B-1FA1E05ED6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005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9B1D-E485-4E11-BD29-B73B1B96D64B}" type="datetimeFigureOut">
              <a:rPr lang="en-ZA" smtClean="0"/>
              <a:t>2019/07/13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1DD1-E32F-41BD-901B-1FA1E05ED6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628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79B1D-E485-4E11-BD29-B73B1B96D64B}" type="datetimeFigureOut">
              <a:rPr lang="en-ZA" smtClean="0"/>
              <a:t>2019/07/13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11DD1-E32F-41BD-901B-1FA1E05ED6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547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eb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09898" y="0"/>
            <a:ext cx="91575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1" dirty="0"/>
          </a:p>
        </p:txBody>
      </p:sp>
      <p:sp>
        <p:nvSpPr>
          <p:cNvPr id="6" name="Hexagon 5"/>
          <p:cNvSpPr/>
          <p:nvPr/>
        </p:nvSpPr>
        <p:spPr>
          <a:xfrm>
            <a:off x="3452880" y="58132"/>
            <a:ext cx="1874520" cy="1609344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1"/>
          </a:p>
        </p:txBody>
      </p:sp>
      <p:grpSp>
        <p:nvGrpSpPr>
          <p:cNvPr id="32" name="Group 31"/>
          <p:cNvGrpSpPr/>
          <p:nvPr/>
        </p:nvGrpSpPr>
        <p:grpSpPr>
          <a:xfrm>
            <a:off x="-497" y="1"/>
            <a:ext cx="3031333" cy="6858001"/>
            <a:chOff x="-497" y="0"/>
            <a:chExt cx="3031333" cy="685800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1156" y="0"/>
              <a:ext cx="899680" cy="68580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6393" y="0"/>
              <a:ext cx="899680" cy="6858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944" y="1"/>
              <a:ext cx="899680" cy="68580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/>
            <a:srcRect l="1" r="75819"/>
            <a:stretch/>
          </p:blipFill>
          <p:spPr>
            <a:xfrm>
              <a:off x="-497" y="0"/>
              <a:ext cx="778097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3440" y="5431536"/>
              <a:ext cx="699781" cy="13716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351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6175" y="5440341"/>
              <a:ext cx="699781" cy="137160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351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55354" y="5431536"/>
              <a:ext cx="699781" cy="137160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351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27047" y="5431536"/>
              <a:ext cx="699781" cy="1371600"/>
            </a:xfrm>
            <a:prstGeom prst="rect">
              <a:avLst/>
            </a:prstGeom>
            <a:gradFill>
              <a:gsLst>
                <a:gs pos="0">
                  <a:srgbClr val="C319FF"/>
                </a:gs>
                <a:gs pos="50000">
                  <a:srgbClr val="C319FF"/>
                </a:gs>
                <a:gs pos="100000">
                  <a:srgbClr val="9900FF"/>
                </a:gs>
              </a:gsLst>
            </a:gra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351"/>
            </a:p>
          </p:txBody>
        </p:sp>
      </p:grpSp>
      <p:sp>
        <p:nvSpPr>
          <p:cNvPr id="14" name="TextBox 13"/>
          <p:cNvSpPr txBox="1"/>
          <p:nvPr/>
        </p:nvSpPr>
        <p:spPr>
          <a:xfrm rot="16200000">
            <a:off x="-2187502" y="2479687"/>
            <a:ext cx="5080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b="1" dirty="0" smtClean="0"/>
              <a:t>Intuition Behind Boosting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945705" y="2585825"/>
            <a:ext cx="398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b="1" dirty="0" smtClean="0"/>
              <a:t>How Boosting Work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537515" y="2479689"/>
            <a:ext cx="475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Implementing  Boosting</a:t>
            </a:r>
            <a:endParaRPr lang="en-ZA" sz="3600" b="1" dirty="0"/>
          </a:p>
        </p:txBody>
      </p:sp>
      <p:sp>
        <p:nvSpPr>
          <p:cNvPr id="29" name="Hexagon 28"/>
          <p:cNvSpPr/>
          <p:nvPr/>
        </p:nvSpPr>
        <p:spPr>
          <a:xfrm>
            <a:off x="6720237" y="5193792"/>
            <a:ext cx="1874520" cy="1609344"/>
          </a:xfrm>
          <a:prstGeom prst="hexagon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1"/>
          </a:p>
        </p:txBody>
      </p:sp>
      <p:sp>
        <p:nvSpPr>
          <p:cNvPr id="30" name="Hexagon 29"/>
          <p:cNvSpPr/>
          <p:nvPr/>
        </p:nvSpPr>
        <p:spPr>
          <a:xfrm>
            <a:off x="10167675" y="5193792"/>
            <a:ext cx="1874520" cy="1609344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1"/>
          </a:p>
        </p:txBody>
      </p:sp>
      <p:sp>
        <p:nvSpPr>
          <p:cNvPr id="3" name="TextBox 2"/>
          <p:cNvSpPr txBox="1"/>
          <p:nvPr/>
        </p:nvSpPr>
        <p:spPr>
          <a:xfrm>
            <a:off x="3171969" y="2220534"/>
            <a:ext cx="8707299" cy="137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GB" sz="4800" b="1" dirty="0" smtClean="0">
                <a:latin typeface="+mn-lt"/>
              </a:rPr>
              <a:t>Boosting Approach to Solving Machine Learning Problems</a:t>
            </a:r>
            <a:endParaRPr lang="en-ZA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Hexagon 35"/>
          <p:cNvSpPr/>
          <p:nvPr/>
        </p:nvSpPr>
        <p:spPr>
          <a:xfrm>
            <a:off x="6690540" y="76095"/>
            <a:ext cx="1874520" cy="1609344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1"/>
          </a:p>
        </p:txBody>
      </p:sp>
      <p:sp>
        <p:nvSpPr>
          <p:cNvPr id="37" name="Hexagon 36"/>
          <p:cNvSpPr/>
          <p:nvPr/>
        </p:nvSpPr>
        <p:spPr>
          <a:xfrm>
            <a:off x="10004748" y="58132"/>
            <a:ext cx="1874520" cy="1609344"/>
          </a:xfrm>
          <a:prstGeom prst="hexagon">
            <a:avLst/>
          </a:prstGeom>
          <a:gradFill>
            <a:gsLst>
              <a:gs pos="0">
                <a:srgbClr val="9900FF"/>
              </a:gs>
              <a:gs pos="50000">
                <a:srgbClr val="7030A0"/>
              </a:gs>
              <a:gs pos="100000">
                <a:srgbClr val="7030A0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1"/>
          </a:p>
        </p:txBody>
      </p:sp>
      <p:sp>
        <p:nvSpPr>
          <p:cNvPr id="31" name="Hexagon 30"/>
          <p:cNvSpPr/>
          <p:nvPr/>
        </p:nvSpPr>
        <p:spPr>
          <a:xfrm>
            <a:off x="3327296" y="5193792"/>
            <a:ext cx="1874520" cy="1609344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1"/>
          </a:p>
        </p:txBody>
      </p:sp>
      <p:sp>
        <p:nvSpPr>
          <p:cNvPr id="2" name="TextBox 1"/>
          <p:cNvSpPr txBox="1"/>
          <p:nvPr/>
        </p:nvSpPr>
        <p:spPr>
          <a:xfrm>
            <a:off x="5734005" y="4094559"/>
            <a:ext cx="3583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200" b="1" dirty="0"/>
              <a:t>Dr Sulaimon Afolabi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305" y="364585"/>
            <a:ext cx="1097797" cy="102138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941" y="380460"/>
            <a:ext cx="1097797" cy="102138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6659" y="380460"/>
            <a:ext cx="1097797" cy="102138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8104" y="5499435"/>
            <a:ext cx="1097797" cy="102138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598" y="5467722"/>
            <a:ext cx="1097797" cy="102138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6036" y="5499435"/>
            <a:ext cx="1097797" cy="102138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 rot="16200000">
            <a:off x="553527" y="2585824"/>
            <a:ext cx="406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Boosting Algorithms</a:t>
            </a:r>
            <a:endParaRPr lang="en-ZA" sz="3600" b="1" dirty="0"/>
          </a:p>
        </p:txBody>
      </p:sp>
    </p:spTree>
    <p:extLst>
      <p:ext uri="{BB962C8B-B14F-4D97-AF65-F5344CB8AC3E}">
        <p14:creationId xmlns:p14="http://schemas.microsoft.com/office/powerpoint/2010/main" val="33995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ight Arrow 90"/>
          <p:cNvSpPr/>
          <p:nvPr/>
        </p:nvSpPr>
        <p:spPr>
          <a:xfrm>
            <a:off x="3514843" y="5820951"/>
            <a:ext cx="731520" cy="288720"/>
          </a:xfrm>
          <a:prstGeom prst="rightArrow">
            <a:avLst>
              <a:gd name="adj1" fmla="val 50000"/>
              <a:gd name="adj2" fmla="val 838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" name="Right Arrow 79"/>
          <p:cNvSpPr/>
          <p:nvPr/>
        </p:nvSpPr>
        <p:spPr>
          <a:xfrm>
            <a:off x="3514839" y="4123487"/>
            <a:ext cx="731520" cy="288720"/>
          </a:xfrm>
          <a:prstGeom prst="rightArrow">
            <a:avLst>
              <a:gd name="adj1" fmla="val 50000"/>
              <a:gd name="adj2" fmla="val 838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Right Arrow 68"/>
          <p:cNvSpPr/>
          <p:nvPr/>
        </p:nvSpPr>
        <p:spPr>
          <a:xfrm>
            <a:off x="6693005" y="2423789"/>
            <a:ext cx="1005840" cy="288720"/>
          </a:xfrm>
          <a:prstGeom prst="rightArrow">
            <a:avLst>
              <a:gd name="adj1" fmla="val 50000"/>
              <a:gd name="adj2" fmla="val 838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ight Arrow 3"/>
          <p:cNvSpPr/>
          <p:nvPr/>
        </p:nvSpPr>
        <p:spPr>
          <a:xfrm>
            <a:off x="3522348" y="2476846"/>
            <a:ext cx="731520" cy="288720"/>
          </a:xfrm>
          <a:prstGeom prst="rightArrow">
            <a:avLst>
              <a:gd name="adj1" fmla="val 50000"/>
              <a:gd name="adj2" fmla="val 838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38" name="Group 137"/>
          <p:cNvGrpSpPr/>
          <p:nvPr/>
        </p:nvGrpSpPr>
        <p:grpSpPr>
          <a:xfrm>
            <a:off x="62134" y="1020943"/>
            <a:ext cx="3657600" cy="5595840"/>
            <a:chOff x="62134" y="1020943"/>
            <a:chExt cx="3657600" cy="5595840"/>
          </a:xfrm>
        </p:grpSpPr>
        <p:sp>
          <p:nvSpPr>
            <p:cNvPr id="17" name="Rounded Rectangle 16"/>
            <p:cNvSpPr/>
            <p:nvPr/>
          </p:nvSpPr>
          <p:spPr>
            <a:xfrm rot="5400000">
              <a:off x="-532226" y="2364823"/>
              <a:ext cx="4846320" cy="3657600"/>
            </a:xfrm>
            <a:prstGeom prst="roundRect">
              <a:avLst>
                <a:gd name="adj" fmla="val 4113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" name="Oval 1"/>
            <p:cNvSpPr/>
            <p:nvPr/>
          </p:nvSpPr>
          <p:spPr>
            <a:xfrm>
              <a:off x="142033" y="1888601"/>
              <a:ext cx="585926" cy="57744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42033" y="2701432"/>
              <a:ext cx="585926" cy="57744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22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1572905" y="1906357"/>
              <a:ext cx="585926" cy="57744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866898" y="1897479"/>
              <a:ext cx="585926" cy="57744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617654" y="2719188"/>
              <a:ext cx="585926" cy="57744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897969" y="2710310"/>
              <a:ext cx="585926" cy="57744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46473" y="3514263"/>
              <a:ext cx="621291" cy="57744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622095" y="3532019"/>
              <a:ext cx="585926" cy="57744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17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902410" y="3523141"/>
              <a:ext cx="585926" cy="57744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49702" y="4371483"/>
              <a:ext cx="585926" cy="57744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625323" y="4389239"/>
              <a:ext cx="585926" cy="57744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29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905638" y="4380361"/>
              <a:ext cx="585926" cy="57744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267927" y="1906357"/>
              <a:ext cx="585926" cy="57744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2312676" y="2719188"/>
              <a:ext cx="585926" cy="57744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2317117" y="3532019"/>
              <a:ext cx="585926" cy="57744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23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320345" y="4389239"/>
              <a:ext cx="585926" cy="57744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21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2988498" y="1925587"/>
              <a:ext cx="585926" cy="57744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18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033247" y="2738418"/>
              <a:ext cx="585926" cy="57744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25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037688" y="3551249"/>
              <a:ext cx="585926" cy="57744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30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3040916" y="4408469"/>
              <a:ext cx="585926" cy="57744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16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151035" y="5146096"/>
              <a:ext cx="585926" cy="57744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28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1626656" y="5163852"/>
              <a:ext cx="585926" cy="57744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906971" y="5154974"/>
              <a:ext cx="585926" cy="57744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19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54263" y="5881115"/>
              <a:ext cx="585926" cy="57744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629884" y="5881115"/>
              <a:ext cx="585926" cy="57744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24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910199" y="5881115"/>
              <a:ext cx="585926" cy="57744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27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321678" y="5163852"/>
              <a:ext cx="585926" cy="57744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26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2324906" y="5881115"/>
              <a:ext cx="585926" cy="57744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042249" y="5183082"/>
              <a:ext cx="585926" cy="57744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22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3045477" y="5881115"/>
              <a:ext cx="585926" cy="57744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 rot="5400000">
              <a:off x="1626039" y="-542962"/>
              <a:ext cx="529789" cy="3657600"/>
            </a:xfrm>
            <a:prstGeom prst="roundRect">
              <a:avLst>
                <a:gd name="adj" fmla="val 11674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66898" y="1033584"/>
              <a:ext cx="1869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>
                  <a:solidFill>
                    <a:schemeClr val="bg1"/>
                  </a:solidFill>
                </a:rPr>
                <a:t>Train Dataset</a:t>
              </a:r>
              <a:endParaRPr lang="en-ZA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251947" y="2216605"/>
            <a:ext cx="2834640" cy="731520"/>
            <a:chOff x="4251947" y="2216605"/>
            <a:chExt cx="2834640" cy="731520"/>
          </a:xfrm>
        </p:grpSpPr>
        <p:sp>
          <p:nvSpPr>
            <p:cNvPr id="63" name="Rounded Rectangle 62"/>
            <p:cNvSpPr/>
            <p:nvPr/>
          </p:nvSpPr>
          <p:spPr>
            <a:xfrm rot="16200000" flipH="1">
              <a:off x="5303507" y="1165045"/>
              <a:ext cx="731520" cy="2834640"/>
            </a:xfrm>
            <a:prstGeom prst="roundRect">
              <a:avLst>
                <a:gd name="adj" fmla="val 11333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" name="Oval 58"/>
            <p:cNvSpPr/>
            <p:nvPr/>
          </p:nvSpPr>
          <p:spPr>
            <a:xfrm>
              <a:off x="4392801" y="2291541"/>
              <a:ext cx="621291" cy="57744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5044766" y="2289186"/>
              <a:ext cx="585926" cy="57744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21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682205" y="2289186"/>
              <a:ext cx="585926" cy="57744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342887" y="2279429"/>
              <a:ext cx="585926" cy="57744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28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258226" y="1009086"/>
            <a:ext cx="2834640" cy="585269"/>
            <a:chOff x="4444664" y="1009086"/>
            <a:chExt cx="2834640" cy="585269"/>
          </a:xfrm>
        </p:grpSpPr>
        <p:sp>
          <p:nvSpPr>
            <p:cNvPr id="64" name="Rounded Rectangle 63"/>
            <p:cNvSpPr/>
            <p:nvPr/>
          </p:nvSpPr>
          <p:spPr>
            <a:xfrm rot="16200000" flipH="1">
              <a:off x="5587664" y="-133914"/>
              <a:ext cx="548640" cy="2834640"/>
            </a:xfrm>
            <a:prstGeom prst="roundRect">
              <a:avLst>
                <a:gd name="adj" fmla="val 11674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678815" y="1037151"/>
              <a:ext cx="2499402" cy="557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GB" sz="2400" b="1" dirty="0" smtClean="0">
                  <a:solidFill>
                    <a:schemeClr val="bg1"/>
                  </a:solidFill>
                </a:rPr>
                <a:t>Random Sampling</a:t>
              </a:r>
            </a:p>
            <a:p>
              <a:pPr algn="ctr">
                <a:lnSpc>
                  <a:spcPts val="1800"/>
                </a:lnSpc>
              </a:pPr>
              <a:r>
                <a:rPr lang="en-GB" b="1" dirty="0" smtClean="0">
                  <a:solidFill>
                    <a:schemeClr val="bg1"/>
                  </a:solidFill>
                </a:rPr>
                <a:t>(with replacement)</a:t>
              </a:r>
              <a:endParaRPr lang="en-ZA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2841420" y="24184"/>
            <a:ext cx="6507872" cy="584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1"/>
            <a:r>
              <a:rPr lang="en-GB" sz="3200" b="1" dirty="0"/>
              <a:t>Framework of </a:t>
            </a:r>
            <a:r>
              <a:rPr lang="en-GB" sz="3200" b="1" dirty="0"/>
              <a:t>boosting algorithms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881603" y="1019814"/>
            <a:ext cx="2187359" cy="548640"/>
            <a:chOff x="9988525" y="943386"/>
            <a:chExt cx="2485644" cy="548640"/>
          </a:xfrm>
        </p:grpSpPr>
        <p:sp>
          <p:nvSpPr>
            <p:cNvPr id="67" name="Rounded Rectangle 66"/>
            <p:cNvSpPr/>
            <p:nvPr/>
          </p:nvSpPr>
          <p:spPr>
            <a:xfrm rot="5400000">
              <a:off x="10957027" y="-25116"/>
              <a:ext cx="548640" cy="2485644"/>
            </a:xfrm>
            <a:prstGeom prst="roundRect">
              <a:avLst>
                <a:gd name="adj" fmla="val 11674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674485" y="1105909"/>
              <a:ext cx="1253990" cy="317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2400" b="1" dirty="0" smtClean="0">
                  <a:solidFill>
                    <a:schemeClr val="bg1"/>
                  </a:solidFill>
                </a:rPr>
                <a:t>Results</a:t>
              </a:r>
              <a:endParaRPr lang="en-ZA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83" y="1769951"/>
            <a:ext cx="1362829" cy="1460484"/>
          </a:xfrm>
          <a:prstGeom prst="rect">
            <a:avLst/>
          </a:prstGeom>
        </p:spPr>
      </p:pic>
      <p:sp>
        <p:nvSpPr>
          <p:cNvPr id="78" name="Right Arrow 77"/>
          <p:cNvSpPr/>
          <p:nvPr/>
        </p:nvSpPr>
        <p:spPr>
          <a:xfrm>
            <a:off x="6685496" y="4078668"/>
            <a:ext cx="1005840" cy="288720"/>
          </a:xfrm>
          <a:prstGeom prst="rightArrow">
            <a:avLst>
              <a:gd name="adj1" fmla="val 50000"/>
              <a:gd name="adj2" fmla="val 838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40" name="Group 139"/>
          <p:cNvGrpSpPr/>
          <p:nvPr/>
        </p:nvGrpSpPr>
        <p:grpSpPr>
          <a:xfrm>
            <a:off x="4244438" y="3887960"/>
            <a:ext cx="2834640" cy="731520"/>
            <a:chOff x="4244438" y="3887960"/>
            <a:chExt cx="2834640" cy="731520"/>
          </a:xfrm>
        </p:grpSpPr>
        <p:sp>
          <p:nvSpPr>
            <p:cNvPr id="79" name="Rounded Rectangle 78"/>
            <p:cNvSpPr/>
            <p:nvPr/>
          </p:nvSpPr>
          <p:spPr>
            <a:xfrm rot="16200000" flipH="1">
              <a:off x="5295998" y="2836400"/>
              <a:ext cx="731520" cy="2834640"/>
            </a:xfrm>
            <a:prstGeom prst="roundRect">
              <a:avLst>
                <a:gd name="adj" fmla="val 11333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5" name="Oval 84"/>
            <p:cNvSpPr/>
            <p:nvPr/>
          </p:nvSpPr>
          <p:spPr>
            <a:xfrm>
              <a:off x="4348019" y="3950784"/>
              <a:ext cx="585926" cy="57744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18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5040018" y="3949302"/>
              <a:ext cx="585926" cy="57744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24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742078" y="3953704"/>
              <a:ext cx="585926" cy="57744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19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6443936" y="3979263"/>
              <a:ext cx="585926" cy="57744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2" name="Right Arrow 91"/>
          <p:cNvSpPr/>
          <p:nvPr/>
        </p:nvSpPr>
        <p:spPr>
          <a:xfrm>
            <a:off x="6685496" y="5843332"/>
            <a:ext cx="1005840" cy="288720"/>
          </a:xfrm>
          <a:prstGeom prst="rightArrow">
            <a:avLst>
              <a:gd name="adj1" fmla="val 50000"/>
              <a:gd name="adj2" fmla="val 838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018" y="5232510"/>
            <a:ext cx="1362829" cy="1460484"/>
          </a:xfrm>
          <a:prstGeom prst="rect">
            <a:avLst/>
          </a:prstGeom>
        </p:spPr>
      </p:pic>
      <p:grpSp>
        <p:nvGrpSpPr>
          <p:cNvPr id="99" name="Group 98"/>
          <p:cNvGrpSpPr/>
          <p:nvPr/>
        </p:nvGrpSpPr>
        <p:grpSpPr>
          <a:xfrm>
            <a:off x="7367111" y="1006908"/>
            <a:ext cx="2029912" cy="548640"/>
            <a:chOff x="9027215" y="943382"/>
            <a:chExt cx="2306717" cy="548640"/>
          </a:xfrm>
        </p:grpSpPr>
        <p:sp>
          <p:nvSpPr>
            <p:cNvPr id="100" name="Rounded Rectangle 99"/>
            <p:cNvSpPr/>
            <p:nvPr/>
          </p:nvSpPr>
          <p:spPr>
            <a:xfrm rot="5400000">
              <a:off x="9916612" y="74702"/>
              <a:ext cx="548640" cy="2286000"/>
            </a:xfrm>
            <a:prstGeom prst="roundRect">
              <a:avLst>
                <a:gd name="adj" fmla="val 11674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027215" y="1106130"/>
              <a:ext cx="2052228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2400" b="1" dirty="0" smtClean="0">
                  <a:solidFill>
                    <a:schemeClr val="bg1"/>
                  </a:solidFill>
                </a:rPr>
                <a:t>Learning Stage</a:t>
              </a:r>
              <a:endParaRPr lang="en-ZA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Snip Diagonal Corner Rectangle 102"/>
          <p:cNvSpPr/>
          <p:nvPr/>
        </p:nvSpPr>
        <p:spPr>
          <a:xfrm>
            <a:off x="9999624" y="2440604"/>
            <a:ext cx="818513" cy="570489"/>
          </a:xfrm>
          <a:prstGeom prst="snip2Diag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R1</a:t>
            </a:r>
            <a:endParaRPr lang="en-ZA" b="1" dirty="0"/>
          </a:p>
        </p:txBody>
      </p:sp>
      <p:sp>
        <p:nvSpPr>
          <p:cNvPr id="104" name="Snip Diagonal Corner Rectangle 103"/>
          <p:cNvSpPr/>
          <p:nvPr/>
        </p:nvSpPr>
        <p:spPr>
          <a:xfrm>
            <a:off x="9966671" y="4198314"/>
            <a:ext cx="818513" cy="570489"/>
          </a:xfrm>
          <a:prstGeom prst="snip2Diag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R2</a:t>
            </a:r>
            <a:endParaRPr lang="en-ZA" b="1" dirty="0"/>
          </a:p>
        </p:txBody>
      </p:sp>
      <p:sp>
        <p:nvSpPr>
          <p:cNvPr id="105" name="Snip Diagonal Corner Rectangle 104"/>
          <p:cNvSpPr/>
          <p:nvPr/>
        </p:nvSpPr>
        <p:spPr>
          <a:xfrm>
            <a:off x="9999623" y="5947996"/>
            <a:ext cx="818513" cy="570489"/>
          </a:xfrm>
          <a:prstGeom prst="snip2Diag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R3</a:t>
            </a:r>
            <a:endParaRPr lang="en-ZA" b="1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8837173" y="2699885"/>
            <a:ext cx="640080" cy="1286771"/>
            <a:chOff x="9988247" y="2708763"/>
            <a:chExt cx="640080" cy="12867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11" name="Straight Connector 110"/>
            <p:cNvCxnSpPr/>
            <p:nvPr/>
          </p:nvCxnSpPr>
          <p:spPr>
            <a:xfrm>
              <a:off x="10021199" y="2710310"/>
              <a:ext cx="59436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0611765" y="2708763"/>
              <a:ext cx="0" cy="128016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9988247" y="3995534"/>
              <a:ext cx="64008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122" y="3447687"/>
            <a:ext cx="1362829" cy="1460484"/>
          </a:xfrm>
          <a:prstGeom prst="rect">
            <a:avLst/>
          </a:prstGeom>
        </p:spPr>
      </p:pic>
      <p:grpSp>
        <p:nvGrpSpPr>
          <p:cNvPr id="120" name="Group 119"/>
          <p:cNvGrpSpPr/>
          <p:nvPr/>
        </p:nvGrpSpPr>
        <p:grpSpPr>
          <a:xfrm>
            <a:off x="8832962" y="4446120"/>
            <a:ext cx="640080" cy="1781492"/>
            <a:chOff x="9984049" y="2225258"/>
            <a:chExt cx="640080" cy="23209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21" name="Straight Connector 120"/>
            <p:cNvCxnSpPr/>
            <p:nvPr/>
          </p:nvCxnSpPr>
          <p:spPr>
            <a:xfrm>
              <a:off x="10021212" y="2250458"/>
              <a:ext cx="59436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0602664" y="2225258"/>
              <a:ext cx="0" cy="229918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9984049" y="4546201"/>
              <a:ext cx="64008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4244438" y="5644386"/>
            <a:ext cx="2834640" cy="731520"/>
            <a:chOff x="4244438" y="5644386"/>
            <a:chExt cx="2834640" cy="731520"/>
          </a:xfrm>
        </p:grpSpPr>
        <p:sp>
          <p:nvSpPr>
            <p:cNvPr id="93" name="Rounded Rectangle 92"/>
            <p:cNvSpPr/>
            <p:nvPr/>
          </p:nvSpPr>
          <p:spPr>
            <a:xfrm rot="16200000" flipH="1">
              <a:off x="5295998" y="4592826"/>
              <a:ext cx="731520" cy="2834640"/>
            </a:xfrm>
            <a:prstGeom prst="roundRect">
              <a:avLst>
                <a:gd name="adj" fmla="val 11333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4" name="Oval 123"/>
            <p:cNvSpPr/>
            <p:nvPr/>
          </p:nvSpPr>
          <p:spPr>
            <a:xfrm>
              <a:off x="4399246" y="5737879"/>
              <a:ext cx="585926" cy="57744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5785860" y="5732952"/>
              <a:ext cx="585926" cy="57744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27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6470363" y="5743711"/>
              <a:ext cx="585926" cy="57744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5057666" y="5721425"/>
              <a:ext cx="585926" cy="57744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  <a:endParaRPr lang="en-Z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29" name="Straight Connector 128"/>
          <p:cNvCxnSpPr/>
          <p:nvPr/>
        </p:nvCxnSpPr>
        <p:spPr>
          <a:xfrm flipH="1">
            <a:off x="8832962" y="2694007"/>
            <a:ext cx="118872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8832962" y="4465463"/>
            <a:ext cx="109728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9331119" y="6227612"/>
            <a:ext cx="64008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11106462" y="4462733"/>
            <a:ext cx="41148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10785184" y="2728588"/>
            <a:ext cx="325560" cy="3520440"/>
            <a:chOff x="10785184" y="2728588"/>
            <a:chExt cx="325560" cy="3520440"/>
          </a:xfrm>
        </p:grpSpPr>
        <p:cxnSp>
          <p:nvCxnSpPr>
            <p:cNvPr id="134" name="Straight Connector 133"/>
            <p:cNvCxnSpPr/>
            <p:nvPr/>
          </p:nvCxnSpPr>
          <p:spPr>
            <a:xfrm flipH="1">
              <a:off x="10821581" y="2736991"/>
              <a:ext cx="2743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11087663" y="2728588"/>
              <a:ext cx="0" cy="352044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10785184" y="4473227"/>
              <a:ext cx="32004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10818136" y="6241478"/>
              <a:ext cx="292608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extBox 136"/>
          <p:cNvSpPr txBox="1"/>
          <p:nvPr/>
        </p:nvSpPr>
        <p:spPr>
          <a:xfrm rot="16200000">
            <a:off x="10034420" y="4221043"/>
            <a:ext cx="3520440" cy="5486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GB" b="1" dirty="0" smtClean="0"/>
              <a:t>Weighted Average of the Results 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142248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80" grpId="0" animBg="1"/>
      <p:bldP spid="69" grpId="0" animBg="1"/>
      <p:bldP spid="4" grpId="0" animBg="1"/>
      <p:bldP spid="78" grpId="0" animBg="1"/>
      <p:bldP spid="92" grpId="0" animBg="1"/>
      <p:bldP spid="103" grpId="0" animBg="1"/>
      <p:bldP spid="104" grpId="0" animBg="1"/>
      <p:bldP spid="105" grpId="0" animBg="1"/>
      <p:bldP spid="1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" t="9044" r="8776" b="10373"/>
          <a:stretch/>
        </p:blipFill>
        <p:spPr>
          <a:xfrm>
            <a:off x="-12700" y="-76200"/>
            <a:ext cx="12217400" cy="6934200"/>
          </a:xfrm>
          <a:prstGeom prst="rect">
            <a:avLst/>
          </a:prstGeom>
        </p:spPr>
      </p:pic>
      <p:grpSp>
        <p:nvGrpSpPr>
          <p:cNvPr id="21" name="#1"/>
          <p:cNvGrpSpPr/>
          <p:nvPr/>
        </p:nvGrpSpPr>
        <p:grpSpPr>
          <a:xfrm>
            <a:off x="2102937" y="2452300"/>
            <a:ext cx="8499205" cy="833586"/>
            <a:chOff x="2417261" y="324438"/>
            <a:chExt cx="8499204" cy="833586"/>
          </a:xfrm>
        </p:grpSpPr>
        <p:sp>
          <p:nvSpPr>
            <p:cNvPr id="25" name="Rectangle 24"/>
            <p:cNvSpPr/>
            <p:nvPr/>
          </p:nvSpPr>
          <p:spPr>
            <a:xfrm>
              <a:off x="3380557" y="324438"/>
              <a:ext cx="7535908" cy="830997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4800" b="1" dirty="0"/>
                <a:t>Types of boosting algorithms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2417261" y="335064"/>
              <a:ext cx="822960" cy="82296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ZA" sz="4400" b="1" dirty="0" smtClean="0"/>
                <a:t>3</a:t>
              </a:r>
              <a:endParaRPr lang="en-ZA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724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185750" y="172720"/>
            <a:ext cx="2767811" cy="6502400"/>
            <a:chOff x="6185750" y="172720"/>
            <a:chExt cx="2767811" cy="6502400"/>
          </a:xfrm>
        </p:grpSpPr>
        <p:sp>
          <p:nvSpPr>
            <p:cNvPr id="4" name="Rectangle 3"/>
            <p:cNvSpPr/>
            <p:nvPr/>
          </p:nvSpPr>
          <p:spPr>
            <a:xfrm>
              <a:off x="6185750" y="172720"/>
              <a:ext cx="2733039" cy="6502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6210359" y="1832735"/>
              <a:ext cx="2667519" cy="25628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86200" y="2822579"/>
              <a:ext cx="2767361" cy="659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ZA" sz="5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CatBoost</a:t>
              </a:r>
              <a:endParaRPr lang="en-ZA" sz="5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1358" y="172720"/>
            <a:ext cx="2733039" cy="6502400"/>
            <a:chOff x="2394876" y="129540"/>
            <a:chExt cx="2049780" cy="4876800"/>
          </a:xfrm>
        </p:grpSpPr>
        <p:grpSp>
          <p:nvGrpSpPr>
            <p:cNvPr id="28" name="Group 27"/>
            <p:cNvGrpSpPr/>
            <p:nvPr/>
          </p:nvGrpSpPr>
          <p:grpSpPr>
            <a:xfrm>
              <a:off x="2394876" y="129540"/>
              <a:ext cx="2049780" cy="4876800"/>
              <a:chOff x="2415540" y="129540"/>
              <a:chExt cx="2049780" cy="48768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415540" y="129540"/>
                <a:ext cx="2049780" cy="4876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24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421864" y="1335405"/>
                <a:ext cx="2000640" cy="19221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240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422325" y="2088176"/>
              <a:ext cx="1966308" cy="494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ZA" sz="5400" b="1" dirty="0" smtClean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XGBoost</a:t>
              </a:r>
              <a:endParaRPr lang="en-ZA" sz="5400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309001" y="162464"/>
            <a:ext cx="2733041" cy="6502400"/>
            <a:chOff x="4828626" y="129540"/>
            <a:chExt cx="2049780" cy="4876800"/>
          </a:xfrm>
        </p:grpSpPr>
        <p:sp>
          <p:nvSpPr>
            <p:cNvPr id="8" name="Rectangle 7"/>
            <p:cNvSpPr/>
            <p:nvPr/>
          </p:nvSpPr>
          <p:spPr>
            <a:xfrm>
              <a:off x="4828626" y="129540"/>
              <a:ext cx="2049780" cy="48768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/>
            </a:p>
          </p:txBody>
        </p:sp>
        <p:sp>
          <p:nvSpPr>
            <p:cNvPr id="19" name="Oval 18"/>
            <p:cNvSpPr/>
            <p:nvPr/>
          </p:nvSpPr>
          <p:spPr>
            <a:xfrm>
              <a:off x="4851158" y="1426593"/>
              <a:ext cx="1988820" cy="19202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28626" y="2173646"/>
              <a:ext cx="1987178" cy="47965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ZA" sz="4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AdaBoost</a:t>
              </a:r>
              <a:endParaRPr lang="en-ZA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93641" y="172720"/>
            <a:ext cx="2739307" cy="6502400"/>
            <a:chOff x="6971734" y="129540"/>
            <a:chExt cx="2054480" cy="4876800"/>
          </a:xfrm>
        </p:grpSpPr>
        <p:sp>
          <p:nvSpPr>
            <p:cNvPr id="9" name="Rectangle 8"/>
            <p:cNvSpPr/>
            <p:nvPr/>
          </p:nvSpPr>
          <p:spPr>
            <a:xfrm>
              <a:off x="6976434" y="129540"/>
              <a:ext cx="2049780" cy="48768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/>
            </a:p>
          </p:txBody>
        </p:sp>
        <p:sp>
          <p:nvSpPr>
            <p:cNvPr id="23" name="Oval 22"/>
            <p:cNvSpPr/>
            <p:nvPr/>
          </p:nvSpPr>
          <p:spPr>
            <a:xfrm>
              <a:off x="7006914" y="1365633"/>
              <a:ext cx="1988820" cy="1988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1734" y="2112686"/>
              <a:ext cx="2025362" cy="479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ZA" sz="4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LightGBM</a:t>
              </a:r>
              <a:endParaRPr lang="en-ZA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10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" t="9044" r="8776" b="10373"/>
          <a:stretch/>
        </p:blipFill>
        <p:spPr>
          <a:xfrm>
            <a:off x="-12700" y="-76200"/>
            <a:ext cx="12217400" cy="6934200"/>
          </a:xfrm>
          <a:prstGeom prst="rect">
            <a:avLst/>
          </a:prstGeom>
        </p:spPr>
      </p:pic>
      <p:grpSp>
        <p:nvGrpSpPr>
          <p:cNvPr id="21" name="#1"/>
          <p:cNvGrpSpPr/>
          <p:nvPr/>
        </p:nvGrpSpPr>
        <p:grpSpPr>
          <a:xfrm>
            <a:off x="2102937" y="2462926"/>
            <a:ext cx="8501409" cy="822960"/>
            <a:chOff x="2417261" y="335064"/>
            <a:chExt cx="8501408" cy="822960"/>
          </a:xfrm>
        </p:grpSpPr>
        <p:sp>
          <p:nvSpPr>
            <p:cNvPr id="25" name="Rectangle 24"/>
            <p:cNvSpPr/>
            <p:nvPr/>
          </p:nvSpPr>
          <p:spPr>
            <a:xfrm>
              <a:off x="3240221" y="423378"/>
              <a:ext cx="7678448" cy="646331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lvl="1"/>
              <a:r>
                <a:rPr lang="en-GB" sz="3600" b="1" dirty="0" smtClean="0"/>
                <a:t>Features of </a:t>
              </a:r>
              <a:r>
                <a:rPr lang="en-GB" sz="3600" b="1" dirty="0"/>
                <a:t>boosting </a:t>
              </a:r>
              <a:r>
                <a:rPr lang="en-GB" sz="3600" b="1" dirty="0" smtClean="0"/>
                <a:t>algorithm types</a:t>
              </a:r>
              <a:endParaRPr lang="en-GB" sz="3600" b="1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417261" y="335064"/>
              <a:ext cx="822960" cy="822960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ZA" sz="4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n-Z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2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1358" y="144145"/>
            <a:ext cx="2733039" cy="6502400"/>
            <a:chOff x="2394876" y="129540"/>
            <a:chExt cx="2049780" cy="4876800"/>
          </a:xfrm>
        </p:grpSpPr>
        <p:grpSp>
          <p:nvGrpSpPr>
            <p:cNvPr id="28" name="Group 27"/>
            <p:cNvGrpSpPr/>
            <p:nvPr/>
          </p:nvGrpSpPr>
          <p:grpSpPr>
            <a:xfrm>
              <a:off x="2394876" y="129540"/>
              <a:ext cx="2049780" cy="4876800"/>
              <a:chOff x="2415540" y="129540"/>
              <a:chExt cx="2049780" cy="48768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415540" y="129540"/>
                <a:ext cx="2049780" cy="4876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24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421864" y="1335405"/>
                <a:ext cx="2000640" cy="19221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240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422325" y="2088176"/>
              <a:ext cx="1966308" cy="494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ZA" sz="5400" b="1" dirty="0" smtClean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XGBoost</a:t>
              </a:r>
              <a:endParaRPr lang="en-ZA" sz="5400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66675" y="76200"/>
            <a:ext cx="2926080" cy="6675120"/>
          </a:xfrm>
          <a:prstGeom prst="rect">
            <a:avLst/>
          </a:prstGeom>
          <a:noFill/>
          <a:ln w="28575">
            <a:solidFill>
              <a:srgbClr val="D56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3267075" y="1494635"/>
            <a:ext cx="8220076" cy="892552"/>
          </a:xfrm>
          <a:prstGeom prst="rect">
            <a:avLst/>
          </a:prstGeom>
          <a:ln w="19050">
            <a:solidFill>
              <a:srgbClr val="D56D27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600" dirty="0" smtClean="0"/>
              <a:t>XGBoost is a scalable and flexible boosting </a:t>
            </a:r>
            <a:r>
              <a:rPr lang="en-US" sz="2600" dirty="0"/>
              <a:t>algorithms </a:t>
            </a:r>
            <a:r>
              <a:rPr lang="en-US" sz="2600" dirty="0" smtClean="0"/>
              <a:t>optimised for preforming </a:t>
            </a:r>
            <a:r>
              <a:rPr lang="en-US" sz="2600" dirty="0"/>
              <a:t>data </a:t>
            </a:r>
            <a:r>
              <a:rPr lang="en-US" sz="2600" dirty="0" smtClean="0"/>
              <a:t>science tasks.</a:t>
            </a:r>
            <a:endParaRPr lang="en-ZA" sz="2600" dirty="0"/>
          </a:p>
        </p:txBody>
      </p:sp>
      <p:sp>
        <p:nvSpPr>
          <p:cNvPr id="11" name="Rectangle 10"/>
          <p:cNvSpPr/>
          <p:nvPr/>
        </p:nvSpPr>
        <p:spPr>
          <a:xfrm>
            <a:off x="3267074" y="76200"/>
            <a:ext cx="8220076" cy="892552"/>
          </a:xfrm>
          <a:prstGeom prst="rect">
            <a:avLst/>
          </a:prstGeom>
          <a:ln w="19050">
            <a:solidFill>
              <a:srgbClr val="D56D27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600" dirty="0"/>
              <a:t>XGBoost </a:t>
            </a:r>
            <a:r>
              <a:rPr lang="en-US" sz="2600" dirty="0" smtClean="0"/>
              <a:t>started </a:t>
            </a:r>
            <a:r>
              <a:rPr lang="en-US" sz="2600" dirty="0"/>
              <a:t>as a research project by </a:t>
            </a:r>
            <a:r>
              <a:rPr lang="en-US" sz="2600" dirty="0" err="1"/>
              <a:t>Tianqi</a:t>
            </a:r>
            <a:r>
              <a:rPr lang="en-US" sz="2600" dirty="0"/>
              <a:t> </a:t>
            </a:r>
            <a:r>
              <a:rPr lang="en-US" sz="2600" dirty="0" smtClean="0"/>
              <a:t>Chen</a:t>
            </a:r>
            <a:r>
              <a:rPr lang="en-US" sz="2600" baseline="30000" dirty="0"/>
              <a:t> </a:t>
            </a:r>
            <a:r>
              <a:rPr lang="en-US" sz="2600" dirty="0" smtClean="0"/>
              <a:t>as </a:t>
            </a:r>
            <a:r>
              <a:rPr lang="en-US" sz="2600" dirty="0"/>
              <a:t>part of the Distributed </a:t>
            </a:r>
            <a:r>
              <a:rPr lang="en-US" sz="2600" dirty="0" smtClean="0"/>
              <a:t>machine learning community group.</a:t>
            </a:r>
            <a:endParaRPr lang="en-ZA" sz="2600" dirty="0"/>
          </a:p>
        </p:txBody>
      </p:sp>
      <p:sp>
        <p:nvSpPr>
          <p:cNvPr id="25" name="Rectangle 24"/>
          <p:cNvSpPr/>
          <p:nvPr/>
        </p:nvSpPr>
        <p:spPr>
          <a:xfrm>
            <a:off x="3267075" y="2913070"/>
            <a:ext cx="8220076" cy="892552"/>
          </a:xfrm>
          <a:prstGeom prst="rect">
            <a:avLst/>
          </a:prstGeom>
          <a:ln w="19050">
            <a:solidFill>
              <a:srgbClr val="D56D27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600" dirty="0" smtClean="0"/>
              <a:t>XGBoost supports distributed computing and out of core processing for machine learning training purposes.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67074" y="4385919"/>
            <a:ext cx="8220076" cy="892552"/>
          </a:xfrm>
          <a:prstGeom prst="rect">
            <a:avLst/>
          </a:prstGeom>
          <a:ln w="19050">
            <a:solidFill>
              <a:srgbClr val="D56D27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600" dirty="0"/>
              <a:t>XGBoost has the capacity for handling missing </a:t>
            </a:r>
            <a:r>
              <a:rPr lang="en-US" sz="2600" dirty="0" smtClean="0"/>
              <a:t>data and </a:t>
            </a:r>
          </a:p>
          <a:p>
            <a:r>
              <a:rPr lang="en-US" sz="2600" dirty="0" smtClean="0"/>
              <a:t>regularization</a:t>
            </a:r>
            <a:endParaRPr lang="en-US" sz="2600" dirty="0"/>
          </a:p>
        </p:txBody>
      </p:sp>
      <p:sp>
        <p:nvSpPr>
          <p:cNvPr id="26" name="Rectangle 25"/>
          <p:cNvSpPr/>
          <p:nvPr/>
        </p:nvSpPr>
        <p:spPr>
          <a:xfrm>
            <a:off x="3267074" y="5858768"/>
            <a:ext cx="8220076" cy="892552"/>
          </a:xfrm>
          <a:prstGeom prst="rect">
            <a:avLst/>
          </a:prstGeom>
          <a:ln w="19050">
            <a:solidFill>
              <a:srgbClr val="D56D27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600" dirty="0" smtClean="0"/>
              <a:t>XGBoost based models have won many machine learning </a:t>
            </a:r>
          </a:p>
          <a:p>
            <a:r>
              <a:rPr lang="en-US" sz="2600" dirty="0" smtClean="0"/>
              <a:t>challenges.</a:t>
            </a:r>
            <a:endParaRPr lang="en-US" sz="2600" dirty="0"/>
          </a:p>
        </p:txBody>
      </p:sp>
      <p:sp>
        <p:nvSpPr>
          <p:cNvPr id="13" name="Rectangle 12"/>
          <p:cNvSpPr/>
          <p:nvPr/>
        </p:nvSpPr>
        <p:spPr>
          <a:xfrm>
            <a:off x="416800" y="5572775"/>
            <a:ext cx="2124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</a:t>
            </a:r>
            <a:r>
              <a:rPr lang="en-ZA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://xgboost.ai</a:t>
            </a:r>
            <a:endParaRPr lang="en-ZA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971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25" grpId="0" animBg="1"/>
      <p:bldP spid="12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675" y="76200"/>
            <a:ext cx="2926080" cy="6675120"/>
          </a:xfrm>
          <a:prstGeom prst="rect">
            <a:avLst/>
          </a:prstGeom>
          <a:noFill/>
          <a:ln w="28575">
            <a:solidFill>
              <a:srgbClr val="305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156425" y="153670"/>
            <a:ext cx="2733039" cy="6502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 dirty="0"/>
          </a:p>
        </p:txBody>
      </p:sp>
      <p:sp>
        <p:nvSpPr>
          <p:cNvPr id="9" name="Oval 8"/>
          <p:cNvSpPr/>
          <p:nvPr/>
        </p:nvSpPr>
        <p:spPr>
          <a:xfrm>
            <a:off x="181034" y="1813685"/>
            <a:ext cx="2667519" cy="256286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10" name="TextBox 9"/>
          <p:cNvSpPr txBox="1"/>
          <p:nvPr/>
        </p:nvSpPr>
        <p:spPr>
          <a:xfrm>
            <a:off x="156875" y="2803529"/>
            <a:ext cx="2767361" cy="65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ZA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CatBoost</a:t>
            </a:r>
            <a:endParaRPr lang="en-ZA" sz="5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73604" y="87645"/>
            <a:ext cx="8267702" cy="892552"/>
          </a:xfrm>
          <a:prstGeom prst="rect">
            <a:avLst/>
          </a:prstGeom>
          <a:ln w="19050">
            <a:solidFill>
              <a:srgbClr val="2C4E8A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600" dirty="0"/>
              <a:t>Categorical + Boosting (CatBoost) is a boosting algorithm  Developed by </a:t>
            </a:r>
            <a:r>
              <a:rPr lang="en-US" sz="2600" dirty="0" err="1"/>
              <a:t>Yandex</a:t>
            </a:r>
            <a:r>
              <a:rPr lang="en-US" sz="2600" dirty="0"/>
              <a:t> researchers and engineers.</a:t>
            </a:r>
            <a:endParaRPr lang="en-ZA" sz="2600" dirty="0"/>
          </a:p>
        </p:txBody>
      </p:sp>
      <p:sp>
        <p:nvSpPr>
          <p:cNvPr id="12" name="Rectangle 11"/>
          <p:cNvSpPr/>
          <p:nvPr/>
        </p:nvSpPr>
        <p:spPr>
          <a:xfrm>
            <a:off x="3373604" y="1525692"/>
            <a:ext cx="8267702" cy="892552"/>
          </a:xfrm>
          <a:prstGeom prst="rect">
            <a:avLst/>
          </a:prstGeom>
          <a:ln w="19050">
            <a:solidFill>
              <a:srgbClr val="2C4E8A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600" dirty="0"/>
              <a:t>CatBoost</a:t>
            </a:r>
            <a:r>
              <a:rPr lang="en-US" sz="2600" dirty="0"/>
              <a:t> produces good results even without extensive hyper-parameter tuning.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73604" y="3045909"/>
            <a:ext cx="8267702" cy="892552"/>
          </a:xfrm>
          <a:prstGeom prst="rect">
            <a:avLst/>
          </a:prstGeom>
          <a:ln w="19050">
            <a:solidFill>
              <a:srgbClr val="2C4E8A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600" dirty="0"/>
              <a:t>CatBoost</a:t>
            </a:r>
            <a:r>
              <a:rPr lang="en-US" sz="2600" dirty="0"/>
              <a:t> has the inbuilt capacity to handle categorical features even the non-numerical ones.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73604" y="4467159"/>
            <a:ext cx="8267702" cy="892552"/>
          </a:xfrm>
          <a:prstGeom prst="rect">
            <a:avLst/>
          </a:prstGeom>
          <a:ln w="19050">
            <a:solidFill>
              <a:srgbClr val="2C4E8A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600" dirty="0"/>
              <a:t>Catboost offers improved performance as it reduces overfitting when building model.</a:t>
            </a:r>
          </a:p>
        </p:txBody>
      </p:sp>
      <p:sp>
        <p:nvSpPr>
          <p:cNvPr id="2" name="Rectangle 1"/>
          <p:cNvSpPr/>
          <p:nvPr/>
        </p:nvSpPr>
        <p:spPr>
          <a:xfrm>
            <a:off x="416800" y="5572775"/>
            <a:ext cx="21959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n-ZA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catboost.ai</a:t>
            </a:r>
            <a:endParaRPr lang="en-ZA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73604" y="5928360"/>
            <a:ext cx="8267702" cy="822960"/>
          </a:xfrm>
          <a:prstGeom prst="rect">
            <a:avLst/>
          </a:prstGeom>
          <a:ln w="19050">
            <a:solidFill>
              <a:srgbClr val="2C4E8A"/>
            </a:solidFill>
            <a:prstDash val="dash"/>
          </a:ln>
        </p:spPr>
        <p:txBody>
          <a:bodyPr wrap="square" anchor="ctr" anchorCtr="0">
            <a:spAutoFit/>
          </a:bodyPr>
          <a:lstStyle/>
          <a:p>
            <a:r>
              <a:rPr lang="en-US" sz="2600" dirty="0"/>
              <a:t>Catboost is fast and scalable and provides GPU support.</a:t>
            </a:r>
          </a:p>
        </p:txBody>
      </p:sp>
    </p:spTree>
    <p:extLst>
      <p:ext uri="{BB962C8B-B14F-4D97-AF65-F5344CB8AC3E}">
        <p14:creationId xmlns:p14="http://schemas.microsoft.com/office/powerpoint/2010/main" val="309011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675" y="76200"/>
            <a:ext cx="2926080" cy="6675120"/>
          </a:xfrm>
          <a:prstGeom prst="rect">
            <a:avLst/>
          </a:prstGeom>
          <a:noFill/>
          <a:ln w="28575">
            <a:solidFill>
              <a:srgbClr val="57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7" name="Group 6"/>
          <p:cNvGrpSpPr/>
          <p:nvPr/>
        </p:nvGrpSpPr>
        <p:grpSpPr>
          <a:xfrm>
            <a:off x="154316" y="162560"/>
            <a:ext cx="2733041" cy="6502400"/>
            <a:chOff x="4828626" y="129540"/>
            <a:chExt cx="2049780" cy="4876800"/>
          </a:xfrm>
        </p:grpSpPr>
        <p:sp>
          <p:nvSpPr>
            <p:cNvPr id="11" name="Rectangle 10"/>
            <p:cNvSpPr/>
            <p:nvPr/>
          </p:nvSpPr>
          <p:spPr>
            <a:xfrm>
              <a:off x="4828626" y="129540"/>
              <a:ext cx="2049780" cy="48768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/>
            </a:p>
          </p:txBody>
        </p:sp>
        <p:sp>
          <p:nvSpPr>
            <p:cNvPr id="12" name="Oval 11"/>
            <p:cNvSpPr/>
            <p:nvPr/>
          </p:nvSpPr>
          <p:spPr>
            <a:xfrm>
              <a:off x="4851158" y="1426593"/>
              <a:ext cx="1988820" cy="19202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28626" y="2173646"/>
              <a:ext cx="1987178" cy="47965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ZA" sz="4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AdaBoost</a:t>
              </a:r>
              <a:endParaRPr lang="en-ZA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3267074" y="76200"/>
            <a:ext cx="8448671" cy="1292662"/>
          </a:xfrm>
          <a:prstGeom prst="rect">
            <a:avLst/>
          </a:prstGeom>
          <a:ln w="19050">
            <a:solidFill>
              <a:srgbClr val="568537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600" dirty="0"/>
              <a:t>AdaBoost, short for Adaptive Boosting, is a machine learning meta-algorithm formulated by </a:t>
            </a:r>
            <a:r>
              <a:rPr lang="en-US" sz="2600" dirty="0" err="1" smtClean="0"/>
              <a:t>Yoav</a:t>
            </a:r>
            <a:r>
              <a:rPr lang="en-US" sz="2600" dirty="0" smtClean="0"/>
              <a:t>, Freund</a:t>
            </a:r>
            <a:r>
              <a:rPr lang="en-US" sz="2600" dirty="0"/>
              <a:t> and Robert Schapire.</a:t>
            </a:r>
            <a:endParaRPr lang="en-ZA" sz="2600" dirty="0"/>
          </a:p>
        </p:txBody>
      </p:sp>
      <p:sp>
        <p:nvSpPr>
          <p:cNvPr id="4" name="Rectangle 3"/>
          <p:cNvSpPr/>
          <p:nvPr/>
        </p:nvSpPr>
        <p:spPr>
          <a:xfrm>
            <a:off x="3267072" y="1891964"/>
            <a:ext cx="8448673" cy="1097280"/>
          </a:xfrm>
          <a:prstGeom prst="rect">
            <a:avLst/>
          </a:prstGeom>
          <a:ln w="19050">
            <a:solidFill>
              <a:srgbClr val="568537"/>
            </a:solidFill>
            <a:prstDash val="dash"/>
          </a:ln>
        </p:spPr>
        <p:txBody>
          <a:bodyPr wrap="square" anchor="ctr" anchorCtr="0">
            <a:spAutoFit/>
          </a:bodyPr>
          <a:lstStyle/>
          <a:p>
            <a:r>
              <a:rPr lang="en-US" sz="2600" dirty="0"/>
              <a:t>AdaBoost</a:t>
            </a:r>
            <a:r>
              <a:rPr lang="en-US" sz="2600" dirty="0"/>
              <a:t> </a:t>
            </a:r>
            <a:r>
              <a:rPr lang="en-US" sz="2600" dirty="0"/>
              <a:t>can be less susceptible to the overfitting problem than other learning algorithms.</a:t>
            </a:r>
            <a:endParaRPr lang="en-ZA" sz="2600" dirty="0"/>
          </a:p>
        </p:txBody>
      </p:sp>
      <p:sp>
        <p:nvSpPr>
          <p:cNvPr id="15" name="Rectangle 14"/>
          <p:cNvSpPr/>
          <p:nvPr/>
        </p:nvSpPr>
        <p:spPr>
          <a:xfrm>
            <a:off x="3267070" y="3547167"/>
            <a:ext cx="8448675" cy="1097280"/>
          </a:xfrm>
          <a:prstGeom prst="rect">
            <a:avLst/>
          </a:prstGeom>
          <a:ln w="19050">
            <a:solidFill>
              <a:srgbClr val="568537"/>
            </a:solidFill>
            <a:prstDash val="dash"/>
          </a:ln>
        </p:spPr>
        <p:txBody>
          <a:bodyPr wrap="square" anchor="ctr" anchorCtr="0">
            <a:spAutoFit/>
          </a:bodyPr>
          <a:lstStyle/>
          <a:p>
            <a:r>
              <a:rPr lang="en-US" sz="2600" dirty="0"/>
              <a:t>AdaBoost</a:t>
            </a:r>
            <a:r>
              <a:rPr lang="en-US" sz="2600" dirty="0"/>
              <a:t> is sensitive to noisy data and outliers.</a:t>
            </a:r>
            <a:endParaRPr lang="en-ZA" sz="2600" dirty="0"/>
          </a:p>
        </p:txBody>
      </p:sp>
      <p:sp>
        <p:nvSpPr>
          <p:cNvPr id="5" name="Rectangle 4"/>
          <p:cNvSpPr/>
          <p:nvPr/>
        </p:nvSpPr>
        <p:spPr>
          <a:xfrm>
            <a:off x="3267071" y="5058549"/>
            <a:ext cx="8448675" cy="1692771"/>
          </a:xfrm>
          <a:prstGeom prst="rect">
            <a:avLst/>
          </a:prstGeom>
          <a:ln w="19050">
            <a:solidFill>
              <a:srgbClr val="568537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600" dirty="0"/>
              <a:t>AdaBoost was </a:t>
            </a:r>
            <a:r>
              <a:rPr lang="en-US" sz="2600" dirty="0"/>
              <a:t>designed to </a:t>
            </a:r>
            <a:r>
              <a:rPr lang="en-US" sz="2600" dirty="0"/>
              <a:t>put more weight on misclassified samples and less weight on correctly classified samples. The final prediction is a weighted average of all the weak learners, where more weight is placed on stronger learners.  .</a:t>
            </a:r>
            <a:endParaRPr lang="en-ZA" sz="2600" dirty="0"/>
          </a:p>
        </p:txBody>
      </p:sp>
      <p:sp>
        <p:nvSpPr>
          <p:cNvPr id="6" name="Rectangle 5"/>
          <p:cNvSpPr/>
          <p:nvPr/>
        </p:nvSpPr>
        <p:spPr>
          <a:xfrm>
            <a:off x="84431" y="5373956"/>
            <a:ext cx="2995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wikipedia.org/wiki/AdaBoost</a:t>
            </a:r>
          </a:p>
        </p:txBody>
      </p:sp>
    </p:spTree>
    <p:extLst>
      <p:ext uri="{BB962C8B-B14F-4D97-AF65-F5344CB8AC3E}">
        <p14:creationId xmlns:p14="http://schemas.microsoft.com/office/powerpoint/2010/main" val="270829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15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675" y="76200"/>
            <a:ext cx="2926080" cy="6675120"/>
          </a:xfrm>
          <a:prstGeom prst="rect">
            <a:avLst/>
          </a:prstGeom>
          <a:noFill/>
          <a:ln w="28575">
            <a:solidFill>
              <a:srgbClr val="DDA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6" name="Group 5"/>
          <p:cNvGrpSpPr/>
          <p:nvPr/>
        </p:nvGrpSpPr>
        <p:grpSpPr>
          <a:xfrm>
            <a:off x="160061" y="162560"/>
            <a:ext cx="2739307" cy="6502400"/>
            <a:chOff x="6971734" y="129540"/>
            <a:chExt cx="2054480" cy="4876800"/>
          </a:xfrm>
        </p:grpSpPr>
        <p:sp>
          <p:nvSpPr>
            <p:cNvPr id="7" name="Rectangle 6"/>
            <p:cNvSpPr/>
            <p:nvPr/>
          </p:nvSpPr>
          <p:spPr>
            <a:xfrm>
              <a:off x="6976434" y="129540"/>
              <a:ext cx="2049780" cy="48768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/>
            </a:p>
          </p:txBody>
        </p:sp>
        <p:sp>
          <p:nvSpPr>
            <p:cNvPr id="11" name="Oval 10"/>
            <p:cNvSpPr/>
            <p:nvPr/>
          </p:nvSpPr>
          <p:spPr>
            <a:xfrm>
              <a:off x="7006914" y="1365633"/>
              <a:ext cx="1988820" cy="1988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71734" y="2112686"/>
              <a:ext cx="2025362" cy="479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ZA" sz="4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LightGBM</a:t>
              </a:r>
              <a:endParaRPr lang="en-ZA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62578" y="5458515"/>
            <a:ext cx="2785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lightgbm.readthedocs.io</a:t>
            </a:r>
            <a:endParaRPr lang="en-ZA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73604" y="87645"/>
            <a:ext cx="8267702" cy="892552"/>
          </a:xfrm>
          <a:prstGeom prst="rect">
            <a:avLst/>
          </a:prstGeom>
          <a:ln w="19050">
            <a:solidFill>
              <a:srgbClr val="B085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600" dirty="0" smtClean="0"/>
              <a:t>LightGBM was developed by Microsoft machine learning group.</a:t>
            </a:r>
            <a:endParaRPr lang="en-ZA" sz="2600" dirty="0"/>
          </a:p>
        </p:txBody>
      </p:sp>
      <p:sp>
        <p:nvSpPr>
          <p:cNvPr id="10" name="Rectangle 9"/>
          <p:cNvSpPr/>
          <p:nvPr/>
        </p:nvSpPr>
        <p:spPr>
          <a:xfrm>
            <a:off x="3373604" y="1610728"/>
            <a:ext cx="8267702" cy="892552"/>
          </a:xfrm>
          <a:prstGeom prst="rect">
            <a:avLst/>
          </a:prstGeom>
          <a:ln w="19050">
            <a:solidFill>
              <a:srgbClr val="B2860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600" dirty="0" smtClean="0"/>
              <a:t>LightGBM has the capability for distributed </a:t>
            </a:r>
            <a:r>
              <a:rPr lang="en-US" sz="2600" dirty="0"/>
              <a:t>computing </a:t>
            </a:r>
            <a:r>
              <a:rPr lang="en-US" sz="2600" dirty="0" smtClean="0"/>
              <a:t> and has GPU support.</a:t>
            </a:r>
            <a:endParaRPr lang="en-ZA" sz="2600" dirty="0"/>
          </a:p>
        </p:txBody>
      </p:sp>
      <p:sp>
        <p:nvSpPr>
          <p:cNvPr id="13" name="Rectangle 12"/>
          <p:cNvSpPr/>
          <p:nvPr/>
        </p:nvSpPr>
        <p:spPr>
          <a:xfrm>
            <a:off x="3373604" y="3125126"/>
            <a:ext cx="8267702" cy="892552"/>
          </a:xfrm>
          <a:prstGeom prst="rect">
            <a:avLst/>
          </a:prstGeom>
          <a:ln w="19050">
            <a:solidFill>
              <a:srgbClr val="B2860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600" dirty="0" smtClean="0"/>
              <a:t>LightGBM is built for model training speed and churning high performing model.</a:t>
            </a:r>
            <a:endParaRPr lang="en-ZA" sz="2600" dirty="0"/>
          </a:p>
        </p:txBody>
      </p:sp>
      <p:sp>
        <p:nvSpPr>
          <p:cNvPr id="14" name="Rectangle 13"/>
          <p:cNvSpPr/>
          <p:nvPr/>
        </p:nvSpPr>
        <p:spPr>
          <a:xfrm>
            <a:off x="3373604" y="4534829"/>
            <a:ext cx="8267702" cy="892552"/>
          </a:xfrm>
          <a:prstGeom prst="rect">
            <a:avLst/>
          </a:prstGeom>
          <a:ln w="19050">
            <a:solidFill>
              <a:srgbClr val="B2860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600" dirty="0" smtClean="0"/>
              <a:t>LightGBM is capable on of big data with its in-built parallel computing capacity. </a:t>
            </a:r>
            <a:endParaRPr lang="en-ZA" sz="2600" dirty="0"/>
          </a:p>
        </p:txBody>
      </p:sp>
      <p:sp>
        <p:nvSpPr>
          <p:cNvPr id="15" name="Rectangle 14"/>
          <p:cNvSpPr/>
          <p:nvPr/>
        </p:nvSpPr>
        <p:spPr>
          <a:xfrm>
            <a:off x="3373604" y="5928360"/>
            <a:ext cx="8267702" cy="822960"/>
          </a:xfrm>
          <a:prstGeom prst="rect">
            <a:avLst/>
          </a:prstGeom>
          <a:ln w="19050">
            <a:solidFill>
              <a:srgbClr val="B28601"/>
            </a:solidFill>
            <a:prstDash val="dash"/>
          </a:ln>
        </p:spPr>
        <p:txBody>
          <a:bodyPr wrap="square" anchor="ctr" anchorCtr="0">
            <a:spAutoFit/>
          </a:bodyPr>
          <a:lstStyle/>
          <a:p>
            <a:r>
              <a:rPr lang="en-US" sz="2600" dirty="0" smtClean="0"/>
              <a:t>LightGBM is optimised for low memory usage</a:t>
            </a:r>
            <a:endParaRPr lang="en-ZA" sz="2600" dirty="0"/>
          </a:p>
        </p:txBody>
      </p:sp>
    </p:spTree>
    <p:extLst>
      <p:ext uri="{BB962C8B-B14F-4D97-AF65-F5344CB8AC3E}">
        <p14:creationId xmlns:p14="http://schemas.microsoft.com/office/powerpoint/2010/main" val="264398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" t="9044" r="8776" b="10373"/>
          <a:stretch/>
        </p:blipFill>
        <p:spPr>
          <a:xfrm>
            <a:off x="-12700" y="-76200"/>
            <a:ext cx="12217400" cy="6934200"/>
          </a:xfrm>
          <a:prstGeom prst="rect">
            <a:avLst/>
          </a:prstGeom>
        </p:spPr>
      </p:pic>
      <p:grpSp>
        <p:nvGrpSpPr>
          <p:cNvPr id="21" name="#1"/>
          <p:cNvGrpSpPr/>
          <p:nvPr/>
        </p:nvGrpSpPr>
        <p:grpSpPr>
          <a:xfrm>
            <a:off x="2102937" y="2462926"/>
            <a:ext cx="7947346" cy="822960"/>
            <a:chOff x="2417261" y="335064"/>
            <a:chExt cx="7947345" cy="822960"/>
          </a:xfrm>
        </p:grpSpPr>
        <p:sp>
          <p:nvSpPr>
            <p:cNvPr id="25" name="Rectangle 24"/>
            <p:cNvSpPr/>
            <p:nvPr/>
          </p:nvSpPr>
          <p:spPr>
            <a:xfrm>
              <a:off x="3240221" y="423378"/>
              <a:ext cx="7124385" cy="707886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sz="4000" b="1" dirty="0"/>
                <a:t> </a:t>
              </a:r>
              <a:r>
                <a:rPr lang="en-GB" sz="3500" b="1" dirty="0"/>
                <a:t>Boosting algorithms implementation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2417261" y="335064"/>
              <a:ext cx="822960" cy="822960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ZA" sz="4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n-Z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0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Arrow 13"/>
          <p:cNvSpPr/>
          <p:nvPr/>
        </p:nvSpPr>
        <p:spPr>
          <a:xfrm>
            <a:off x="2197699" y="715588"/>
            <a:ext cx="548640" cy="330938"/>
          </a:xfrm>
          <a:prstGeom prst="rightArrow">
            <a:avLst>
              <a:gd name="adj1" fmla="val 46154"/>
              <a:gd name="adj2" fmla="val 8269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ight Arrow 14"/>
          <p:cNvSpPr/>
          <p:nvPr/>
        </p:nvSpPr>
        <p:spPr>
          <a:xfrm>
            <a:off x="4610267" y="713232"/>
            <a:ext cx="548640" cy="330938"/>
          </a:xfrm>
          <a:prstGeom prst="rightArrow">
            <a:avLst>
              <a:gd name="adj1" fmla="val 46154"/>
              <a:gd name="adj2" fmla="val 8269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ight Arrow 18"/>
          <p:cNvSpPr/>
          <p:nvPr/>
        </p:nvSpPr>
        <p:spPr>
          <a:xfrm>
            <a:off x="7028069" y="722793"/>
            <a:ext cx="548640" cy="330938"/>
          </a:xfrm>
          <a:prstGeom prst="rightArrow">
            <a:avLst>
              <a:gd name="adj1" fmla="val 46154"/>
              <a:gd name="adj2" fmla="val 8269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ight Arrow 19"/>
          <p:cNvSpPr/>
          <p:nvPr/>
        </p:nvSpPr>
        <p:spPr>
          <a:xfrm>
            <a:off x="9421144" y="705687"/>
            <a:ext cx="548640" cy="330938"/>
          </a:xfrm>
          <a:prstGeom prst="rightArrow">
            <a:avLst>
              <a:gd name="adj1" fmla="val 46154"/>
              <a:gd name="adj2" fmla="val 8269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4" name="Straight Connector 23"/>
          <p:cNvCxnSpPr/>
          <p:nvPr/>
        </p:nvCxnSpPr>
        <p:spPr>
          <a:xfrm>
            <a:off x="2445319" y="1725509"/>
            <a:ext cx="0" cy="475488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31996" y="1725509"/>
            <a:ext cx="0" cy="475488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302389" y="1725509"/>
            <a:ext cx="0" cy="475488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713231" y="1725509"/>
            <a:ext cx="0" cy="475488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39" y="3000374"/>
            <a:ext cx="1800225" cy="18002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99" y="2153359"/>
            <a:ext cx="1360959" cy="157871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63" y="3900487"/>
            <a:ext cx="1940192" cy="194019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36146" y="390525"/>
            <a:ext cx="1856232" cy="949675"/>
            <a:chOff x="114480" y="390525"/>
            <a:chExt cx="1856232" cy="949675"/>
          </a:xfrm>
        </p:grpSpPr>
        <p:grpSp>
          <p:nvGrpSpPr>
            <p:cNvPr id="16" name="Group 15"/>
            <p:cNvGrpSpPr/>
            <p:nvPr/>
          </p:nvGrpSpPr>
          <p:grpSpPr>
            <a:xfrm>
              <a:off x="178231" y="466344"/>
              <a:ext cx="1724025" cy="830997"/>
              <a:chOff x="178231" y="254848"/>
              <a:chExt cx="1724025" cy="83099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8231" y="254850"/>
                <a:ext cx="1724025" cy="809625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50000">
                    <a:srgbClr val="002060"/>
                  </a:gs>
                  <a:gs pos="100000">
                    <a:srgbClr val="002060"/>
                  </a:gs>
                </a:gsLst>
              </a:gra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15676" y="254848"/>
                <a:ext cx="10491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 smtClean="0">
                    <a:solidFill>
                      <a:schemeClr val="bg1"/>
                    </a:solidFill>
                  </a:rPr>
                  <a:t>Data </a:t>
                </a:r>
              </a:p>
              <a:p>
                <a:r>
                  <a:rPr lang="en-GB" sz="2400" b="1" dirty="0" smtClean="0">
                    <a:solidFill>
                      <a:schemeClr val="bg1"/>
                    </a:solidFill>
                  </a:rPr>
                  <a:t>Source</a:t>
                </a:r>
                <a:endParaRPr lang="en-ZA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114480" y="390525"/>
              <a:ext cx="1856232" cy="949675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58706" y="390525"/>
            <a:ext cx="1856232" cy="949675"/>
            <a:chOff x="2537040" y="390525"/>
            <a:chExt cx="1856232" cy="949675"/>
          </a:xfrm>
        </p:grpSpPr>
        <p:grpSp>
          <p:nvGrpSpPr>
            <p:cNvPr id="17" name="Group 16"/>
            <p:cNvGrpSpPr/>
            <p:nvPr/>
          </p:nvGrpSpPr>
          <p:grpSpPr>
            <a:xfrm>
              <a:off x="2609850" y="456820"/>
              <a:ext cx="1724025" cy="840521"/>
              <a:chOff x="2609850" y="247649"/>
              <a:chExt cx="1724025" cy="84052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609850" y="247649"/>
                <a:ext cx="1724025" cy="80962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06916" y="257173"/>
                <a:ext cx="118333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 smtClean="0"/>
                  <a:t>Data </a:t>
                </a:r>
              </a:p>
              <a:p>
                <a:pPr algn="ctr"/>
                <a:r>
                  <a:rPr lang="en-GB" sz="2400" b="1" dirty="0" smtClean="0"/>
                  <a:t>Loading</a:t>
                </a:r>
                <a:endParaRPr lang="en-ZA" sz="2400" b="1" dirty="0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2537040" y="390525"/>
              <a:ext cx="1856232" cy="949675"/>
            </a:xfrm>
            <a:prstGeom prst="rect">
              <a:avLst/>
            </a:prstGeom>
            <a:noFill/>
            <a:ln w="19050">
              <a:solidFill>
                <a:srgbClr val="68AA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78745" y="402738"/>
            <a:ext cx="1856232" cy="949675"/>
            <a:chOff x="4957079" y="402738"/>
            <a:chExt cx="1856232" cy="949675"/>
          </a:xfrm>
        </p:grpSpPr>
        <p:grpSp>
          <p:nvGrpSpPr>
            <p:cNvPr id="18" name="Group 17"/>
            <p:cNvGrpSpPr/>
            <p:nvPr/>
          </p:nvGrpSpPr>
          <p:grpSpPr>
            <a:xfrm>
              <a:off x="4981189" y="466344"/>
              <a:ext cx="1820050" cy="830997"/>
              <a:chOff x="5057389" y="257172"/>
              <a:chExt cx="1820050" cy="83099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105400" y="257173"/>
                <a:ext cx="1724025" cy="80962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057389" y="257172"/>
                <a:ext cx="18200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 smtClean="0"/>
                  <a:t>Data </a:t>
                </a:r>
              </a:p>
              <a:p>
                <a:pPr algn="ctr"/>
                <a:r>
                  <a:rPr lang="en-GB" sz="2400" b="1" dirty="0" smtClean="0"/>
                  <a:t>Visualisation</a:t>
                </a:r>
                <a:endParaRPr lang="en-ZA" sz="2400" b="1" dirty="0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4957079" y="402738"/>
              <a:ext cx="1856232" cy="949675"/>
            </a:xfrm>
            <a:prstGeom prst="rect">
              <a:avLst/>
            </a:prstGeom>
            <a:noFill/>
            <a:ln w="19050">
              <a:solidFill>
                <a:srgbClr val="E76D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pic>
        <p:nvPicPr>
          <p:cNvPr id="1030" name="Picture 6" descr="Image result for scikit lear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015" y="3200576"/>
            <a:ext cx="1974593" cy="106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7570598" y="420406"/>
            <a:ext cx="1856232" cy="949675"/>
            <a:chOff x="7348932" y="420406"/>
            <a:chExt cx="1856232" cy="949675"/>
          </a:xfrm>
        </p:grpSpPr>
        <p:grpSp>
          <p:nvGrpSpPr>
            <p:cNvPr id="22" name="Group 21"/>
            <p:cNvGrpSpPr/>
            <p:nvPr/>
          </p:nvGrpSpPr>
          <p:grpSpPr>
            <a:xfrm>
              <a:off x="7409349" y="481128"/>
              <a:ext cx="1724025" cy="830997"/>
              <a:chOff x="7590324" y="233478"/>
              <a:chExt cx="1724025" cy="83099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7590324" y="233481"/>
                <a:ext cx="1724025" cy="809625"/>
              </a:xfrm>
              <a:prstGeom prst="rect">
                <a:avLst/>
              </a:prstGeom>
              <a:ln>
                <a:solidFill>
                  <a:srgbClr val="E8B800"/>
                </a:solidFill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75934" y="233478"/>
                <a:ext cx="1225015" cy="830997"/>
              </a:xfrm>
              <a:prstGeom prst="rect">
                <a:avLst/>
              </a:prstGeom>
              <a:noFill/>
              <a:ln>
                <a:solidFill>
                  <a:srgbClr val="E8B8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 smtClean="0"/>
                  <a:t>Model</a:t>
                </a:r>
              </a:p>
              <a:p>
                <a:pPr algn="ctr"/>
                <a:r>
                  <a:rPr lang="en-GB" sz="2400" b="1" dirty="0" smtClean="0"/>
                  <a:t>Building</a:t>
                </a:r>
                <a:endParaRPr lang="en-ZA" sz="2400" b="1" dirty="0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7348932" y="420406"/>
              <a:ext cx="1856232" cy="949675"/>
            </a:xfrm>
            <a:prstGeom prst="rect">
              <a:avLst/>
            </a:prstGeom>
            <a:noFill/>
            <a:ln w="19050">
              <a:solidFill>
                <a:srgbClr val="D0A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969784" y="402737"/>
            <a:ext cx="1856232" cy="949675"/>
            <a:chOff x="9748118" y="402737"/>
            <a:chExt cx="1856232" cy="949675"/>
          </a:xfrm>
        </p:grpSpPr>
        <p:grpSp>
          <p:nvGrpSpPr>
            <p:cNvPr id="21" name="Group 20"/>
            <p:cNvGrpSpPr/>
            <p:nvPr/>
          </p:nvGrpSpPr>
          <p:grpSpPr>
            <a:xfrm>
              <a:off x="9814221" y="466345"/>
              <a:ext cx="1724025" cy="873856"/>
              <a:chOff x="10267766" y="266695"/>
              <a:chExt cx="1724025" cy="87385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0267766" y="266695"/>
                <a:ext cx="1724025" cy="80962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310597" y="309554"/>
                <a:ext cx="152388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 smtClean="0"/>
                  <a:t>Model</a:t>
                </a:r>
              </a:p>
              <a:p>
                <a:pPr algn="ctr"/>
                <a:r>
                  <a:rPr lang="en-GB" sz="2400" b="1" dirty="0" smtClean="0"/>
                  <a:t>Evaluation</a:t>
                </a:r>
                <a:endParaRPr lang="en-ZA" sz="2400" b="1" dirty="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9748118" y="402737"/>
              <a:ext cx="1856232" cy="949675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" r="3169"/>
          <a:stretch/>
        </p:blipFill>
        <p:spPr>
          <a:xfrm>
            <a:off x="5072657" y="2710460"/>
            <a:ext cx="2219325" cy="56952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511306" y="4238108"/>
            <a:ext cx="1432252" cy="9541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Pandas </a:t>
            </a:r>
          </a:p>
          <a:p>
            <a:r>
              <a:rPr lang="en-GB" sz="2800" b="1" dirty="0" smtClean="0">
                <a:solidFill>
                  <a:schemeClr val="bg1"/>
                </a:solidFill>
              </a:rPr>
              <a:t>Profiling</a:t>
            </a:r>
            <a:endParaRPr lang="en-ZA" sz="28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162548" y="3279989"/>
            <a:ext cx="1375698" cy="822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Log-loss</a:t>
            </a:r>
            <a:endParaRPr lang="en-ZA" sz="2800" b="1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2008467" y="1725509"/>
            <a:ext cx="0" cy="475488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13137" y="1600818"/>
            <a:ext cx="0" cy="475488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58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0" grpId="0" animBg="1"/>
      <p:bldP spid="47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" t="9044" r="8776" b="10373"/>
          <a:stretch/>
        </p:blipFill>
        <p:spPr>
          <a:xfrm>
            <a:off x="-12700" y="-76200"/>
            <a:ext cx="12217400" cy="6934200"/>
          </a:xfrm>
          <a:prstGeom prst="rect">
            <a:avLst/>
          </a:prstGeom>
        </p:spPr>
      </p:pic>
      <p:grpSp>
        <p:nvGrpSpPr>
          <p:cNvPr id="6" name="#4"/>
          <p:cNvGrpSpPr/>
          <p:nvPr/>
        </p:nvGrpSpPr>
        <p:grpSpPr>
          <a:xfrm>
            <a:off x="4280401" y="4183375"/>
            <a:ext cx="7235887" cy="971687"/>
            <a:chOff x="4280401" y="4069074"/>
            <a:chExt cx="7235884" cy="971686"/>
          </a:xfrm>
        </p:grpSpPr>
        <p:grpSp>
          <p:nvGrpSpPr>
            <p:cNvPr id="7" name="Nachine Learning Algorith"/>
            <p:cNvGrpSpPr/>
            <p:nvPr/>
          </p:nvGrpSpPr>
          <p:grpSpPr>
            <a:xfrm>
              <a:off x="4280401" y="4069074"/>
              <a:ext cx="7235884" cy="971686"/>
              <a:chOff x="4284562" y="4240263"/>
              <a:chExt cx="7235884" cy="97168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4562" y="4240263"/>
                <a:ext cx="6544589" cy="971686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5162875" y="4370839"/>
                <a:ext cx="6357571" cy="64633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3600" b="1" dirty="0" smtClean="0"/>
                  <a:t> Features of boosting algorithms</a:t>
                </a: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4388256" y="4115586"/>
              <a:ext cx="822960" cy="822959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ZA" sz="4400" b="1" dirty="0"/>
                <a:t>4</a:t>
              </a:r>
            </a:p>
          </p:txBody>
        </p:sp>
      </p:grpSp>
      <p:grpSp>
        <p:nvGrpSpPr>
          <p:cNvPr id="11" name="#3"/>
          <p:cNvGrpSpPr/>
          <p:nvPr/>
        </p:nvGrpSpPr>
        <p:grpSpPr>
          <a:xfrm>
            <a:off x="4453080" y="2768091"/>
            <a:ext cx="6732943" cy="884776"/>
            <a:chOff x="4453079" y="2613660"/>
            <a:chExt cx="6732942" cy="884776"/>
          </a:xfrm>
        </p:grpSpPr>
        <p:grpSp>
          <p:nvGrpSpPr>
            <p:cNvPr id="12" name="Point #3"/>
            <p:cNvGrpSpPr/>
            <p:nvPr/>
          </p:nvGrpSpPr>
          <p:grpSpPr>
            <a:xfrm>
              <a:off x="4453079" y="2613660"/>
              <a:ext cx="6732942" cy="884776"/>
              <a:chOff x="4434362" y="2826164"/>
              <a:chExt cx="6732942" cy="884776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81" b="9811"/>
              <a:stretch/>
            </p:blipFill>
            <p:spPr>
              <a:xfrm>
                <a:off x="4434362" y="2826164"/>
                <a:ext cx="6649378" cy="884776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5460358" y="2940143"/>
                <a:ext cx="5706946" cy="646331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3600" b="1" dirty="0" smtClean="0"/>
                  <a:t>Types of boosting algorithms</a:t>
                </a: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4577428" y="2635755"/>
              <a:ext cx="822960" cy="82296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ZA" sz="4400" b="1" dirty="0"/>
                <a:t>3</a:t>
              </a:r>
            </a:p>
          </p:txBody>
        </p:sp>
      </p:grpSp>
      <p:grpSp>
        <p:nvGrpSpPr>
          <p:cNvPr id="16" name="#2"/>
          <p:cNvGrpSpPr/>
          <p:nvPr/>
        </p:nvGrpSpPr>
        <p:grpSpPr>
          <a:xfrm>
            <a:off x="3893846" y="1542289"/>
            <a:ext cx="7144852" cy="924560"/>
            <a:chOff x="3893846" y="1452881"/>
            <a:chExt cx="7144852" cy="924560"/>
          </a:xfrm>
        </p:grpSpPr>
        <p:grpSp>
          <p:nvGrpSpPr>
            <p:cNvPr id="17" name="Point #2 -Display"/>
            <p:cNvGrpSpPr/>
            <p:nvPr/>
          </p:nvGrpSpPr>
          <p:grpSpPr>
            <a:xfrm>
              <a:off x="3893846" y="1452881"/>
              <a:ext cx="7144852" cy="924560"/>
              <a:chOff x="3988035" y="1737441"/>
              <a:chExt cx="7144852" cy="924560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0" b="2766"/>
              <a:stretch/>
            </p:blipFill>
            <p:spPr>
              <a:xfrm>
                <a:off x="3988035" y="1737441"/>
                <a:ext cx="6601746" cy="924560"/>
              </a:xfrm>
              <a:prstGeom prst="rect">
                <a:avLst/>
              </a:prstGeom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5060391" y="1863168"/>
                <a:ext cx="6072496" cy="646331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r>
                  <a:rPr lang="en-ZA" sz="3600" b="1" dirty="0" smtClean="0"/>
                  <a:t>How boosting algorithms work</a:t>
                </a: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4005120" y="1499871"/>
              <a:ext cx="822960" cy="82296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ZA" sz="4400" b="1" dirty="0"/>
                <a:t>2</a:t>
              </a:r>
            </a:p>
          </p:txBody>
        </p:sp>
      </p:grpSp>
      <p:grpSp>
        <p:nvGrpSpPr>
          <p:cNvPr id="21" name="#1"/>
          <p:cNvGrpSpPr/>
          <p:nvPr/>
        </p:nvGrpSpPr>
        <p:grpSpPr>
          <a:xfrm>
            <a:off x="2353357" y="205931"/>
            <a:ext cx="8224263" cy="978829"/>
            <a:chOff x="2353356" y="240371"/>
            <a:chExt cx="8224262" cy="978829"/>
          </a:xfrm>
        </p:grpSpPr>
        <p:grpSp>
          <p:nvGrpSpPr>
            <p:cNvPr id="22" name="Point #1"/>
            <p:cNvGrpSpPr/>
            <p:nvPr/>
          </p:nvGrpSpPr>
          <p:grpSpPr>
            <a:xfrm>
              <a:off x="2353356" y="240371"/>
              <a:ext cx="8224262" cy="978829"/>
              <a:chOff x="1965089" y="606012"/>
              <a:chExt cx="8224262" cy="978829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1202"/>
              <a:stretch/>
            </p:blipFill>
            <p:spPr>
              <a:xfrm>
                <a:off x="1965089" y="606012"/>
                <a:ext cx="7125694" cy="978829"/>
              </a:xfrm>
              <a:prstGeom prst="rect">
                <a:avLst/>
              </a:prstGeom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2973466" y="759700"/>
                <a:ext cx="7215885" cy="646331"/>
              </a:xfrm>
              <a:prstGeom prst="rect">
                <a:avLst/>
              </a:prstGeom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ZA" sz="3600" b="1" dirty="0" smtClean="0"/>
                  <a:t>Intuition behind boosting algorithms</a:t>
                </a:r>
                <a:endParaRPr lang="en-ZA" sz="3600" b="1" dirty="0"/>
              </a:p>
            </p:txBody>
          </p:sp>
        </p:grpSp>
        <p:sp>
          <p:nvSpPr>
            <p:cNvPr id="23" name="Oval 22"/>
            <p:cNvSpPr/>
            <p:nvPr/>
          </p:nvSpPr>
          <p:spPr>
            <a:xfrm>
              <a:off x="2417261" y="335064"/>
              <a:ext cx="822960" cy="82296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ZA" sz="4400" b="1" dirty="0"/>
                <a:t>1</a:t>
              </a:r>
            </a:p>
          </p:txBody>
        </p:sp>
      </p:grpSp>
      <p:grpSp>
        <p:nvGrpSpPr>
          <p:cNvPr id="26" name="#5"/>
          <p:cNvGrpSpPr/>
          <p:nvPr/>
        </p:nvGrpSpPr>
        <p:grpSpPr>
          <a:xfrm>
            <a:off x="2950846" y="5524584"/>
            <a:ext cx="7892277" cy="914528"/>
            <a:chOff x="3930260" y="4918458"/>
            <a:chExt cx="7892277" cy="914528"/>
          </a:xfrm>
        </p:grpSpPr>
        <p:grpSp>
          <p:nvGrpSpPr>
            <p:cNvPr id="27" name="Esemble"/>
            <p:cNvGrpSpPr/>
            <p:nvPr/>
          </p:nvGrpSpPr>
          <p:grpSpPr>
            <a:xfrm>
              <a:off x="3930260" y="4918458"/>
              <a:ext cx="7892277" cy="914528"/>
              <a:chOff x="3895343" y="4938269"/>
              <a:chExt cx="7892277" cy="914528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1"/>
              <a:stretch/>
            </p:blipFill>
            <p:spPr>
              <a:xfrm>
                <a:off x="3895343" y="4938269"/>
                <a:ext cx="6600249" cy="914528"/>
              </a:xfrm>
              <a:prstGeom prst="rect">
                <a:avLst/>
              </a:prstGeom>
            </p:spPr>
          </p:pic>
          <p:sp>
            <p:nvSpPr>
              <p:cNvPr id="30" name="Rectangle 29"/>
              <p:cNvSpPr/>
              <p:nvPr/>
            </p:nvSpPr>
            <p:spPr>
              <a:xfrm>
                <a:off x="4663234" y="5056752"/>
                <a:ext cx="7124386" cy="707886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4000" b="1" dirty="0" smtClean="0"/>
                  <a:t> </a:t>
                </a:r>
                <a:r>
                  <a:rPr lang="en-GB" sz="3500" b="1" dirty="0" smtClean="0"/>
                  <a:t>Boosting algorithms implementation</a:t>
                </a: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998624" y="4950461"/>
              <a:ext cx="822960" cy="82296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ZA" sz="4400" b="1" dirty="0"/>
                <a:t>5</a:t>
              </a: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17459" r="20505" b="22943"/>
          <a:stretch/>
        </p:blipFill>
        <p:spPr>
          <a:xfrm>
            <a:off x="370424" y="1525967"/>
            <a:ext cx="3048000" cy="3786031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774" y="1645795"/>
            <a:ext cx="2818889" cy="440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6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" t="9044" r="8776" b="10373"/>
          <a:stretch/>
        </p:blipFill>
        <p:spPr>
          <a:xfrm>
            <a:off x="-12700" y="-76200"/>
            <a:ext cx="12217400" cy="6934200"/>
          </a:xfrm>
          <a:prstGeom prst="rect">
            <a:avLst/>
          </a:prstGeom>
        </p:spPr>
      </p:pic>
      <p:grpSp>
        <p:nvGrpSpPr>
          <p:cNvPr id="21" name="#1"/>
          <p:cNvGrpSpPr/>
          <p:nvPr/>
        </p:nvGrpSpPr>
        <p:grpSpPr>
          <a:xfrm>
            <a:off x="1121862" y="367426"/>
            <a:ext cx="10480031" cy="884516"/>
            <a:chOff x="2417261" y="335064"/>
            <a:chExt cx="10480030" cy="884516"/>
          </a:xfrm>
        </p:grpSpPr>
        <p:sp>
          <p:nvSpPr>
            <p:cNvPr id="25" name="Rectangle 24"/>
            <p:cNvSpPr/>
            <p:nvPr/>
          </p:nvSpPr>
          <p:spPr>
            <a:xfrm>
              <a:off x="3361733" y="388583"/>
              <a:ext cx="9535558" cy="830997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ZA" sz="4800" b="1" dirty="0" smtClean="0"/>
                <a:t>Intuition behind boosting algorithms</a:t>
              </a:r>
              <a:endParaRPr lang="en-ZA" sz="4800" b="1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417261" y="335064"/>
              <a:ext cx="822960" cy="82296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ZA" sz="4400" b="1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333034" y="2094823"/>
            <a:ext cx="8360366" cy="654331"/>
            <a:chOff x="2333034" y="2114269"/>
            <a:chExt cx="8360366" cy="654331"/>
          </a:xfrm>
        </p:grpSpPr>
        <p:sp>
          <p:nvSpPr>
            <p:cNvPr id="3" name="Rectangle 2"/>
            <p:cNvSpPr/>
            <p:nvPr/>
          </p:nvSpPr>
          <p:spPr>
            <a:xfrm>
              <a:off x="2333034" y="2120900"/>
              <a:ext cx="791166" cy="647700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smtClean="0">
                  <a:solidFill>
                    <a:schemeClr val="accent6">
                      <a:lumMod val="50000"/>
                    </a:schemeClr>
                  </a:solidFill>
                </a:rPr>
                <a:t>A</a:t>
              </a:r>
              <a:endParaRPr lang="en-ZA" sz="3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42164" y="2114269"/>
              <a:ext cx="7251236" cy="64770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 w="3810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124200" y="2120900"/>
              <a:ext cx="53213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GB" sz="3600" b="1" dirty="0" smtClean="0"/>
                <a:t>Definition of boosting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333034" y="3446721"/>
            <a:ext cx="8468076" cy="668984"/>
            <a:chOff x="2333034" y="3564224"/>
            <a:chExt cx="8468076" cy="668984"/>
          </a:xfrm>
        </p:grpSpPr>
        <p:sp>
          <p:nvSpPr>
            <p:cNvPr id="33" name="Rectangle 32"/>
            <p:cNvSpPr/>
            <p:nvPr/>
          </p:nvSpPr>
          <p:spPr>
            <a:xfrm>
              <a:off x="2333034" y="3585508"/>
              <a:ext cx="791166" cy="647700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</a:t>
              </a:r>
              <a:endParaRPr lang="en-ZA" sz="3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42164" y="3585508"/>
              <a:ext cx="7251236" cy="64770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4200" y="3564224"/>
              <a:ext cx="767691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GB" sz="3600" b="1" dirty="0" smtClean="0"/>
                <a:t>Characteristics of boosting algorithm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33034" y="4899084"/>
            <a:ext cx="8360366" cy="666943"/>
            <a:chOff x="2333034" y="4899084"/>
            <a:chExt cx="8360366" cy="666943"/>
          </a:xfrm>
        </p:grpSpPr>
        <p:sp>
          <p:nvSpPr>
            <p:cNvPr id="34" name="Rectangle 33"/>
            <p:cNvSpPr/>
            <p:nvPr/>
          </p:nvSpPr>
          <p:spPr>
            <a:xfrm>
              <a:off x="2333034" y="4899084"/>
              <a:ext cx="791166" cy="647700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</a:t>
              </a:r>
              <a:endParaRPr lang="en-ZA" sz="3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442164" y="4899084"/>
              <a:ext cx="7251236" cy="64770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124200" y="4919696"/>
              <a:ext cx="74549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GB" sz="3600" b="1" dirty="0" smtClean="0"/>
                <a:t>When to adopt boosting algorithms</a:t>
              </a:r>
              <a:endParaRPr lang="en-ZA" sz="36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5840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" t="9044" r="8776" b="10373"/>
          <a:stretch/>
        </p:blipFill>
        <p:spPr>
          <a:xfrm>
            <a:off x="-12700" y="-76200"/>
            <a:ext cx="12217400" cy="69342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518641" y="139022"/>
            <a:ext cx="9183342" cy="737277"/>
            <a:chOff x="2304158" y="2114268"/>
            <a:chExt cx="9183342" cy="737277"/>
          </a:xfrm>
        </p:grpSpPr>
        <p:sp>
          <p:nvSpPr>
            <p:cNvPr id="26" name="Rectangle 25"/>
            <p:cNvSpPr/>
            <p:nvPr/>
          </p:nvSpPr>
          <p:spPr>
            <a:xfrm>
              <a:off x="2304158" y="2120899"/>
              <a:ext cx="1032054" cy="730645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"/>
              </a:schemeClr>
            </a:solidFill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</a:t>
              </a:r>
              <a:endParaRPr lang="en-ZA" sz="4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42164" y="2114268"/>
              <a:ext cx="8045336" cy="73727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13000"/>
              </a:schemeClr>
            </a:solidFill>
            <a:ln w="3810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24200" y="2120900"/>
              <a:ext cx="53213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GB" sz="4000" b="1" dirty="0" smtClean="0"/>
                <a:t>Definition of boosting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524000" y="1409700"/>
            <a:ext cx="9177983" cy="4914900"/>
          </a:xfrm>
          <a:prstGeom prst="rect">
            <a:avLst/>
          </a:prstGeom>
          <a:solidFill>
            <a:schemeClr val="accent6">
              <a:lumMod val="20000"/>
              <a:lumOff val="80000"/>
              <a:alpha val="17000"/>
            </a:schemeClr>
          </a:solidFill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TextBox 28"/>
          <p:cNvSpPr txBox="1"/>
          <p:nvPr/>
        </p:nvSpPr>
        <p:spPr>
          <a:xfrm>
            <a:off x="1885950" y="1666547"/>
            <a:ext cx="84201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dirty="0" smtClean="0"/>
              <a:t>Boosting is a machine learning ensemble algorithm used in supervised learning  to create a high performing model by sequentially building models with the performance of the prior model being taken consideration before building the next one.</a:t>
            </a:r>
          </a:p>
        </p:txBody>
      </p:sp>
    </p:spTree>
    <p:extLst>
      <p:ext uri="{BB962C8B-B14F-4D97-AF65-F5344CB8AC3E}">
        <p14:creationId xmlns:p14="http://schemas.microsoft.com/office/powerpoint/2010/main" val="40948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" t="9044" r="8776" b="10373"/>
          <a:stretch/>
        </p:blipFill>
        <p:spPr>
          <a:xfrm>
            <a:off x="-12700" y="-76200"/>
            <a:ext cx="12217400" cy="69342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377486" y="262748"/>
            <a:ext cx="9480579" cy="781994"/>
            <a:chOff x="2333033" y="3570778"/>
            <a:chExt cx="9480579" cy="781994"/>
          </a:xfrm>
        </p:grpSpPr>
        <p:sp>
          <p:nvSpPr>
            <p:cNvPr id="10" name="Rectangle 9"/>
            <p:cNvSpPr/>
            <p:nvPr/>
          </p:nvSpPr>
          <p:spPr>
            <a:xfrm>
              <a:off x="2333033" y="3585508"/>
              <a:ext cx="1958260" cy="767264"/>
            </a:xfrm>
            <a:prstGeom prst="rect">
              <a:avLst/>
            </a:prstGeom>
            <a:solidFill>
              <a:srgbClr val="C00000">
                <a:alpha val="1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</a:t>
              </a:r>
              <a:endParaRPr lang="en-ZA" sz="36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09509" y="3570778"/>
              <a:ext cx="7404103" cy="767264"/>
            </a:xfrm>
            <a:prstGeom prst="rect">
              <a:avLst/>
            </a:prstGeom>
            <a:solidFill>
              <a:srgbClr val="C00000">
                <a:alpha val="2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18486" y="3642835"/>
              <a:ext cx="767691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GB" sz="3600" b="1" dirty="0" smtClean="0"/>
                <a:t>Characteristics of boosting algorithm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77486" y="2579891"/>
            <a:ext cx="9480578" cy="1024570"/>
            <a:chOff x="2605610" y="583310"/>
            <a:chExt cx="7110434" cy="768428"/>
          </a:xfrm>
        </p:grpSpPr>
        <p:sp>
          <p:nvSpPr>
            <p:cNvPr id="19" name="Rectangle 18"/>
            <p:cNvSpPr/>
            <p:nvPr/>
          </p:nvSpPr>
          <p:spPr>
            <a:xfrm>
              <a:off x="2605610" y="589280"/>
              <a:ext cx="1476123" cy="76245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ts val="2667"/>
                </a:lnSpc>
              </a:pPr>
              <a:r>
                <a:rPr lang="en-ZA" sz="2667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Ensemble</a:t>
              </a:r>
            </a:p>
            <a:p>
              <a:pPr algn="ctr">
                <a:lnSpc>
                  <a:spcPts val="2667"/>
                </a:lnSpc>
              </a:pPr>
              <a:r>
                <a:rPr lang="en-GB" sz="2667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Methods</a:t>
              </a:r>
              <a:endParaRPr lang="en-ZA" sz="266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81309" y="583310"/>
              <a:ext cx="5534735" cy="76245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42951" y="650295"/>
              <a:ext cx="5291574" cy="684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667" b="1" dirty="0" smtClean="0"/>
                <a:t>Employs ensemble method meaning many models are trained and their results combined.</a:t>
              </a:r>
              <a:endParaRPr lang="en-ZA" sz="2667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77487" y="3895668"/>
            <a:ext cx="9682689" cy="1026887"/>
            <a:chOff x="2605610" y="581573"/>
            <a:chExt cx="7262017" cy="770165"/>
          </a:xfrm>
        </p:grpSpPr>
        <p:sp>
          <p:nvSpPr>
            <p:cNvPr id="23" name="Rectangle 22"/>
            <p:cNvSpPr/>
            <p:nvPr/>
          </p:nvSpPr>
          <p:spPr>
            <a:xfrm>
              <a:off x="2605610" y="589280"/>
              <a:ext cx="1476122" cy="762458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667"/>
                </a:lnSpc>
              </a:pPr>
              <a:r>
                <a:rPr lang="en-ZA" sz="267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 Dependence</a:t>
              </a:r>
              <a:endParaRPr lang="en-ZA" sz="267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77524" y="581573"/>
              <a:ext cx="5538519" cy="76245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29641" y="628059"/>
              <a:ext cx="5637986" cy="684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667" b="1" dirty="0" smtClean="0"/>
                <a:t>Models are built sequentially and the next model is </a:t>
              </a:r>
            </a:p>
            <a:p>
              <a:r>
                <a:rPr lang="en-ZA" sz="2667" b="1" dirty="0" smtClean="0"/>
                <a:t>dependent on the prior one.</a:t>
              </a:r>
              <a:endParaRPr lang="en-ZA" sz="2667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77487" y="5448978"/>
            <a:ext cx="9519695" cy="1016611"/>
            <a:chOff x="2605610" y="589280"/>
            <a:chExt cx="6350430" cy="762458"/>
          </a:xfrm>
        </p:grpSpPr>
        <p:sp>
          <p:nvSpPr>
            <p:cNvPr id="32" name="Rectangle 31"/>
            <p:cNvSpPr/>
            <p:nvPr/>
          </p:nvSpPr>
          <p:spPr>
            <a:xfrm>
              <a:off x="2605610" y="589280"/>
              <a:ext cx="1255190" cy="762458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667"/>
                </a:lnSpc>
              </a:pPr>
              <a:r>
                <a:rPr lang="en-ZA" sz="267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Ensemble</a:t>
              </a:r>
              <a:endParaRPr lang="en-ZA" sz="267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lnSpc>
                  <a:spcPts val="2667"/>
                </a:lnSpc>
              </a:pPr>
              <a:r>
                <a:rPr lang="en-ZA" sz="267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Weight</a:t>
              </a:r>
              <a:endParaRPr lang="en-ZA" sz="267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90792" y="589280"/>
              <a:ext cx="4965248" cy="76245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28884" y="609728"/>
              <a:ext cx="4834855" cy="684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667" b="1" dirty="0" smtClean="0"/>
                <a:t>Weights are allocated to each model based on the</a:t>
              </a:r>
            </a:p>
            <a:p>
              <a:r>
                <a:rPr lang="en-GB" sz="2667" b="1" dirty="0" smtClean="0"/>
                <a:t>performance of their respective performance.</a:t>
              </a:r>
              <a:endParaRPr lang="en-ZA" sz="2667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377487" y="1293576"/>
            <a:ext cx="9490379" cy="1027629"/>
            <a:chOff x="2605610" y="581016"/>
            <a:chExt cx="7117784" cy="770722"/>
          </a:xfrm>
        </p:grpSpPr>
        <p:sp>
          <p:nvSpPr>
            <p:cNvPr id="36" name="Rectangle 35"/>
            <p:cNvSpPr/>
            <p:nvPr/>
          </p:nvSpPr>
          <p:spPr>
            <a:xfrm>
              <a:off x="2605610" y="589280"/>
              <a:ext cx="1476123" cy="762458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667"/>
                </a:lnSpc>
              </a:pPr>
              <a:r>
                <a:rPr lang="en-ZA" sz="2667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Supervised</a:t>
              </a:r>
              <a:endParaRPr lang="en-ZA" sz="266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lnSpc>
                  <a:spcPts val="2667"/>
                </a:lnSpc>
              </a:pPr>
              <a:r>
                <a:rPr lang="en-ZA" sz="2667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Learning</a:t>
              </a:r>
              <a:endParaRPr lang="en-ZA" sz="266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67459" y="581016"/>
              <a:ext cx="5548586" cy="76245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42951" y="623705"/>
              <a:ext cx="5480443" cy="684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667" b="1" dirty="0" smtClean="0"/>
                <a:t>Limited to supervised learning problems </a:t>
              </a:r>
            </a:p>
            <a:p>
              <a:r>
                <a:rPr lang="en-ZA" sz="2667" b="1" dirty="0" smtClean="0"/>
                <a:t>                                      – Classification &amp; Regression.</a:t>
              </a:r>
              <a:endParaRPr lang="en-ZA" sz="2667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2422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" t="9044" r="8776" b="10373"/>
          <a:stretch/>
        </p:blipFill>
        <p:spPr>
          <a:xfrm>
            <a:off x="-12700" y="-76200"/>
            <a:ext cx="12217400" cy="69342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335922" y="53326"/>
            <a:ext cx="9480579" cy="781994"/>
            <a:chOff x="2333033" y="3570778"/>
            <a:chExt cx="9480579" cy="781994"/>
          </a:xfrm>
        </p:grpSpPr>
        <p:sp>
          <p:nvSpPr>
            <p:cNvPr id="10" name="Rectangle 9"/>
            <p:cNvSpPr/>
            <p:nvPr/>
          </p:nvSpPr>
          <p:spPr>
            <a:xfrm>
              <a:off x="2333033" y="3585508"/>
              <a:ext cx="1958260" cy="767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</a:t>
              </a:r>
              <a:endParaRPr lang="en-ZA" sz="36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09509" y="3570778"/>
              <a:ext cx="7404103" cy="767264"/>
            </a:xfrm>
            <a:prstGeom prst="rect">
              <a:avLst/>
            </a:prstGeom>
            <a:solidFill>
              <a:srgbClr val="C00000">
                <a:alpha val="2000"/>
              </a:srgb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18486" y="3642835"/>
              <a:ext cx="767691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GB" sz="3600" b="1" dirty="0"/>
                <a:t>When to adopt boosting algorithms</a:t>
              </a:r>
              <a:endParaRPr lang="en-ZA" sz="36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35922" y="2008264"/>
            <a:ext cx="9480578" cy="768307"/>
            <a:chOff x="2605610" y="575976"/>
            <a:chExt cx="7110434" cy="576231"/>
          </a:xfrm>
        </p:grpSpPr>
        <p:sp>
          <p:nvSpPr>
            <p:cNvPr id="19" name="Rectangle 18"/>
            <p:cNvSpPr/>
            <p:nvPr/>
          </p:nvSpPr>
          <p:spPr>
            <a:xfrm>
              <a:off x="2605610" y="603567"/>
              <a:ext cx="1476123" cy="54864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ts val="2667"/>
                </a:lnSpc>
              </a:pPr>
              <a:r>
                <a:rPr lang="en-ZA" sz="2667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High</a:t>
              </a:r>
            </a:p>
            <a:p>
              <a:pPr algn="ctr">
                <a:lnSpc>
                  <a:spcPts val="2667"/>
                </a:lnSpc>
              </a:pPr>
              <a:r>
                <a:rPr lang="en-GB" sz="2667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Performance</a:t>
              </a:r>
              <a:endParaRPr lang="en-ZA" sz="266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81309" y="583312"/>
              <a:ext cx="5534735" cy="5486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05794" y="575976"/>
              <a:ext cx="5291574" cy="574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ZA" sz="2600" b="1" dirty="0" smtClean="0"/>
                <a:t>Interest in having high performing model</a:t>
              </a:r>
            </a:p>
            <a:p>
              <a:pPr>
                <a:lnSpc>
                  <a:spcPts val="2600"/>
                </a:lnSpc>
              </a:pPr>
              <a:r>
                <a:rPr lang="en-GB" sz="2600" b="1" dirty="0"/>
                <a:t> </a:t>
              </a:r>
              <a:r>
                <a:rPr lang="en-GB" sz="2600" b="1" dirty="0" smtClean="0"/>
                <a:t>                              - low bias, low variance.</a:t>
              </a:r>
              <a:endParaRPr lang="en-ZA" sz="26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36940" y="2942613"/>
            <a:ext cx="9480578" cy="784830"/>
            <a:chOff x="2605610" y="558618"/>
            <a:chExt cx="7110433" cy="588622"/>
          </a:xfrm>
        </p:grpSpPr>
        <p:sp>
          <p:nvSpPr>
            <p:cNvPr id="23" name="Rectangle 22"/>
            <p:cNvSpPr/>
            <p:nvPr/>
          </p:nvSpPr>
          <p:spPr>
            <a:xfrm>
              <a:off x="2605610" y="589280"/>
              <a:ext cx="1476122" cy="54864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667"/>
                </a:lnSpc>
              </a:pPr>
              <a:r>
                <a:rPr lang="en-ZA" sz="267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Scalability</a:t>
              </a:r>
              <a:endParaRPr lang="en-ZA" sz="267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77524" y="581573"/>
              <a:ext cx="5538519" cy="5486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1679" y="558618"/>
              <a:ext cx="5456974" cy="588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ZA" sz="2600" b="1" dirty="0" smtClean="0"/>
                <a:t>Building models that do not cringe under growing </a:t>
              </a:r>
            </a:p>
            <a:p>
              <a:pPr>
                <a:lnSpc>
                  <a:spcPts val="2700"/>
                </a:lnSpc>
              </a:pPr>
              <a:r>
                <a:rPr lang="en-ZA" sz="2600" b="1" dirty="0" smtClean="0"/>
                <a:t>data volume –capable of distributed computing</a:t>
              </a:r>
              <a:endParaRPr lang="en-ZA" sz="26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35922" y="3928397"/>
            <a:ext cx="9519695" cy="731522"/>
            <a:chOff x="2605610" y="589280"/>
            <a:chExt cx="6350430" cy="548641"/>
          </a:xfrm>
        </p:grpSpPr>
        <p:sp>
          <p:nvSpPr>
            <p:cNvPr id="32" name="Rectangle 31"/>
            <p:cNvSpPr/>
            <p:nvPr/>
          </p:nvSpPr>
          <p:spPr>
            <a:xfrm>
              <a:off x="2605610" y="589280"/>
              <a:ext cx="1306323" cy="54864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667"/>
                </a:lnSpc>
              </a:pPr>
              <a:r>
                <a:rPr lang="en-ZA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Speed</a:t>
              </a:r>
              <a:endParaRPr lang="en-Z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90792" y="589281"/>
              <a:ext cx="4965248" cy="5486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28884" y="659730"/>
              <a:ext cx="3275977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600" b="1" dirty="0" smtClean="0"/>
                <a:t>When there is the need for speed</a:t>
              </a:r>
              <a:endParaRPr lang="en-ZA" sz="26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335923" y="1073904"/>
            <a:ext cx="9480580" cy="784830"/>
            <a:chOff x="2605610" y="573329"/>
            <a:chExt cx="7110435" cy="588623"/>
          </a:xfrm>
        </p:grpSpPr>
        <p:sp>
          <p:nvSpPr>
            <p:cNvPr id="36" name="Rectangle 35"/>
            <p:cNvSpPr/>
            <p:nvPr/>
          </p:nvSpPr>
          <p:spPr>
            <a:xfrm>
              <a:off x="2605610" y="589280"/>
              <a:ext cx="1476123" cy="54864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600"/>
                </a:lnSpc>
              </a:pPr>
              <a:r>
                <a:rPr lang="en-ZA" sz="2667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Nature of Problem</a:t>
              </a:r>
              <a:endParaRPr lang="en-ZA" sz="2667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67459" y="581016"/>
              <a:ext cx="5548586" cy="5758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05793" y="573329"/>
              <a:ext cx="5355697" cy="588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ZA" sz="2600" b="1" dirty="0" smtClean="0"/>
                <a:t>A problem with known continuous (regression) or </a:t>
              </a:r>
            </a:p>
            <a:p>
              <a:pPr>
                <a:lnSpc>
                  <a:spcPts val="2700"/>
                </a:lnSpc>
              </a:pPr>
              <a:r>
                <a:rPr lang="en-ZA" sz="2600" b="1" dirty="0" smtClean="0"/>
                <a:t>discrete outcome (classification).</a:t>
              </a:r>
              <a:endParaRPr lang="en-ZA" sz="2600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35922" y="4920741"/>
            <a:ext cx="9519695" cy="803971"/>
            <a:chOff x="2605610" y="589280"/>
            <a:chExt cx="6350430" cy="602980"/>
          </a:xfrm>
        </p:grpSpPr>
        <p:sp>
          <p:nvSpPr>
            <p:cNvPr id="26" name="Rectangle 25"/>
            <p:cNvSpPr/>
            <p:nvPr/>
          </p:nvSpPr>
          <p:spPr>
            <a:xfrm>
              <a:off x="2605610" y="589280"/>
              <a:ext cx="1306323" cy="54864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667"/>
                </a:lnSpc>
              </a:pPr>
              <a:r>
                <a:rPr lang="en-ZA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In-built</a:t>
              </a:r>
            </a:p>
            <a:p>
              <a:pPr algn="ctr">
                <a:lnSpc>
                  <a:spcPts val="2667"/>
                </a:lnSpc>
              </a:pPr>
              <a:r>
                <a:rPr lang="en-GB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</a:t>
              </a:r>
              <a:endParaRPr lang="en-Z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90792" y="589281"/>
              <a:ext cx="4965248" cy="5486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28884" y="602578"/>
              <a:ext cx="4705081" cy="589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GB" sz="2600" b="1" dirty="0" smtClean="0"/>
                <a:t>Algorithm with functionality for handling missing </a:t>
              </a:r>
            </a:p>
            <a:p>
              <a:pPr>
                <a:lnSpc>
                  <a:spcPts val="2700"/>
                </a:lnSpc>
              </a:pPr>
              <a:r>
                <a:rPr lang="en-GB" sz="2600" b="1" dirty="0"/>
                <a:t>d</a:t>
              </a:r>
              <a:r>
                <a:rPr lang="en-GB" sz="2600" b="1" dirty="0" smtClean="0"/>
                <a:t>ata, cross-validation and regularisation</a:t>
              </a:r>
              <a:endParaRPr lang="en-ZA" sz="26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335922" y="5985271"/>
            <a:ext cx="9519695" cy="802560"/>
            <a:chOff x="2605610" y="589280"/>
            <a:chExt cx="6350430" cy="601922"/>
          </a:xfrm>
        </p:grpSpPr>
        <p:sp>
          <p:nvSpPr>
            <p:cNvPr id="39" name="Rectangle 38"/>
            <p:cNvSpPr/>
            <p:nvPr/>
          </p:nvSpPr>
          <p:spPr>
            <a:xfrm>
              <a:off x="2605610" y="589280"/>
              <a:ext cx="1306323" cy="548640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667"/>
                </a:lnSpc>
              </a:pPr>
              <a:r>
                <a:rPr lang="en-GB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Robust</a:t>
              </a:r>
            </a:p>
            <a:p>
              <a:pPr algn="ctr">
                <a:lnSpc>
                  <a:spcPts val="2667"/>
                </a:lnSpc>
              </a:pPr>
              <a:r>
                <a:rPr lang="en-GB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Result</a:t>
              </a:r>
              <a:endParaRPr lang="en-Z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90792" y="589281"/>
              <a:ext cx="4965248" cy="5486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28884" y="602578"/>
              <a:ext cx="4911206" cy="588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GB" sz="2600" b="1" dirty="0" smtClean="0"/>
                <a:t>When you desire model whose power to generalise </a:t>
              </a:r>
            </a:p>
            <a:p>
              <a:pPr>
                <a:lnSpc>
                  <a:spcPts val="2700"/>
                </a:lnSpc>
              </a:pPr>
              <a:r>
                <a:rPr lang="en-GB" sz="2600" b="1" dirty="0" smtClean="0"/>
                <a:t>over unseen data is high &amp; stable overtime.</a:t>
              </a:r>
              <a:endParaRPr lang="en-ZA" sz="2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4193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" t="9044" r="8776" b="10373"/>
          <a:stretch/>
        </p:blipFill>
        <p:spPr>
          <a:xfrm>
            <a:off x="-12700" y="-76200"/>
            <a:ext cx="12217400" cy="6934200"/>
          </a:xfrm>
          <a:prstGeom prst="rect">
            <a:avLst/>
          </a:prstGeom>
        </p:spPr>
      </p:pic>
      <p:grpSp>
        <p:nvGrpSpPr>
          <p:cNvPr id="21" name="#1"/>
          <p:cNvGrpSpPr/>
          <p:nvPr/>
        </p:nvGrpSpPr>
        <p:grpSpPr>
          <a:xfrm>
            <a:off x="1121862" y="356800"/>
            <a:ext cx="8984979" cy="833586"/>
            <a:chOff x="2417261" y="324438"/>
            <a:chExt cx="8984978" cy="833586"/>
          </a:xfrm>
        </p:grpSpPr>
        <p:sp>
          <p:nvSpPr>
            <p:cNvPr id="25" name="Rectangle 24"/>
            <p:cNvSpPr/>
            <p:nvPr/>
          </p:nvSpPr>
          <p:spPr>
            <a:xfrm>
              <a:off x="3380557" y="324438"/>
              <a:ext cx="8021682" cy="830997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ZA" sz="4800" b="1" dirty="0" smtClean="0"/>
                <a:t>How boosting algorithms work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2417261" y="335064"/>
              <a:ext cx="822960" cy="822960"/>
            </a:xfrm>
            <a:prstGeom prst="ellipse">
              <a:avLst/>
            </a:prstGeom>
            <a:ln w="19050">
              <a:solidFill>
                <a:schemeClr val="bg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ZA" sz="4400" b="1" dirty="0" smtClean="0"/>
                <a:t>2</a:t>
              </a:r>
              <a:endParaRPr lang="en-ZA" sz="4400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333034" y="2094823"/>
            <a:ext cx="8360366" cy="654331"/>
            <a:chOff x="2333034" y="2114269"/>
            <a:chExt cx="8360366" cy="654331"/>
          </a:xfrm>
        </p:grpSpPr>
        <p:sp>
          <p:nvSpPr>
            <p:cNvPr id="3" name="Rectangle 2"/>
            <p:cNvSpPr/>
            <p:nvPr/>
          </p:nvSpPr>
          <p:spPr>
            <a:xfrm>
              <a:off x="2333034" y="2120900"/>
              <a:ext cx="791166" cy="647700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smtClean="0">
                  <a:solidFill>
                    <a:schemeClr val="accent6">
                      <a:lumMod val="50000"/>
                    </a:schemeClr>
                  </a:solidFill>
                </a:rPr>
                <a:t>A</a:t>
              </a:r>
              <a:endParaRPr lang="en-ZA" sz="3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42164" y="2114269"/>
              <a:ext cx="7251236" cy="64770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 w="3810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124199" y="2120900"/>
              <a:ext cx="69826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GB" sz="3600" b="1" dirty="0" smtClean="0"/>
                <a:t>Objective of boosting algorithms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333034" y="3446721"/>
            <a:ext cx="8360366" cy="668984"/>
            <a:chOff x="2333034" y="3564224"/>
            <a:chExt cx="8360366" cy="668984"/>
          </a:xfrm>
        </p:grpSpPr>
        <p:sp>
          <p:nvSpPr>
            <p:cNvPr id="33" name="Rectangle 32"/>
            <p:cNvSpPr/>
            <p:nvPr/>
          </p:nvSpPr>
          <p:spPr>
            <a:xfrm>
              <a:off x="2333034" y="3585508"/>
              <a:ext cx="791166" cy="647700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</a:t>
              </a:r>
              <a:endParaRPr lang="en-ZA" sz="3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42164" y="3585508"/>
              <a:ext cx="7251236" cy="64770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4200" y="3564224"/>
              <a:ext cx="724243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GB" sz="3600" b="1" dirty="0" smtClean="0"/>
                <a:t>Framework of </a:t>
              </a:r>
              <a:r>
                <a:rPr lang="en-GB" sz="3600" b="1" dirty="0" smtClean="0"/>
                <a:t>boosting algorithms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8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" t="9044" r="8776" b="10373"/>
          <a:stretch/>
        </p:blipFill>
        <p:spPr>
          <a:xfrm>
            <a:off x="-12700" y="-76200"/>
            <a:ext cx="12217400" cy="69342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43671" y="123825"/>
            <a:ext cx="10494916" cy="865497"/>
            <a:chOff x="2101566" y="3566733"/>
            <a:chExt cx="9809098" cy="786039"/>
          </a:xfrm>
        </p:grpSpPr>
        <p:sp>
          <p:nvSpPr>
            <p:cNvPr id="10" name="Rectangle 9"/>
            <p:cNvSpPr/>
            <p:nvPr/>
          </p:nvSpPr>
          <p:spPr>
            <a:xfrm>
              <a:off x="2101566" y="3585508"/>
              <a:ext cx="2040459" cy="767264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 w="38100">
              <a:solidFill>
                <a:srgbClr val="70AD47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</a:t>
              </a:r>
              <a:endParaRPr lang="en-ZA" sz="36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70869" y="3566733"/>
              <a:ext cx="7539795" cy="767264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 w="3810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18486" y="3642835"/>
              <a:ext cx="68968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GB" sz="3600" b="1" dirty="0" smtClean="0"/>
                <a:t>Objective of boosting algorithms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43670" y="3773930"/>
            <a:ext cx="10391079" cy="1024570"/>
            <a:chOff x="2605609" y="583310"/>
            <a:chExt cx="7793310" cy="768428"/>
          </a:xfrm>
        </p:grpSpPr>
        <p:sp>
          <p:nvSpPr>
            <p:cNvPr id="19" name="Rectangle 18"/>
            <p:cNvSpPr/>
            <p:nvPr/>
          </p:nvSpPr>
          <p:spPr>
            <a:xfrm>
              <a:off x="2605609" y="589280"/>
              <a:ext cx="1637341" cy="762458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ts val="2667"/>
                </a:lnSpc>
              </a:pPr>
              <a:r>
                <a:rPr lang="en-GB" sz="2667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Loss</a:t>
              </a:r>
            </a:p>
            <a:p>
              <a:pPr algn="ctr">
                <a:lnSpc>
                  <a:spcPts val="2667"/>
                </a:lnSpc>
              </a:pPr>
              <a:r>
                <a:rPr lang="en-GB" sz="2667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Minimising</a:t>
              </a:r>
              <a:endParaRPr lang="en-ZA" sz="266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12998" y="583310"/>
              <a:ext cx="5985921" cy="76245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2998" y="676354"/>
              <a:ext cx="5291574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 smtClean="0"/>
                <a:t>To minimize </a:t>
              </a:r>
              <a:r>
                <a:rPr lang="en-US" sz="2600" b="1" dirty="0"/>
                <a:t>the loss of the model by adding weak learners using a gradient descent like </a:t>
              </a:r>
              <a:r>
                <a:rPr lang="en-US" sz="2600" b="1" dirty="0" smtClean="0"/>
                <a:t>procedure.</a:t>
              </a:r>
              <a:endParaRPr lang="en-ZA" sz="26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43672" y="5306846"/>
            <a:ext cx="10391076" cy="1026887"/>
            <a:chOff x="2605610" y="581573"/>
            <a:chExt cx="7793307" cy="770165"/>
          </a:xfrm>
        </p:grpSpPr>
        <p:sp>
          <p:nvSpPr>
            <p:cNvPr id="23" name="Rectangle 22"/>
            <p:cNvSpPr/>
            <p:nvPr/>
          </p:nvSpPr>
          <p:spPr>
            <a:xfrm>
              <a:off x="2605610" y="589280"/>
              <a:ext cx="1476122" cy="76245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667"/>
                </a:lnSpc>
              </a:pPr>
              <a:r>
                <a:rPr lang="en-ZA" sz="267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Sequentia</a:t>
              </a:r>
              <a:r>
                <a:rPr lang="en-ZA" sz="267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ZA" sz="267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12997" y="581573"/>
              <a:ext cx="5985920" cy="76245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12997" y="645363"/>
              <a:ext cx="5867424" cy="684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667" b="1" dirty="0" smtClean="0"/>
                <a:t>To sequentially build models and afterwards combine </a:t>
              </a:r>
            </a:p>
            <a:p>
              <a:r>
                <a:rPr lang="en-GB" sz="2667" b="1" dirty="0" smtClean="0"/>
                <a:t>Them.</a:t>
              </a:r>
              <a:endParaRPr lang="en-ZA" sz="2667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43671" y="2422375"/>
            <a:ext cx="10476803" cy="1016611"/>
            <a:chOff x="2605610" y="589280"/>
            <a:chExt cx="6988902" cy="762458"/>
          </a:xfrm>
        </p:grpSpPr>
        <p:sp>
          <p:nvSpPr>
            <p:cNvPr id="32" name="Rectangle 31"/>
            <p:cNvSpPr/>
            <p:nvPr/>
          </p:nvSpPr>
          <p:spPr>
            <a:xfrm>
              <a:off x="2605610" y="589280"/>
              <a:ext cx="1444486" cy="762458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667"/>
                </a:lnSpc>
              </a:pPr>
              <a:r>
                <a:rPr lang="en-ZA" sz="267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Boosting</a:t>
              </a:r>
              <a:endParaRPr lang="en-ZA" sz="267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13182" y="589280"/>
              <a:ext cx="5381330" cy="76245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25265" y="614884"/>
              <a:ext cx="5369247" cy="68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b="1" dirty="0" smtClean="0"/>
                <a:t>Boosting the weak learners i.e. convert the weak learners </a:t>
              </a:r>
              <a:r>
                <a:rPr lang="en-US" sz="2667" b="1" dirty="0"/>
                <a:t>i</a:t>
              </a:r>
              <a:r>
                <a:rPr lang="en-US" sz="2667" b="1" dirty="0" smtClean="0"/>
                <a:t>nto to strong learners</a:t>
              </a:r>
              <a:endParaRPr lang="en-ZA" sz="2667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43672" y="1249174"/>
            <a:ext cx="10550197" cy="1016612"/>
            <a:chOff x="2605610" y="589280"/>
            <a:chExt cx="7912647" cy="762458"/>
          </a:xfrm>
        </p:grpSpPr>
        <p:sp>
          <p:nvSpPr>
            <p:cNvPr id="36" name="Rectangle 35"/>
            <p:cNvSpPr/>
            <p:nvPr/>
          </p:nvSpPr>
          <p:spPr>
            <a:xfrm>
              <a:off x="2605610" y="589280"/>
              <a:ext cx="1637340" cy="762458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667"/>
                </a:lnSpc>
              </a:pPr>
              <a:r>
                <a:rPr lang="en-ZA" sz="2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Regularization</a:t>
              </a:r>
              <a:endParaRPr lang="en-ZA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12997" y="589280"/>
              <a:ext cx="6050214" cy="76245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26583" y="622903"/>
              <a:ext cx="6091674" cy="68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67" b="1" dirty="0" smtClean="0"/>
                <a:t>To solve the problem of overfitting with its reg_lambda parameter &amp; consideration of weak learners.</a:t>
              </a:r>
              <a:endParaRPr lang="en-ZA" sz="2667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297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" t="9044" r="8776" b="10373"/>
          <a:stretch/>
        </p:blipFill>
        <p:spPr>
          <a:xfrm>
            <a:off x="0" y="-98821"/>
            <a:ext cx="12217400" cy="69342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61242" y="2711127"/>
            <a:ext cx="10494916" cy="847741"/>
            <a:chOff x="2101566" y="3566733"/>
            <a:chExt cx="9809098" cy="769913"/>
          </a:xfrm>
        </p:grpSpPr>
        <p:sp>
          <p:nvSpPr>
            <p:cNvPr id="15" name="Rectangle 14"/>
            <p:cNvSpPr/>
            <p:nvPr/>
          </p:nvSpPr>
          <p:spPr>
            <a:xfrm>
              <a:off x="2101566" y="3569382"/>
              <a:ext cx="2040459" cy="767264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</a:t>
              </a:r>
              <a:endParaRPr lang="en-ZA" sz="36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70869" y="3566733"/>
              <a:ext cx="7539795" cy="767264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18486" y="3642835"/>
              <a:ext cx="6769156" cy="58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GB" sz="3600" b="1" dirty="0"/>
                <a:t>Framework of </a:t>
              </a:r>
              <a:r>
                <a:rPr lang="en-GB" sz="3600" b="1" dirty="0"/>
                <a:t>boosting algorithms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38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745</Words>
  <Application>Microsoft Office PowerPoint</Application>
  <PresentationFormat>Widescreen</PresentationFormat>
  <Paragraphs>193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Approach to Solving Machine Learning Problems</dc:title>
  <dc:creator>Training</dc:creator>
  <cp:lastModifiedBy>Training</cp:lastModifiedBy>
  <cp:revision>151</cp:revision>
  <dcterms:created xsi:type="dcterms:W3CDTF">2019-07-08T10:34:39Z</dcterms:created>
  <dcterms:modified xsi:type="dcterms:W3CDTF">2019-07-13T12:07:39Z</dcterms:modified>
</cp:coreProperties>
</file>