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bb01ad1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bb01ad1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bb2855b5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bb2855b5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bb2855b5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bb2855b5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bb2855b5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bb2855b5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bb2855b5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bb2855b5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bb2855b5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bb2855b5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bb01ad1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bb01ad18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bb2855b5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bb2855b5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bb01ad18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bb01ad18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bb01ad18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bb01ad18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bb2855b5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bb2855b5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bb42b7af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bb42b7af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bb2855b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bb2855b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bb01ad1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bb01ad1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bb42b7a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bb42b7a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bb01ad1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bb01ad1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bb2855b5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bb2855b5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bb42b7af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bb42b7af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bb42b7af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bb42b7af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machinelearningmastery.com/statistical-hypothesis-tests/" TargetMode="External"/><Relationship Id="rId4" Type="http://schemas.openxmlformats.org/officeDocument/2006/relationships/hyperlink" Target="https://ipython-books.github.io/" TargetMode="External"/><Relationship Id="rId5" Type="http://schemas.openxmlformats.org/officeDocument/2006/relationships/hyperlink" Target="http://meera.snre.umich.edu/power-analysis-statistical-significance-effect-size" TargetMode="External"/><Relationship Id="rId6" Type="http://schemas.openxmlformats.org/officeDocument/2006/relationships/hyperlink" Target="https://www.statsmodels.org/dev/stats.html#basic-statistics-and-t-tests-with-frequency-weights" TargetMode="External"/><Relationship Id="rId7" Type="http://schemas.openxmlformats.org/officeDocument/2006/relationships/hyperlink" Target="https://www.statisticshowto.datasciencecentral.com/probability-and-statistics/hypothesis-testing/" TargetMode="External"/><Relationship Id="rId8" Type="http://schemas.openxmlformats.org/officeDocument/2006/relationships/hyperlink" Target="https://www.statisticsdonewrong.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statisticshowto.datasciencecentral.com/independent-variable-definition/" TargetMode="External"/><Relationship Id="rId4" Type="http://schemas.openxmlformats.org/officeDocument/2006/relationships/hyperlink" Target="https://www.statisticshowto.datasciencecentral.com/dependent-variable-defini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Session Overview</a:t>
            </a:r>
            <a:endParaRPr sz="3000"/>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H</a:t>
            </a:r>
            <a:r>
              <a:rPr lang="en" sz="2400"/>
              <a:t>ypothesis testing - what is it and why do we do it?</a:t>
            </a:r>
            <a:endParaRPr sz="2400"/>
          </a:p>
          <a:p>
            <a:pPr indent="-381000" lvl="0" marL="457200" rtl="0" algn="l">
              <a:spcBef>
                <a:spcPts val="0"/>
              </a:spcBef>
              <a:spcAft>
                <a:spcPts val="0"/>
              </a:spcAft>
              <a:buSzPts val="2400"/>
              <a:buAutoNum type="arabicPeriod"/>
            </a:pPr>
            <a:r>
              <a:rPr lang="en" sz="2400"/>
              <a:t>What is the theory involved in hypothesis testing?</a:t>
            </a:r>
            <a:endParaRPr sz="2400"/>
          </a:p>
          <a:p>
            <a:pPr indent="-381000" lvl="0" marL="457200" rtl="0" algn="l">
              <a:spcBef>
                <a:spcPts val="0"/>
              </a:spcBef>
              <a:spcAft>
                <a:spcPts val="0"/>
              </a:spcAft>
              <a:buSzPts val="2400"/>
              <a:buAutoNum type="arabicPeriod"/>
            </a:pPr>
            <a:r>
              <a:rPr lang="en" sz="2400"/>
              <a:t>The steps to take to test an hypothesis</a:t>
            </a:r>
            <a:endParaRPr sz="2400"/>
          </a:p>
          <a:p>
            <a:pPr indent="-381000" lvl="0" marL="457200" rtl="0" algn="l">
              <a:spcBef>
                <a:spcPts val="0"/>
              </a:spcBef>
              <a:spcAft>
                <a:spcPts val="0"/>
              </a:spcAft>
              <a:buSzPts val="2400"/>
              <a:buAutoNum type="arabicPeriod"/>
            </a:pPr>
            <a:r>
              <a:rPr lang="en" sz="2400"/>
              <a:t>Tests we can run on our data experiments</a:t>
            </a:r>
            <a:endParaRPr sz="2400"/>
          </a:p>
          <a:p>
            <a:pPr indent="-381000" lvl="0" marL="457200" rtl="0" algn="l">
              <a:spcBef>
                <a:spcPts val="0"/>
              </a:spcBef>
              <a:spcAft>
                <a:spcPts val="0"/>
              </a:spcAft>
              <a:buSzPts val="2400"/>
              <a:buAutoNum type="arabicPeriod"/>
            </a:pPr>
            <a:r>
              <a:rPr lang="en" sz="2400"/>
              <a:t>Errors and Uncertainty, Type I and Type II Errors</a:t>
            </a:r>
            <a:endParaRPr sz="2400"/>
          </a:p>
          <a:p>
            <a:pPr indent="-381000" lvl="0" marL="457200" rtl="0" algn="l">
              <a:spcBef>
                <a:spcPts val="0"/>
              </a:spcBef>
              <a:spcAft>
                <a:spcPts val="0"/>
              </a:spcAft>
              <a:buSzPts val="2400"/>
              <a:buAutoNum type="arabicPeriod"/>
            </a:pPr>
            <a:r>
              <a:rPr lang="en" sz="2400"/>
              <a:t>Diving into the p-value</a:t>
            </a:r>
            <a:endParaRPr sz="2400"/>
          </a:p>
          <a:p>
            <a:pPr indent="-381000" lvl="0" marL="457200" rtl="0" algn="l">
              <a:spcBef>
                <a:spcPts val="0"/>
              </a:spcBef>
              <a:spcAft>
                <a:spcPts val="0"/>
              </a:spcAft>
              <a:buSzPts val="2400"/>
              <a:buAutoNum type="arabicPeriod"/>
            </a:pPr>
            <a:r>
              <a:rPr lang="en" sz="2400"/>
              <a:t>Q &amp; A</a:t>
            </a:r>
            <a:endParaRPr sz="2400"/>
          </a:p>
          <a:p>
            <a:pPr indent="0" lvl="0" marL="457200" rtl="0" algn="l">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2"/>
                </a:solidFill>
              </a:rPr>
              <a:t>Computing Test Statistics</a:t>
            </a:r>
            <a:endParaRPr/>
          </a:p>
        </p:txBody>
      </p:sp>
      <p:sp>
        <p:nvSpPr>
          <p:cNvPr id="113" name="Google Shape;113;p22"/>
          <p:cNvSpPr txBox="1"/>
          <p:nvPr>
            <p:ph idx="1" type="body"/>
          </p:nvPr>
        </p:nvSpPr>
        <p:spPr>
          <a:xfrm>
            <a:off x="311700" y="1152475"/>
            <a:ext cx="8520600" cy="383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777777"/>
                </a:solidFill>
                <a:highlight>
                  <a:srgbClr val="FFFFFF"/>
                </a:highlight>
              </a:rPr>
              <a:t>We compute test statistics chosen by considering our experiment and dataset. We then use the test statistic to tell if we got our result by random chance or if results could be actually valid.</a:t>
            </a:r>
            <a:endParaRPr b="1">
              <a:solidFill>
                <a:srgbClr val="777777"/>
              </a:solidFill>
              <a:highlight>
                <a:srgbClr val="FFFFFF"/>
              </a:highlight>
            </a:endParaRPr>
          </a:p>
          <a:p>
            <a:pPr indent="-330200" lvl="0" marL="457200" rtl="0" algn="l">
              <a:spcBef>
                <a:spcPts val="1600"/>
              </a:spcBef>
              <a:spcAft>
                <a:spcPts val="0"/>
              </a:spcAft>
              <a:buClr>
                <a:srgbClr val="777777"/>
              </a:buClr>
              <a:buSzPts val="1600"/>
              <a:buChar char="●"/>
            </a:pPr>
            <a:r>
              <a:rPr lang="en" sz="1600">
                <a:solidFill>
                  <a:srgbClr val="777777"/>
                </a:solidFill>
                <a:highlight>
                  <a:srgbClr val="FFFFFF"/>
                </a:highlight>
              </a:rPr>
              <a:t>Can we find a fact that we will disprove or reject?</a:t>
            </a:r>
            <a:r>
              <a:rPr lang="en" sz="1600">
                <a:solidFill>
                  <a:srgbClr val="777777"/>
                </a:solidFill>
              </a:rPr>
              <a:t> E.g. Fair coin flips have an equal chance of landing on heads or tails; </a:t>
            </a:r>
            <a:r>
              <a:rPr lang="en" sz="1600">
                <a:solidFill>
                  <a:srgbClr val="777777"/>
                </a:solidFill>
              </a:rPr>
              <a:t> medicine A will not help a cold-sufferer recover faster than medicine B; a child given a tablet computer will score the same on reading comprehension tests as a child without a tablet computer.</a:t>
            </a:r>
            <a:endParaRPr sz="1600">
              <a:solidFill>
                <a:srgbClr val="777777"/>
              </a:solidFill>
            </a:endParaRPr>
          </a:p>
          <a:p>
            <a:pPr indent="-330200" lvl="0" marL="457200" rtl="0" algn="l">
              <a:spcBef>
                <a:spcPts val="0"/>
              </a:spcBef>
              <a:spcAft>
                <a:spcPts val="0"/>
              </a:spcAft>
              <a:buClr>
                <a:srgbClr val="777777"/>
              </a:buClr>
              <a:buSzPts val="1600"/>
              <a:buChar char="●"/>
            </a:pPr>
            <a:r>
              <a:rPr lang="en" sz="1600">
                <a:solidFill>
                  <a:srgbClr val="777777"/>
                </a:solidFill>
              </a:rPr>
              <a:t>What is the null-hypothesis for the coin flip experiment?</a:t>
            </a:r>
            <a:r>
              <a:rPr lang="en" sz="1600">
                <a:solidFill>
                  <a:srgbClr val="777777"/>
                </a:solidFill>
              </a:rPr>
              <a:t>. </a:t>
            </a:r>
            <a:endParaRPr b="1" sz="1600">
              <a:solidFill>
                <a:srgbClr val="777777"/>
              </a:solidFill>
            </a:endParaRPr>
          </a:p>
          <a:p>
            <a:pPr indent="-330200" lvl="0" marL="457200" rtl="0" algn="l">
              <a:spcBef>
                <a:spcPts val="0"/>
              </a:spcBef>
              <a:spcAft>
                <a:spcPts val="0"/>
              </a:spcAft>
              <a:buClr>
                <a:srgbClr val="777777"/>
              </a:buClr>
              <a:buSzPts val="1600"/>
              <a:buChar char="●"/>
            </a:pPr>
            <a:r>
              <a:rPr lang="en" sz="1600">
                <a:solidFill>
                  <a:srgbClr val="777777"/>
                </a:solidFill>
              </a:rPr>
              <a:t>What does the Z-test look like in Python? </a:t>
            </a:r>
            <a:endParaRPr sz="1600">
              <a:solidFill>
                <a:srgbClr val="777777"/>
              </a:solidFill>
            </a:endParaRPr>
          </a:p>
          <a:p>
            <a:pPr indent="0" lvl="0" marL="0" rtl="0" algn="l">
              <a:spcBef>
                <a:spcPts val="1600"/>
              </a:spcBef>
              <a:spcAft>
                <a:spcPts val="0"/>
              </a:spcAft>
              <a:buNone/>
            </a:pPr>
            <a:r>
              <a:rPr lang="en" sz="1600">
                <a:solidFill>
                  <a:srgbClr val="777777"/>
                </a:solidFill>
              </a:rPr>
              <a:t>Now let’s work through #Notebook 1</a:t>
            </a:r>
            <a:endParaRPr sz="1600">
              <a:solidFill>
                <a:srgbClr val="777777"/>
              </a:solidFill>
            </a:endParaRPr>
          </a:p>
          <a:p>
            <a:pPr indent="0" lvl="0" marL="0" rtl="0" algn="l">
              <a:spcBef>
                <a:spcPts val="1600"/>
              </a:spcBef>
              <a:spcAft>
                <a:spcPts val="1600"/>
              </a:spcAft>
              <a:buNone/>
            </a:pPr>
            <a:r>
              <a:t/>
            </a:r>
            <a:endParaRPr sz="135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103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Logical Flow Here?</a:t>
            </a:r>
            <a:endParaRPr/>
          </a:p>
        </p:txBody>
      </p:sp>
      <p:sp>
        <p:nvSpPr>
          <p:cNvPr id="119" name="Google Shape;119;p23"/>
          <p:cNvSpPr txBox="1"/>
          <p:nvPr>
            <p:ph idx="1" type="body"/>
          </p:nvPr>
        </p:nvSpPr>
        <p:spPr>
          <a:xfrm>
            <a:off x="311700" y="675775"/>
            <a:ext cx="8520600" cy="446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777777"/>
              </a:buClr>
              <a:buSzPts val="1800"/>
              <a:buAutoNum type="arabicPeriod"/>
            </a:pPr>
            <a:r>
              <a:rPr lang="en">
                <a:solidFill>
                  <a:srgbClr val="777777"/>
                </a:solidFill>
              </a:rPr>
              <a:t>We assumed that, if we flipped a coin many times, the number of heads and number of tails would add up to a particular count pattern or distribution. In this case the Bernoulli distribution, a kind of Binomial distribution - the bell curve.</a:t>
            </a:r>
            <a:endParaRPr>
              <a:solidFill>
                <a:srgbClr val="777777"/>
              </a:solidFill>
            </a:endParaRPr>
          </a:p>
          <a:p>
            <a:pPr indent="-342900" lvl="0" marL="457200" rtl="0" algn="l">
              <a:spcBef>
                <a:spcPts val="0"/>
              </a:spcBef>
              <a:spcAft>
                <a:spcPts val="0"/>
              </a:spcAft>
              <a:buClr>
                <a:srgbClr val="777777"/>
              </a:buClr>
              <a:buSzPts val="1800"/>
              <a:buAutoNum type="arabicPeriod"/>
            </a:pPr>
            <a:r>
              <a:rPr lang="en">
                <a:solidFill>
                  <a:srgbClr val="777777"/>
                </a:solidFill>
              </a:rPr>
              <a:t>We then calculated the odds of 61 out of 100 coin flips occurring by chance. Or, if the null hypothesis were true of our coin flips, what is the chance of 61/100 heads flips happening at random?</a:t>
            </a:r>
            <a:endParaRPr>
              <a:solidFill>
                <a:srgbClr val="777777"/>
              </a:solidFill>
            </a:endParaRPr>
          </a:p>
          <a:p>
            <a:pPr indent="-342900" lvl="0" marL="457200" rtl="0" algn="l">
              <a:spcBef>
                <a:spcPts val="0"/>
              </a:spcBef>
              <a:spcAft>
                <a:spcPts val="0"/>
              </a:spcAft>
              <a:buClr>
                <a:srgbClr val="777777"/>
              </a:buClr>
              <a:buSzPts val="1800"/>
              <a:buAutoNum type="arabicPeriod"/>
            </a:pPr>
            <a:r>
              <a:rPr lang="en">
                <a:solidFill>
                  <a:srgbClr val="777777"/>
                </a:solidFill>
              </a:rPr>
              <a:t>A generally accepted likelihood of something being significant is if its likelihood is less than 5% or 0.05. So, a p-value &lt; 0.05 means either</a:t>
            </a:r>
            <a:endParaRPr>
              <a:solidFill>
                <a:srgbClr val="777777"/>
              </a:solidFill>
            </a:endParaRPr>
          </a:p>
          <a:p>
            <a:pPr indent="-314325" lvl="1" marL="914400" rtl="0" algn="l">
              <a:spcBef>
                <a:spcPts val="0"/>
              </a:spcBef>
              <a:spcAft>
                <a:spcPts val="0"/>
              </a:spcAft>
              <a:buClr>
                <a:srgbClr val="777777"/>
              </a:buClr>
              <a:buSzPts val="1350"/>
              <a:buAutoNum type="alphaLcPeriod"/>
            </a:pPr>
            <a:r>
              <a:rPr lang="en" sz="1350">
                <a:solidFill>
                  <a:srgbClr val="777777"/>
                </a:solidFill>
              </a:rPr>
              <a:t>The null hypothesis is false, so we conclude that the coin is biased.</a:t>
            </a:r>
            <a:endParaRPr sz="1350">
              <a:solidFill>
                <a:srgbClr val="777777"/>
              </a:solidFill>
            </a:endParaRPr>
          </a:p>
          <a:p>
            <a:pPr indent="-314325" lvl="1" marL="914400" rtl="0" algn="l">
              <a:spcBef>
                <a:spcPts val="0"/>
              </a:spcBef>
              <a:spcAft>
                <a:spcPts val="0"/>
              </a:spcAft>
              <a:buClr>
                <a:srgbClr val="777777"/>
              </a:buClr>
              <a:buSzPts val="1350"/>
              <a:buAutoNum type="alphaLcPeriod"/>
            </a:pPr>
            <a:r>
              <a:rPr lang="en" sz="1350">
                <a:solidFill>
                  <a:srgbClr val="777777"/>
                </a:solidFill>
              </a:rPr>
              <a:t>The null hypothesis is true, and it's just bad luck or pure chance we obtained these values. We cannot make a conclusion. </a:t>
            </a:r>
            <a:endParaRPr sz="1350">
              <a:solidFill>
                <a:srgbClr val="777777"/>
              </a:solidFill>
            </a:endParaRPr>
          </a:p>
          <a:p>
            <a:pPr indent="-342900" lvl="0" marL="457200" rtl="0" algn="l">
              <a:spcBef>
                <a:spcPts val="0"/>
              </a:spcBef>
              <a:spcAft>
                <a:spcPts val="0"/>
              </a:spcAft>
              <a:buClr>
                <a:srgbClr val="777777"/>
              </a:buClr>
              <a:buSzPts val="1800"/>
              <a:buAutoNum type="arabicPeriod"/>
            </a:pPr>
            <a:r>
              <a:rPr lang="en">
                <a:solidFill>
                  <a:srgbClr val="777777"/>
                </a:solidFill>
              </a:rPr>
              <a:t>We generally accept a) but this still doesn’t guarantee significance. It is likely, but NOT guaranteed.</a:t>
            </a:r>
            <a:endParaRPr>
              <a:solidFill>
                <a:srgbClr val="77777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Graphical Representation of p-value</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4"/>
          <p:cNvPicPr preferRelativeResize="0"/>
          <p:nvPr/>
        </p:nvPicPr>
        <p:blipFill>
          <a:blip r:embed="rId3">
            <a:alphaModFix/>
          </a:blip>
          <a:stretch>
            <a:fillRect/>
          </a:stretch>
        </p:blipFill>
        <p:spPr>
          <a:xfrm>
            <a:off x="747650" y="929014"/>
            <a:ext cx="7648690" cy="3863325"/>
          </a:xfrm>
          <a:prstGeom prst="rect">
            <a:avLst/>
          </a:prstGeom>
          <a:noFill/>
          <a:ln>
            <a:noFill/>
          </a:ln>
        </p:spPr>
      </p:pic>
      <p:sp>
        <p:nvSpPr>
          <p:cNvPr id="127" name="Google Shape;127;p24"/>
          <p:cNvSpPr txBox="1"/>
          <p:nvPr/>
        </p:nvSpPr>
        <p:spPr>
          <a:xfrm>
            <a:off x="1526975" y="4893200"/>
            <a:ext cx="7305300" cy="1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https://ipython-books.github.io/72-getting-started-with-statistical-hypothesis-testing-a-simple-z-test/</a:t>
            </a: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More Statistics Terminology</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Population, sample, probability distribution</a:t>
            </a:r>
            <a:endParaRPr/>
          </a:p>
        </p:txBody>
      </p:sp>
      <p:pic>
        <p:nvPicPr>
          <p:cNvPr id="134" name="Google Shape;134;p25"/>
          <p:cNvPicPr preferRelativeResize="0"/>
          <p:nvPr/>
        </p:nvPicPr>
        <p:blipFill>
          <a:blip r:embed="rId3">
            <a:alphaModFix/>
          </a:blip>
          <a:stretch>
            <a:fillRect/>
          </a:stretch>
        </p:blipFill>
        <p:spPr>
          <a:xfrm>
            <a:off x="836148" y="1848450"/>
            <a:ext cx="7527374" cy="2720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0"/>
            <a:ext cx="8520600" cy="7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Guidance on Choosing a Test Statistic</a:t>
            </a:r>
            <a:endParaRPr/>
          </a:p>
          <a:p>
            <a:pPr indent="0" lvl="0" marL="0" rtl="0" algn="l">
              <a:spcBef>
                <a:spcPts val="0"/>
              </a:spcBef>
              <a:spcAft>
                <a:spcPts val="0"/>
              </a:spcAft>
              <a:buNone/>
            </a:pPr>
            <a:r>
              <a:rPr lang="en" sz="1200"/>
              <a:t>https://www.datasciencecentral.com/profiles/blogs/hypothesis-tests-in-one-picture</a:t>
            </a:r>
            <a:endParaRPr sz="1200"/>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1" name="Google Shape;141;p26"/>
          <p:cNvPicPr preferRelativeResize="0"/>
          <p:nvPr/>
        </p:nvPicPr>
        <p:blipFill>
          <a:blip r:embed="rId3">
            <a:alphaModFix/>
          </a:blip>
          <a:stretch>
            <a:fillRect/>
          </a:stretch>
        </p:blipFill>
        <p:spPr>
          <a:xfrm>
            <a:off x="718183" y="796800"/>
            <a:ext cx="7723867" cy="434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251575"/>
            <a:ext cx="8520600" cy="76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t>The p-value and Errors</a:t>
            </a:r>
            <a:endParaRPr b="1" sz="3600"/>
          </a:p>
        </p:txBody>
      </p:sp>
      <p:sp>
        <p:nvSpPr>
          <p:cNvPr id="147" name="Google Shape;147;p27"/>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solidFill>
                  <a:schemeClr val="dk1"/>
                </a:solidFill>
                <a:highlight>
                  <a:srgbClr val="FFFFFF"/>
                </a:highlight>
              </a:rPr>
              <a:t>When using  any statistical test, however, there is always the possibility that you will find a difference between groups when one </a:t>
            </a:r>
            <a:r>
              <a:rPr b="1" lang="en" sz="2200">
                <a:solidFill>
                  <a:schemeClr val="dk1"/>
                </a:solidFill>
                <a:highlight>
                  <a:srgbClr val="FFFFFF"/>
                </a:highlight>
              </a:rPr>
              <a:t>does not</a:t>
            </a:r>
            <a:r>
              <a:rPr lang="en" sz="2200">
                <a:solidFill>
                  <a:schemeClr val="dk1"/>
                </a:solidFill>
                <a:highlight>
                  <a:srgbClr val="FFFFFF"/>
                </a:highlight>
              </a:rPr>
              <a:t> actually exist. This is called a Type I error. </a:t>
            </a:r>
            <a:endParaRPr sz="2200">
              <a:solidFill>
                <a:schemeClr val="dk1"/>
              </a:solidFill>
              <a:highlight>
                <a:srgbClr val="FFFFFF"/>
              </a:highlight>
            </a:endParaRPr>
          </a:p>
          <a:p>
            <a:pPr indent="-368300" lvl="0" marL="457200" rtl="0" algn="l">
              <a:spcBef>
                <a:spcPts val="0"/>
              </a:spcBef>
              <a:spcAft>
                <a:spcPts val="0"/>
              </a:spcAft>
              <a:buSzPts val="2200"/>
              <a:buChar char="●"/>
            </a:pPr>
            <a:r>
              <a:rPr lang="en" sz="2200">
                <a:solidFill>
                  <a:schemeClr val="dk1"/>
                </a:solidFill>
                <a:highlight>
                  <a:srgbClr val="FFFFFF"/>
                </a:highlight>
              </a:rPr>
              <a:t>Likewise, it is possible that when a difference </a:t>
            </a:r>
            <a:r>
              <a:rPr b="1" lang="en" sz="2200">
                <a:solidFill>
                  <a:schemeClr val="dk1"/>
                </a:solidFill>
                <a:highlight>
                  <a:srgbClr val="FFFFFF"/>
                </a:highlight>
              </a:rPr>
              <a:t>does </a:t>
            </a:r>
            <a:r>
              <a:rPr lang="en" sz="2200">
                <a:solidFill>
                  <a:schemeClr val="dk1"/>
                </a:solidFill>
                <a:highlight>
                  <a:srgbClr val="FFFFFF"/>
                </a:highlight>
              </a:rPr>
              <a:t>exist, the test will not be able to identify it. This type of mistake is called a Type II error.</a:t>
            </a:r>
            <a:endParaRPr sz="2200">
              <a:solidFill>
                <a:schemeClr val="dk1"/>
              </a:solidFill>
              <a:highlight>
                <a:srgbClr val="FFFFFF"/>
              </a:highlight>
            </a:endParaRPr>
          </a:p>
          <a:p>
            <a:pPr indent="-368300" lvl="0" marL="457200" rtl="0" algn="l">
              <a:spcBef>
                <a:spcPts val="0"/>
              </a:spcBef>
              <a:spcAft>
                <a:spcPts val="0"/>
              </a:spcAft>
              <a:buClr>
                <a:schemeClr val="dk1"/>
              </a:buClr>
              <a:buSzPts val="2200"/>
              <a:buChar char="●"/>
            </a:pPr>
            <a:r>
              <a:rPr lang="en" sz="2200">
                <a:solidFill>
                  <a:schemeClr val="dk1"/>
                </a:solidFill>
                <a:highlight>
                  <a:srgbClr val="FFFFFF"/>
                </a:highlight>
              </a:rPr>
              <a:t>How do we know when we have made either of these errors? We need to know more, bringing us to </a:t>
            </a:r>
            <a:r>
              <a:rPr b="1" lang="en" sz="2200">
                <a:solidFill>
                  <a:schemeClr val="dk1"/>
                </a:solidFill>
                <a:highlight>
                  <a:srgbClr val="FFFFFF"/>
                </a:highlight>
              </a:rPr>
              <a:t>statistical power</a:t>
            </a:r>
            <a:r>
              <a:rPr lang="en" sz="2200">
                <a:solidFill>
                  <a:schemeClr val="dk1"/>
                </a:solidFill>
                <a:highlight>
                  <a:srgbClr val="FFFFFF"/>
                </a:highlight>
              </a:rPr>
              <a:t>. </a:t>
            </a:r>
            <a:endParaRPr sz="2200">
              <a:solidFill>
                <a:schemeClr val="dk1"/>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277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Statistical Power</a:t>
            </a:r>
            <a:endParaRPr/>
          </a:p>
        </p:txBody>
      </p:sp>
      <p:sp>
        <p:nvSpPr>
          <p:cNvPr id="153" name="Google Shape;153;p28"/>
          <p:cNvSpPr txBox="1"/>
          <p:nvPr>
            <p:ph idx="1" type="body"/>
          </p:nvPr>
        </p:nvSpPr>
        <p:spPr>
          <a:xfrm>
            <a:off x="311700" y="998725"/>
            <a:ext cx="8520600" cy="3871200"/>
          </a:xfrm>
          <a:prstGeom prst="rect">
            <a:avLst/>
          </a:prstGeom>
        </p:spPr>
        <p:txBody>
          <a:bodyPr anchorCtr="0" anchor="t" bIns="91425" lIns="91425" spcFirstLastPara="1" rIns="91425" wrap="square" tIns="91425">
            <a:noAutofit/>
          </a:bodyPr>
          <a:lstStyle/>
          <a:p>
            <a:pPr indent="0" lvl="0" marL="0" marR="190500" rtl="0" algn="l">
              <a:lnSpc>
                <a:spcPct val="150000"/>
              </a:lnSpc>
              <a:spcBef>
                <a:spcPts val="0"/>
              </a:spcBef>
              <a:spcAft>
                <a:spcPts val="0"/>
              </a:spcAft>
              <a:buNone/>
            </a:pPr>
            <a:r>
              <a:rPr i="1" lang="en">
                <a:solidFill>
                  <a:srgbClr val="555555"/>
                </a:solidFill>
                <a:highlight>
                  <a:srgbClr val="FFFFFF"/>
                </a:highlight>
              </a:rPr>
              <a:t>… statistical power is the probability that a test will correctly reject a false null hypothesis. Statistical power has relevance only when the null is false.</a:t>
            </a:r>
            <a:endParaRPr i="1">
              <a:solidFill>
                <a:srgbClr val="555555"/>
              </a:solidFill>
              <a:highlight>
                <a:srgbClr val="FFFFFF"/>
              </a:highlight>
            </a:endParaRPr>
          </a:p>
          <a:p>
            <a:pPr indent="0" lvl="0" marL="0" marR="190500" rtl="0" algn="l">
              <a:lnSpc>
                <a:spcPct val="150000"/>
              </a:lnSpc>
              <a:spcBef>
                <a:spcPts val="1400"/>
              </a:spcBef>
              <a:spcAft>
                <a:spcPts val="0"/>
              </a:spcAft>
              <a:buNone/>
            </a:pPr>
            <a:r>
              <a:rPr lang="en" sz="900">
                <a:solidFill>
                  <a:srgbClr val="555555"/>
                </a:solidFill>
                <a:highlight>
                  <a:srgbClr val="FFFFFF"/>
                </a:highlight>
              </a:rPr>
              <a:t>The Essential Guide to Effect Sizes: Statistical Power, Meta-Analysis, and the Interpretation of Research Results, Ellis, P, 2010.</a:t>
            </a:r>
            <a:endParaRPr sz="900">
              <a:solidFill>
                <a:srgbClr val="555555"/>
              </a:solidFill>
              <a:highlight>
                <a:srgbClr val="FFFFFF"/>
              </a:highlight>
            </a:endParaRPr>
          </a:p>
          <a:p>
            <a:pPr indent="-323850" lvl="0" marL="457200" rtl="0" algn="l">
              <a:spcBef>
                <a:spcPts val="1400"/>
              </a:spcBef>
              <a:spcAft>
                <a:spcPts val="0"/>
              </a:spcAft>
              <a:buSzPts val="1500"/>
              <a:buChar char="●"/>
            </a:pPr>
            <a:r>
              <a:rPr lang="en" sz="1500"/>
              <a:t>As sample size increases, the power of the test to discriminate increases. We need to know if we have sampled more than a minimum to be confident we are avoiding Type I or II errors.</a:t>
            </a:r>
            <a:endParaRPr sz="1500"/>
          </a:p>
          <a:p>
            <a:pPr indent="-323850" lvl="0" marL="457200" rtl="0" algn="l">
              <a:spcBef>
                <a:spcPts val="0"/>
              </a:spcBef>
              <a:spcAft>
                <a:spcPts val="0"/>
              </a:spcAft>
              <a:buSzPts val="1500"/>
              <a:buChar char="●"/>
            </a:pPr>
            <a:r>
              <a:rPr lang="en" sz="1500"/>
              <a:t>How much power is enough? This brings us to the concept of </a:t>
            </a:r>
            <a:r>
              <a:rPr b="1" lang="en" sz="1500"/>
              <a:t>effect size</a:t>
            </a:r>
            <a:r>
              <a:rPr lang="en" sz="1500"/>
              <a:t>. </a:t>
            </a:r>
            <a:endParaRPr sz="1500"/>
          </a:p>
          <a:p>
            <a:pPr indent="-323850" lvl="0" marL="457200" rtl="0" algn="l">
              <a:spcBef>
                <a:spcPts val="0"/>
              </a:spcBef>
              <a:spcAft>
                <a:spcPts val="0"/>
              </a:spcAft>
              <a:buSzPts val="1500"/>
              <a:buChar char="●"/>
            </a:pPr>
            <a:r>
              <a:rPr lang="en" sz="1500">
                <a:solidFill>
                  <a:schemeClr val="dk1"/>
                </a:solidFill>
                <a:highlight>
                  <a:srgbClr val="FFFFFF"/>
                </a:highlight>
              </a:rPr>
              <a:t>Statistically significant results mean </a:t>
            </a:r>
            <a:r>
              <a:rPr b="1" lang="en" sz="1500" u="sng">
                <a:solidFill>
                  <a:schemeClr val="dk1"/>
                </a:solidFill>
                <a:highlight>
                  <a:srgbClr val="FFFFFF"/>
                </a:highlight>
              </a:rPr>
              <a:t>only </a:t>
            </a:r>
            <a:r>
              <a:rPr lang="en" sz="1500">
                <a:solidFill>
                  <a:schemeClr val="dk1"/>
                </a:solidFill>
                <a:highlight>
                  <a:srgbClr val="FFFFFF"/>
                </a:highlight>
              </a:rPr>
              <a:t>that there is a difference between our hypothesis and the null hypothesis. They don’t mean we’ve found </a:t>
            </a:r>
            <a:r>
              <a:rPr lang="en" sz="1500">
                <a:solidFill>
                  <a:schemeClr val="dk1"/>
                </a:solidFill>
                <a:highlight>
                  <a:srgbClr val="FFFFFF"/>
                </a:highlight>
              </a:rPr>
              <a:t>anything</a:t>
            </a:r>
            <a:r>
              <a:rPr lang="en" sz="1500">
                <a:solidFill>
                  <a:schemeClr val="dk1"/>
                </a:solidFill>
                <a:highlight>
                  <a:srgbClr val="FFFFFF"/>
                </a:highlight>
              </a:rPr>
              <a:t> important or of large influence.</a:t>
            </a:r>
            <a:endParaRPr sz="1500">
              <a:solidFill>
                <a:schemeClr val="dk1"/>
              </a:solidFill>
              <a:highlight>
                <a:srgbClr val="FFFFFF"/>
              </a:highlight>
            </a:endParaRPr>
          </a:p>
          <a:p>
            <a:pPr indent="-323850" lvl="0" marL="457200" rtl="0" algn="l">
              <a:spcBef>
                <a:spcPts val="0"/>
              </a:spcBef>
              <a:spcAft>
                <a:spcPts val="0"/>
              </a:spcAft>
              <a:buSzPts val="1500"/>
              <a:buChar char="●"/>
            </a:pPr>
            <a:r>
              <a:rPr lang="en" sz="1500">
                <a:solidFill>
                  <a:schemeClr val="dk1"/>
                </a:solidFill>
                <a:highlight>
                  <a:srgbClr val="FFFFFF"/>
                </a:highlight>
              </a:rPr>
              <a:t>Statistically significant results mean </a:t>
            </a:r>
            <a:r>
              <a:rPr b="1" lang="en" sz="1500" u="sng">
                <a:solidFill>
                  <a:schemeClr val="dk1"/>
                </a:solidFill>
                <a:highlight>
                  <a:srgbClr val="FFFFFF"/>
                </a:highlight>
              </a:rPr>
              <a:t>only </a:t>
            </a:r>
            <a:r>
              <a:rPr lang="en" sz="1500">
                <a:solidFill>
                  <a:schemeClr val="dk1"/>
                </a:solidFill>
                <a:highlight>
                  <a:srgbClr val="FFFFFF"/>
                </a:highlight>
              </a:rPr>
              <a:t>that</a:t>
            </a:r>
            <a:r>
              <a:rPr lang="en" sz="1500">
                <a:solidFill>
                  <a:schemeClr val="dk1"/>
                </a:solidFill>
                <a:highlight>
                  <a:srgbClr val="FFFFFF"/>
                </a:highlight>
              </a:rPr>
              <a:t> you can be confident that there is a difference.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Calculating Effect Size</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𝞵₁ - mean of treatment group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𝞵₂ - </a:t>
            </a:r>
            <a:r>
              <a:rPr lang="en">
                <a:solidFill>
                  <a:schemeClr val="dk1"/>
                </a:solidFill>
              </a:rPr>
              <a:t>mean of control group</a:t>
            </a:r>
            <a:endParaRPr>
              <a:solidFill>
                <a:schemeClr val="dk1"/>
              </a:solidFill>
            </a:endParaRPr>
          </a:p>
          <a:p>
            <a:pPr indent="-342900" lvl="0" marL="457200" rtl="0" algn="l">
              <a:spcBef>
                <a:spcPts val="0"/>
              </a:spcBef>
              <a:spcAft>
                <a:spcPts val="0"/>
              </a:spcAft>
              <a:buClr>
                <a:schemeClr val="dk1"/>
              </a:buClr>
              <a:buSzPts val="1800"/>
              <a:buChar char="●"/>
            </a:pPr>
            <a:r>
              <a:rPr lang="en"/>
              <a:t>𝝈 - </a:t>
            </a:r>
            <a:r>
              <a:rPr lang="en">
                <a:solidFill>
                  <a:schemeClr val="dk1"/>
                </a:solidFill>
              </a:rPr>
              <a:t>standard deviation of control group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𝜃 - effect size</a:t>
            </a:r>
            <a:endParaRPr>
              <a:solidFill>
                <a:schemeClr val="dk1"/>
              </a:solidFill>
            </a:endParaRPr>
          </a:p>
          <a:p>
            <a:pPr indent="0" lvl="0" marL="0" rtl="0" algn="l">
              <a:spcBef>
                <a:spcPts val="1500"/>
              </a:spcBef>
              <a:spcAft>
                <a:spcPts val="0"/>
              </a:spcAft>
              <a:buNone/>
            </a:pPr>
            <a:r>
              <a:rPr lang="en">
                <a:solidFill>
                  <a:schemeClr val="dk1"/>
                </a:solidFill>
              </a:rPr>
              <a:t>The resulting number is often interpreted as follows [Cohen]:</a:t>
            </a:r>
            <a:endParaRPr sz="1050">
              <a:solidFill>
                <a:schemeClr val="dk1"/>
              </a:solidFill>
            </a:endParaRPr>
          </a:p>
          <a:p>
            <a:pPr indent="-342900" lvl="0" marL="914400" rtl="0" algn="l">
              <a:spcBef>
                <a:spcPts val="1500"/>
              </a:spcBef>
              <a:spcAft>
                <a:spcPts val="0"/>
              </a:spcAft>
              <a:buClr>
                <a:schemeClr val="dk1"/>
              </a:buClr>
              <a:buSzPts val="1800"/>
              <a:buChar char="●"/>
            </a:pPr>
            <a:r>
              <a:rPr lang="en">
                <a:solidFill>
                  <a:schemeClr val="dk1"/>
                </a:solidFill>
              </a:rPr>
              <a:t>&lt; 0.1 = trivial effect</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0.1 - 0.3 = small effect</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0.3 - 0.5 = moderate effect</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&gt; 0.5 = large difference effect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15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pic>
        <p:nvPicPr>
          <p:cNvPr id="160" name="Google Shape;160;p29"/>
          <p:cNvPicPr preferRelativeResize="0"/>
          <p:nvPr/>
        </p:nvPicPr>
        <p:blipFill>
          <a:blip r:embed="rId3">
            <a:alphaModFix/>
          </a:blip>
          <a:stretch>
            <a:fillRect/>
          </a:stretch>
        </p:blipFill>
        <p:spPr>
          <a:xfrm>
            <a:off x="5705050" y="1582775"/>
            <a:ext cx="1494602" cy="57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Tying Statistical Power and Effect Size Together</a:t>
            </a:r>
            <a:endParaRPr/>
          </a:p>
        </p:txBody>
      </p:sp>
      <p:sp>
        <p:nvSpPr>
          <p:cNvPr id="166" name="Google Shape;166;p30"/>
          <p:cNvSpPr txBox="1"/>
          <p:nvPr>
            <p:ph idx="1" type="body"/>
          </p:nvPr>
        </p:nvSpPr>
        <p:spPr>
          <a:xfrm>
            <a:off x="311700" y="1152475"/>
            <a:ext cx="8520600" cy="377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For any power calculation, you will need to choose:</a:t>
            </a:r>
            <a:endParaRPr>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Statistical test to use (e.g., independent t-test, paired t-test, ANOVA, etc.)</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The alpha (𝝰) level or significance level to be used (usually 0.05, sometimes 0.01). </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The expected effect size,</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The sample size you are planning to use</a:t>
            </a:r>
            <a:endParaRPr sz="18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Effect size can only be calculated after collecting data, so we start </a:t>
            </a:r>
            <a:r>
              <a:rPr lang="en">
                <a:solidFill>
                  <a:schemeClr val="dk1"/>
                </a:solidFill>
              </a:rPr>
              <a:t>initially</a:t>
            </a:r>
            <a:r>
              <a:rPr lang="en">
                <a:solidFill>
                  <a:schemeClr val="dk1"/>
                </a:solidFill>
              </a:rPr>
              <a:t> with a chosen value, generally 0.5 - moderate effect.</a:t>
            </a:r>
            <a:endParaRPr sz="18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Power is a number between 0 and 1. Less than 0.8 means the sample size must be increased.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#Notebook Cell 2</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 </a:t>
            </a:r>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https://machinelearningmastery.com/statistical-hypothesis-tests/</a:t>
            </a:r>
            <a:endParaRPr/>
          </a:p>
          <a:p>
            <a:pPr indent="-342900" lvl="0" marL="457200" rtl="0" algn="l">
              <a:spcBef>
                <a:spcPts val="0"/>
              </a:spcBef>
              <a:spcAft>
                <a:spcPts val="0"/>
              </a:spcAft>
              <a:buSzPts val="1800"/>
              <a:buChar char="●"/>
            </a:pPr>
            <a:r>
              <a:rPr lang="en" u="sng">
                <a:solidFill>
                  <a:schemeClr val="hlink"/>
                </a:solidFill>
                <a:hlinkClick r:id="rId4"/>
              </a:rPr>
              <a:t>https://ipython-books.github.io/</a:t>
            </a:r>
            <a:endParaRPr/>
          </a:p>
          <a:p>
            <a:pPr indent="-342900" lvl="0" marL="457200" rtl="0" algn="l">
              <a:spcBef>
                <a:spcPts val="0"/>
              </a:spcBef>
              <a:spcAft>
                <a:spcPts val="0"/>
              </a:spcAft>
              <a:buSzPts val="1800"/>
              <a:buChar char="●"/>
            </a:pPr>
            <a:r>
              <a:rPr lang="en" u="sng">
                <a:solidFill>
                  <a:schemeClr val="hlink"/>
                </a:solidFill>
                <a:hlinkClick r:id="rId5"/>
              </a:rPr>
              <a:t>http://meera.snre.umich.edu/power-analysis-statistical-significance-effect-size</a:t>
            </a:r>
            <a:endParaRPr/>
          </a:p>
          <a:p>
            <a:pPr indent="-342900" lvl="0" marL="457200" rtl="0" algn="l">
              <a:spcBef>
                <a:spcPts val="0"/>
              </a:spcBef>
              <a:spcAft>
                <a:spcPts val="0"/>
              </a:spcAft>
              <a:buSzPts val="1800"/>
              <a:buChar char="●"/>
            </a:pPr>
            <a:r>
              <a:rPr lang="en" u="sng">
                <a:solidFill>
                  <a:schemeClr val="hlink"/>
                </a:solidFill>
                <a:hlinkClick r:id="rId6"/>
              </a:rPr>
              <a:t>https://www.statsmodels.org/dev/stats.html#basic-statistics-and-t-tests-with-frequency-weights</a:t>
            </a:r>
            <a:endParaRPr/>
          </a:p>
          <a:p>
            <a:pPr indent="-342900" lvl="0" marL="457200" rtl="0" algn="l">
              <a:spcBef>
                <a:spcPts val="0"/>
              </a:spcBef>
              <a:spcAft>
                <a:spcPts val="0"/>
              </a:spcAft>
              <a:buSzPts val="1800"/>
              <a:buChar char="●"/>
            </a:pPr>
            <a:r>
              <a:rPr lang="en" u="sng">
                <a:solidFill>
                  <a:schemeClr val="hlink"/>
                </a:solidFill>
                <a:hlinkClick r:id="rId7"/>
              </a:rPr>
              <a:t>https://www.statisticshowto.datasciencecentral.com/probability-and-statistics/hypothesis-testing/</a:t>
            </a:r>
            <a:endParaRPr/>
          </a:p>
          <a:p>
            <a:pPr indent="-342900" lvl="0" marL="457200" rtl="0" algn="l">
              <a:spcBef>
                <a:spcPts val="0"/>
              </a:spcBef>
              <a:spcAft>
                <a:spcPts val="0"/>
              </a:spcAft>
              <a:buSzPts val="1800"/>
              <a:buChar char="●"/>
            </a:pPr>
            <a:r>
              <a:rPr lang="en" u="sng">
                <a:solidFill>
                  <a:schemeClr val="hlink"/>
                </a:solidFill>
                <a:hlinkClick r:id="rId8"/>
              </a:rPr>
              <a:t>https://www.statisticsdonewrong.com/</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Takeaways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 will know what hypothesis testing is and how to perform your own hypothesis testing</a:t>
            </a:r>
            <a:endParaRPr/>
          </a:p>
          <a:p>
            <a:pPr indent="-342900" lvl="0" marL="457200" rtl="0" algn="l">
              <a:spcBef>
                <a:spcPts val="0"/>
              </a:spcBef>
              <a:spcAft>
                <a:spcPts val="0"/>
              </a:spcAft>
              <a:buSzPts val="1800"/>
              <a:buChar char="●"/>
            </a:pPr>
            <a:r>
              <a:rPr lang="en"/>
              <a:t>You will have an understanding of the terminology and also the variables used to perform hypothesis testing</a:t>
            </a:r>
            <a:endParaRPr/>
          </a:p>
          <a:p>
            <a:pPr indent="-342900" lvl="0" marL="457200" rtl="0" algn="l">
              <a:spcBef>
                <a:spcPts val="0"/>
              </a:spcBef>
              <a:spcAft>
                <a:spcPts val="0"/>
              </a:spcAft>
              <a:buSzPts val="1800"/>
              <a:buChar char="●"/>
            </a:pPr>
            <a:r>
              <a:rPr lang="en"/>
              <a:t>You will know which Python language tools you can use to run your own hypothesis tests</a:t>
            </a:r>
            <a:endParaRPr/>
          </a:p>
          <a:p>
            <a:pPr indent="-342900" lvl="0" marL="457200" rtl="0" algn="l">
              <a:spcBef>
                <a:spcPts val="0"/>
              </a:spcBef>
              <a:spcAft>
                <a:spcPts val="0"/>
              </a:spcAft>
              <a:buSzPts val="1800"/>
              <a:buChar char="●"/>
            </a:pPr>
            <a:r>
              <a:rPr lang="en"/>
              <a:t>You will have a roadmap of which tests you can run based on your data</a:t>
            </a:r>
            <a:endParaRPr/>
          </a:p>
          <a:p>
            <a:pPr indent="-342900" lvl="0" marL="457200" rtl="0" algn="l">
              <a:spcBef>
                <a:spcPts val="0"/>
              </a:spcBef>
              <a:spcAft>
                <a:spcPts val="0"/>
              </a:spcAft>
              <a:buSzPts val="1800"/>
              <a:buChar char="●"/>
            </a:pPr>
            <a:r>
              <a:rPr lang="en"/>
              <a:t>You know how to avoid making errors associated with hypothesis testing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Hypothesis Testing and</a:t>
            </a:r>
            <a:r>
              <a:rPr lang="en" sz="3000"/>
              <a:t> Data Science?</a:t>
            </a:r>
            <a:endParaRPr sz="30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1743075" y="903888"/>
            <a:ext cx="5657851" cy="3913575"/>
          </a:xfrm>
          <a:prstGeom prst="rect">
            <a:avLst/>
          </a:prstGeom>
          <a:noFill/>
          <a:ln>
            <a:noFill/>
          </a:ln>
        </p:spPr>
      </p:pic>
      <p:cxnSp>
        <p:nvCxnSpPr>
          <p:cNvPr id="69" name="Google Shape;69;p15"/>
          <p:cNvCxnSpPr/>
          <p:nvPr/>
        </p:nvCxnSpPr>
        <p:spPr>
          <a:xfrm>
            <a:off x="2396575" y="1912025"/>
            <a:ext cx="560700" cy="224100"/>
          </a:xfrm>
          <a:prstGeom prst="straightConnector1">
            <a:avLst/>
          </a:prstGeom>
          <a:noFill/>
          <a:ln cap="flat" cmpd="dbl" w="28575">
            <a:solidFill>
              <a:srgbClr val="FF0000"/>
            </a:solidFill>
            <a:prstDash val="solid"/>
            <a:round/>
            <a:headEnd len="lg" w="lg" type="none"/>
            <a:tailEnd len="lg" w="lg" type="triangle"/>
          </a:ln>
        </p:spPr>
      </p:cxnSp>
      <p:cxnSp>
        <p:nvCxnSpPr>
          <p:cNvPr id="70" name="Google Shape;70;p15"/>
          <p:cNvCxnSpPr/>
          <p:nvPr/>
        </p:nvCxnSpPr>
        <p:spPr>
          <a:xfrm>
            <a:off x="4064350" y="2052175"/>
            <a:ext cx="406500" cy="196200"/>
          </a:xfrm>
          <a:prstGeom prst="straightConnector1">
            <a:avLst/>
          </a:prstGeom>
          <a:noFill/>
          <a:ln cap="flat" cmpd="dbl" w="28575">
            <a:solidFill>
              <a:srgbClr val="FF0000"/>
            </a:solidFill>
            <a:prstDash val="solid"/>
            <a:round/>
            <a:headEnd len="lg" w="lg" type="none"/>
            <a:tailEnd len="lg" w="lg" type="triangle"/>
          </a:ln>
        </p:spPr>
      </p:cxnSp>
      <p:cxnSp>
        <p:nvCxnSpPr>
          <p:cNvPr id="71" name="Google Shape;71;p15"/>
          <p:cNvCxnSpPr/>
          <p:nvPr/>
        </p:nvCxnSpPr>
        <p:spPr>
          <a:xfrm rot="10800000">
            <a:off x="5536075" y="3061275"/>
            <a:ext cx="420300" cy="392400"/>
          </a:xfrm>
          <a:prstGeom prst="straightConnector1">
            <a:avLst/>
          </a:prstGeom>
          <a:noFill/>
          <a:ln cap="flat" cmpd="dbl" w="28575">
            <a:solidFill>
              <a:srgbClr val="FF0000"/>
            </a:solidFill>
            <a:prstDash val="solid"/>
            <a:round/>
            <a:headEnd len="lg" w="lg"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08650"/>
            <a:ext cx="8520600" cy="5727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3600">
                <a:solidFill>
                  <a:schemeClr val="dk2"/>
                </a:solidFill>
              </a:rPr>
              <a:t>Hypothesis testing - what is it?</a:t>
            </a:r>
            <a:endParaRPr sz="3600"/>
          </a:p>
        </p:txBody>
      </p:sp>
      <p:sp>
        <p:nvSpPr>
          <p:cNvPr id="77" name="Google Shape;77;p16"/>
          <p:cNvSpPr txBox="1"/>
          <p:nvPr>
            <p:ph idx="1" type="body"/>
          </p:nvPr>
        </p:nvSpPr>
        <p:spPr>
          <a:xfrm>
            <a:off x="311700" y="816125"/>
            <a:ext cx="8520600" cy="4327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777777"/>
              </a:buClr>
              <a:buSzPts val="2000"/>
              <a:buChar char="●"/>
            </a:pPr>
            <a:r>
              <a:rPr b="1" lang="en" sz="2000">
                <a:solidFill>
                  <a:srgbClr val="777777"/>
                </a:solidFill>
                <a:highlight>
                  <a:srgbClr val="FFFFFF"/>
                </a:highlight>
              </a:rPr>
              <a:t>It’s a guess about something in the world around us </a:t>
            </a:r>
            <a:endParaRPr b="1" sz="2000">
              <a:solidFill>
                <a:srgbClr val="777777"/>
              </a:solidFill>
              <a:highlight>
                <a:srgbClr val="FFFFFF"/>
              </a:highlight>
            </a:endParaRPr>
          </a:p>
          <a:p>
            <a:pPr indent="-355600" lvl="0" marL="457200" rtl="0" algn="l">
              <a:spcBef>
                <a:spcPts val="0"/>
              </a:spcBef>
              <a:spcAft>
                <a:spcPts val="0"/>
              </a:spcAft>
              <a:buClr>
                <a:srgbClr val="777777"/>
              </a:buClr>
              <a:buSzPts val="2000"/>
              <a:buChar char="●"/>
            </a:pPr>
            <a:r>
              <a:rPr b="1" lang="en" sz="2000">
                <a:solidFill>
                  <a:srgbClr val="777777"/>
                </a:solidFill>
                <a:highlight>
                  <a:srgbClr val="FFFFFF"/>
                </a:highlight>
              </a:rPr>
              <a:t>It is a guess that we can test. </a:t>
            </a:r>
            <a:endParaRPr b="1" sz="2000">
              <a:solidFill>
                <a:srgbClr val="777777"/>
              </a:solidFill>
              <a:highlight>
                <a:srgbClr val="FFFFFF"/>
              </a:highlight>
            </a:endParaRPr>
          </a:p>
          <a:p>
            <a:pPr indent="-381000" lvl="0" marL="457200" rtl="0" algn="l">
              <a:spcBef>
                <a:spcPts val="0"/>
              </a:spcBef>
              <a:spcAft>
                <a:spcPts val="0"/>
              </a:spcAft>
              <a:buClr>
                <a:srgbClr val="777777"/>
              </a:buClr>
              <a:buSzPts val="2400"/>
              <a:buChar char="●"/>
            </a:pPr>
            <a:r>
              <a:rPr b="1" lang="en" sz="2000">
                <a:solidFill>
                  <a:srgbClr val="777777"/>
                </a:solidFill>
                <a:highlight>
                  <a:srgbClr val="FFFFFF"/>
                </a:highlight>
              </a:rPr>
              <a:t>We state the guess in two ways:</a:t>
            </a:r>
            <a:r>
              <a:rPr b="1" lang="en" sz="2400">
                <a:solidFill>
                  <a:srgbClr val="777777"/>
                </a:solidFill>
                <a:highlight>
                  <a:srgbClr val="FFFFFF"/>
                </a:highlight>
              </a:rPr>
              <a:t> </a:t>
            </a:r>
            <a:endParaRPr b="1" sz="2400">
              <a:solidFill>
                <a:srgbClr val="777777"/>
              </a:solidFill>
              <a:highlight>
                <a:srgbClr val="FFFFFF"/>
              </a:highlight>
            </a:endParaRPr>
          </a:p>
          <a:p>
            <a:pPr indent="-342900" lvl="1" marL="914400" rtl="0" algn="l">
              <a:spcBef>
                <a:spcPts val="0"/>
              </a:spcBef>
              <a:spcAft>
                <a:spcPts val="0"/>
              </a:spcAft>
              <a:buClr>
                <a:srgbClr val="777777"/>
              </a:buClr>
              <a:buSzPts val="1800"/>
              <a:buChar char="○"/>
            </a:pPr>
            <a:r>
              <a:rPr b="1" lang="en" sz="1800">
                <a:solidFill>
                  <a:srgbClr val="777777"/>
                </a:solidFill>
                <a:highlight>
                  <a:srgbClr val="FFFFFF"/>
                </a:highlight>
              </a:rPr>
              <a:t>one that specifies the general understanding of what to expect in a result, </a:t>
            </a:r>
            <a:endParaRPr b="1" sz="1800">
              <a:solidFill>
                <a:srgbClr val="777777"/>
              </a:solidFill>
              <a:highlight>
                <a:srgbClr val="FFFFFF"/>
              </a:highlight>
            </a:endParaRPr>
          </a:p>
          <a:p>
            <a:pPr indent="-342900" lvl="1" marL="914400" rtl="0" algn="l">
              <a:spcBef>
                <a:spcPts val="0"/>
              </a:spcBef>
              <a:spcAft>
                <a:spcPts val="0"/>
              </a:spcAft>
              <a:buClr>
                <a:srgbClr val="777777"/>
              </a:buClr>
              <a:buSzPts val="1800"/>
              <a:buChar char="○"/>
            </a:pPr>
            <a:r>
              <a:rPr b="1" lang="en" sz="1800">
                <a:solidFill>
                  <a:srgbClr val="777777"/>
                </a:solidFill>
                <a:highlight>
                  <a:srgbClr val="FFFFFF"/>
                </a:highlight>
              </a:rPr>
              <a:t>the other our own alternative guess about the result, based on </a:t>
            </a:r>
            <a:r>
              <a:rPr b="1" lang="en" sz="1800">
                <a:solidFill>
                  <a:srgbClr val="777777"/>
                </a:solidFill>
                <a:highlight>
                  <a:srgbClr val="FFFFFF"/>
                </a:highlight>
              </a:rPr>
              <a:t>observation</a:t>
            </a:r>
            <a:r>
              <a:rPr b="1" lang="en" sz="1800">
                <a:solidFill>
                  <a:srgbClr val="777777"/>
                </a:solidFill>
                <a:highlight>
                  <a:srgbClr val="FFFFFF"/>
                </a:highlight>
              </a:rPr>
              <a:t> or our experimental plan</a:t>
            </a:r>
            <a:endParaRPr b="1" sz="1800">
              <a:solidFill>
                <a:srgbClr val="777777"/>
              </a:solidFill>
              <a:highlight>
                <a:srgbClr val="FFFFFF"/>
              </a:highlight>
            </a:endParaRPr>
          </a:p>
          <a:p>
            <a:pPr indent="-355600" lvl="0" marL="457200" rtl="0" algn="l">
              <a:spcBef>
                <a:spcPts val="0"/>
              </a:spcBef>
              <a:spcAft>
                <a:spcPts val="0"/>
              </a:spcAft>
              <a:buClr>
                <a:srgbClr val="777777"/>
              </a:buClr>
              <a:buSzPts val="2000"/>
              <a:buChar char="●"/>
            </a:pPr>
            <a:r>
              <a:rPr b="1" lang="en" sz="2000">
                <a:solidFill>
                  <a:srgbClr val="777777"/>
                </a:solidFill>
                <a:highlight>
                  <a:srgbClr val="FFFFFF"/>
                </a:highlight>
              </a:rPr>
              <a:t>We measure the outputs of an experiment or sample of the thing we are guessing about.</a:t>
            </a:r>
            <a:endParaRPr b="1" sz="2000">
              <a:solidFill>
                <a:srgbClr val="777777"/>
              </a:solidFill>
              <a:highlight>
                <a:srgbClr val="FFFFFF"/>
              </a:highlight>
            </a:endParaRPr>
          </a:p>
          <a:p>
            <a:pPr indent="-355600" lvl="0" marL="457200" rtl="0" algn="l">
              <a:spcBef>
                <a:spcPts val="0"/>
              </a:spcBef>
              <a:spcAft>
                <a:spcPts val="0"/>
              </a:spcAft>
              <a:buClr>
                <a:srgbClr val="777777"/>
              </a:buClr>
              <a:buSzPts val="2000"/>
              <a:buChar char="●"/>
            </a:pPr>
            <a:r>
              <a:rPr b="1" lang="en" sz="2000">
                <a:solidFill>
                  <a:srgbClr val="777777"/>
                </a:solidFill>
                <a:highlight>
                  <a:srgbClr val="FFFFFF"/>
                </a:highlight>
              </a:rPr>
              <a:t>We test our measurements using appropriate statistical tests and draw our conclusions</a:t>
            </a:r>
            <a:endParaRPr b="1" sz="2000">
              <a:solidFill>
                <a:srgbClr val="777777"/>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3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77777"/>
                </a:solidFill>
              </a:rPr>
              <a:t>Setting Up and Running An Hypothesis Test</a:t>
            </a:r>
            <a:endParaRPr>
              <a:solidFill>
                <a:srgbClr val="777777"/>
              </a:solidFill>
            </a:endParaRPr>
          </a:p>
        </p:txBody>
      </p:sp>
      <p:sp>
        <p:nvSpPr>
          <p:cNvPr id="83" name="Google Shape;83;p17"/>
          <p:cNvSpPr txBox="1"/>
          <p:nvPr>
            <p:ph idx="1" type="body"/>
          </p:nvPr>
        </p:nvSpPr>
        <p:spPr>
          <a:xfrm>
            <a:off x="311700" y="709400"/>
            <a:ext cx="8520600" cy="42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777777"/>
                </a:solidFill>
                <a:highlight>
                  <a:schemeClr val="lt1"/>
                </a:highlight>
              </a:rPr>
              <a:t>How do we do it? By:</a:t>
            </a:r>
            <a:endParaRPr b="1">
              <a:solidFill>
                <a:srgbClr val="777777"/>
              </a:solidFill>
              <a:highlight>
                <a:schemeClr val="lt1"/>
              </a:highlight>
            </a:endParaRPr>
          </a:p>
          <a:p>
            <a:pPr indent="-330200" lvl="0" marL="457200" rtl="0" algn="l">
              <a:spcBef>
                <a:spcPts val="1600"/>
              </a:spcBef>
              <a:spcAft>
                <a:spcPts val="0"/>
              </a:spcAft>
              <a:buClr>
                <a:srgbClr val="777777"/>
              </a:buClr>
              <a:buSzPts val="1600"/>
              <a:buChar char="●"/>
            </a:pPr>
            <a:r>
              <a:rPr lang="en" sz="1600">
                <a:solidFill>
                  <a:srgbClr val="777777"/>
                </a:solidFill>
              </a:rPr>
              <a:t>Writing down the hypotheses, notably the </a:t>
            </a:r>
            <a:r>
              <a:rPr b="1" lang="en" sz="1600">
                <a:solidFill>
                  <a:srgbClr val="777777"/>
                </a:solidFill>
              </a:rPr>
              <a:t>null hypothesis</a:t>
            </a:r>
            <a:r>
              <a:rPr lang="en" sz="1600">
                <a:solidFill>
                  <a:srgbClr val="777777"/>
                </a:solidFill>
              </a:rPr>
              <a:t>, which is the </a:t>
            </a:r>
            <a:r>
              <a:rPr i="1" lang="en" sz="1600">
                <a:solidFill>
                  <a:srgbClr val="777777"/>
                </a:solidFill>
              </a:rPr>
              <a:t>opposite</a:t>
            </a:r>
            <a:r>
              <a:rPr lang="en" sz="1600">
                <a:solidFill>
                  <a:srgbClr val="777777"/>
                </a:solidFill>
              </a:rPr>
              <a:t> of the hypothesis we want to prove (with a certain degree of confidence). </a:t>
            </a:r>
            <a:endParaRPr sz="1600">
              <a:solidFill>
                <a:srgbClr val="777777"/>
              </a:solidFill>
            </a:endParaRPr>
          </a:p>
          <a:p>
            <a:pPr indent="-330200" lvl="0" marL="457200" rtl="0" algn="l">
              <a:spcBef>
                <a:spcPts val="0"/>
              </a:spcBef>
              <a:spcAft>
                <a:spcPts val="0"/>
              </a:spcAft>
              <a:buClr>
                <a:srgbClr val="777777"/>
              </a:buClr>
              <a:buSzPts val="1600"/>
              <a:buChar char="●"/>
            </a:pPr>
            <a:r>
              <a:rPr lang="en" sz="1600">
                <a:solidFill>
                  <a:srgbClr val="777777"/>
                </a:solidFill>
              </a:rPr>
              <a:t>Computing a </a:t>
            </a:r>
            <a:r>
              <a:rPr b="1" lang="en" sz="1600">
                <a:solidFill>
                  <a:srgbClr val="777777"/>
                </a:solidFill>
              </a:rPr>
              <a:t>test statistic</a:t>
            </a:r>
            <a:r>
              <a:rPr lang="en" sz="1600">
                <a:solidFill>
                  <a:srgbClr val="777777"/>
                </a:solidFill>
              </a:rPr>
              <a:t>, a mathematical formula depending on the test type, the model, the hypotheses, and the data. </a:t>
            </a:r>
            <a:endParaRPr b="1" sz="1600">
              <a:solidFill>
                <a:srgbClr val="777777"/>
              </a:solidFill>
            </a:endParaRPr>
          </a:p>
          <a:p>
            <a:pPr indent="-330200" lvl="0" marL="457200" rtl="0" algn="l">
              <a:spcBef>
                <a:spcPts val="0"/>
              </a:spcBef>
              <a:spcAft>
                <a:spcPts val="0"/>
              </a:spcAft>
              <a:buClr>
                <a:srgbClr val="777777"/>
              </a:buClr>
              <a:buSzPts val="1600"/>
              <a:buChar char="●"/>
            </a:pPr>
            <a:r>
              <a:rPr lang="en" sz="1600">
                <a:solidFill>
                  <a:srgbClr val="777777"/>
                </a:solidFill>
              </a:rPr>
              <a:t>Using the computed value to reject the hypothesis with a given level of uncertainty, or fail to conclude (and, consequently, accept the hypothesis until future studies reject it).</a:t>
            </a:r>
            <a:endParaRPr sz="1600">
              <a:solidFill>
                <a:srgbClr val="777777"/>
              </a:solidFill>
            </a:endParaRPr>
          </a:p>
          <a:p>
            <a:pPr indent="0" lvl="0" marL="0" rtl="0" algn="l">
              <a:spcBef>
                <a:spcPts val="1600"/>
              </a:spcBef>
              <a:spcAft>
                <a:spcPts val="0"/>
              </a:spcAft>
              <a:buNone/>
            </a:pPr>
            <a:r>
              <a:rPr lang="en">
                <a:solidFill>
                  <a:srgbClr val="777777"/>
                </a:solidFill>
              </a:rPr>
              <a:t>Some examples of hypotheses:</a:t>
            </a:r>
            <a:endParaRPr>
              <a:solidFill>
                <a:srgbClr val="777777"/>
              </a:solidFill>
            </a:endParaRPr>
          </a:p>
          <a:p>
            <a:pPr indent="-330200" lvl="0" marL="457200" rtl="0" algn="l">
              <a:spcBef>
                <a:spcPts val="1600"/>
              </a:spcBef>
              <a:spcAft>
                <a:spcPts val="0"/>
              </a:spcAft>
              <a:buClr>
                <a:srgbClr val="777777"/>
              </a:buClr>
              <a:buSzPts val="1600"/>
              <a:buChar char="●"/>
            </a:pPr>
            <a:r>
              <a:rPr lang="en" sz="1600">
                <a:solidFill>
                  <a:srgbClr val="777777"/>
                </a:solidFill>
              </a:rPr>
              <a:t> I think this coin is biased and will land on heads more often than a fair coin; </a:t>
            </a:r>
            <a:endParaRPr sz="1600">
              <a:solidFill>
                <a:srgbClr val="777777"/>
              </a:solidFill>
            </a:endParaRPr>
          </a:p>
          <a:p>
            <a:pPr indent="-330200" lvl="0" marL="457200" rtl="0" algn="l">
              <a:spcBef>
                <a:spcPts val="0"/>
              </a:spcBef>
              <a:spcAft>
                <a:spcPts val="0"/>
              </a:spcAft>
              <a:buClr>
                <a:srgbClr val="777777"/>
              </a:buClr>
              <a:buSzPts val="1600"/>
              <a:buChar char="●"/>
            </a:pPr>
            <a:r>
              <a:rPr lang="en" sz="1600">
                <a:solidFill>
                  <a:srgbClr val="777777"/>
                </a:solidFill>
              </a:rPr>
              <a:t>medicine A will help people recover from influenza faster than medicine B; </a:t>
            </a:r>
            <a:endParaRPr sz="1600">
              <a:solidFill>
                <a:srgbClr val="777777"/>
              </a:solidFill>
            </a:endParaRPr>
          </a:p>
          <a:p>
            <a:pPr indent="-330200" lvl="0" marL="457200" rtl="0" algn="l">
              <a:spcBef>
                <a:spcPts val="0"/>
              </a:spcBef>
              <a:spcAft>
                <a:spcPts val="0"/>
              </a:spcAft>
              <a:buClr>
                <a:srgbClr val="777777"/>
              </a:buClr>
              <a:buSzPts val="1600"/>
              <a:buChar char="●"/>
            </a:pPr>
            <a:r>
              <a:rPr lang="en" sz="1600">
                <a:solidFill>
                  <a:srgbClr val="777777"/>
                </a:solidFill>
              </a:rPr>
              <a:t>giving a child a tablet computer reduces their reading skills</a:t>
            </a:r>
            <a:endParaRPr sz="1600">
              <a:solidFill>
                <a:srgbClr val="77777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Some Definitions...</a:t>
            </a:r>
            <a:endParaRPr sz="2400"/>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Some terminology </a:t>
            </a:r>
            <a:endParaRPr/>
          </a:p>
          <a:p>
            <a:pPr indent="-342900" lvl="0" marL="457200" rtl="0" algn="l">
              <a:spcBef>
                <a:spcPts val="0"/>
              </a:spcBef>
              <a:spcAft>
                <a:spcPts val="0"/>
              </a:spcAft>
              <a:buSzPts val="1800"/>
              <a:buChar char="●"/>
            </a:pPr>
            <a:r>
              <a:rPr lang="en"/>
              <a:t>Data typology</a:t>
            </a:r>
            <a:endParaRPr/>
          </a:p>
          <a:p>
            <a:pPr indent="-342900" lvl="0" marL="457200" rtl="0" algn="l">
              <a:spcBef>
                <a:spcPts val="0"/>
              </a:spcBef>
              <a:spcAft>
                <a:spcPts val="0"/>
              </a:spcAft>
              <a:buSzPts val="1800"/>
              <a:buChar char="●"/>
            </a:pPr>
            <a:r>
              <a:rPr lang="en"/>
              <a:t>Sampling and data distribution</a:t>
            </a:r>
            <a:endParaRPr/>
          </a:p>
          <a:p>
            <a:pPr indent="-342900" lvl="0" marL="457200" rtl="0" algn="l">
              <a:spcBef>
                <a:spcPts val="0"/>
              </a:spcBef>
              <a:spcAft>
                <a:spcPts val="0"/>
              </a:spcAft>
              <a:buSzPts val="1800"/>
              <a:buChar char="●"/>
            </a:pPr>
            <a:r>
              <a:rPr lang="en"/>
              <a:t>Assumptions </a:t>
            </a:r>
            <a:endParaRPr/>
          </a:p>
          <a:p>
            <a:pPr indent="-342900" lvl="0" marL="457200" rtl="0" algn="l">
              <a:spcBef>
                <a:spcPts val="0"/>
              </a:spcBef>
              <a:spcAft>
                <a:spcPts val="0"/>
              </a:spcAft>
              <a:buSzPts val="1800"/>
              <a:buChar char="●"/>
            </a:pPr>
            <a:r>
              <a:rPr lang="en"/>
              <a:t>L</a:t>
            </a:r>
            <a:r>
              <a:rPr lang="en"/>
              <a:t>imitations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Fundamental Terms</a:t>
            </a:r>
            <a:endParaRPr/>
          </a:p>
        </p:txBody>
      </p:sp>
      <p:sp>
        <p:nvSpPr>
          <p:cNvPr id="95" name="Google Shape;95;p19"/>
          <p:cNvSpPr txBox="1"/>
          <p:nvPr>
            <p:ph idx="1" type="body"/>
          </p:nvPr>
        </p:nvSpPr>
        <p:spPr>
          <a:xfrm>
            <a:off x="311700" y="1152475"/>
            <a:ext cx="8520600" cy="390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Population - the number of things we are measuring. We want to build meaningful insights about the population. </a:t>
            </a:r>
            <a:endParaRPr/>
          </a:p>
          <a:p>
            <a:pPr indent="-342900" lvl="0" marL="457200" rtl="0" algn="l">
              <a:spcBef>
                <a:spcPts val="0"/>
              </a:spcBef>
              <a:spcAft>
                <a:spcPts val="0"/>
              </a:spcAft>
              <a:buSzPts val="1800"/>
              <a:buChar char="●"/>
            </a:pPr>
            <a:r>
              <a:rPr lang="en"/>
              <a:t>Sample - either all or a subset of the population, n</a:t>
            </a:r>
            <a:endParaRPr/>
          </a:p>
          <a:p>
            <a:pPr indent="-342900" lvl="0" marL="457200" rtl="0" algn="l">
              <a:spcBef>
                <a:spcPts val="0"/>
              </a:spcBef>
              <a:spcAft>
                <a:spcPts val="0"/>
              </a:spcAft>
              <a:buSzPts val="1800"/>
              <a:buChar char="●"/>
            </a:pPr>
            <a:r>
              <a:rPr lang="en"/>
              <a:t>Mean - average of the value we’re examining, in the sample, </a:t>
            </a:r>
            <a:r>
              <a:rPr lang="en"/>
              <a:t> ͞͞x </a:t>
            </a:r>
            <a:endParaRPr sz="1400"/>
          </a:p>
          <a:p>
            <a:pPr indent="-342900" lvl="0" marL="457200" rtl="0" algn="l">
              <a:spcBef>
                <a:spcPts val="0"/>
              </a:spcBef>
              <a:spcAft>
                <a:spcPts val="0"/>
              </a:spcAft>
              <a:buSzPts val="1800"/>
              <a:buChar char="●"/>
            </a:pPr>
            <a:r>
              <a:rPr lang="en"/>
              <a:t>Expected likelihood of null hypothesis - our expected probability - ｑ</a:t>
            </a:r>
            <a:endParaRPr/>
          </a:p>
          <a:p>
            <a:pPr indent="-342900" lvl="0" marL="457200" rtl="0" algn="l">
              <a:spcBef>
                <a:spcPts val="0"/>
              </a:spcBef>
              <a:spcAft>
                <a:spcPts val="0"/>
              </a:spcAft>
              <a:buSzPts val="1800"/>
              <a:buChar char="●"/>
            </a:pPr>
            <a:r>
              <a:rPr lang="en"/>
              <a:t>Variance, the expectation of the squared deviation of a random variable from its mean. In this case it relates to the distribution we use to test against, e.g. 𝝈² = </a:t>
            </a:r>
            <a:r>
              <a:rPr lang="en">
                <a:solidFill>
                  <a:srgbClr val="323A48"/>
                </a:solidFill>
              </a:rPr>
              <a:t>ｑ(1-ｑ) if we use a Bernoulli distribution (coin flip example)</a:t>
            </a:r>
            <a:endParaRPr>
              <a:solidFill>
                <a:srgbClr val="323A48"/>
              </a:solidFill>
            </a:endParaRPr>
          </a:p>
          <a:p>
            <a:pPr indent="-342900" lvl="0" marL="457200" rtl="0" algn="l">
              <a:spcBef>
                <a:spcPts val="0"/>
              </a:spcBef>
              <a:spcAft>
                <a:spcPts val="0"/>
              </a:spcAft>
              <a:buSzPts val="1800"/>
              <a:buChar char="●"/>
            </a:pPr>
            <a:r>
              <a:rPr lang="en"/>
              <a:t>Variance of the mean: </a:t>
            </a:r>
            <a:r>
              <a:rPr lang="en"/>
              <a:t>𝝈²/n</a:t>
            </a:r>
            <a:endParaRPr/>
          </a:p>
          <a:p>
            <a:pPr indent="-342900" lvl="0" marL="457200" rtl="0" algn="l">
              <a:spcBef>
                <a:spcPts val="0"/>
              </a:spcBef>
              <a:spcAft>
                <a:spcPts val="0"/>
              </a:spcAft>
              <a:buSzPts val="1800"/>
              <a:buChar char="●"/>
            </a:pPr>
            <a:r>
              <a:rPr lang="en"/>
              <a:t>Standard deviation of the distribution, or, how the values disperse from the mean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a:t>
            </a:r>
            <a:r>
              <a:rPr lang="en"/>
              <a:t> examples of Stating Hypotheses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777777"/>
                </a:solidFill>
                <a:highlight>
                  <a:srgbClr val="FFFFFF"/>
                </a:highlight>
              </a:rPr>
              <a:t>A hypothesis is an </a:t>
            </a:r>
            <a:r>
              <a:rPr b="1" lang="en">
                <a:solidFill>
                  <a:srgbClr val="777777"/>
                </a:solidFill>
                <a:highlight>
                  <a:srgbClr val="FFFFFF"/>
                </a:highlight>
              </a:rPr>
              <a:t>educated guess</a:t>
            </a:r>
            <a:r>
              <a:rPr lang="en">
                <a:solidFill>
                  <a:srgbClr val="777777"/>
                </a:solidFill>
                <a:highlight>
                  <a:srgbClr val="FFFFFF"/>
                </a:highlight>
              </a:rPr>
              <a:t> about something in the world around you. It should be testable, either by experiment or observation. For example:</a:t>
            </a:r>
            <a:endParaRPr>
              <a:solidFill>
                <a:srgbClr val="777777"/>
              </a:solidFill>
              <a:highlight>
                <a:srgbClr val="FFFFFF"/>
              </a:highlight>
            </a:endParaRPr>
          </a:p>
          <a:p>
            <a:pPr indent="-342900" lvl="0" marL="749300" rtl="0" algn="l">
              <a:spcBef>
                <a:spcPts val="1600"/>
              </a:spcBef>
              <a:spcAft>
                <a:spcPts val="0"/>
              </a:spcAft>
              <a:buClr>
                <a:srgbClr val="777777"/>
              </a:buClr>
              <a:buSzPts val="1800"/>
              <a:buChar char="●"/>
            </a:pPr>
            <a:r>
              <a:rPr lang="en">
                <a:solidFill>
                  <a:srgbClr val="777777"/>
                </a:solidFill>
              </a:rPr>
              <a:t>A new medicine you think might work.</a:t>
            </a:r>
            <a:endParaRPr>
              <a:solidFill>
                <a:srgbClr val="777777"/>
              </a:solidFill>
            </a:endParaRPr>
          </a:p>
          <a:p>
            <a:pPr indent="-342900" lvl="0" marL="749300" rtl="0" algn="l">
              <a:spcBef>
                <a:spcPts val="0"/>
              </a:spcBef>
              <a:spcAft>
                <a:spcPts val="0"/>
              </a:spcAft>
              <a:buClr>
                <a:srgbClr val="777777"/>
              </a:buClr>
              <a:buSzPts val="1800"/>
              <a:buChar char="●"/>
            </a:pPr>
            <a:r>
              <a:rPr lang="en">
                <a:solidFill>
                  <a:srgbClr val="777777"/>
                </a:solidFill>
              </a:rPr>
              <a:t>A way of teaching you think might be better.</a:t>
            </a:r>
            <a:endParaRPr>
              <a:solidFill>
                <a:srgbClr val="777777"/>
              </a:solidFill>
            </a:endParaRPr>
          </a:p>
          <a:p>
            <a:pPr indent="-342900" lvl="0" marL="749300" rtl="0" algn="l">
              <a:spcBef>
                <a:spcPts val="0"/>
              </a:spcBef>
              <a:spcAft>
                <a:spcPts val="0"/>
              </a:spcAft>
              <a:buClr>
                <a:srgbClr val="777777"/>
              </a:buClr>
              <a:buSzPts val="1800"/>
              <a:buChar char="●"/>
            </a:pPr>
            <a:r>
              <a:rPr lang="en">
                <a:solidFill>
                  <a:srgbClr val="777777"/>
                </a:solidFill>
              </a:rPr>
              <a:t>A possible location of new species.</a:t>
            </a:r>
            <a:endParaRPr>
              <a:solidFill>
                <a:srgbClr val="777777"/>
              </a:solidFill>
            </a:endParaRPr>
          </a:p>
          <a:p>
            <a:pPr indent="-342900" lvl="0" marL="749300" rtl="0" algn="l">
              <a:spcBef>
                <a:spcPts val="0"/>
              </a:spcBef>
              <a:spcAft>
                <a:spcPts val="0"/>
              </a:spcAft>
              <a:buClr>
                <a:srgbClr val="777777"/>
              </a:buClr>
              <a:buSzPts val="1800"/>
              <a:buChar char="●"/>
            </a:pPr>
            <a:r>
              <a:rPr lang="en">
                <a:solidFill>
                  <a:srgbClr val="777777"/>
                </a:solidFill>
              </a:rPr>
              <a:t>A fairer way to administer standardized tests.</a:t>
            </a:r>
            <a:endParaRPr sz="1400">
              <a:solidFill>
                <a:srgbClr val="777777"/>
              </a:solidFill>
            </a:endParaRPr>
          </a:p>
          <a:p>
            <a:pPr indent="0" lvl="0" marL="0" rtl="0" algn="l">
              <a:spcBef>
                <a:spcPts val="3000"/>
              </a:spcBef>
              <a:spcAft>
                <a:spcPts val="1600"/>
              </a:spcAft>
              <a:buNone/>
            </a:pPr>
            <a:r>
              <a:rPr lang="en" sz="1100"/>
              <a:t>https://www.statisticshowto.datasciencecentral.com/probability-and-statistics/hypothesis-testing/</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07425"/>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lang="en" sz="2100">
                <a:solidFill>
                  <a:srgbClr val="555555"/>
                </a:solidFill>
              </a:rPr>
              <a:t>What is a Hypothesis Statement?</a:t>
            </a:r>
            <a:endParaRPr/>
          </a:p>
        </p:txBody>
      </p:sp>
      <p:sp>
        <p:nvSpPr>
          <p:cNvPr id="107" name="Google Shape;107;p21"/>
          <p:cNvSpPr txBox="1"/>
          <p:nvPr>
            <p:ph idx="1" type="body"/>
          </p:nvPr>
        </p:nvSpPr>
        <p:spPr>
          <a:xfrm>
            <a:off x="311700" y="863550"/>
            <a:ext cx="8520600" cy="42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777777"/>
                </a:solidFill>
              </a:rPr>
              <a:t>If you are going to propose a hypothesis, it’s customary to write a statement. Your statement will look like this:</a:t>
            </a:r>
            <a:endParaRPr sz="1600">
              <a:solidFill>
                <a:srgbClr val="777777"/>
              </a:solidFill>
            </a:endParaRPr>
          </a:p>
          <a:p>
            <a:pPr indent="0" lvl="0" marL="0" rtl="0" algn="l">
              <a:spcBef>
                <a:spcPts val="1100"/>
              </a:spcBef>
              <a:spcAft>
                <a:spcPts val="0"/>
              </a:spcAft>
              <a:buClr>
                <a:schemeClr val="dk1"/>
              </a:buClr>
              <a:buSzPts val="1100"/>
              <a:buFont typeface="Arial"/>
              <a:buNone/>
            </a:pPr>
            <a:r>
              <a:rPr lang="en" sz="1600">
                <a:solidFill>
                  <a:srgbClr val="777777"/>
                </a:solidFill>
              </a:rPr>
              <a:t>“If I…(do this to an </a:t>
            </a:r>
            <a:r>
              <a:rPr lang="en" sz="1600" u="sng">
                <a:solidFill>
                  <a:srgbClr val="05A9C5"/>
                </a:solidFill>
                <a:hlinkClick r:id="rId3"/>
              </a:rPr>
              <a:t>independent variable</a:t>
            </a:r>
            <a:r>
              <a:rPr lang="en" sz="1600">
                <a:solidFill>
                  <a:srgbClr val="777777"/>
                </a:solidFill>
              </a:rPr>
              <a:t>)….then (this will happen to the </a:t>
            </a:r>
            <a:r>
              <a:rPr lang="en" sz="1600" u="sng">
                <a:solidFill>
                  <a:srgbClr val="05A9C5"/>
                </a:solidFill>
                <a:hlinkClick r:id="rId4"/>
              </a:rPr>
              <a:t>dependent variable</a:t>
            </a:r>
            <a:r>
              <a:rPr lang="en" sz="1600">
                <a:solidFill>
                  <a:srgbClr val="777777"/>
                </a:solidFill>
              </a:rPr>
              <a:t>).”</a:t>
            </a:r>
            <a:endParaRPr sz="1600">
              <a:solidFill>
                <a:srgbClr val="777777"/>
              </a:solidFill>
            </a:endParaRPr>
          </a:p>
          <a:p>
            <a:pPr indent="0" lvl="0" marL="0" rtl="0" algn="l">
              <a:spcBef>
                <a:spcPts val="1100"/>
              </a:spcBef>
              <a:spcAft>
                <a:spcPts val="0"/>
              </a:spcAft>
              <a:buClr>
                <a:schemeClr val="dk1"/>
              </a:buClr>
              <a:buSzPts val="1100"/>
              <a:buFont typeface="Arial"/>
              <a:buNone/>
            </a:pPr>
            <a:r>
              <a:rPr lang="en" sz="1600">
                <a:solidFill>
                  <a:srgbClr val="777777"/>
                </a:solidFill>
              </a:rPr>
              <a:t>For example:</a:t>
            </a:r>
            <a:endParaRPr sz="1600">
              <a:solidFill>
                <a:srgbClr val="777777"/>
              </a:solidFill>
            </a:endParaRPr>
          </a:p>
          <a:p>
            <a:pPr indent="-330200" lvl="0" marL="749300" rtl="0" algn="l">
              <a:spcBef>
                <a:spcPts val="1100"/>
              </a:spcBef>
              <a:spcAft>
                <a:spcPts val="0"/>
              </a:spcAft>
              <a:buClr>
                <a:srgbClr val="777777"/>
              </a:buClr>
              <a:buSzPts val="1600"/>
              <a:buChar char="●"/>
            </a:pPr>
            <a:r>
              <a:rPr lang="en" sz="1600">
                <a:solidFill>
                  <a:srgbClr val="777777"/>
                </a:solidFill>
              </a:rPr>
              <a:t>If I (decrease the amount of water given to herbs) then (the herbs will increase in size).</a:t>
            </a:r>
            <a:endParaRPr sz="1600">
              <a:solidFill>
                <a:srgbClr val="777777"/>
              </a:solidFill>
            </a:endParaRPr>
          </a:p>
          <a:p>
            <a:pPr indent="-330200" lvl="0" marL="749300" rtl="0" algn="l">
              <a:spcBef>
                <a:spcPts val="0"/>
              </a:spcBef>
              <a:spcAft>
                <a:spcPts val="0"/>
              </a:spcAft>
              <a:buClr>
                <a:srgbClr val="777777"/>
              </a:buClr>
              <a:buSzPts val="1600"/>
              <a:buChar char="●"/>
            </a:pPr>
            <a:r>
              <a:rPr lang="en" sz="1600">
                <a:solidFill>
                  <a:srgbClr val="777777"/>
                </a:solidFill>
              </a:rPr>
              <a:t>If I (give patients counseling in addition to medication) then (their overall depression scale will decrease).</a:t>
            </a:r>
            <a:endParaRPr sz="1600">
              <a:solidFill>
                <a:srgbClr val="777777"/>
              </a:solidFill>
            </a:endParaRPr>
          </a:p>
          <a:p>
            <a:pPr indent="-330200" lvl="0" marL="749300" rtl="0" algn="l">
              <a:spcBef>
                <a:spcPts val="0"/>
              </a:spcBef>
              <a:spcAft>
                <a:spcPts val="0"/>
              </a:spcAft>
              <a:buClr>
                <a:srgbClr val="777777"/>
              </a:buClr>
              <a:buSzPts val="1600"/>
              <a:buChar char="●"/>
            </a:pPr>
            <a:r>
              <a:rPr lang="en" sz="1600">
                <a:solidFill>
                  <a:srgbClr val="777777"/>
                </a:solidFill>
              </a:rPr>
              <a:t>If I (give exams at noon instead of 7) then (student test scores will improve).</a:t>
            </a:r>
            <a:endParaRPr sz="1600">
              <a:solidFill>
                <a:srgbClr val="777777"/>
              </a:solidFill>
            </a:endParaRPr>
          </a:p>
          <a:p>
            <a:pPr indent="-330200" lvl="0" marL="749300" rtl="0" algn="l">
              <a:spcBef>
                <a:spcPts val="0"/>
              </a:spcBef>
              <a:spcAft>
                <a:spcPts val="0"/>
              </a:spcAft>
              <a:buClr>
                <a:srgbClr val="777777"/>
              </a:buClr>
              <a:buSzPts val="1600"/>
              <a:buChar char="●"/>
            </a:pPr>
            <a:r>
              <a:rPr lang="en" sz="1600">
                <a:solidFill>
                  <a:srgbClr val="777777"/>
                </a:solidFill>
              </a:rPr>
              <a:t>If I (look in this certain location) then (I am more likely to find new species).</a:t>
            </a:r>
            <a:endParaRPr sz="1600">
              <a:solidFill>
                <a:srgbClr val="777777"/>
              </a:solidFill>
            </a:endParaRPr>
          </a:p>
          <a:p>
            <a:pPr indent="0" lvl="0" marL="0" rtl="0" algn="l">
              <a:spcBef>
                <a:spcPts val="3000"/>
              </a:spcBef>
              <a:spcAft>
                <a:spcPts val="0"/>
              </a:spcAft>
              <a:buNone/>
            </a:pPr>
            <a:r>
              <a:rPr lang="en" sz="1100">
                <a:solidFill>
                  <a:srgbClr val="777777"/>
                </a:solidFill>
              </a:rPr>
              <a:t>https://www.statisticshowto.datasciencecentral.com/probability-and-statistics/hypothesis-testing/</a:t>
            </a:r>
            <a:endParaRPr sz="1100">
              <a:solidFill>
                <a:srgbClr val="777777"/>
              </a:solidFill>
            </a:endParaRPr>
          </a:p>
          <a:p>
            <a:pPr indent="0" lvl="0" marL="0" rtl="0" algn="l">
              <a:spcBef>
                <a:spcPts val="30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