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2" r:id="rId7"/>
    <p:sldId id="263" r:id="rId8"/>
    <p:sldId id="265" r:id="rId9"/>
    <p:sldId id="264" r:id="rId10"/>
    <p:sldId id="274" r:id="rId11"/>
    <p:sldId id="266" r:id="rId12"/>
    <p:sldId id="269" r:id="rId13"/>
    <p:sldId id="267" r:id="rId14"/>
    <p:sldId id="268" r:id="rId15"/>
    <p:sldId id="273"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7BB6A3-97E4-46B5-BF5B-662C3A955AA8}" type="datetimeFigureOut">
              <a:rPr lang="en-IN" smtClean="0"/>
              <a:t>09-11-2022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0AE907-4B63-4E35-9989-C311F5B54F87}" type="slidenum">
              <a:rPr lang="en-IN" smtClean="0"/>
              <a:t>‹#›</a:t>
            </a:fld>
            <a:endParaRPr lang="en-IN"/>
          </a:p>
        </p:txBody>
      </p:sp>
    </p:spTree>
    <p:extLst>
      <p:ext uri="{BB962C8B-B14F-4D97-AF65-F5344CB8AC3E}">
        <p14:creationId xmlns:p14="http://schemas.microsoft.com/office/powerpoint/2010/main" val="2921578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40AE907-4B63-4E35-9989-C311F5B54F87}" type="slidenum">
              <a:rPr lang="en-IN" smtClean="0"/>
              <a:t>10</a:t>
            </a:fld>
            <a:endParaRPr lang="en-IN"/>
          </a:p>
        </p:txBody>
      </p:sp>
    </p:spTree>
    <p:extLst>
      <p:ext uri="{BB962C8B-B14F-4D97-AF65-F5344CB8AC3E}">
        <p14:creationId xmlns:p14="http://schemas.microsoft.com/office/powerpoint/2010/main" val="1117067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667D79D-8DC7-4DA7-93CC-12D6F132FB18}"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57F3D7-5C5D-44DA-B493-C9CDE292B596}" type="slidenum">
              <a:rPr lang="en-IN" smtClean="0"/>
              <a:t>‹#›</a:t>
            </a:fld>
            <a:endParaRPr lang="en-IN"/>
          </a:p>
        </p:txBody>
      </p:sp>
    </p:spTree>
    <p:extLst>
      <p:ext uri="{BB962C8B-B14F-4D97-AF65-F5344CB8AC3E}">
        <p14:creationId xmlns:p14="http://schemas.microsoft.com/office/powerpoint/2010/main" val="3620008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667D79D-8DC7-4DA7-93CC-12D6F132FB18}"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57F3D7-5C5D-44DA-B493-C9CDE292B596}" type="slidenum">
              <a:rPr lang="en-IN" smtClean="0"/>
              <a:t>‹#›</a:t>
            </a:fld>
            <a:endParaRPr lang="en-IN"/>
          </a:p>
        </p:txBody>
      </p:sp>
    </p:spTree>
    <p:extLst>
      <p:ext uri="{BB962C8B-B14F-4D97-AF65-F5344CB8AC3E}">
        <p14:creationId xmlns:p14="http://schemas.microsoft.com/office/powerpoint/2010/main" val="595143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667D79D-8DC7-4DA7-93CC-12D6F132FB18}"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57F3D7-5C5D-44DA-B493-C9CDE292B596}" type="slidenum">
              <a:rPr lang="en-IN" smtClean="0"/>
              <a:t>‹#›</a:t>
            </a:fld>
            <a:endParaRPr lang="en-IN"/>
          </a:p>
        </p:txBody>
      </p:sp>
    </p:spTree>
    <p:extLst>
      <p:ext uri="{BB962C8B-B14F-4D97-AF65-F5344CB8AC3E}">
        <p14:creationId xmlns:p14="http://schemas.microsoft.com/office/powerpoint/2010/main" val="2094062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667D79D-8DC7-4DA7-93CC-12D6F132FB18}"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57F3D7-5C5D-44DA-B493-C9CDE292B596}" type="slidenum">
              <a:rPr lang="en-IN" smtClean="0"/>
              <a:t>‹#›</a:t>
            </a:fld>
            <a:endParaRPr lang="en-IN"/>
          </a:p>
        </p:txBody>
      </p:sp>
    </p:spTree>
    <p:extLst>
      <p:ext uri="{BB962C8B-B14F-4D97-AF65-F5344CB8AC3E}">
        <p14:creationId xmlns:p14="http://schemas.microsoft.com/office/powerpoint/2010/main" val="1522399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67D79D-8DC7-4DA7-93CC-12D6F132FB18}"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57F3D7-5C5D-44DA-B493-C9CDE292B596}" type="slidenum">
              <a:rPr lang="en-IN" smtClean="0"/>
              <a:t>‹#›</a:t>
            </a:fld>
            <a:endParaRPr lang="en-IN"/>
          </a:p>
        </p:txBody>
      </p:sp>
    </p:spTree>
    <p:extLst>
      <p:ext uri="{BB962C8B-B14F-4D97-AF65-F5344CB8AC3E}">
        <p14:creationId xmlns:p14="http://schemas.microsoft.com/office/powerpoint/2010/main" val="2246298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667D79D-8DC7-4DA7-93CC-12D6F132FB18}" type="datetimeFigureOut">
              <a:rPr lang="en-IN" smtClean="0"/>
              <a:t>09-11-2022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57F3D7-5C5D-44DA-B493-C9CDE292B596}" type="slidenum">
              <a:rPr lang="en-IN" smtClean="0"/>
              <a:t>‹#›</a:t>
            </a:fld>
            <a:endParaRPr lang="en-IN"/>
          </a:p>
        </p:txBody>
      </p:sp>
    </p:spTree>
    <p:extLst>
      <p:ext uri="{BB962C8B-B14F-4D97-AF65-F5344CB8AC3E}">
        <p14:creationId xmlns:p14="http://schemas.microsoft.com/office/powerpoint/2010/main" val="2443532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667D79D-8DC7-4DA7-93CC-12D6F132FB18}" type="datetimeFigureOut">
              <a:rPr lang="en-IN" smtClean="0"/>
              <a:t>09-11-2022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57F3D7-5C5D-44DA-B493-C9CDE292B596}" type="slidenum">
              <a:rPr lang="en-IN" smtClean="0"/>
              <a:t>‹#›</a:t>
            </a:fld>
            <a:endParaRPr lang="en-IN"/>
          </a:p>
        </p:txBody>
      </p:sp>
    </p:spTree>
    <p:extLst>
      <p:ext uri="{BB962C8B-B14F-4D97-AF65-F5344CB8AC3E}">
        <p14:creationId xmlns:p14="http://schemas.microsoft.com/office/powerpoint/2010/main" val="154986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667D79D-8DC7-4DA7-93CC-12D6F132FB18}" type="datetimeFigureOut">
              <a:rPr lang="en-IN" smtClean="0"/>
              <a:t>09-11-2022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57F3D7-5C5D-44DA-B493-C9CDE292B596}" type="slidenum">
              <a:rPr lang="en-IN" smtClean="0"/>
              <a:t>‹#›</a:t>
            </a:fld>
            <a:endParaRPr lang="en-IN"/>
          </a:p>
        </p:txBody>
      </p:sp>
    </p:spTree>
    <p:extLst>
      <p:ext uri="{BB962C8B-B14F-4D97-AF65-F5344CB8AC3E}">
        <p14:creationId xmlns:p14="http://schemas.microsoft.com/office/powerpoint/2010/main" val="679760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67D79D-8DC7-4DA7-93CC-12D6F132FB18}" type="datetimeFigureOut">
              <a:rPr lang="en-IN" smtClean="0"/>
              <a:t>09-11-2022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57F3D7-5C5D-44DA-B493-C9CDE292B596}" type="slidenum">
              <a:rPr lang="en-IN" smtClean="0"/>
              <a:t>‹#›</a:t>
            </a:fld>
            <a:endParaRPr lang="en-IN"/>
          </a:p>
        </p:txBody>
      </p:sp>
    </p:spTree>
    <p:extLst>
      <p:ext uri="{BB962C8B-B14F-4D97-AF65-F5344CB8AC3E}">
        <p14:creationId xmlns:p14="http://schemas.microsoft.com/office/powerpoint/2010/main" val="3872871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67D79D-8DC7-4DA7-93CC-12D6F132FB18}" type="datetimeFigureOut">
              <a:rPr lang="en-IN" smtClean="0"/>
              <a:t>09-11-2022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57F3D7-5C5D-44DA-B493-C9CDE292B596}" type="slidenum">
              <a:rPr lang="en-IN" smtClean="0"/>
              <a:t>‹#›</a:t>
            </a:fld>
            <a:endParaRPr lang="en-IN"/>
          </a:p>
        </p:txBody>
      </p:sp>
    </p:spTree>
    <p:extLst>
      <p:ext uri="{BB962C8B-B14F-4D97-AF65-F5344CB8AC3E}">
        <p14:creationId xmlns:p14="http://schemas.microsoft.com/office/powerpoint/2010/main" val="60093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67D79D-8DC7-4DA7-93CC-12D6F132FB18}" type="datetimeFigureOut">
              <a:rPr lang="en-IN" smtClean="0"/>
              <a:t>09-11-2022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57F3D7-5C5D-44DA-B493-C9CDE292B596}" type="slidenum">
              <a:rPr lang="en-IN" smtClean="0"/>
              <a:t>‹#›</a:t>
            </a:fld>
            <a:endParaRPr lang="en-IN"/>
          </a:p>
        </p:txBody>
      </p:sp>
    </p:spTree>
    <p:extLst>
      <p:ext uri="{BB962C8B-B14F-4D97-AF65-F5344CB8AC3E}">
        <p14:creationId xmlns:p14="http://schemas.microsoft.com/office/powerpoint/2010/main" val="2785623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67D79D-8DC7-4DA7-93CC-12D6F132FB18}" type="datetimeFigureOut">
              <a:rPr lang="en-IN" smtClean="0"/>
              <a:t>09-11-2022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57F3D7-5C5D-44DA-B493-C9CDE292B596}" type="slidenum">
              <a:rPr lang="en-IN" smtClean="0"/>
              <a:t>‹#›</a:t>
            </a:fld>
            <a:endParaRPr lang="en-IN"/>
          </a:p>
        </p:txBody>
      </p:sp>
    </p:spTree>
    <p:extLst>
      <p:ext uri="{BB962C8B-B14F-4D97-AF65-F5344CB8AC3E}">
        <p14:creationId xmlns:p14="http://schemas.microsoft.com/office/powerpoint/2010/main" val="2130435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atyander1" TargetMode="External"/><Relationship Id="rId2" Type="http://schemas.openxmlformats.org/officeDocument/2006/relationships/hyperlink" Target="https://github.com/vijbgm"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6106" y="1506974"/>
            <a:ext cx="8205518" cy="769441"/>
          </a:xfrm>
          <a:prstGeom prst="rect">
            <a:avLst/>
          </a:prstGeom>
          <a:solidFill>
            <a:schemeClr val="accent1"/>
          </a:solidFill>
        </p:spPr>
        <p:txBody>
          <a:bodyPr wrap="square">
            <a:spAutoFit/>
          </a:bodyPr>
          <a:lstStyle/>
          <a:p>
            <a:pPr algn="ctr"/>
            <a:r>
              <a:rPr lang="en-US" sz="4400" dirty="0"/>
              <a:t>Loan Lending Club Case Analysis</a:t>
            </a:r>
            <a:endParaRPr lang="en-IN" sz="4400" dirty="0"/>
          </a:p>
        </p:txBody>
      </p:sp>
      <p:sp>
        <p:nvSpPr>
          <p:cNvPr id="5" name="TextBox 4"/>
          <p:cNvSpPr txBox="1"/>
          <p:nvPr/>
        </p:nvSpPr>
        <p:spPr>
          <a:xfrm>
            <a:off x="1371600" y="4169664"/>
            <a:ext cx="4434840" cy="2616101"/>
          </a:xfrm>
          <a:prstGeom prst="rect">
            <a:avLst/>
          </a:prstGeom>
          <a:noFill/>
        </p:spPr>
        <p:txBody>
          <a:bodyPr wrap="square" rtlCol="0">
            <a:spAutoFit/>
          </a:bodyPr>
          <a:lstStyle/>
          <a:p>
            <a:r>
              <a:rPr lang="en-IN" sz="2000" b="1" dirty="0"/>
              <a:t>Presented By:</a:t>
            </a:r>
          </a:p>
          <a:p>
            <a:endParaRPr lang="en-IN" dirty="0"/>
          </a:p>
          <a:p>
            <a:r>
              <a:rPr lang="en-IN" b="1" dirty="0"/>
              <a:t>Vijay Sansuddi</a:t>
            </a:r>
          </a:p>
          <a:p>
            <a:r>
              <a:rPr lang="en-US" dirty="0"/>
              <a:t>GitHub : - </a:t>
            </a:r>
            <a:r>
              <a:rPr lang="en-US" dirty="0">
                <a:hlinkClick r:id="rId2"/>
              </a:rPr>
              <a:t>https://github.com/vijbgm</a:t>
            </a:r>
            <a:endParaRPr lang="en-US" dirty="0"/>
          </a:p>
          <a:p>
            <a:r>
              <a:rPr lang="en-US" dirty="0" err="1"/>
              <a:t>Email:vijbgm@yahoo.com</a:t>
            </a:r>
            <a:endParaRPr lang="en-US" dirty="0"/>
          </a:p>
          <a:p>
            <a:endParaRPr lang="en-IN" b="1" dirty="0"/>
          </a:p>
          <a:p>
            <a:r>
              <a:rPr lang="en-IN" b="1" dirty="0" err="1"/>
              <a:t>Satyander</a:t>
            </a:r>
            <a:r>
              <a:rPr lang="en-IN" b="1" dirty="0"/>
              <a:t> </a:t>
            </a:r>
            <a:r>
              <a:rPr lang="en-IN" b="1" dirty="0" err="1"/>
              <a:t>kaur</a:t>
            </a:r>
            <a:r>
              <a:rPr lang="en-IN" b="1" dirty="0"/>
              <a:t> </a:t>
            </a:r>
          </a:p>
          <a:p>
            <a:r>
              <a:rPr lang="en-US" dirty="0"/>
              <a:t>GitHub : </a:t>
            </a:r>
            <a:r>
              <a:rPr lang="en-US" dirty="0">
                <a:hlinkClick r:id="rId3"/>
              </a:rPr>
              <a:t>https://github.com/Satyander1</a:t>
            </a:r>
            <a:endParaRPr lang="en-US" dirty="0"/>
          </a:p>
          <a:p>
            <a:r>
              <a:rPr lang="en-US" dirty="0"/>
              <a:t> Email : </a:t>
            </a:r>
            <a:r>
              <a:rPr lang="en-IN" dirty="0"/>
              <a:t>Satyander.kaur@gmail.com</a:t>
            </a:r>
          </a:p>
        </p:txBody>
      </p:sp>
      <p:grpSp>
        <p:nvGrpSpPr>
          <p:cNvPr id="6" name="Group 5"/>
          <p:cNvGrpSpPr/>
          <p:nvPr/>
        </p:nvGrpSpPr>
        <p:grpSpPr>
          <a:xfrm>
            <a:off x="0" y="0"/>
            <a:ext cx="12192000" cy="777240"/>
            <a:chOff x="0" y="0"/>
            <a:chExt cx="12192000" cy="777240"/>
          </a:xfrm>
        </p:grpSpPr>
        <p:sp>
          <p:nvSpPr>
            <p:cNvPr id="7" name="Rectangle 6"/>
            <p:cNvSpPr/>
            <p:nvPr/>
          </p:nvSpPr>
          <p:spPr>
            <a:xfrm>
              <a:off x="0" y="0"/>
              <a:ext cx="12192000" cy="777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p:cNvPicPr>
              <a:picLocks noChangeAspect="1"/>
            </p:cNvPicPr>
            <p:nvPr/>
          </p:nvPicPr>
          <p:blipFill>
            <a:blip r:embed="rId4"/>
            <a:stretch>
              <a:fillRect/>
            </a:stretch>
          </p:blipFill>
          <p:spPr>
            <a:xfrm>
              <a:off x="10488739" y="179070"/>
              <a:ext cx="1419225" cy="419100"/>
            </a:xfrm>
            <a:prstGeom prst="rect">
              <a:avLst/>
            </a:prstGeom>
          </p:spPr>
        </p:pic>
      </p:grpSp>
    </p:spTree>
    <p:extLst>
      <p:ext uri="{BB962C8B-B14F-4D97-AF65-F5344CB8AC3E}">
        <p14:creationId xmlns:p14="http://schemas.microsoft.com/office/powerpoint/2010/main" val="2338837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12192000" cy="777240"/>
            <a:chOff x="0" y="0"/>
            <a:chExt cx="12192000" cy="777240"/>
          </a:xfrm>
        </p:grpSpPr>
        <p:sp>
          <p:nvSpPr>
            <p:cNvPr id="4" name="Rectangle 3"/>
            <p:cNvSpPr/>
            <p:nvPr/>
          </p:nvSpPr>
          <p:spPr>
            <a:xfrm>
              <a:off x="0" y="0"/>
              <a:ext cx="12192000" cy="777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p:cNvPicPr>
              <a:picLocks noChangeAspect="1"/>
            </p:cNvPicPr>
            <p:nvPr/>
          </p:nvPicPr>
          <p:blipFill>
            <a:blip r:embed="rId3"/>
            <a:stretch>
              <a:fillRect/>
            </a:stretch>
          </p:blipFill>
          <p:spPr>
            <a:xfrm>
              <a:off x="10488739" y="179070"/>
              <a:ext cx="1419225" cy="419100"/>
            </a:xfrm>
            <a:prstGeom prst="rect">
              <a:avLst/>
            </a:prstGeom>
          </p:spPr>
        </p:pic>
      </p:grpSp>
      <p:sp>
        <p:nvSpPr>
          <p:cNvPr id="2" name="Rectangle 1"/>
          <p:cNvSpPr/>
          <p:nvPr/>
        </p:nvSpPr>
        <p:spPr>
          <a:xfrm>
            <a:off x="523096" y="179070"/>
            <a:ext cx="3316614" cy="523220"/>
          </a:xfrm>
          <a:prstGeom prst="rect">
            <a:avLst/>
          </a:prstGeom>
        </p:spPr>
        <p:txBody>
          <a:bodyPr wrap="none">
            <a:spAutoFit/>
          </a:bodyPr>
          <a:lstStyle/>
          <a:p>
            <a:r>
              <a:rPr lang="en-IN" sz="2800" dirty="0"/>
              <a:t>Grade and Sub-Grade</a:t>
            </a:r>
          </a:p>
        </p:txBody>
      </p:sp>
      <p:pic>
        <p:nvPicPr>
          <p:cNvPr id="3" name="Picture 2"/>
          <p:cNvPicPr>
            <a:picLocks noChangeAspect="1"/>
          </p:cNvPicPr>
          <p:nvPr/>
        </p:nvPicPr>
        <p:blipFill>
          <a:blip r:embed="rId4"/>
          <a:stretch>
            <a:fillRect/>
          </a:stretch>
        </p:blipFill>
        <p:spPr>
          <a:xfrm>
            <a:off x="104775" y="1156907"/>
            <a:ext cx="5471354" cy="3031046"/>
          </a:xfrm>
          <a:prstGeom prst="rect">
            <a:avLst/>
          </a:prstGeom>
        </p:spPr>
      </p:pic>
      <p:pic>
        <p:nvPicPr>
          <p:cNvPr id="9" name="Picture 8"/>
          <p:cNvPicPr>
            <a:picLocks noChangeAspect="1"/>
          </p:cNvPicPr>
          <p:nvPr/>
        </p:nvPicPr>
        <p:blipFill>
          <a:blip r:embed="rId5"/>
          <a:stretch>
            <a:fillRect/>
          </a:stretch>
        </p:blipFill>
        <p:spPr>
          <a:xfrm>
            <a:off x="6391656" y="1353038"/>
            <a:ext cx="4978717" cy="2638784"/>
          </a:xfrm>
          <a:prstGeom prst="rect">
            <a:avLst/>
          </a:prstGeom>
        </p:spPr>
      </p:pic>
      <p:sp>
        <p:nvSpPr>
          <p:cNvPr id="11" name="Rectangle 10"/>
          <p:cNvSpPr/>
          <p:nvPr/>
        </p:nvSpPr>
        <p:spPr>
          <a:xfrm>
            <a:off x="222504" y="4763751"/>
            <a:ext cx="6096000" cy="1200329"/>
          </a:xfrm>
          <a:prstGeom prst="rect">
            <a:avLst/>
          </a:prstGeom>
        </p:spPr>
        <p:txBody>
          <a:bodyPr>
            <a:spAutoFit/>
          </a:bodyPr>
          <a:lstStyle/>
          <a:p>
            <a:pPr marL="285750" indent="-285750">
              <a:buFont typeface="Wingdings" panose="05000000000000000000" pitchFamily="2" charset="2"/>
              <a:buChar char="§"/>
            </a:pPr>
            <a:r>
              <a:rPr lang="en-US" b="1" dirty="0"/>
              <a:t>Grade: </a:t>
            </a:r>
            <a:r>
              <a:rPr lang="en-US" dirty="0"/>
              <a:t>The loan approved are majorly of higher grade as they are of low risk thus low chance of defaulting. 60-month term loans have larger number of lower grade loans with high risk.</a:t>
            </a:r>
            <a:endParaRPr lang="en-IN" dirty="0"/>
          </a:p>
        </p:txBody>
      </p:sp>
      <p:sp>
        <p:nvSpPr>
          <p:cNvPr id="12" name="Rectangle 11"/>
          <p:cNvSpPr/>
          <p:nvPr/>
        </p:nvSpPr>
        <p:spPr>
          <a:xfrm>
            <a:off x="6239256" y="4567620"/>
            <a:ext cx="6096000" cy="646331"/>
          </a:xfrm>
          <a:prstGeom prst="rect">
            <a:avLst/>
          </a:prstGeom>
        </p:spPr>
        <p:txBody>
          <a:bodyPr>
            <a:spAutoFit/>
          </a:bodyPr>
          <a:lstStyle/>
          <a:p>
            <a:pPr marL="285750" indent="-285750">
              <a:buFont typeface="Wingdings" panose="05000000000000000000" pitchFamily="2" charset="2"/>
              <a:buChar char="§"/>
            </a:pPr>
            <a:r>
              <a:rPr lang="en-US" b="1" dirty="0"/>
              <a:t>Sub Grade: </a:t>
            </a:r>
            <a:r>
              <a:rPr lang="en-US" dirty="0"/>
              <a:t>This provides more insight that the loans within grade are more skewed towards lowered sub grades.</a:t>
            </a:r>
            <a:endParaRPr lang="en-IN" dirty="0"/>
          </a:p>
        </p:txBody>
      </p:sp>
    </p:spTree>
    <p:extLst>
      <p:ext uri="{BB962C8B-B14F-4D97-AF65-F5344CB8AC3E}">
        <p14:creationId xmlns:p14="http://schemas.microsoft.com/office/powerpoint/2010/main" val="657856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12192000" cy="777240"/>
            <a:chOff x="0" y="0"/>
            <a:chExt cx="12192000" cy="777240"/>
          </a:xfrm>
        </p:grpSpPr>
        <p:sp>
          <p:nvSpPr>
            <p:cNvPr id="4" name="Rectangle 3"/>
            <p:cNvSpPr/>
            <p:nvPr/>
          </p:nvSpPr>
          <p:spPr>
            <a:xfrm>
              <a:off x="0" y="0"/>
              <a:ext cx="12192000" cy="777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p:cNvPicPr>
              <a:picLocks noChangeAspect="1"/>
            </p:cNvPicPr>
            <p:nvPr/>
          </p:nvPicPr>
          <p:blipFill>
            <a:blip r:embed="rId2"/>
            <a:stretch>
              <a:fillRect/>
            </a:stretch>
          </p:blipFill>
          <p:spPr>
            <a:xfrm>
              <a:off x="10488739" y="179070"/>
              <a:ext cx="1419225" cy="419100"/>
            </a:xfrm>
            <a:prstGeom prst="rect">
              <a:avLst/>
            </a:prstGeom>
          </p:spPr>
        </p:pic>
      </p:grpSp>
      <p:sp>
        <p:nvSpPr>
          <p:cNvPr id="2" name="Rectangle 1"/>
          <p:cNvSpPr/>
          <p:nvPr/>
        </p:nvSpPr>
        <p:spPr>
          <a:xfrm>
            <a:off x="630883" y="203954"/>
            <a:ext cx="4972964" cy="523220"/>
          </a:xfrm>
          <a:prstGeom prst="rect">
            <a:avLst/>
          </a:prstGeom>
        </p:spPr>
        <p:txBody>
          <a:bodyPr wrap="none">
            <a:spAutoFit/>
          </a:bodyPr>
          <a:lstStyle/>
          <a:p>
            <a:r>
              <a:rPr lang="en-US" sz="2800" dirty="0"/>
              <a:t>Loan Defaulters by State Analysis</a:t>
            </a:r>
            <a:endParaRPr lang="en-IN" sz="2800" dirty="0"/>
          </a:p>
        </p:txBody>
      </p:sp>
      <p:pic>
        <p:nvPicPr>
          <p:cNvPr id="3" name="Picture 2"/>
          <p:cNvPicPr>
            <a:picLocks noChangeAspect="1"/>
          </p:cNvPicPr>
          <p:nvPr/>
        </p:nvPicPr>
        <p:blipFill>
          <a:blip r:embed="rId3"/>
          <a:stretch>
            <a:fillRect/>
          </a:stretch>
        </p:blipFill>
        <p:spPr>
          <a:xfrm>
            <a:off x="512064" y="1175398"/>
            <a:ext cx="7854696" cy="5296403"/>
          </a:xfrm>
          <a:prstGeom prst="rect">
            <a:avLst/>
          </a:prstGeom>
        </p:spPr>
      </p:pic>
      <p:sp>
        <p:nvSpPr>
          <p:cNvPr id="9" name="Rectangle 8"/>
          <p:cNvSpPr/>
          <p:nvPr/>
        </p:nvSpPr>
        <p:spPr>
          <a:xfrm>
            <a:off x="8150351" y="1697659"/>
            <a:ext cx="3371089" cy="1200329"/>
          </a:xfrm>
          <a:prstGeom prst="rect">
            <a:avLst/>
          </a:prstGeom>
        </p:spPr>
        <p:txBody>
          <a:bodyPr wrap="square">
            <a:spAutoFit/>
          </a:bodyPr>
          <a:lstStyle/>
          <a:p>
            <a:r>
              <a:rPr lang="en-US" b="1" dirty="0"/>
              <a:t>Observation: </a:t>
            </a:r>
          </a:p>
          <a:p>
            <a:pPr marL="285750" indent="-285750">
              <a:buFont typeface="Wingdings" panose="05000000000000000000" pitchFamily="2" charset="2"/>
              <a:buChar char="§"/>
            </a:pPr>
            <a:r>
              <a:rPr lang="en-US" dirty="0"/>
              <a:t>Applicants from state CA have high tendency to default the loan</a:t>
            </a:r>
            <a:endParaRPr lang="en-IN" dirty="0"/>
          </a:p>
        </p:txBody>
      </p:sp>
    </p:spTree>
    <p:extLst>
      <p:ext uri="{BB962C8B-B14F-4D97-AF65-F5344CB8AC3E}">
        <p14:creationId xmlns:p14="http://schemas.microsoft.com/office/powerpoint/2010/main" val="2910088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12192000" cy="777240"/>
            <a:chOff x="0" y="0"/>
            <a:chExt cx="12192000" cy="777240"/>
          </a:xfrm>
        </p:grpSpPr>
        <p:sp>
          <p:nvSpPr>
            <p:cNvPr id="4" name="Rectangle 3"/>
            <p:cNvSpPr/>
            <p:nvPr/>
          </p:nvSpPr>
          <p:spPr>
            <a:xfrm>
              <a:off x="0" y="0"/>
              <a:ext cx="12192000" cy="777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p:cNvPicPr>
              <a:picLocks noChangeAspect="1"/>
            </p:cNvPicPr>
            <p:nvPr/>
          </p:nvPicPr>
          <p:blipFill>
            <a:blip r:embed="rId2"/>
            <a:stretch>
              <a:fillRect/>
            </a:stretch>
          </p:blipFill>
          <p:spPr>
            <a:xfrm>
              <a:off x="10488739" y="179070"/>
              <a:ext cx="1419225" cy="419100"/>
            </a:xfrm>
            <a:prstGeom prst="rect">
              <a:avLst/>
            </a:prstGeom>
          </p:spPr>
        </p:pic>
      </p:grpSp>
      <p:pic>
        <p:nvPicPr>
          <p:cNvPr id="2" name="Picture 1"/>
          <p:cNvPicPr>
            <a:picLocks noChangeAspect="1"/>
          </p:cNvPicPr>
          <p:nvPr/>
        </p:nvPicPr>
        <p:blipFill>
          <a:blip r:embed="rId3"/>
          <a:stretch>
            <a:fillRect/>
          </a:stretch>
        </p:blipFill>
        <p:spPr>
          <a:xfrm>
            <a:off x="360807" y="1087945"/>
            <a:ext cx="4667250" cy="2524125"/>
          </a:xfrm>
          <a:prstGeom prst="rect">
            <a:avLst/>
          </a:prstGeom>
        </p:spPr>
      </p:pic>
      <p:sp>
        <p:nvSpPr>
          <p:cNvPr id="3" name="Rectangle 2"/>
          <p:cNvSpPr/>
          <p:nvPr/>
        </p:nvSpPr>
        <p:spPr>
          <a:xfrm>
            <a:off x="211763" y="107942"/>
            <a:ext cx="4833696" cy="523220"/>
          </a:xfrm>
          <a:prstGeom prst="rect">
            <a:avLst/>
          </a:prstGeom>
        </p:spPr>
        <p:txBody>
          <a:bodyPr wrap="none">
            <a:spAutoFit/>
          </a:bodyPr>
          <a:lstStyle/>
          <a:p>
            <a:r>
              <a:rPr lang="en-IN" sz="2800" dirty="0"/>
              <a:t>Analysis on Public Bankruptcies </a:t>
            </a:r>
          </a:p>
        </p:txBody>
      </p:sp>
      <p:pic>
        <p:nvPicPr>
          <p:cNvPr id="7" name="Picture 6"/>
          <p:cNvPicPr>
            <a:picLocks noChangeAspect="1"/>
          </p:cNvPicPr>
          <p:nvPr/>
        </p:nvPicPr>
        <p:blipFill>
          <a:blip r:embed="rId4"/>
          <a:stretch>
            <a:fillRect/>
          </a:stretch>
        </p:blipFill>
        <p:spPr>
          <a:xfrm>
            <a:off x="414528" y="3849433"/>
            <a:ext cx="5010150" cy="2524125"/>
          </a:xfrm>
          <a:prstGeom prst="rect">
            <a:avLst/>
          </a:prstGeom>
        </p:spPr>
      </p:pic>
      <p:sp>
        <p:nvSpPr>
          <p:cNvPr id="8" name="Rectangle 7"/>
          <p:cNvSpPr/>
          <p:nvPr/>
        </p:nvSpPr>
        <p:spPr>
          <a:xfrm>
            <a:off x="5102351" y="1574672"/>
            <a:ext cx="6096000" cy="1754326"/>
          </a:xfrm>
          <a:prstGeom prst="rect">
            <a:avLst/>
          </a:prstGeom>
        </p:spPr>
        <p:txBody>
          <a:bodyPr>
            <a:spAutoFit/>
          </a:bodyPr>
          <a:lstStyle/>
          <a:p>
            <a:r>
              <a:rPr lang="en-US" dirty="0"/>
              <a:t>Borrowers zero public bankruptcies have the greatest number of loans</a:t>
            </a:r>
          </a:p>
          <a:p>
            <a:pPr marL="285750" indent="-285750">
              <a:buFont typeface="Wingdings" panose="05000000000000000000" pitchFamily="2" charset="2"/>
              <a:buChar char="§"/>
            </a:pPr>
            <a:r>
              <a:rPr lang="en-US" dirty="0"/>
              <a:t>The loan defaulted percent increases for one or more public bankruptcies record </a:t>
            </a:r>
          </a:p>
          <a:p>
            <a:pPr marL="285750" indent="-285750">
              <a:buFont typeface="Wingdings" panose="05000000000000000000" pitchFamily="2" charset="2"/>
              <a:buChar char="§"/>
            </a:pPr>
            <a:r>
              <a:rPr lang="en-US" dirty="0"/>
              <a:t>The loan defaulted percent for one or more bankruptcies is higher than overall defaulted Loan Percent 14.58%.</a:t>
            </a:r>
            <a:endParaRPr lang="en-IN" dirty="0"/>
          </a:p>
        </p:txBody>
      </p:sp>
      <p:pic>
        <p:nvPicPr>
          <p:cNvPr id="9" name="Picture 8"/>
          <p:cNvPicPr>
            <a:picLocks noChangeAspect="1"/>
          </p:cNvPicPr>
          <p:nvPr/>
        </p:nvPicPr>
        <p:blipFill>
          <a:blip r:embed="rId5"/>
          <a:stretch>
            <a:fillRect/>
          </a:stretch>
        </p:blipFill>
        <p:spPr>
          <a:xfrm>
            <a:off x="6356604" y="3735133"/>
            <a:ext cx="3886200" cy="2638425"/>
          </a:xfrm>
          <a:prstGeom prst="rect">
            <a:avLst/>
          </a:prstGeom>
        </p:spPr>
      </p:pic>
    </p:spTree>
    <p:extLst>
      <p:ext uri="{BB962C8B-B14F-4D97-AF65-F5344CB8AC3E}">
        <p14:creationId xmlns:p14="http://schemas.microsoft.com/office/powerpoint/2010/main" val="248819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12192000" cy="777240"/>
            <a:chOff x="0" y="0"/>
            <a:chExt cx="12192000" cy="777240"/>
          </a:xfrm>
        </p:grpSpPr>
        <p:sp>
          <p:nvSpPr>
            <p:cNvPr id="4" name="Rectangle 3"/>
            <p:cNvSpPr/>
            <p:nvPr/>
          </p:nvSpPr>
          <p:spPr>
            <a:xfrm>
              <a:off x="0" y="0"/>
              <a:ext cx="12192000" cy="777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p:cNvPicPr>
              <a:picLocks noChangeAspect="1"/>
            </p:cNvPicPr>
            <p:nvPr/>
          </p:nvPicPr>
          <p:blipFill>
            <a:blip r:embed="rId2"/>
            <a:stretch>
              <a:fillRect/>
            </a:stretch>
          </p:blipFill>
          <p:spPr>
            <a:xfrm>
              <a:off x="10488739" y="179070"/>
              <a:ext cx="1419225" cy="419100"/>
            </a:xfrm>
            <a:prstGeom prst="rect">
              <a:avLst/>
            </a:prstGeom>
          </p:spPr>
        </p:pic>
      </p:grpSp>
      <p:sp>
        <p:nvSpPr>
          <p:cNvPr id="2" name="Rectangle 1"/>
          <p:cNvSpPr/>
          <p:nvPr/>
        </p:nvSpPr>
        <p:spPr>
          <a:xfrm>
            <a:off x="593696" y="228838"/>
            <a:ext cx="5231240" cy="523220"/>
          </a:xfrm>
          <a:prstGeom prst="rect">
            <a:avLst/>
          </a:prstGeom>
        </p:spPr>
        <p:txBody>
          <a:bodyPr wrap="none">
            <a:spAutoFit/>
          </a:bodyPr>
          <a:lstStyle/>
          <a:p>
            <a:r>
              <a:rPr lang="en-US" sz="2800" dirty="0"/>
              <a:t>Purpose for applying Loan Analysis</a:t>
            </a:r>
            <a:endParaRPr lang="en-IN" sz="2800" dirty="0"/>
          </a:p>
        </p:txBody>
      </p:sp>
      <p:pic>
        <p:nvPicPr>
          <p:cNvPr id="3" name="Picture 2"/>
          <p:cNvPicPr>
            <a:picLocks noChangeAspect="1"/>
          </p:cNvPicPr>
          <p:nvPr/>
        </p:nvPicPr>
        <p:blipFill>
          <a:blip r:embed="rId3"/>
          <a:stretch>
            <a:fillRect/>
          </a:stretch>
        </p:blipFill>
        <p:spPr>
          <a:xfrm>
            <a:off x="308953" y="857821"/>
            <a:ext cx="5800725" cy="4886325"/>
          </a:xfrm>
          <a:prstGeom prst="rect">
            <a:avLst/>
          </a:prstGeom>
        </p:spPr>
      </p:pic>
      <p:pic>
        <p:nvPicPr>
          <p:cNvPr id="7" name="Picture 6"/>
          <p:cNvPicPr>
            <a:picLocks noChangeAspect="1"/>
          </p:cNvPicPr>
          <p:nvPr/>
        </p:nvPicPr>
        <p:blipFill>
          <a:blip r:embed="rId4"/>
          <a:stretch>
            <a:fillRect/>
          </a:stretch>
        </p:blipFill>
        <p:spPr>
          <a:xfrm>
            <a:off x="5718876" y="732055"/>
            <a:ext cx="6505575" cy="6019800"/>
          </a:xfrm>
          <a:prstGeom prst="rect">
            <a:avLst/>
          </a:prstGeom>
        </p:spPr>
      </p:pic>
      <p:sp>
        <p:nvSpPr>
          <p:cNvPr id="8" name="Rectangle 7"/>
          <p:cNvSpPr/>
          <p:nvPr/>
        </p:nvSpPr>
        <p:spPr>
          <a:xfrm>
            <a:off x="161315" y="5552871"/>
            <a:ext cx="6096000" cy="923330"/>
          </a:xfrm>
          <a:prstGeom prst="rect">
            <a:avLst/>
          </a:prstGeom>
        </p:spPr>
        <p:txBody>
          <a:bodyPr>
            <a:spAutoFit/>
          </a:bodyPr>
          <a:lstStyle/>
          <a:p>
            <a:r>
              <a:rPr lang="en-US" b="1" dirty="0"/>
              <a:t>Observation: </a:t>
            </a:r>
          </a:p>
          <a:p>
            <a:pPr marL="342900" indent="-342900">
              <a:buFont typeface="+mj-lt"/>
              <a:buAutoNum type="arabicPeriod"/>
            </a:pPr>
            <a:r>
              <a:rPr lang="en-US" dirty="0"/>
              <a:t>Most of the loans are granted were for debt consolidation.</a:t>
            </a:r>
          </a:p>
          <a:p>
            <a:pPr marL="342900" indent="-342900">
              <a:buFont typeface="+mj-lt"/>
              <a:buAutoNum type="arabicPeriod"/>
            </a:pPr>
            <a:r>
              <a:rPr lang="en-US" dirty="0"/>
              <a:t>Applicants having higher income tends to default the loan. </a:t>
            </a:r>
            <a:endParaRPr lang="en-IN" dirty="0"/>
          </a:p>
        </p:txBody>
      </p:sp>
    </p:spTree>
    <p:extLst>
      <p:ext uri="{BB962C8B-B14F-4D97-AF65-F5344CB8AC3E}">
        <p14:creationId xmlns:p14="http://schemas.microsoft.com/office/powerpoint/2010/main" val="3472284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12192000" cy="777240"/>
            <a:chOff x="0" y="0"/>
            <a:chExt cx="12192000" cy="777240"/>
          </a:xfrm>
        </p:grpSpPr>
        <p:sp>
          <p:nvSpPr>
            <p:cNvPr id="4" name="Rectangle 3"/>
            <p:cNvSpPr/>
            <p:nvPr/>
          </p:nvSpPr>
          <p:spPr>
            <a:xfrm>
              <a:off x="0" y="0"/>
              <a:ext cx="12192000" cy="777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p:cNvPicPr>
              <a:picLocks noChangeAspect="1"/>
            </p:cNvPicPr>
            <p:nvPr/>
          </p:nvPicPr>
          <p:blipFill>
            <a:blip r:embed="rId2"/>
            <a:stretch>
              <a:fillRect/>
            </a:stretch>
          </p:blipFill>
          <p:spPr>
            <a:xfrm>
              <a:off x="10488739" y="179070"/>
              <a:ext cx="1419225" cy="419100"/>
            </a:xfrm>
            <a:prstGeom prst="rect">
              <a:avLst/>
            </a:prstGeom>
          </p:spPr>
        </p:pic>
      </p:grpSp>
      <p:sp>
        <p:nvSpPr>
          <p:cNvPr id="2" name="Rectangle 1"/>
          <p:cNvSpPr/>
          <p:nvPr/>
        </p:nvSpPr>
        <p:spPr>
          <a:xfrm>
            <a:off x="706714" y="179070"/>
            <a:ext cx="4678332" cy="584775"/>
          </a:xfrm>
          <a:prstGeom prst="rect">
            <a:avLst/>
          </a:prstGeom>
        </p:spPr>
        <p:txBody>
          <a:bodyPr wrap="none">
            <a:spAutoFit/>
          </a:bodyPr>
          <a:lstStyle/>
          <a:p>
            <a:r>
              <a:rPr lang="en-US" sz="3200" dirty="0"/>
              <a:t>Loan Status vs Loan Tenure</a:t>
            </a:r>
            <a:endParaRPr lang="en-IN" sz="3200" dirty="0"/>
          </a:p>
        </p:txBody>
      </p:sp>
      <p:pic>
        <p:nvPicPr>
          <p:cNvPr id="3" name="Picture 2"/>
          <p:cNvPicPr>
            <a:picLocks noChangeAspect="1"/>
          </p:cNvPicPr>
          <p:nvPr/>
        </p:nvPicPr>
        <p:blipFill>
          <a:blip r:embed="rId3"/>
          <a:stretch>
            <a:fillRect/>
          </a:stretch>
        </p:blipFill>
        <p:spPr>
          <a:xfrm>
            <a:off x="275844" y="956310"/>
            <a:ext cx="4343400" cy="3076575"/>
          </a:xfrm>
          <a:prstGeom prst="rect">
            <a:avLst/>
          </a:prstGeom>
        </p:spPr>
      </p:pic>
      <p:pic>
        <p:nvPicPr>
          <p:cNvPr id="7" name="Picture 6"/>
          <p:cNvPicPr>
            <a:picLocks noChangeAspect="1"/>
          </p:cNvPicPr>
          <p:nvPr/>
        </p:nvPicPr>
        <p:blipFill>
          <a:blip r:embed="rId4"/>
          <a:stretch>
            <a:fillRect/>
          </a:stretch>
        </p:blipFill>
        <p:spPr>
          <a:xfrm>
            <a:off x="5385046" y="1088136"/>
            <a:ext cx="6251093" cy="4105084"/>
          </a:xfrm>
          <a:prstGeom prst="rect">
            <a:avLst/>
          </a:prstGeom>
        </p:spPr>
      </p:pic>
      <p:sp>
        <p:nvSpPr>
          <p:cNvPr id="8" name="Rectangle 7"/>
          <p:cNvSpPr/>
          <p:nvPr/>
        </p:nvSpPr>
        <p:spPr>
          <a:xfrm>
            <a:off x="505968" y="5049488"/>
            <a:ext cx="7376160" cy="1477328"/>
          </a:xfrm>
          <a:prstGeom prst="rect">
            <a:avLst/>
          </a:prstGeom>
        </p:spPr>
        <p:txBody>
          <a:bodyPr wrap="square">
            <a:spAutoFit/>
          </a:bodyPr>
          <a:lstStyle/>
          <a:p>
            <a:r>
              <a:rPr lang="en-US" b="1" dirty="0"/>
              <a:t>Observation: </a:t>
            </a:r>
          </a:p>
          <a:p>
            <a:pPr marL="342900" indent="-342900">
              <a:buFont typeface="+mj-lt"/>
              <a:buAutoNum type="arabicPeriod"/>
            </a:pPr>
            <a:r>
              <a:rPr lang="en-US" dirty="0"/>
              <a:t>Most of the loans granted were of 36 months.</a:t>
            </a:r>
          </a:p>
          <a:p>
            <a:pPr marL="342900" indent="-342900">
              <a:buFont typeface="+mj-lt"/>
              <a:buAutoNum type="arabicPeriod"/>
            </a:pPr>
            <a:r>
              <a:rPr lang="en-US" dirty="0"/>
              <a:t>And loans granted for 36 months have slightly high tendency to default.</a:t>
            </a:r>
          </a:p>
          <a:p>
            <a:pPr marL="342900" indent="-342900">
              <a:buFont typeface="+mj-lt"/>
              <a:buAutoNum type="arabicPeriod"/>
            </a:pPr>
            <a:r>
              <a:rPr lang="en-US" dirty="0"/>
              <a:t>Additionally, Debt Consolidation is the most common purpose and loans are granted for 36 months and 60 months. </a:t>
            </a:r>
            <a:endParaRPr lang="en-IN" dirty="0"/>
          </a:p>
        </p:txBody>
      </p:sp>
    </p:spTree>
    <p:extLst>
      <p:ext uri="{BB962C8B-B14F-4D97-AF65-F5344CB8AC3E}">
        <p14:creationId xmlns:p14="http://schemas.microsoft.com/office/powerpoint/2010/main" val="160323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12192000" cy="777240"/>
            <a:chOff x="0" y="0"/>
            <a:chExt cx="12192000" cy="777240"/>
          </a:xfrm>
        </p:grpSpPr>
        <p:sp>
          <p:nvSpPr>
            <p:cNvPr id="4" name="Rectangle 3"/>
            <p:cNvSpPr/>
            <p:nvPr/>
          </p:nvSpPr>
          <p:spPr>
            <a:xfrm>
              <a:off x="0" y="0"/>
              <a:ext cx="12192000" cy="777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p:cNvPicPr>
              <a:picLocks noChangeAspect="1"/>
            </p:cNvPicPr>
            <p:nvPr/>
          </p:nvPicPr>
          <p:blipFill>
            <a:blip r:embed="rId2"/>
            <a:stretch>
              <a:fillRect/>
            </a:stretch>
          </p:blipFill>
          <p:spPr>
            <a:xfrm>
              <a:off x="10488739" y="179070"/>
              <a:ext cx="1419225" cy="419100"/>
            </a:xfrm>
            <a:prstGeom prst="rect">
              <a:avLst/>
            </a:prstGeom>
          </p:spPr>
        </p:pic>
      </p:grpSp>
      <p:sp>
        <p:nvSpPr>
          <p:cNvPr id="2" name="Rectangle 1"/>
          <p:cNvSpPr/>
          <p:nvPr/>
        </p:nvSpPr>
        <p:spPr>
          <a:xfrm>
            <a:off x="776115" y="179070"/>
            <a:ext cx="4920386" cy="523220"/>
          </a:xfrm>
          <a:prstGeom prst="rect">
            <a:avLst/>
          </a:prstGeom>
        </p:spPr>
        <p:txBody>
          <a:bodyPr wrap="none">
            <a:spAutoFit/>
          </a:bodyPr>
          <a:lstStyle/>
          <a:p>
            <a:r>
              <a:rPr lang="en-US" sz="2800" dirty="0"/>
              <a:t>Loan Status by Home Ownership</a:t>
            </a:r>
            <a:endParaRPr lang="en-IN" sz="2800" dirty="0"/>
          </a:p>
        </p:txBody>
      </p:sp>
      <p:pic>
        <p:nvPicPr>
          <p:cNvPr id="3" name="Picture 2"/>
          <p:cNvPicPr>
            <a:picLocks noChangeAspect="1"/>
          </p:cNvPicPr>
          <p:nvPr/>
        </p:nvPicPr>
        <p:blipFill>
          <a:blip r:embed="rId3"/>
          <a:stretch>
            <a:fillRect/>
          </a:stretch>
        </p:blipFill>
        <p:spPr>
          <a:xfrm>
            <a:off x="271462" y="1124331"/>
            <a:ext cx="6162675" cy="5048250"/>
          </a:xfrm>
          <a:prstGeom prst="rect">
            <a:avLst/>
          </a:prstGeom>
        </p:spPr>
      </p:pic>
      <p:sp>
        <p:nvSpPr>
          <p:cNvPr id="7" name="Rectangle 6"/>
          <p:cNvSpPr/>
          <p:nvPr/>
        </p:nvSpPr>
        <p:spPr>
          <a:xfrm>
            <a:off x="6541008" y="2365171"/>
            <a:ext cx="4962144" cy="923330"/>
          </a:xfrm>
          <a:prstGeom prst="rect">
            <a:avLst/>
          </a:prstGeom>
        </p:spPr>
        <p:txBody>
          <a:bodyPr wrap="square">
            <a:spAutoFit/>
          </a:bodyPr>
          <a:lstStyle/>
          <a:p>
            <a:r>
              <a:rPr lang="en-US" b="1" dirty="0"/>
              <a:t>Observation: </a:t>
            </a:r>
            <a:r>
              <a:rPr lang="en-US" dirty="0"/>
              <a:t>Applicants having there home rented or on mortgage have almost equal tendency to default the loan. </a:t>
            </a:r>
            <a:endParaRPr lang="en-IN" dirty="0"/>
          </a:p>
        </p:txBody>
      </p:sp>
    </p:spTree>
    <p:extLst>
      <p:ext uri="{BB962C8B-B14F-4D97-AF65-F5344CB8AC3E}">
        <p14:creationId xmlns:p14="http://schemas.microsoft.com/office/powerpoint/2010/main" val="1968898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12192000" cy="777240"/>
            <a:chOff x="0" y="0"/>
            <a:chExt cx="12192000" cy="777240"/>
          </a:xfrm>
        </p:grpSpPr>
        <p:sp>
          <p:nvSpPr>
            <p:cNvPr id="4" name="Rectangle 3"/>
            <p:cNvSpPr/>
            <p:nvPr/>
          </p:nvSpPr>
          <p:spPr>
            <a:xfrm>
              <a:off x="0" y="0"/>
              <a:ext cx="12192000" cy="777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p:cNvPicPr>
              <a:picLocks noChangeAspect="1"/>
            </p:cNvPicPr>
            <p:nvPr/>
          </p:nvPicPr>
          <p:blipFill>
            <a:blip r:embed="rId2"/>
            <a:stretch>
              <a:fillRect/>
            </a:stretch>
          </p:blipFill>
          <p:spPr>
            <a:xfrm>
              <a:off x="10488739" y="179070"/>
              <a:ext cx="1419225" cy="419100"/>
            </a:xfrm>
            <a:prstGeom prst="rect">
              <a:avLst/>
            </a:prstGeom>
          </p:spPr>
        </p:pic>
      </p:grpSp>
      <p:sp>
        <p:nvSpPr>
          <p:cNvPr id="2" name="Rectangle 1"/>
          <p:cNvSpPr/>
          <p:nvPr/>
        </p:nvSpPr>
        <p:spPr>
          <a:xfrm>
            <a:off x="716280" y="1006078"/>
            <a:ext cx="9012936" cy="5078313"/>
          </a:xfrm>
          <a:prstGeom prst="rect">
            <a:avLst/>
          </a:prstGeom>
        </p:spPr>
        <p:txBody>
          <a:bodyPr wrap="square">
            <a:spAutoFit/>
          </a:bodyPr>
          <a:lstStyle/>
          <a:p>
            <a:r>
              <a:rPr lang="en-US" b="1" dirty="0"/>
              <a:t>Recommendations</a:t>
            </a:r>
          </a:p>
          <a:p>
            <a:endParaRPr lang="en-US" b="1" dirty="0"/>
          </a:p>
          <a:p>
            <a:r>
              <a:rPr lang="en-US" dirty="0"/>
              <a:t> Major Driving factor which can be used to predict the chance of defaulting and avoiding Credit Loss: </a:t>
            </a:r>
          </a:p>
          <a:p>
            <a:pPr marL="800100" lvl="1" indent="-342900">
              <a:buFont typeface="+mj-lt"/>
              <a:buAutoNum type="arabicPeriod"/>
            </a:pPr>
            <a:r>
              <a:rPr lang="en-US" dirty="0"/>
              <a:t>DTI </a:t>
            </a:r>
          </a:p>
          <a:p>
            <a:pPr marL="800100" lvl="1" indent="-342900">
              <a:buFont typeface="+mj-lt"/>
              <a:buAutoNum type="arabicPeriod"/>
            </a:pPr>
            <a:r>
              <a:rPr lang="en-US" dirty="0"/>
              <a:t>Grades </a:t>
            </a:r>
          </a:p>
          <a:p>
            <a:pPr marL="800100" lvl="1" indent="-342900">
              <a:buFont typeface="+mj-lt"/>
              <a:buAutoNum type="arabicPeriod"/>
            </a:pPr>
            <a:r>
              <a:rPr lang="en-US" dirty="0"/>
              <a:t>Verification Status</a:t>
            </a:r>
          </a:p>
          <a:p>
            <a:pPr marL="800100" lvl="1" indent="-342900">
              <a:buFont typeface="+mj-lt"/>
              <a:buAutoNum type="arabicPeriod"/>
            </a:pPr>
            <a:r>
              <a:rPr lang="en-US" dirty="0"/>
              <a:t>Annual income</a:t>
            </a:r>
          </a:p>
          <a:p>
            <a:pPr marL="800100" lvl="1" indent="-342900">
              <a:buFont typeface="+mj-lt"/>
              <a:buAutoNum type="arabicPeriod"/>
            </a:pPr>
            <a:r>
              <a:rPr lang="en-US" dirty="0" err="1"/>
              <a:t>Pub_rec_bankruptcies</a:t>
            </a:r>
            <a:r>
              <a:rPr lang="en-US" dirty="0"/>
              <a:t> </a:t>
            </a:r>
          </a:p>
          <a:p>
            <a:endParaRPr lang="en-US" dirty="0"/>
          </a:p>
          <a:p>
            <a:r>
              <a:rPr lang="en-US" b="1" dirty="0"/>
              <a:t>Other considerations for 'defaults’ : </a:t>
            </a:r>
          </a:p>
          <a:p>
            <a:endParaRPr lang="en-US" dirty="0"/>
          </a:p>
          <a:p>
            <a:pPr marL="800100" lvl="1" indent="-342900">
              <a:buFont typeface="+mj-lt"/>
              <a:buAutoNum type="arabicPeriod"/>
            </a:pPr>
            <a:r>
              <a:rPr lang="en-US" dirty="0"/>
              <a:t>Burrowers not from large urban cities like California, New York, Texas, Florida etc.</a:t>
            </a:r>
          </a:p>
          <a:p>
            <a:pPr marL="800100" lvl="1" indent="-342900">
              <a:buFont typeface="+mj-lt"/>
              <a:buAutoNum type="arabicPeriod"/>
            </a:pPr>
            <a:r>
              <a:rPr lang="en-US" dirty="0"/>
              <a:t>Burrowers having annual income in the range 50000-100000.</a:t>
            </a:r>
          </a:p>
          <a:p>
            <a:pPr marL="800100" lvl="1" indent="-342900">
              <a:buFont typeface="+mj-lt"/>
              <a:buAutoNum type="arabicPeriod"/>
            </a:pPr>
            <a:r>
              <a:rPr lang="en-US" dirty="0"/>
              <a:t>Burrowers having Public Recorded Bankruptcy.</a:t>
            </a:r>
          </a:p>
          <a:p>
            <a:pPr marL="800100" lvl="1" indent="-342900">
              <a:buFont typeface="+mj-lt"/>
              <a:buAutoNum type="arabicPeriod"/>
            </a:pPr>
            <a:r>
              <a:rPr lang="en-US" dirty="0"/>
              <a:t>Burrowers with least grades like E,F,G which indicates high risk.</a:t>
            </a:r>
          </a:p>
          <a:p>
            <a:pPr marL="800100" lvl="1" indent="-342900">
              <a:buFont typeface="+mj-lt"/>
              <a:buAutoNum type="arabicPeriod"/>
            </a:pPr>
            <a:r>
              <a:rPr lang="en-US" dirty="0"/>
              <a:t>Burrowers with very high Debt to Income value.</a:t>
            </a:r>
          </a:p>
          <a:p>
            <a:pPr marL="800100" lvl="1" indent="-342900">
              <a:buFont typeface="+mj-lt"/>
              <a:buAutoNum type="arabicPeriod"/>
            </a:pPr>
            <a:r>
              <a:rPr lang="en-US" dirty="0"/>
              <a:t>Burrowers with working experience 10+ years.</a:t>
            </a:r>
            <a:endParaRPr lang="en-IN" dirty="0"/>
          </a:p>
        </p:txBody>
      </p:sp>
      <p:sp>
        <p:nvSpPr>
          <p:cNvPr id="3" name="Rectangle 2"/>
          <p:cNvSpPr/>
          <p:nvPr/>
        </p:nvSpPr>
        <p:spPr>
          <a:xfrm>
            <a:off x="573144" y="228838"/>
            <a:ext cx="2519023" cy="461665"/>
          </a:xfrm>
          <a:prstGeom prst="rect">
            <a:avLst/>
          </a:prstGeom>
        </p:spPr>
        <p:txBody>
          <a:bodyPr wrap="none">
            <a:spAutoFit/>
          </a:bodyPr>
          <a:lstStyle/>
          <a:p>
            <a:r>
              <a:rPr lang="en-US" sz="2400" dirty="0"/>
              <a:t>Recommendations</a:t>
            </a:r>
            <a:endParaRPr lang="en-IN" sz="2400" dirty="0"/>
          </a:p>
        </p:txBody>
      </p:sp>
    </p:spTree>
    <p:extLst>
      <p:ext uri="{BB962C8B-B14F-4D97-AF65-F5344CB8AC3E}">
        <p14:creationId xmlns:p14="http://schemas.microsoft.com/office/powerpoint/2010/main" val="159624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7136" y="1730216"/>
            <a:ext cx="6096000" cy="3570208"/>
          </a:xfrm>
          <a:prstGeom prst="rect">
            <a:avLst/>
          </a:prstGeom>
        </p:spPr>
        <p:txBody>
          <a:bodyPr>
            <a:spAutoFit/>
          </a:bodyPr>
          <a:lstStyle/>
          <a:p>
            <a:r>
              <a:rPr lang="en-US" sz="2800" b="1" dirty="0"/>
              <a:t>Contents </a:t>
            </a:r>
          </a:p>
          <a:p>
            <a:endParaRPr lang="en-US" dirty="0"/>
          </a:p>
          <a:p>
            <a:endParaRPr lang="en-US" dirty="0"/>
          </a:p>
          <a:p>
            <a:pPr marL="285750" indent="-285750">
              <a:buFont typeface="Wingdings" panose="05000000000000000000" pitchFamily="2" charset="2"/>
              <a:buChar char="§"/>
            </a:pPr>
            <a:r>
              <a:rPr lang="en-US" dirty="0"/>
              <a:t>Problem Statement </a:t>
            </a:r>
          </a:p>
          <a:p>
            <a:pPr marL="285750" indent="-285750">
              <a:buFont typeface="Wingdings" panose="05000000000000000000" pitchFamily="2" charset="2"/>
              <a:buChar char="§"/>
            </a:pPr>
            <a:r>
              <a:rPr lang="en-US" dirty="0"/>
              <a:t>Business Understanding</a:t>
            </a:r>
          </a:p>
          <a:p>
            <a:pPr marL="285750" indent="-285750">
              <a:buFont typeface="Wingdings" panose="05000000000000000000" pitchFamily="2" charset="2"/>
              <a:buChar char="§"/>
            </a:pPr>
            <a:r>
              <a:rPr lang="en-US" dirty="0"/>
              <a:t>Risk </a:t>
            </a:r>
          </a:p>
          <a:p>
            <a:pPr marL="285750" indent="-285750">
              <a:buFont typeface="Wingdings" panose="05000000000000000000" pitchFamily="2" charset="2"/>
              <a:buChar char="§"/>
            </a:pPr>
            <a:r>
              <a:rPr lang="en-US" dirty="0"/>
              <a:t>Analysis Approach </a:t>
            </a:r>
          </a:p>
          <a:p>
            <a:pPr marL="285750" indent="-285750">
              <a:buFont typeface="Wingdings" panose="05000000000000000000" pitchFamily="2" charset="2"/>
              <a:buChar char="§"/>
            </a:pPr>
            <a:r>
              <a:rPr lang="en-US" dirty="0"/>
              <a:t>Univariate Analysis</a:t>
            </a:r>
          </a:p>
          <a:p>
            <a:pPr marL="285750" indent="-285750">
              <a:buFont typeface="Wingdings" panose="05000000000000000000" pitchFamily="2" charset="2"/>
              <a:buChar char="§"/>
            </a:pPr>
            <a:r>
              <a:rPr lang="en-US" dirty="0"/>
              <a:t>Bivariate Analysis</a:t>
            </a:r>
          </a:p>
          <a:p>
            <a:pPr marL="285750" indent="-285750">
              <a:buFont typeface="Wingdings" panose="05000000000000000000" pitchFamily="2" charset="2"/>
              <a:buChar char="§"/>
            </a:pPr>
            <a:r>
              <a:rPr lang="en-US" dirty="0"/>
              <a:t>Multivariate Analysis</a:t>
            </a:r>
          </a:p>
          <a:p>
            <a:pPr marL="285750" indent="-285750">
              <a:buFont typeface="Wingdings" panose="05000000000000000000" pitchFamily="2" charset="2"/>
              <a:buChar char="§"/>
            </a:pPr>
            <a:r>
              <a:rPr lang="en-US" dirty="0"/>
              <a:t>Factor whether an applicant will be Defaulter</a:t>
            </a:r>
          </a:p>
          <a:p>
            <a:pPr marL="285750" indent="-285750">
              <a:buFont typeface="Wingdings" panose="05000000000000000000" pitchFamily="2" charset="2"/>
              <a:buChar char="§"/>
            </a:pPr>
            <a:r>
              <a:rPr lang="en-US" dirty="0"/>
              <a:t>Decisive Factor whether an applicant will be Defaulter</a:t>
            </a:r>
            <a:endParaRPr lang="en-IN" dirty="0"/>
          </a:p>
        </p:txBody>
      </p:sp>
      <p:grpSp>
        <p:nvGrpSpPr>
          <p:cNvPr id="5" name="Group 4"/>
          <p:cNvGrpSpPr/>
          <p:nvPr/>
        </p:nvGrpSpPr>
        <p:grpSpPr>
          <a:xfrm>
            <a:off x="0" y="0"/>
            <a:ext cx="12192000" cy="777240"/>
            <a:chOff x="0" y="0"/>
            <a:chExt cx="12192000" cy="777240"/>
          </a:xfrm>
        </p:grpSpPr>
        <p:sp>
          <p:nvSpPr>
            <p:cNvPr id="6" name="Rectangle 5"/>
            <p:cNvSpPr/>
            <p:nvPr/>
          </p:nvSpPr>
          <p:spPr>
            <a:xfrm>
              <a:off x="0" y="0"/>
              <a:ext cx="12192000" cy="777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p:cNvPicPr>
              <a:picLocks noChangeAspect="1"/>
            </p:cNvPicPr>
            <p:nvPr/>
          </p:nvPicPr>
          <p:blipFill>
            <a:blip r:embed="rId2"/>
            <a:stretch>
              <a:fillRect/>
            </a:stretch>
          </p:blipFill>
          <p:spPr>
            <a:xfrm>
              <a:off x="10488739" y="179070"/>
              <a:ext cx="1419225" cy="419100"/>
            </a:xfrm>
            <a:prstGeom prst="rect">
              <a:avLst/>
            </a:prstGeom>
          </p:spPr>
        </p:pic>
      </p:grpSp>
    </p:spTree>
    <p:extLst>
      <p:ext uri="{BB962C8B-B14F-4D97-AF65-F5344CB8AC3E}">
        <p14:creationId xmlns:p14="http://schemas.microsoft.com/office/powerpoint/2010/main" val="4104275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5656" y="1403711"/>
            <a:ext cx="10293096" cy="646331"/>
          </a:xfrm>
          <a:prstGeom prst="rect">
            <a:avLst/>
          </a:prstGeom>
        </p:spPr>
        <p:txBody>
          <a:bodyPr wrap="square">
            <a:spAutoFit/>
          </a:bodyPr>
          <a:lstStyle/>
          <a:p>
            <a:r>
              <a:rPr lang="en-US"/>
              <a:t>Lending Club is a marketplace for personal loans that matches borrowers who are seeking a loan with investors looking to lend money and make a return. </a:t>
            </a:r>
            <a:endParaRPr lang="en-IN" dirty="0"/>
          </a:p>
        </p:txBody>
      </p:sp>
      <p:sp>
        <p:nvSpPr>
          <p:cNvPr id="9" name="Rectangle 8"/>
          <p:cNvSpPr/>
          <p:nvPr/>
        </p:nvSpPr>
        <p:spPr>
          <a:xfrm>
            <a:off x="492252" y="5541030"/>
            <a:ext cx="9899904" cy="923330"/>
          </a:xfrm>
          <a:prstGeom prst="rect">
            <a:avLst/>
          </a:prstGeom>
        </p:spPr>
        <p:txBody>
          <a:bodyPr wrap="square">
            <a:spAutoFit/>
          </a:bodyPr>
          <a:lstStyle/>
          <a:p>
            <a:r>
              <a:rPr lang="en-US" dirty="0"/>
              <a:t>The company wants to understand the driving factors (or driver variables) behind loan default, i.e., the variables which are strong indicators of default. The company can utilize this knowledge for its portfolio and risk assessment.</a:t>
            </a:r>
            <a:endParaRPr lang="en-IN" dirty="0"/>
          </a:p>
        </p:txBody>
      </p:sp>
      <p:grpSp>
        <p:nvGrpSpPr>
          <p:cNvPr id="10" name="Group 9"/>
          <p:cNvGrpSpPr/>
          <p:nvPr/>
        </p:nvGrpSpPr>
        <p:grpSpPr>
          <a:xfrm>
            <a:off x="0" y="0"/>
            <a:ext cx="12192000" cy="777240"/>
            <a:chOff x="0" y="0"/>
            <a:chExt cx="12192000" cy="777240"/>
          </a:xfrm>
        </p:grpSpPr>
        <p:sp>
          <p:nvSpPr>
            <p:cNvPr id="11" name="Rectangle 10"/>
            <p:cNvSpPr/>
            <p:nvPr/>
          </p:nvSpPr>
          <p:spPr>
            <a:xfrm>
              <a:off x="0" y="0"/>
              <a:ext cx="12192000" cy="777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p:cNvPicPr>
              <a:picLocks noChangeAspect="1"/>
            </p:cNvPicPr>
            <p:nvPr/>
          </p:nvPicPr>
          <p:blipFill>
            <a:blip r:embed="rId2"/>
            <a:stretch>
              <a:fillRect/>
            </a:stretch>
          </p:blipFill>
          <p:spPr>
            <a:xfrm>
              <a:off x="10488739" y="179070"/>
              <a:ext cx="1419225" cy="419100"/>
            </a:xfrm>
            <a:prstGeom prst="rect">
              <a:avLst/>
            </a:prstGeom>
          </p:spPr>
        </p:pic>
      </p:grpSp>
      <p:pic>
        <p:nvPicPr>
          <p:cNvPr id="13" name="Picture 12"/>
          <p:cNvPicPr>
            <a:picLocks noChangeAspect="1"/>
          </p:cNvPicPr>
          <p:nvPr/>
        </p:nvPicPr>
        <p:blipFill>
          <a:blip r:embed="rId3"/>
          <a:stretch>
            <a:fillRect/>
          </a:stretch>
        </p:blipFill>
        <p:spPr>
          <a:xfrm>
            <a:off x="3136392" y="2005985"/>
            <a:ext cx="7251763" cy="3326057"/>
          </a:xfrm>
          <a:prstGeom prst="rect">
            <a:avLst/>
          </a:prstGeom>
        </p:spPr>
      </p:pic>
      <p:sp>
        <p:nvSpPr>
          <p:cNvPr id="6" name="Rectangle 5"/>
          <p:cNvSpPr/>
          <p:nvPr/>
        </p:nvSpPr>
        <p:spPr>
          <a:xfrm>
            <a:off x="588264" y="13395"/>
            <a:ext cx="3512949" cy="584775"/>
          </a:xfrm>
          <a:prstGeom prst="rect">
            <a:avLst/>
          </a:prstGeom>
        </p:spPr>
        <p:txBody>
          <a:bodyPr wrap="none">
            <a:spAutoFit/>
          </a:bodyPr>
          <a:lstStyle/>
          <a:p>
            <a:r>
              <a:rPr lang="en-IN" sz="3200" dirty="0"/>
              <a:t>Problem Statement </a:t>
            </a:r>
          </a:p>
        </p:txBody>
      </p:sp>
    </p:spTree>
    <p:extLst>
      <p:ext uri="{BB962C8B-B14F-4D97-AF65-F5344CB8AC3E}">
        <p14:creationId xmlns:p14="http://schemas.microsoft.com/office/powerpoint/2010/main" val="3412971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096000" y="1941633"/>
            <a:ext cx="5312938" cy="3645524"/>
          </a:xfrm>
          <a:prstGeom prst="rect">
            <a:avLst/>
          </a:prstGeom>
        </p:spPr>
      </p:pic>
      <p:sp>
        <p:nvSpPr>
          <p:cNvPr id="5" name="Rectangle 4"/>
          <p:cNvSpPr/>
          <p:nvPr/>
        </p:nvSpPr>
        <p:spPr>
          <a:xfrm>
            <a:off x="485758" y="820314"/>
            <a:ext cx="3752822" cy="523220"/>
          </a:xfrm>
          <a:prstGeom prst="rect">
            <a:avLst/>
          </a:prstGeom>
        </p:spPr>
        <p:txBody>
          <a:bodyPr wrap="none">
            <a:spAutoFit/>
          </a:bodyPr>
          <a:lstStyle/>
          <a:p>
            <a:r>
              <a:rPr lang="en-IN" sz="2800" dirty="0"/>
              <a:t>Business Understanding </a:t>
            </a:r>
          </a:p>
        </p:txBody>
      </p:sp>
      <p:sp>
        <p:nvSpPr>
          <p:cNvPr id="6" name="Rectangle 5"/>
          <p:cNvSpPr/>
          <p:nvPr/>
        </p:nvSpPr>
        <p:spPr>
          <a:xfrm>
            <a:off x="485758" y="1917736"/>
            <a:ext cx="6555122" cy="3416320"/>
          </a:xfrm>
          <a:prstGeom prst="rect">
            <a:avLst/>
          </a:prstGeom>
        </p:spPr>
        <p:txBody>
          <a:bodyPr wrap="square">
            <a:spAutoFit/>
          </a:bodyPr>
          <a:lstStyle/>
          <a:p>
            <a:pPr marL="285750" indent="-285750">
              <a:buFont typeface="Wingdings" panose="05000000000000000000" pitchFamily="2" charset="2"/>
              <a:buChar char="§"/>
            </a:pPr>
            <a:r>
              <a:rPr lang="en-US" dirty="0"/>
              <a:t>When a person applies for a loan, there are two types of decisions that could be taken by the company: </a:t>
            </a:r>
          </a:p>
          <a:p>
            <a:endParaRPr lang="en-US" dirty="0"/>
          </a:p>
          <a:p>
            <a:endParaRPr lang="en-US" dirty="0"/>
          </a:p>
          <a:p>
            <a:pPr marL="342900" indent="-342900">
              <a:buFont typeface="+mj-lt"/>
              <a:buAutoNum type="arabicPeriod"/>
            </a:pPr>
            <a:r>
              <a:rPr lang="en-US" b="1" dirty="0"/>
              <a:t>Loan accepted: </a:t>
            </a:r>
            <a:r>
              <a:rPr lang="en-US" dirty="0"/>
              <a:t>If the company approves the loan, there are</a:t>
            </a:r>
          </a:p>
          <a:p>
            <a:r>
              <a:rPr lang="en-US" dirty="0"/>
              <a:t>      possible scenarios described below:</a:t>
            </a:r>
          </a:p>
          <a:p>
            <a:pPr marL="742950" lvl="1" indent="-285750">
              <a:buFont typeface="Wingdings" panose="05000000000000000000" pitchFamily="2" charset="2"/>
              <a:buChar char="§"/>
            </a:pPr>
            <a:r>
              <a:rPr lang="en-US" dirty="0"/>
              <a:t>Fully paid: </a:t>
            </a:r>
          </a:p>
          <a:p>
            <a:pPr marL="742950" lvl="1" indent="-285750">
              <a:buFont typeface="Wingdings" panose="05000000000000000000" pitchFamily="2" charset="2"/>
              <a:buChar char="§"/>
            </a:pPr>
            <a:r>
              <a:rPr lang="en-US" dirty="0"/>
              <a:t>Current: </a:t>
            </a:r>
          </a:p>
          <a:p>
            <a:pPr marL="742950" lvl="1" indent="-285750">
              <a:buFont typeface="Wingdings" panose="05000000000000000000" pitchFamily="2" charset="2"/>
              <a:buChar char="§"/>
            </a:pPr>
            <a:r>
              <a:rPr lang="en-US" dirty="0"/>
              <a:t>Charged-off:</a:t>
            </a:r>
          </a:p>
          <a:p>
            <a:endParaRPr lang="en-US" dirty="0"/>
          </a:p>
          <a:p>
            <a:r>
              <a:rPr lang="en-US" dirty="0"/>
              <a:t>2.   </a:t>
            </a:r>
            <a:r>
              <a:rPr lang="en-US" b="1" dirty="0"/>
              <a:t>Loan rejected: </a:t>
            </a:r>
            <a:r>
              <a:rPr lang="en-US" dirty="0"/>
              <a:t>The company had rejected the loan    </a:t>
            </a:r>
          </a:p>
          <a:p>
            <a:r>
              <a:rPr lang="en-US" dirty="0"/>
              <a:t>      (because the candidate does not meet their requirements etc.).</a:t>
            </a:r>
            <a:endParaRPr lang="en-IN" dirty="0"/>
          </a:p>
        </p:txBody>
      </p:sp>
      <p:grpSp>
        <p:nvGrpSpPr>
          <p:cNvPr id="7" name="Group 6"/>
          <p:cNvGrpSpPr/>
          <p:nvPr/>
        </p:nvGrpSpPr>
        <p:grpSpPr>
          <a:xfrm>
            <a:off x="0" y="0"/>
            <a:ext cx="12192000" cy="777240"/>
            <a:chOff x="0" y="0"/>
            <a:chExt cx="12192000" cy="777240"/>
          </a:xfrm>
        </p:grpSpPr>
        <p:sp>
          <p:nvSpPr>
            <p:cNvPr id="8" name="Rectangle 7"/>
            <p:cNvSpPr/>
            <p:nvPr/>
          </p:nvSpPr>
          <p:spPr>
            <a:xfrm>
              <a:off x="0" y="0"/>
              <a:ext cx="12192000" cy="777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p:cNvPicPr>
              <a:picLocks noChangeAspect="1"/>
            </p:cNvPicPr>
            <p:nvPr/>
          </p:nvPicPr>
          <p:blipFill>
            <a:blip r:embed="rId3"/>
            <a:stretch>
              <a:fillRect/>
            </a:stretch>
          </p:blipFill>
          <p:spPr>
            <a:xfrm>
              <a:off x="10488739" y="179070"/>
              <a:ext cx="1419225" cy="419100"/>
            </a:xfrm>
            <a:prstGeom prst="rect">
              <a:avLst/>
            </a:prstGeom>
          </p:spPr>
        </p:pic>
      </p:grpSp>
    </p:spTree>
    <p:extLst>
      <p:ext uri="{BB962C8B-B14F-4D97-AF65-F5344CB8AC3E}">
        <p14:creationId xmlns:p14="http://schemas.microsoft.com/office/powerpoint/2010/main" val="3800256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12192000" cy="777240"/>
            <a:chOff x="0" y="0"/>
            <a:chExt cx="12192000" cy="777240"/>
          </a:xfrm>
        </p:grpSpPr>
        <p:sp>
          <p:nvSpPr>
            <p:cNvPr id="4" name="Rectangle 3"/>
            <p:cNvSpPr/>
            <p:nvPr/>
          </p:nvSpPr>
          <p:spPr>
            <a:xfrm>
              <a:off x="0" y="0"/>
              <a:ext cx="12192000" cy="777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p:cNvPicPr>
              <a:picLocks noChangeAspect="1"/>
            </p:cNvPicPr>
            <p:nvPr/>
          </p:nvPicPr>
          <p:blipFill>
            <a:blip r:embed="rId2"/>
            <a:stretch>
              <a:fillRect/>
            </a:stretch>
          </p:blipFill>
          <p:spPr>
            <a:xfrm>
              <a:off x="10488739" y="179070"/>
              <a:ext cx="1419225" cy="419100"/>
            </a:xfrm>
            <a:prstGeom prst="rect">
              <a:avLst/>
            </a:prstGeom>
          </p:spPr>
        </p:pic>
      </p:grpSp>
      <p:sp>
        <p:nvSpPr>
          <p:cNvPr id="7" name="Rectangle 6"/>
          <p:cNvSpPr/>
          <p:nvPr/>
        </p:nvSpPr>
        <p:spPr>
          <a:xfrm>
            <a:off x="588264" y="1223278"/>
            <a:ext cx="9287256" cy="2308324"/>
          </a:xfrm>
          <a:prstGeom prst="rect">
            <a:avLst/>
          </a:prstGeom>
        </p:spPr>
        <p:txBody>
          <a:bodyPr wrap="square">
            <a:spAutoFit/>
          </a:bodyPr>
          <a:lstStyle/>
          <a:p>
            <a:r>
              <a:rPr lang="en-US" dirty="0"/>
              <a:t>When the company receives a loan application, the company must decide for loan approval based on the applicant’s profile. Two types of risks are associated with the bank’s decision:</a:t>
            </a:r>
          </a:p>
          <a:p>
            <a:endParaRPr lang="en-US" dirty="0"/>
          </a:p>
          <a:p>
            <a:pPr marL="342900" indent="-342900">
              <a:buFont typeface="+mj-lt"/>
              <a:buAutoNum type="arabicPeriod"/>
            </a:pPr>
            <a:r>
              <a:rPr lang="en-US" dirty="0"/>
              <a:t>If the applicant is likely to repay the loan, then not approving the loan results in a loss of business to the company </a:t>
            </a:r>
          </a:p>
          <a:p>
            <a:pPr marL="342900" indent="-342900">
              <a:buFont typeface="+mj-lt"/>
              <a:buAutoNum type="arabicPeriod"/>
            </a:pPr>
            <a:endParaRPr lang="en-US" dirty="0"/>
          </a:p>
          <a:p>
            <a:pPr marL="342900" indent="-342900">
              <a:buFont typeface="+mj-lt"/>
              <a:buAutoNum type="arabicPeriod"/>
            </a:pPr>
            <a:r>
              <a:rPr lang="en-US" dirty="0"/>
              <a:t>If the applicant is not likely to repay the loan, i.e., he/she is likely to default, then approving the loan may lead to a financial loss for the company</a:t>
            </a:r>
            <a:endParaRPr lang="en-IN" dirty="0"/>
          </a:p>
        </p:txBody>
      </p:sp>
      <p:sp>
        <p:nvSpPr>
          <p:cNvPr id="8" name="Rectangle 7"/>
          <p:cNvSpPr/>
          <p:nvPr/>
        </p:nvSpPr>
        <p:spPr>
          <a:xfrm>
            <a:off x="588264" y="228838"/>
            <a:ext cx="766557" cy="523220"/>
          </a:xfrm>
          <a:prstGeom prst="rect">
            <a:avLst/>
          </a:prstGeom>
        </p:spPr>
        <p:txBody>
          <a:bodyPr wrap="none">
            <a:spAutoFit/>
          </a:bodyPr>
          <a:lstStyle/>
          <a:p>
            <a:r>
              <a:rPr lang="en-IN" sz="2800" dirty="0"/>
              <a:t>Risk</a:t>
            </a:r>
          </a:p>
        </p:txBody>
      </p:sp>
    </p:spTree>
    <p:extLst>
      <p:ext uri="{BB962C8B-B14F-4D97-AF65-F5344CB8AC3E}">
        <p14:creationId xmlns:p14="http://schemas.microsoft.com/office/powerpoint/2010/main" val="1651527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12192000" cy="777240"/>
            <a:chOff x="0" y="0"/>
            <a:chExt cx="12192000" cy="777240"/>
          </a:xfrm>
        </p:grpSpPr>
        <p:sp>
          <p:nvSpPr>
            <p:cNvPr id="4" name="Rectangle 3"/>
            <p:cNvSpPr/>
            <p:nvPr/>
          </p:nvSpPr>
          <p:spPr>
            <a:xfrm>
              <a:off x="0" y="0"/>
              <a:ext cx="12192000" cy="777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p:cNvPicPr>
              <a:picLocks noChangeAspect="1"/>
            </p:cNvPicPr>
            <p:nvPr/>
          </p:nvPicPr>
          <p:blipFill>
            <a:blip r:embed="rId2"/>
            <a:stretch>
              <a:fillRect/>
            </a:stretch>
          </p:blipFill>
          <p:spPr>
            <a:xfrm>
              <a:off x="10488739" y="179070"/>
              <a:ext cx="1419225" cy="419100"/>
            </a:xfrm>
            <a:prstGeom prst="rect">
              <a:avLst/>
            </a:prstGeom>
          </p:spPr>
        </p:pic>
      </p:grpSp>
      <p:pic>
        <p:nvPicPr>
          <p:cNvPr id="3" name="Picture 2"/>
          <p:cNvPicPr>
            <a:picLocks noChangeAspect="1"/>
          </p:cNvPicPr>
          <p:nvPr/>
        </p:nvPicPr>
        <p:blipFill>
          <a:blip r:embed="rId3"/>
          <a:stretch>
            <a:fillRect/>
          </a:stretch>
        </p:blipFill>
        <p:spPr>
          <a:xfrm>
            <a:off x="292608" y="1302282"/>
            <a:ext cx="5861304" cy="5239650"/>
          </a:xfrm>
          <a:prstGeom prst="rect">
            <a:avLst/>
          </a:prstGeom>
        </p:spPr>
      </p:pic>
      <p:sp>
        <p:nvSpPr>
          <p:cNvPr id="8" name="Rectangle 7"/>
          <p:cNvSpPr/>
          <p:nvPr/>
        </p:nvSpPr>
        <p:spPr>
          <a:xfrm>
            <a:off x="494862" y="228838"/>
            <a:ext cx="2533258" cy="461665"/>
          </a:xfrm>
          <a:prstGeom prst="rect">
            <a:avLst/>
          </a:prstGeom>
        </p:spPr>
        <p:txBody>
          <a:bodyPr wrap="none">
            <a:spAutoFit/>
          </a:bodyPr>
          <a:lstStyle/>
          <a:p>
            <a:r>
              <a:rPr lang="en-IN" sz="2400" dirty="0"/>
              <a:t>Analysis Approach </a:t>
            </a:r>
          </a:p>
        </p:txBody>
      </p:sp>
      <p:sp>
        <p:nvSpPr>
          <p:cNvPr id="9" name="Rectangle 8"/>
          <p:cNvSpPr/>
          <p:nvPr/>
        </p:nvSpPr>
        <p:spPr>
          <a:xfrm>
            <a:off x="5617464" y="1123212"/>
            <a:ext cx="6096000" cy="646331"/>
          </a:xfrm>
          <a:prstGeom prst="rect">
            <a:avLst/>
          </a:prstGeom>
        </p:spPr>
        <p:txBody>
          <a:bodyPr>
            <a:spAutoFit/>
          </a:bodyPr>
          <a:lstStyle/>
          <a:p>
            <a:r>
              <a:rPr lang="en-US" dirty="0"/>
              <a:t>Step 1 </a:t>
            </a:r>
            <a:r>
              <a:rPr lang="en-US" dirty="0">
                <a:sym typeface="Wingdings" panose="05000000000000000000" pitchFamily="2" charset="2"/>
              </a:rPr>
              <a:t></a:t>
            </a:r>
            <a:r>
              <a:rPr lang="en-US" dirty="0"/>
              <a:t>Fix Rows and Columns </a:t>
            </a:r>
            <a:r>
              <a:rPr lang="en-US" dirty="0">
                <a:sym typeface="Wingdings" panose="05000000000000000000" pitchFamily="2" charset="2"/>
              </a:rPr>
              <a:t></a:t>
            </a:r>
            <a:r>
              <a:rPr lang="en-US" dirty="0"/>
              <a:t>Fix missing values</a:t>
            </a:r>
            <a:r>
              <a:rPr lang="en-US" dirty="0">
                <a:sym typeface="Wingdings" panose="05000000000000000000" pitchFamily="2" charset="2"/>
              </a:rPr>
              <a:t></a:t>
            </a:r>
          </a:p>
          <a:p>
            <a:r>
              <a:rPr lang="en-US" dirty="0">
                <a:sym typeface="Wingdings" panose="05000000000000000000" pitchFamily="2" charset="2"/>
              </a:rPr>
              <a:t>                </a:t>
            </a:r>
            <a:r>
              <a:rPr lang="en-US" dirty="0"/>
              <a:t> Standardize value Filter Data</a:t>
            </a:r>
            <a:endParaRPr lang="en-IN" dirty="0"/>
          </a:p>
        </p:txBody>
      </p:sp>
      <p:sp>
        <p:nvSpPr>
          <p:cNvPr id="10" name="Rectangle 9"/>
          <p:cNvSpPr/>
          <p:nvPr/>
        </p:nvSpPr>
        <p:spPr>
          <a:xfrm>
            <a:off x="6542158" y="2115515"/>
            <a:ext cx="5112938" cy="646331"/>
          </a:xfrm>
          <a:prstGeom prst="rect">
            <a:avLst/>
          </a:prstGeom>
        </p:spPr>
        <p:txBody>
          <a:bodyPr wrap="none">
            <a:spAutoFit/>
          </a:bodyPr>
          <a:lstStyle/>
          <a:p>
            <a:r>
              <a:rPr lang="en-US" dirty="0"/>
              <a:t>Step 2 </a:t>
            </a:r>
            <a:r>
              <a:rPr lang="en-US" dirty="0">
                <a:sym typeface="Wingdings" panose="05000000000000000000" pitchFamily="2" charset="2"/>
              </a:rPr>
              <a:t></a:t>
            </a:r>
            <a:r>
              <a:rPr lang="en-US" dirty="0"/>
              <a:t>Understanding data using only one variable</a:t>
            </a:r>
          </a:p>
          <a:p>
            <a:r>
              <a:rPr lang="en-US" dirty="0"/>
              <a:t>                 (univariate Analysis)</a:t>
            </a:r>
            <a:endParaRPr lang="en-IN" dirty="0"/>
          </a:p>
        </p:txBody>
      </p:sp>
      <p:sp>
        <p:nvSpPr>
          <p:cNvPr id="11" name="Rectangle 10"/>
          <p:cNvSpPr/>
          <p:nvPr/>
        </p:nvSpPr>
        <p:spPr>
          <a:xfrm>
            <a:off x="6600526" y="3275776"/>
            <a:ext cx="4661982" cy="646331"/>
          </a:xfrm>
          <a:prstGeom prst="rect">
            <a:avLst/>
          </a:prstGeom>
        </p:spPr>
        <p:txBody>
          <a:bodyPr wrap="none">
            <a:spAutoFit/>
          </a:bodyPr>
          <a:lstStyle/>
          <a:p>
            <a:r>
              <a:rPr lang="en-US" dirty="0"/>
              <a:t>Step 3 </a:t>
            </a:r>
            <a:r>
              <a:rPr lang="en-US" dirty="0">
                <a:sym typeface="Wingdings" panose="05000000000000000000" pitchFamily="2" charset="2"/>
              </a:rPr>
              <a:t></a:t>
            </a:r>
            <a:r>
              <a:rPr lang="en-US" dirty="0"/>
              <a:t>Understanding data using two variable</a:t>
            </a:r>
          </a:p>
          <a:p>
            <a:r>
              <a:rPr lang="en-US" dirty="0"/>
              <a:t>                 (Bivariate Analysis)</a:t>
            </a:r>
            <a:endParaRPr lang="en-IN" dirty="0"/>
          </a:p>
        </p:txBody>
      </p:sp>
      <p:sp>
        <p:nvSpPr>
          <p:cNvPr id="12" name="Rectangle 11"/>
          <p:cNvSpPr/>
          <p:nvPr/>
        </p:nvSpPr>
        <p:spPr>
          <a:xfrm>
            <a:off x="6334473" y="4342576"/>
            <a:ext cx="5642699" cy="646331"/>
          </a:xfrm>
          <a:prstGeom prst="rect">
            <a:avLst/>
          </a:prstGeom>
        </p:spPr>
        <p:txBody>
          <a:bodyPr wrap="none">
            <a:spAutoFit/>
          </a:bodyPr>
          <a:lstStyle/>
          <a:p>
            <a:r>
              <a:rPr lang="en-US" dirty="0"/>
              <a:t>Step 4 </a:t>
            </a:r>
            <a:r>
              <a:rPr lang="en-US" dirty="0">
                <a:sym typeface="Wingdings" panose="05000000000000000000" pitchFamily="2" charset="2"/>
              </a:rPr>
              <a:t></a:t>
            </a:r>
            <a:r>
              <a:rPr lang="en-US" dirty="0"/>
              <a:t>Understanding data using more than two variable</a:t>
            </a:r>
          </a:p>
          <a:p>
            <a:r>
              <a:rPr lang="en-US" dirty="0"/>
              <a:t>                 (multivariate Analysis)</a:t>
            </a:r>
            <a:endParaRPr lang="en-IN" dirty="0"/>
          </a:p>
        </p:txBody>
      </p:sp>
      <p:sp>
        <p:nvSpPr>
          <p:cNvPr id="13" name="Rectangle 12"/>
          <p:cNvSpPr/>
          <p:nvPr/>
        </p:nvSpPr>
        <p:spPr>
          <a:xfrm>
            <a:off x="6334473" y="5576054"/>
            <a:ext cx="5142177" cy="369332"/>
          </a:xfrm>
          <a:prstGeom prst="rect">
            <a:avLst/>
          </a:prstGeom>
        </p:spPr>
        <p:txBody>
          <a:bodyPr wrap="none">
            <a:spAutoFit/>
          </a:bodyPr>
          <a:lstStyle/>
          <a:p>
            <a:r>
              <a:rPr lang="en-US" dirty="0"/>
              <a:t>Step 5 </a:t>
            </a:r>
            <a:r>
              <a:rPr lang="en-US" dirty="0">
                <a:sym typeface="Wingdings" panose="05000000000000000000" pitchFamily="2" charset="2"/>
              </a:rPr>
              <a:t></a:t>
            </a:r>
            <a:r>
              <a:rPr lang="en-IN" dirty="0"/>
              <a:t>Conclusion </a:t>
            </a:r>
            <a:r>
              <a:rPr lang="en-IN" dirty="0">
                <a:sym typeface="Wingdings" panose="05000000000000000000" pitchFamily="2" charset="2"/>
              </a:rPr>
              <a:t> </a:t>
            </a:r>
            <a:r>
              <a:rPr lang="en-IN" dirty="0"/>
              <a:t>Recommendations</a:t>
            </a:r>
            <a:r>
              <a:rPr lang="en-IN" dirty="0">
                <a:sym typeface="Wingdings" panose="05000000000000000000" pitchFamily="2" charset="2"/>
              </a:rPr>
              <a:t></a:t>
            </a:r>
            <a:r>
              <a:rPr lang="en-IN" dirty="0"/>
              <a:t> Factors</a:t>
            </a:r>
          </a:p>
        </p:txBody>
      </p:sp>
    </p:spTree>
    <p:extLst>
      <p:ext uri="{BB962C8B-B14F-4D97-AF65-F5344CB8AC3E}">
        <p14:creationId xmlns:p14="http://schemas.microsoft.com/office/powerpoint/2010/main" val="1415914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12192000" cy="777240"/>
            <a:chOff x="0" y="0"/>
            <a:chExt cx="12192000" cy="777240"/>
          </a:xfrm>
        </p:grpSpPr>
        <p:sp>
          <p:nvSpPr>
            <p:cNvPr id="4" name="Rectangle 3"/>
            <p:cNvSpPr/>
            <p:nvPr/>
          </p:nvSpPr>
          <p:spPr>
            <a:xfrm>
              <a:off x="0" y="0"/>
              <a:ext cx="12192000" cy="777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p:cNvPicPr>
              <a:picLocks noChangeAspect="1"/>
            </p:cNvPicPr>
            <p:nvPr/>
          </p:nvPicPr>
          <p:blipFill>
            <a:blip r:embed="rId2"/>
            <a:stretch>
              <a:fillRect/>
            </a:stretch>
          </p:blipFill>
          <p:spPr>
            <a:xfrm>
              <a:off x="10488739" y="179070"/>
              <a:ext cx="1419225" cy="419100"/>
            </a:xfrm>
            <a:prstGeom prst="rect">
              <a:avLst/>
            </a:prstGeom>
          </p:spPr>
        </p:pic>
      </p:grpSp>
      <p:sp>
        <p:nvSpPr>
          <p:cNvPr id="2" name="Rectangle 1"/>
          <p:cNvSpPr/>
          <p:nvPr/>
        </p:nvSpPr>
        <p:spPr>
          <a:xfrm>
            <a:off x="391561" y="228838"/>
            <a:ext cx="3759555" cy="523220"/>
          </a:xfrm>
          <a:prstGeom prst="rect">
            <a:avLst/>
          </a:prstGeom>
        </p:spPr>
        <p:txBody>
          <a:bodyPr wrap="none">
            <a:spAutoFit/>
          </a:bodyPr>
          <a:lstStyle/>
          <a:p>
            <a:r>
              <a:rPr lang="en-IN" sz="2800" dirty="0"/>
              <a:t>Loan Status and Amount</a:t>
            </a:r>
          </a:p>
        </p:txBody>
      </p:sp>
      <p:sp>
        <p:nvSpPr>
          <p:cNvPr id="3" name="Rectangle 2"/>
          <p:cNvSpPr/>
          <p:nvPr/>
        </p:nvSpPr>
        <p:spPr>
          <a:xfrm>
            <a:off x="487680" y="5318683"/>
            <a:ext cx="6096000" cy="646331"/>
          </a:xfrm>
          <a:prstGeom prst="rect">
            <a:avLst/>
          </a:prstGeom>
        </p:spPr>
        <p:txBody>
          <a:bodyPr>
            <a:spAutoFit/>
          </a:bodyPr>
          <a:lstStyle/>
          <a:p>
            <a:pPr marL="285750" indent="-285750">
              <a:buFont typeface="Wingdings" panose="05000000000000000000" pitchFamily="2" charset="2"/>
              <a:buChar char="§"/>
            </a:pPr>
            <a:r>
              <a:rPr lang="en-US" b="1" dirty="0"/>
              <a:t>Loan Status: </a:t>
            </a:r>
            <a:r>
              <a:rPr lang="en-US" dirty="0"/>
              <a:t>The number of charged off loan is much smaller(14.5%) compared to total count. </a:t>
            </a:r>
            <a:endParaRPr lang="en-IN" dirty="0"/>
          </a:p>
        </p:txBody>
      </p:sp>
      <p:pic>
        <p:nvPicPr>
          <p:cNvPr id="9" name="Picture 8"/>
          <p:cNvPicPr>
            <a:picLocks noChangeAspect="1"/>
          </p:cNvPicPr>
          <p:nvPr/>
        </p:nvPicPr>
        <p:blipFill>
          <a:blip r:embed="rId3"/>
          <a:stretch>
            <a:fillRect/>
          </a:stretch>
        </p:blipFill>
        <p:spPr>
          <a:xfrm>
            <a:off x="487680" y="1093050"/>
            <a:ext cx="5769993" cy="3728847"/>
          </a:xfrm>
          <a:prstGeom prst="rect">
            <a:avLst/>
          </a:prstGeom>
        </p:spPr>
      </p:pic>
      <p:pic>
        <p:nvPicPr>
          <p:cNvPr id="10" name="Picture 9"/>
          <p:cNvPicPr>
            <a:picLocks noChangeAspect="1"/>
          </p:cNvPicPr>
          <p:nvPr/>
        </p:nvPicPr>
        <p:blipFill>
          <a:blip r:embed="rId4"/>
          <a:stretch>
            <a:fillRect/>
          </a:stretch>
        </p:blipFill>
        <p:spPr>
          <a:xfrm>
            <a:off x="6225349" y="1367370"/>
            <a:ext cx="5594763" cy="2957741"/>
          </a:xfrm>
          <a:prstGeom prst="rect">
            <a:avLst/>
          </a:prstGeom>
        </p:spPr>
      </p:pic>
      <p:sp>
        <p:nvSpPr>
          <p:cNvPr id="11" name="Rectangle 10"/>
          <p:cNvSpPr/>
          <p:nvPr/>
        </p:nvSpPr>
        <p:spPr>
          <a:xfrm>
            <a:off x="5974730" y="5096217"/>
            <a:ext cx="6096000" cy="1200329"/>
          </a:xfrm>
          <a:prstGeom prst="rect">
            <a:avLst/>
          </a:prstGeom>
        </p:spPr>
        <p:txBody>
          <a:bodyPr>
            <a:spAutoFit/>
          </a:bodyPr>
          <a:lstStyle/>
          <a:p>
            <a:pPr marL="285750" indent="-285750">
              <a:buFont typeface="Wingdings" panose="05000000000000000000" pitchFamily="2" charset="2"/>
              <a:buChar char="§"/>
            </a:pPr>
            <a:r>
              <a:rPr lang="en-US" b="1" dirty="0"/>
              <a:t>Loan Amount: </a:t>
            </a:r>
            <a:r>
              <a:rPr lang="en-US" dirty="0"/>
              <a:t>It varies from 500 to 35000 with a median of 10000. Loan amount is majorly small and very few clients have taken large loans and larger it goes we have higher chance of defaulting.</a:t>
            </a:r>
            <a:endParaRPr lang="en-IN" dirty="0"/>
          </a:p>
        </p:txBody>
      </p:sp>
    </p:spTree>
    <p:extLst>
      <p:ext uri="{BB962C8B-B14F-4D97-AF65-F5344CB8AC3E}">
        <p14:creationId xmlns:p14="http://schemas.microsoft.com/office/powerpoint/2010/main" val="3100209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12192000" cy="777240"/>
            <a:chOff x="0" y="0"/>
            <a:chExt cx="12192000" cy="777240"/>
          </a:xfrm>
        </p:grpSpPr>
        <p:sp>
          <p:nvSpPr>
            <p:cNvPr id="4" name="Rectangle 3"/>
            <p:cNvSpPr/>
            <p:nvPr/>
          </p:nvSpPr>
          <p:spPr>
            <a:xfrm>
              <a:off x="0" y="0"/>
              <a:ext cx="12192000" cy="777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p:cNvPicPr>
              <a:picLocks noChangeAspect="1"/>
            </p:cNvPicPr>
            <p:nvPr/>
          </p:nvPicPr>
          <p:blipFill>
            <a:blip r:embed="rId2"/>
            <a:stretch>
              <a:fillRect/>
            </a:stretch>
          </p:blipFill>
          <p:spPr>
            <a:xfrm>
              <a:off x="10488739" y="179070"/>
              <a:ext cx="1419225" cy="419100"/>
            </a:xfrm>
            <a:prstGeom prst="rect">
              <a:avLst/>
            </a:prstGeom>
          </p:spPr>
        </p:pic>
      </p:grpSp>
      <p:sp>
        <p:nvSpPr>
          <p:cNvPr id="2" name="Rectangle 1"/>
          <p:cNvSpPr/>
          <p:nvPr/>
        </p:nvSpPr>
        <p:spPr>
          <a:xfrm>
            <a:off x="389890" y="203954"/>
            <a:ext cx="5864811" cy="523220"/>
          </a:xfrm>
          <a:prstGeom prst="rect">
            <a:avLst/>
          </a:prstGeom>
        </p:spPr>
        <p:txBody>
          <a:bodyPr wrap="none">
            <a:spAutoFit/>
          </a:bodyPr>
          <a:lstStyle/>
          <a:p>
            <a:r>
              <a:rPr lang="en-US" sz="2800" dirty="0"/>
              <a:t>Income Analysis for the loan applicants</a:t>
            </a:r>
            <a:endParaRPr lang="en-IN" sz="2800" dirty="0"/>
          </a:p>
        </p:txBody>
      </p:sp>
      <p:pic>
        <p:nvPicPr>
          <p:cNvPr id="3" name="Picture 2"/>
          <p:cNvPicPr>
            <a:picLocks noChangeAspect="1"/>
          </p:cNvPicPr>
          <p:nvPr/>
        </p:nvPicPr>
        <p:blipFill>
          <a:blip r:embed="rId3"/>
          <a:stretch>
            <a:fillRect/>
          </a:stretch>
        </p:blipFill>
        <p:spPr>
          <a:xfrm>
            <a:off x="250889" y="1064921"/>
            <a:ext cx="4760024" cy="3170942"/>
          </a:xfrm>
          <a:prstGeom prst="rect">
            <a:avLst/>
          </a:prstGeom>
        </p:spPr>
      </p:pic>
      <p:pic>
        <p:nvPicPr>
          <p:cNvPr id="9" name="Picture 8"/>
          <p:cNvPicPr>
            <a:picLocks noChangeAspect="1"/>
          </p:cNvPicPr>
          <p:nvPr/>
        </p:nvPicPr>
        <p:blipFill>
          <a:blip r:embed="rId4"/>
          <a:stretch>
            <a:fillRect/>
          </a:stretch>
        </p:blipFill>
        <p:spPr>
          <a:xfrm>
            <a:off x="5493448" y="867120"/>
            <a:ext cx="5223891" cy="3566545"/>
          </a:xfrm>
          <a:prstGeom prst="rect">
            <a:avLst/>
          </a:prstGeom>
        </p:spPr>
      </p:pic>
      <p:sp>
        <p:nvSpPr>
          <p:cNvPr id="10" name="Rectangle 9"/>
          <p:cNvSpPr/>
          <p:nvPr/>
        </p:nvSpPr>
        <p:spPr>
          <a:xfrm>
            <a:off x="798576" y="4832711"/>
            <a:ext cx="6096000" cy="923330"/>
          </a:xfrm>
          <a:prstGeom prst="rect">
            <a:avLst/>
          </a:prstGeom>
        </p:spPr>
        <p:txBody>
          <a:bodyPr>
            <a:spAutoFit/>
          </a:bodyPr>
          <a:lstStyle/>
          <a:p>
            <a:r>
              <a:rPr lang="en-US" b="1" dirty="0"/>
              <a:t>Observation: </a:t>
            </a:r>
          </a:p>
          <a:p>
            <a:pPr marL="342900" indent="-342900">
              <a:buFont typeface="+mj-lt"/>
              <a:buAutoNum type="arabicPeriod"/>
            </a:pPr>
            <a:r>
              <a:rPr lang="en-US" dirty="0"/>
              <a:t>Most of the applicants have income between 0 to 5 lakhs. </a:t>
            </a:r>
          </a:p>
          <a:p>
            <a:pPr marL="342900" indent="-342900">
              <a:buFont typeface="+mj-lt"/>
              <a:buAutoNum type="arabicPeriod"/>
            </a:pPr>
            <a:r>
              <a:rPr lang="en-US" dirty="0"/>
              <a:t>There are two applicants having income above 30 lakhs</a:t>
            </a:r>
            <a:endParaRPr lang="en-IN" dirty="0"/>
          </a:p>
        </p:txBody>
      </p:sp>
    </p:spTree>
    <p:extLst>
      <p:ext uri="{BB962C8B-B14F-4D97-AF65-F5344CB8AC3E}">
        <p14:creationId xmlns:p14="http://schemas.microsoft.com/office/powerpoint/2010/main" val="3865181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12192000" cy="777240"/>
            <a:chOff x="0" y="0"/>
            <a:chExt cx="12192000" cy="777240"/>
          </a:xfrm>
        </p:grpSpPr>
        <p:sp>
          <p:nvSpPr>
            <p:cNvPr id="4" name="Rectangle 3"/>
            <p:cNvSpPr/>
            <p:nvPr/>
          </p:nvSpPr>
          <p:spPr>
            <a:xfrm>
              <a:off x="0" y="0"/>
              <a:ext cx="12192000" cy="777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p:cNvPicPr>
              <a:picLocks noChangeAspect="1"/>
            </p:cNvPicPr>
            <p:nvPr/>
          </p:nvPicPr>
          <p:blipFill>
            <a:blip r:embed="rId2"/>
            <a:stretch>
              <a:fillRect/>
            </a:stretch>
          </p:blipFill>
          <p:spPr>
            <a:xfrm>
              <a:off x="10488739" y="179070"/>
              <a:ext cx="1419225" cy="419100"/>
            </a:xfrm>
            <a:prstGeom prst="rect">
              <a:avLst/>
            </a:prstGeom>
          </p:spPr>
        </p:pic>
      </p:grpSp>
      <p:sp>
        <p:nvSpPr>
          <p:cNvPr id="2" name="Rectangle 1"/>
          <p:cNvSpPr/>
          <p:nvPr/>
        </p:nvSpPr>
        <p:spPr>
          <a:xfrm>
            <a:off x="594302" y="228838"/>
            <a:ext cx="3973780" cy="584775"/>
          </a:xfrm>
          <a:prstGeom prst="rect">
            <a:avLst/>
          </a:prstGeom>
        </p:spPr>
        <p:txBody>
          <a:bodyPr wrap="none">
            <a:spAutoFit/>
          </a:bodyPr>
          <a:lstStyle/>
          <a:p>
            <a:r>
              <a:rPr lang="en-IN" sz="3200" dirty="0"/>
              <a:t>Term and Interest Rate</a:t>
            </a:r>
          </a:p>
        </p:txBody>
      </p:sp>
      <p:pic>
        <p:nvPicPr>
          <p:cNvPr id="3" name="Picture 2"/>
          <p:cNvPicPr>
            <a:picLocks noChangeAspect="1"/>
          </p:cNvPicPr>
          <p:nvPr/>
        </p:nvPicPr>
        <p:blipFill>
          <a:blip r:embed="rId3"/>
          <a:stretch>
            <a:fillRect/>
          </a:stretch>
        </p:blipFill>
        <p:spPr>
          <a:xfrm>
            <a:off x="204597" y="1042451"/>
            <a:ext cx="5618267" cy="2916901"/>
          </a:xfrm>
          <a:prstGeom prst="rect">
            <a:avLst/>
          </a:prstGeom>
        </p:spPr>
      </p:pic>
      <p:pic>
        <p:nvPicPr>
          <p:cNvPr id="9" name="Picture 8"/>
          <p:cNvPicPr>
            <a:picLocks noChangeAspect="1"/>
          </p:cNvPicPr>
          <p:nvPr/>
        </p:nvPicPr>
        <p:blipFill>
          <a:blip r:embed="rId4"/>
          <a:stretch>
            <a:fillRect/>
          </a:stretch>
        </p:blipFill>
        <p:spPr>
          <a:xfrm>
            <a:off x="6318062" y="1042451"/>
            <a:ext cx="5338290" cy="2679192"/>
          </a:xfrm>
          <a:prstGeom prst="rect">
            <a:avLst/>
          </a:prstGeom>
        </p:spPr>
      </p:pic>
      <p:sp>
        <p:nvSpPr>
          <p:cNvPr id="10" name="Rectangle 9"/>
          <p:cNvSpPr/>
          <p:nvPr/>
        </p:nvSpPr>
        <p:spPr>
          <a:xfrm>
            <a:off x="432816" y="4742611"/>
            <a:ext cx="4925568" cy="923330"/>
          </a:xfrm>
          <a:prstGeom prst="rect">
            <a:avLst/>
          </a:prstGeom>
        </p:spPr>
        <p:txBody>
          <a:bodyPr wrap="square">
            <a:spAutoFit/>
          </a:bodyPr>
          <a:lstStyle/>
          <a:p>
            <a:pPr marL="285750" indent="-285750">
              <a:buFont typeface="Wingdings" panose="05000000000000000000" pitchFamily="2" charset="2"/>
              <a:buChar char="§"/>
            </a:pPr>
            <a:r>
              <a:rPr lang="en-US" b="1" dirty="0"/>
              <a:t>Loan Term: </a:t>
            </a:r>
            <a:r>
              <a:rPr lang="en-US" dirty="0"/>
              <a:t>The Loans taken for 36-month term are much more than 60 months and have lower chance of defaulting.</a:t>
            </a:r>
            <a:endParaRPr lang="en-IN" dirty="0"/>
          </a:p>
        </p:txBody>
      </p:sp>
      <p:sp>
        <p:nvSpPr>
          <p:cNvPr id="11" name="Rectangle 10"/>
          <p:cNvSpPr/>
          <p:nvPr/>
        </p:nvSpPr>
        <p:spPr>
          <a:xfrm>
            <a:off x="6096000" y="4604111"/>
            <a:ext cx="6002084" cy="1200329"/>
          </a:xfrm>
          <a:prstGeom prst="rect">
            <a:avLst/>
          </a:prstGeom>
        </p:spPr>
        <p:txBody>
          <a:bodyPr wrap="square">
            <a:spAutoFit/>
          </a:bodyPr>
          <a:lstStyle/>
          <a:p>
            <a:pPr marL="285750" indent="-285750">
              <a:buFont typeface="Wingdings" panose="05000000000000000000" pitchFamily="2" charset="2"/>
              <a:buChar char="§"/>
            </a:pPr>
            <a:r>
              <a:rPr lang="en-US" b="1" dirty="0"/>
              <a:t>Interest Rate: </a:t>
            </a:r>
            <a:r>
              <a:rPr lang="en-US" dirty="0"/>
              <a:t>The count of loan taken varies with interest rate showing peak around in 5-15 bracket and decreasing slowly whereas the chance of defaulting increases with interest rate</a:t>
            </a:r>
            <a:endParaRPr lang="en-IN" dirty="0"/>
          </a:p>
        </p:txBody>
      </p:sp>
    </p:spTree>
    <p:extLst>
      <p:ext uri="{BB962C8B-B14F-4D97-AF65-F5344CB8AC3E}">
        <p14:creationId xmlns:p14="http://schemas.microsoft.com/office/powerpoint/2010/main" val="872009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TotalTime>
  <Words>857</Words>
  <Application>Microsoft Office PowerPoint</Application>
  <PresentationFormat>Widescreen</PresentationFormat>
  <Paragraphs>103</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TEMAOS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Sansuddi, Vijay (Nokia - IN/Bangalore)</cp:lastModifiedBy>
  <cp:revision>36</cp:revision>
  <dcterms:created xsi:type="dcterms:W3CDTF">2022-11-07T11:47:44Z</dcterms:created>
  <dcterms:modified xsi:type="dcterms:W3CDTF">2022-11-09T13:16:39Z</dcterms:modified>
</cp:coreProperties>
</file>