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9"/>
  </p:notesMasterIdLst>
  <p:handoutMasterIdLst>
    <p:handoutMasterId r:id="rId30"/>
  </p:handoutMasterIdLst>
  <p:sldIdLst>
    <p:sldId id="292" r:id="rId2"/>
    <p:sldId id="296" r:id="rId3"/>
    <p:sldId id="356" r:id="rId4"/>
    <p:sldId id="357" r:id="rId5"/>
    <p:sldId id="358" r:id="rId6"/>
    <p:sldId id="359" r:id="rId7"/>
    <p:sldId id="360" r:id="rId8"/>
    <p:sldId id="361" r:id="rId9"/>
    <p:sldId id="362" r:id="rId10"/>
    <p:sldId id="355" r:id="rId11"/>
    <p:sldId id="335" r:id="rId12"/>
    <p:sldId id="340" r:id="rId13"/>
    <p:sldId id="343" r:id="rId14"/>
    <p:sldId id="344" r:id="rId15"/>
    <p:sldId id="345" r:id="rId16"/>
    <p:sldId id="346" r:id="rId17"/>
    <p:sldId id="349" r:id="rId18"/>
    <p:sldId id="350" r:id="rId19"/>
    <p:sldId id="351" r:id="rId20"/>
    <p:sldId id="366" r:id="rId21"/>
    <p:sldId id="352" r:id="rId22"/>
    <p:sldId id="363" r:id="rId23"/>
    <p:sldId id="353" r:id="rId24"/>
    <p:sldId id="364" r:id="rId25"/>
    <p:sldId id="354" r:id="rId26"/>
    <p:sldId id="365" r:id="rId27"/>
    <p:sldId id="331"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96" d="100"/>
          <a:sy n="96" d="100"/>
        </p:scale>
        <p:origin x="618" y="48"/>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BB2B7-9639-4EFF-87CC-26FF1F5848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CB67A06-4508-4021-BB69-52F00C741B91}">
      <dgm:prSet phldrT="[Text]" custT="1"/>
      <dgm:spPr/>
      <dgm:t>
        <a:bodyPr/>
        <a:lstStyle/>
        <a:p>
          <a:r>
            <a:rPr lang="en-US" sz="2000" dirty="0"/>
            <a:t>Creational Pattern</a:t>
          </a:r>
        </a:p>
      </dgm:t>
    </dgm:pt>
    <dgm:pt modelId="{1A44EC63-77D9-49CA-9921-3CE06E77E42C}" type="parTrans" cxnId="{A6B952B1-2B95-4BF1-AD57-7A440AF38076}">
      <dgm:prSet/>
      <dgm:spPr/>
      <dgm:t>
        <a:bodyPr/>
        <a:lstStyle/>
        <a:p>
          <a:endParaRPr lang="en-US"/>
        </a:p>
      </dgm:t>
    </dgm:pt>
    <dgm:pt modelId="{9A60C95A-8104-4655-8CE9-5F7D5833B90D}" type="sibTrans" cxnId="{A6B952B1-2B95-4BF1-AD57-7A440AF38076}">
      <dgm:prSet/>
      <dgm:spPr/>
      <dgm:t>
        <a:bodyPr/>
        <a:lstStyle/>
        <a:p>
          <a:endParaRPr lang="en-US"/>
        </a:p>
      </dgm:t>
    </dgm:pt>
    <dgm:pt modelId="{527EA241-6089-40B2-A01A-00482D77BD79}">
      <dgm:prSet phldrT="[Text]" custT="1"/>
      <dgm:spPr/>
      <dgm:t>
        <a:bodyPr/>
        <a:lstStyle/>
        <a:p>
          <a:r>
            <a:rPr lang="en-US" sz="1600" dirty="0"/>
            <a:t>Factory Method Pattern</a:t>
          </a:r>
        </a:p>
      </dgm:t>
    </dgm:pt>
    <dgm:pt modelId="{DCC177AD-6BF5-4A0B-AA0D-A84BAA6A4D35}" type="parTrans" cxnId="{72CEC90A-993E-4762-B1DD-CB605861843D}">
      <dgm:prSet/>
      <dgm:spPr/>
      <dgm:t>
        <a:bodyPr/>
        <a:lstStyle/>
        <a:p>
          <a:endParaRPr lang="en-US"/>
        </a:p>
      </dgm:t>
    </dgm:pt>
    <dgm:pt modelId="{055F1DFF-E2E8-4EC9-AADB-1EAF093E98D0}" type="sibTrans" cxnId="{72CEC90A-993E-4762-B1DD-CB605861843D}">
      <dgm:prSet/>
      <dgm:spPr/>
      <dgm:t>
        <a:bodyPr/>
        <a:lstStyle/>
        <a:p>
          <a:endParaRPr lang="en-US"/>
        </a:p>
      </dgm:t>
    </dgm:pt>
    <dgm:pt modelId="{D6FE40CB-4C50-4131-8A89-87AD9493DF95}">
      <dgm:prSet phldrT="[Text]" custT="1"/>
      <dgm:spPr/>
      <dgm:t>
        <a:bodyPr/>
        <a:lstStyle/>
        <a:p>
          <a:r>
            <a:rPr lang="en-US" sz="2000" dirty="0"/>
            <a:t>Structural Pattern</a:t>
          </a:r>
        </a:p>
      </dgm:t>
    </dgm:pt>
    <dgm:pt modelId="{CA8DF623-5D2F-4C05-B968-29DA6A9E5639}" type="parTrans" cxnId="{71307183-F6B0-45BF-BC81-ACCBE76066D9}">
      <dgm:prSet/>
      <dgm:spPr/>
      <dgm:t>
        <a:bodyPr/>
        <a:lstStyle/>
        <a:p>
          <a:endParaRPr lang="en-US"/>
        </a:p>
      </dgm:t>
    </dgm:pt>
    <dgm:pt modelId="{18B2CD42-9EF9-470A-8E7C-7FA057B615E0}" type="sibTrans" cxnId="{71307183-F6B0-45BF-BC81-ACCBE76066D9}">
      <dgm:prSet/>
      <dgm:spPr/>
      <dgm:t>
        <a:bodyPr/>
        <a:lstStyle/>
        <a:p>
          <a:endParaRPr lang="en-US"/>
        </a:p>
      </dgm:t>
    </dgm:pt>
    <dgm:pt modelId="{73119DD7-CAA3-43CD-ACA5-26777B1E09EA}">
      <dgm:prSet phldrT="[Text]" custT="1"/>
      <dgm:spPr/>
      <dgm:t>
        <a:bodyPr/>
        <a:lstStyle/>
        <a:p>
          <a:r>
            <a:rPr lang="en-US" sz="1600" dirty="0"/>
            <a:t>Adapter Pattern</a:t>
          </a:r>
        </a:p>
      </dgm:t>
    </dgm:pt>
    <dgm:pt modelId="{8478DCC4-3B26-4E8A-9F09-3930880C3461}" type="parTrans" cxnId="{D7BC9302-DBE5-4C8F-BA08-40955CA52299}">
      <dgm:prSet/>
      <dgm:spPr/>
      <dgm:t>
        <a:bodyPr/>
        <a:lstStyle/>
        <a:p>
          <a:endParaRPr lang="en-US"/>
        </a:p>
      </dgm:t>
    </dgm:pt>
    <dgm:pt modelId="{0512DD40-4A99-4F91-AEFB-1F7B11988942}" type="sibTrans" cxnId="{D7BC9302-DBE5-4C8F-BA08-40955CA52299}">
      <dgm:prSet/>
      <dgm:spPr/>
      <dgm:t>
        <a:bodyPr/>
        <a:lstStyle/>
        <a:p>
          <a:endParaRPr lang="en-US"/>
        </a:p>
      </dgm:t>
    </dgm:pt>
    <dgm:pt modelId="{D7FF0462-600A-4D30-8200-C0A166A35A40}">
      <dgm:prSet phldrT="[Text]" custT="1"/>
      <dgm:spPr/>
      <dgm:t>
        <a:bodyPr/>
        <a:lstStyle/>
        <a:p>
          <a:r>
            <a:rPr lang="en-US" sz="2000" dirty="0"/>
            <a:t>Behavioral Pattern</a:t>
          </a:r>
        </a:p>
      </dgm:t>
    </dgm:pt>
    <dgm:pt modelId="{D3691901-25FD-4A13-8FEB-66030FDE663F}" type="parTrans" cxnId="{5A34DDE1-8925-4E5D-A73B-7C9EF9B02DA9}">
      <dgm:prSet/>
      <dgm:spPr/>
      <dgm:t>
        <a:bodyPr/>
        <a:lstStyle/>
        <a:p>
          <a:endParaRPr lang="en-US"/>
        </a:p>
      </dgm:t>
    </dgm:pt>
    <dgm:pt modelId="{006331F8-680A-4C09-893B-41506428B2F9}" type="sibTrans" cxnId="{5A34DDE1-8925-4E5D-A73B-7C9EF9B02DA9}">
      <dgm:prSet/>
      <dgm:spPr/>
      <dgm:t>
        <a:bodyPr/>
        <a:lstStyle/>
        <a:p>
          <a:endParaRPr lang="en-US"/>
        </a:p>
      </dgm:t>
    </dgm:pt>
    <dgm:pt modelId="{D05722C0-AC17-465B-BCF8-4845B760185E}">
      <dgm:prSet phldrT="[Text]" custT="1"/>
      <dgm:spPr/>
      <dgm:t>
        <a:bodyPr/>
        <a:lstStyle/>
        <a:p>
          <a:r>
            <a:rPr lang="en-US" sz="1600" dirty="0"/>
            <a:t>Chain of Responsibility</a:t>
          </a:r>
        </a:p>
      </dgm:t>
    </dgm:pt>
    <dgm:pt modelId="{745311D5-E0A4-4F4A-8789-D8DA8741291A}" type="parTrans" cxnId="{13D48FC8-13B3-44ED-A474-28C1557248D0}">
      <dgm:prSet/>
      <dgm:spPr/>
      <dgm:t>
        <a:bodyPr/>
        <a:lstStyle/>
        <a:p>
          <a:endParaRPr lang="en-US"/>
        </a:p>
      </dgm:t>
    </dgm:pt>
    <dgm:pt modelId="{15A11987-85C6-42C8-9F0F-12B142AFDC6A}" type="sibTrans" cxnId="{13D48FC8-13B3-44ED-A474-28C1557248D0}">
      <dgm:prSet/>
      <dgm:spPr/>
      <dgm:t>
        <a:bodyPr/>
        <a:lstStyle/>
        <a:p>
          <a:endParaRPr lang="en-US"/>
        </a:p>
      </dgm:t>
    </dgm:pt>
    <dgm:pt modelId="{F86A4822-5DCD-4A17-8B4D-3D761D4BF3B2}">
      <dgm:prSet phldrT="[Text]" custT="1"/>
      <dgm:spPr/>
      <dgm:t>
        <a:bodyPr/>
        <a:lstStyle/>
        <a:p>
          <a:endParaRPr lang="en-US" sz="1600" dirty="0"/>
        </a:p>
      </dgm:t>
    </dgm:pt>
    <dgm:pt modelId="{9C6AECE2-BCB9-4C18-BC2D-516C9B6CDD50}" type="parTrans" cxnId="{C88740B5-5A6A-4042-BA73-E4856D2C6BA9}">
      <dgm:prSet/>
      <dgm:spPr/>
      <dgm:t>
        <a:bodyPr/>
        <a:lstStyle/>
        <a:p>
          <a:endParaRPr lang="en-US"/>
        </a:p>
      </dgm:t>
    </dgm:pt>
    <dgm:pt modelId="{45469FA1-30F4-48E8-B999-5F28D9121597}" type="sibTrans" cxnId="{C88740B5-5A6A-4042-BA73-E4856D2C6BA9}">
      <dgm:prSet/>
      <dgm:spPr/>
      <dgm:t>
        <a:bodyPr/>
        <a:lstStyle/>
        <a:p>
          <a:endParaRPr lang="en-US"/>
        </a:p>
      </dgm:t>
    </dgm:pt>
    <dgm:pt modelId="{9B6DF75B-66A8-42B4-96A4-6E6C4575E4A7}">
      <dgm:prSet phldrT="[Text]" custT="1"/>
      <dgm:spPr/>
      <dgm:t>
        <a:bodyPr/>
        <a:lstStyle/>
        <a:p>
          <a:endParaRPr lang="en-US" sz="1600" dirty="0"/>
        </a:p>
      </dgm:t>
    </dgm:pt>
    <dgm:pt modelId="{FE6BE84D-0EF3-4875-9477-05FEAA5EDCF1}" type="parTrans" cxnId="{3690CF5B-4F45-4527-B338-896350C0E50E}">
      <dgm:prSet/>
      <dgm:spPr/>
      <dgm:t>
        <a:bodyPr/>
        <a:lstStyle/>
        <a:p>
          <a:endParaRPr lang="en-US"/>
        </a:p>
      </dgm:t>
    </dgm:pt>
    <dgm:pt modelId="{11E414A2-4A07-41C0-83DC-9EDB5C91F3E7}" type="sibTrans" cxnId="{3690CF5B-4F45-4527-B338-896350C0E50E}">
      <dgm:prSet/>
      <dgm:spPr/>
      <dgm:t>
        <a:bodyPr/>
        <a:lstStyle/>
        <a:p>
          <a:endParaRPr lang="en-US"/>
        </a:p>
      </dgm:t>
    </dgm:pt>
    <dgm:pt modelId="{E79DEC74-D00B-4077-A1CF-3BB1230305BA}">
      <dgm:prSet custT="1"/>
      <dgm:spPr/>
      <dgm:t>
        <a:bodyPr/>
        <a:lstStyle/>
        <a:p>
          <a:r>
            <a:rPr lang="en-US" sz="1600" dirty="0"/>
            <a:t>Abstract Factory Pattern</a:t>
          </a:r>
        </a:p>
      </dgm:t>
    </dgm:pt>
    <dgm:pt modelId="{692A5C5F-BB48-45E6-B344-7C3FA022AFEE}" type="parTrans" cxnId="{D49891E0-DDE2-45DF-B6AF-8358767BD3A2}">
      <dgm:prSet/>
      <dgm:spPr/>
      <dgm:t>
        <a:bodyPr/>
        <a:lstStyle/>
        <a:p>
          <a:endParaRPr lang="en-US"/>
        </a:p>
      </dgm:t>
    </dgm:pt>
    <dgm:pt modelId="{DAF3B44C-A5F3-4802-9BD7-03798DC1252E}" type="sibTrans" cxnId="{D49891E0-DDE2-45DF-B6AF-8358767BD3A2}">
      <dgm:prSet/>
      <dgm:spPr/>
      <dgm:t>
        <a:bodyPr/>
        <a:lstStyle/>
        <a:p>
          <a:endParaRPr lang="en-US"/>
        </a:p>
      </dgm:t>
    </dgm:pt>
    <dgm:pt modelId="{3E05D980-3DEC-4474-A99F-3390C0A15D3F}">
      <dgm:prSet custT="1"/>
      <dgm:spPr/>
      <dgm:t>
        <a:bodyPr/>
        <a:lstStyle/>
        <a:p>
          <a:r>
            <a:rPr lang="en-US" sz="1600" dirty="0"/>
            <a:t>Singleton Pattern</a:t>
          </a:r>
        </a:p>
      </dgm:t>
    </dgm:pt>
    <dgm:pt modelId="{949A57B2-99C7-40ED-B20F-60D4E2F15077}" type="parTrans" cxnId="{D95D3B83-3023-4294-A874-22632A2CC787}">
      <dgm:prSet/>
      <dgm:spPr/>
      <dgm:t>
        <a:bodyPr/>
        <a:lstStyle/>
        <a:p>
          <a:endParaRPr lang="en-US"/>
        </a:p>
      </dgm:t>
    </dgm:pt>
    <dgm:pt modelId="{232C2929-2793-46F5-AFB4-22E4601F52C9}" type="sibTrans" cxnId="{D95D3B83-3023-4294-A874-22632A2CC787}">
      <dgm:prSet/>
      <dgm:spPr/>
      <dgm:t>
        <a:bodyPr/>
        <a:lstStyle/>
        <a:p>
          <a:endParaRPr lang="en-US"/>
        </a:p>
      </dgm:t>
    </dgm:pt>
    <dgm:pt modelId="{C103A1F8-79D3-4350-9988-5DDD52D01E47}">
      <dgm:prSet custT="1"/>
      <dgm:spPr/>
      <dgm:t>
        <a:bodyPr/>
        <a:lstStyle/>
        <a:p>
          <a:r>
            <a:rPr lang="en-US" sz="1600" dirty="0"/>
            <a:t>Prototype Pattern</a:t>
          </a:r>
        </a:p>
      </dgm:t>
    </dgm:pt>
    <dgm:pt modelId="{4BEC9E1B-29BD-408C-815A-D919CB74E8ED}" type="parTrans" cxnId="{0E8FFC77-0C04-48C1-B07E-896A75B61628}">
      <dgm:prSet/>
      <dgm:spPr/>
      <dgm:t>
        <a:bodyPr/>
        <a:lstStyle/>
        <a:p>
          <a:endParaRPr lang="en-US"/>
        </a:p>
      </dgm:t>
    </dgm:pt>
    <dgm:pt modelId="{8E0E5699-4C3D-496A-AA10-6A46FA3F17D5}" type="sibTrans" cxnId="{0E8FFC77-0C04-48C1-B07E-896A75B61628}">
      <dgm:prSet/>
      <dgm:spPr/>
      <dgm:t>
        <a:bodyPr/>
        <a:lstStyle/>
        <a:p>
          <a:endParaRPr lang="en-US"/>
        </a:p>
      </dgm:t>
    </dgm:pt>
    <dgm:pt modelId="{79037C16-6B2B-4C61-B9AF-07A597FC84A0}">
      <dgm:prSet custT="1"/>
      <dgm:spPr/>
      <dgm:t>
        <a:bodyPr/>
        <a:lstStyle/>
        <a:p>
          <a:r>
            <a:rPr lang="en-US" sz="1600" dirty="0"/>
            <a:t>Builder Pattern</a:t>
          </a:r>
        </a:p>
      </dgm:t>
    </dgm:pt>
    <dgm:pt modelId="{DA0219EF-01AD-4EB8-BA7D-A9AECEA472DB}" type="parTrans" cxnId="{7C0F861C-D80F-4956-9B0C-CB8556CD4FE5}">
      <dgm:prSet/>
      <dgm:spPr/>
      <dgm:t>
        <a:bodyPr/>
        <a:lstStyle/>
        <a:p>
          <a:endParaRPr lang="en-US"/>
        </a:p>
      </dgm:t>
    </dgm:pt>
    <dgm:pt modelId="{9CBD9838-CEF6-4F20-95CA-0177EED43307}" type="sibTrans" cxnId="{7C0F861C-D80F-4956-9B0C-CB8556CD4FE5}">
      <dgm:prSet/>
      <dgm:spPr/>
      <dgm:t>
        <a:bodyPr/>
        <a:lstStyle/>
        <a:p>
          <a:endParaRPr lang="en-US"/>
        </a:p>
      </dgm:t>
    </dgm:pt>
    <dgm:pt modelId="{A5502692-7B83-4B44-ABDA-01A2CF991FEC}">
      <dgm:prSet custT="1"/>
      <dgm:spPr/>
      <dgm:t>
        <a:bodyPr/>
        <a:lstStyle/>
        <a:p>
          <a:r>
            <a:rPr lang="en-US" sz="1600" dirty="0"/>
            <a:t>Object Pool Pattern</a:t>
          </a:r>
        </a:p>
      </dgm:t>
    </dgm:pt>
    <dgm:pt modelId="{760A6405-32F6-479C-9744-F005E098C34C}" type="parTrans" cxnId="{70D55365-29F9-4F1D-B7D8-07579541BDAF}">
      <dgm:prSet/>
      <dgm:spPr/>
      <dgm:t>
        <a:bodyPr/>
        <a:lstStyle/>
        <a:p>
          <a:endParaRPr lang="en-US"/>
        </a:p>
      </dgm:t>
    </dgm:pt>
    <dgm:pt modelId="{EED12177-63C8-448D-8D3B-4F2C28AAD968}" type="sibTrans" cxnId="{70D55365-29F9-4F1D-B7D8-07579541BDAF}">
      <dgm:prSet/>
      <dgm:spPr/>
      <dgm:t>
        <a:bodyPr/>
        <a:lstStyle/>
        <a:p>
          <a:endParaRPr lang="en-US"/>
        </a:p>
      </dgm:t>
    </dgm:pt>
    <dgm:pt modelId="{DD145DB0-D4B4-4E84-A89F-3696F8A19BCD}">
      <dgm:prSet phldrT="[Text]" custT="1"/>
      <dgm:spPr/>
      <dgm:t>
        <a:bodyPr/>
        <a:lstStyle/>
        <a:p>
          <a:r>
            <a:rPr lang="en-US" sz="1600" dirty="0"/>
            <a:t>Bridge Pattern</a:t>
          </a:r>
        </a:p>
      </dgm:t>
    </dgm:pt>
    <dgm:pt modelId="{661947C8-17B9-4E82-BDE5-A2A9325EEEC5}" type="parTrans" cxnId="{468C96BC-29A7-4111-8C8F-268B0158D8EC}">
      <dgm:prSet/>
      <dgm:spPr/>
      <dgm:t>
        <a:bodyPr/>
        <a:lstStyle/>
        <a:p>
          <a:endParaRPr lang="en-US"/>
        </a:p>
      </dgm:t>
    </dgm:pt>
    <dgm:pt modelId="{FF63E431-5039-4B42-9E34-75CA646A98A4}" type="sibTrans" cxnId="{468C96BC-29A7-4111-8C8F-268B0158D8EC}">
      <dgm:prSet/>
      <dgm:spPr/>
      <dgm:t>
        <a:bodyPr/>
        <a:lstStyle/>
        <a:p>
          <a:endParaRPr lang="en-US"/>
        </a:p>
      </dgm:t>
    </dgm:pt>
    <dgm:pt modelId="{05BAB14A-6142-4E28-BB4C-458CE14F94F0}">
      <dgm:prSet phldrT="[Text]" custT="1"/>
      <dgm:spPr/>
      <dgm:t>
        <a:bodyPr/>
        <a:lstStyle/>
        <a:p>
          <a:r>
            <a:rPr lang="en-US" sz="1600" dirty="0"/>
            <a:t>Composite Pattern</a:t>
          </a:r>
        </a:p>
      </dgm:t>
    </dgm:pt>
    <dgm:pt modelId="{C8811FB3-BC10-4101-BE68-84DA7531B909}" type="parTrans" cxnId="{AA274641-3D1A-46E8-8387-EF5F3F7E51D4}">
      <dgm:prSet/>
      <dgm:spPr/>
      <dgm:t>
        <a:bodyPr/>
        <a:lstStyle/>
        <a:p>
          <a:endParaRPr lang="en-US"/>
        </a:p>
      </dgm:t>
    </dgm:pt>
    <dgm:pt modelId="{93CEAC2C-5CEC-4ABF-A5A6-C431F4632CAB}" type="sibTrans" cxnId="{AA274641-3D1A-46E8-8387-EF5F3F7E51D4}">
      <dgm:prSet/>
      <dgm:spPr/>
      <dgm:t>
        <a:bodyPr/>
        <a:lstStyle/>
        <a:p>
          <a:endParaRPr lang="en-US"/>
        </a:p>
      </dgm:t>
    </dgm:pt>
    <dgm:pt modelId="{2FF14422-48CD-49F1-BDAF-9612BAAF2DC4}">
      <dgm:prSet phldrT="[Text]" custT="1"/>
      <dgm:spPr/>
      <dgm:t>
        <a:bodyPr/>
        <a:lstStyle/>
        <a:p>
          <a:r>
            <a:rPr lang="en-US" sz="1600" dirty="0"/>
            <a:t>Decorator Pattern</a:t>
          </a:r>
        </a:p>
      </dgm:t>
    </dgm:pt>
    <dgm:pt modelId="{F8C5429B-9EFD-4857-BEBD-FB016AD59412}" type="parTrans" cxnId="{21C20295-0A24-492B-9315-5828DCD5C00C}">
      <dgm:prSet/>
      <dgm:spPr/>
      <dgm:t>
        <a:bodyPr/>
        <a:lstStyle/>
        <a:p>
          <a:endParaRPr lang="en-US"/>
        </a:p>
      </dgm:t>
    </dgm:pt>
    <dgm:pt modelId="{249A3A79-8F34-48A4-9767-A7D65FB1F9BB}" type="sibTrans" cxnId="{21C20295-0A24-492B-9315-5828DCD5C00C}">
      <dgm:prSet/>
      <dgm:spPr/>
      <dgm:t>
        <a:bodyPr/>
        <a:lstStyle/>
        <a:p>
          <a:endParaRPr lang="en-US"/>
        </a:p>
      </dgm:t>
    </dgm:pt>
    <dgm:pt modelId="{BB5996A0-65A7-4954-A421-00D86F57C30A}">
      <dgm:prSet phldrT="[Text]" custT="1"/>
      <dgm:spPr/>
      <dgm:t>
        <a:bodyPr/>
        <a:lstStyle/>
        <a:p>
          <a:r>
            <a:rPr lang="en-US" sz="1600" dirty="0"/>
            <a:t>Facade Pattern</a:t>
          </a:r>
        </a:p>
      </dgm:t>
    </dgm:pt>
    <dgm:pt modelId="{851ACE99-9298-4C07-8DA9-20B7886526EE}" type="parTrans" cxnId="{8539D9B5-098C-419C-A5EF-9C3E731473B7}">
      <dgm:prSet/>
      <dgm:spPr/>
      <dgm:t>
        <a:bodyPr/>
        <a:lstStyle/>
        <a:p>
          <a:endParaRPr lang="en-US"/>
        </a:p>
      </dgm:t>
    </dgm:pt>
    <dgm:pt modelId="{15193971-D8E6-4F9B-9E19-E8A6DEBE6CF9}" type="sibTrans" cxnId="{8539D9B5-098C-419C-A5EF-9C3E731473B7}">
      <dgm:prSet/>
      <dgm:spPr/>
      <dgm:t>
        <a:bodyPr/>
        <a:lstStyle/>
        <a:p>
          <a:endParaRPr lang="en-US"/>
        </a:p>
      </dgm:t>
    </dgm:pt>
    <dgm:pt modelId="{8D5F90D6-60CB-46D0-A5E4-3FC46C743276}">
      <dgm:prSet phldrT="[Text]" custT="1"/>
      <dgm:spPr/>
      <dgm:t>
        <a:bodyPr/>
        <a:lstStyle/>
        <a:p>
          <a:r>
            <a:rPr lang="en-US" sz="1600" dirty="0"/>
            <a:t>Flyweight Pattern</a:t>
          </a:r>
        </a:p>
      </dgm:t>
    </dgm:pt>
    <dgm:pt modelId="{B8A80BDE-7AFE-4336-977E-CF2199956278}" type="parTrans" cxnId="{4384C150-42D2-47CE-A5F0-5FA3EAF22948}">
      <dgm:prSet/>
      <dgm:spPr/>
      <dgm:t>
        <a:bodyPr/>
        <a:lstStyle/>
        <a:p>
          <a:endParaRPr lang="en-US"/>
        </a:p>
      </dgm:t>
    </dgm:pt>
    <dgm:pt modelId="{E76455B5-5332-4E46-A139-0DA71A29EF08}" type="sibTrans" cxnId="{4384C150-42D2-47CE-A5F0-5FA3EAF22948}">
      <dgm:prSet/>
      <dgm:spPr/>
      <dgm:t>
        <a:bodyPr/>
        <a:lstStyle/>
        <a:p>
          <a:endParaRPr lang="en-US"/>
        </a:p>
      </dgm:t>
    </dgm:pt>
    <dgm:pt modelId="{409D2B38-8B70-41B0-A85B-874C76C52890}">
      <dgm:prSet phldrT="[Text]" custT="1"/>
      <dgm:spPr/>
      <dgm:t>
        <a:bodyPr/>
        <a:lstStyle/>
        <a:p>
          <a:r>
            <a:rPr lang="en-US" sz="1600" dirty="0"/>
            <a:t>proxy Pattern</a:t>
          </a:r>
        </a:p>
      </dgm:t>
    </dgm:pt>
    <dgm:pt modelId="{D252AB20-C076-4561-A9B0-932196307FB4}" type="parTrans" cxnId="{A8B816F4-9AD6-47CC-8D57-6E62EC37A6E4}">
      <dgm:prSet/>
      <dgm:spPr/>
      <dgm:t>
        <a:bodyPr/>
        <a:lstStyle/>
        <a:p>
          <a:endParaRPr lang="en-US"/>
        </a:p>
      </dgm:t>
    </dgm:pt>
    <dgm:pt modelId="{9A8ADAD9-2B28-44A8-B024-D1F37753376D}" type="sibTrans" cxnId="{A8B816F4-9AD6-47CC-8D57-6E62EC37A6E4}">
      <dgm:prSet/>
      <dgm:spPr/>
      <dgm:t>
        <a:bodyPr/>
        <a:lstStyle/>
        <a:p>
          <a:endParaRPr lang="en-US"/>
        </a:p>
      </dgm:t>
    </dgm:pt>
    <dgm:pt modelId="{AB6AABF6-A5A5-4F15-BE33-81E94F582953}">
      <dgm:prSet phldrT="[Text]" custT="1"/>
      <dgm:spPr/>
      <dgm:t>
        <a:bodyPr/>
        <a:lstStyle/>
        <a:p>
          <a:r>
            <a:rPr lang="en-US" sz="1600" dirty="0"/>
            <a:t>Command Pattern</a:t>
          </a:r>
        </a:p>
      </dgm:t>
    </dgm:pt>
    <dgm:pt modelId="{653B0BB7-54BC-4122-9587-10A20E2C43CF}" type="parTrans" cxnId="{05FC98DD-1EC5-45CD-8793-C1FE2A90B93C}">
      <dgm:prSet/>
      <dgm:spPr/>
      <dgm:t>
        <a:bodyPr/>
        <a:lstStyle/>
        <a:p>
          <a:endParaRPr lang="en-US"/>
        </a:p>
      </dgm:t>
    </dgm:pt>
    <dgm:pt modelId="{A9D9039D-FC7F-49BA-B455-CCF82DF45CB6}" type="sibTrans" cxnId="{05FC98DD-1EC5-45CD-8793-C1FE2A90B93C}">
      <dgm:prSet/>
      <dgm:spPr/>
      <dgm:t>
        <a:bodyPr/>
        <a:lstStyle/>
        <a:p>
          <a:endParaRPr lang="en-US"/>
        </a:p>
      </dgm:t>
    </dgm:pt>
    <dgm:pt modelId="{BEDBA86A-2ED9-40D4-B02A-0BF6B82198EA}">
      <dgm:prSet phldrT="[Text]" custT="1"/>
      <dgm:spPr/>
      <dgm:t>
        <a:bodyPr/>
        <a:lstStyle/>
        <a:p>
          <a:r>
            <a:rPr lang="en-US" sz="1600" dirty="0"/>
            <a:t>Interpreter Pattern</a:t>
          </a:r>
        </a:p>
      </dgm:t>
    </dgm:pt>
    <dgm:pt modelId="{2B8E1A70-13C3-44E6-84C4-CE9E5EFC067D}" type="parTrans" cxnId="{7C1A457F-B85E-47AB-8BE1-624241E80DA1}">
      <dgm:prSet/>
      <dgm:spPr/>
      <dgm:t>
        <a:bodyPr/>
        <a:lstStyle/>
        <a:p>
          <a:endParaRPr lang="en-US"/>
        </a:p>
      </dgm:t>
    </dgm:pt>
    <dgm:pt modelId="{EC6094A0-5371-4760-94D7-B1C37050FB0E}" type="sibTrans" cxnId="{7C1A457F-B85E-47AB-8BE1-624241E80DA1}">
      <dgm:prSet/>
      <dgm:spPr/>
      <dgm:t>
        <a:bodyPr/>
        <a:lstStyle/>
        <a:p>
          <a:endParaRPr lang="en-US"/>
        </a:p>
      </dgm:t>
    </dgm:pt>
    <dgm:pt modelId="{6F0F35BB-6EC3-4EE0-8AC0-CA36F4A78DFD}">
      <dgm:prSet phldrT="[Text]" custT="1"/>
      <dgm:spPr/>
      <dgm:t>
        <a:bodyPr/>
        <a:lstStyle/>
        <a:p>
          <a:r>
            <a:rPr lang="en-US" sz="1600" dirty="0"/>
            <a:t>Iterator Pattern</a:t>
          </a:r>
        </a:p>
      </dgm:t>
    </dgm:pt>
    <dgm:pt modelId="{99017AAB-B7A2-4A22-ADBE-0069B5014651}" type="parTrans" cxnId="{42174DF8-DF2C-4039-AFCE-044CF410178A}">
      <dgm:prSet/>
      <dgm:spPr/>
      <dgm:t>
        <a:bodyPr/>
        <a:lstStyle/>
        <a:p>
          <a:endParaRPr lang="en-US"/>
        </a:p>
      </dgm:t>
    </dgm:pt>
    <dgm:pt modelId="{3E6CB302-2C12-4F60-B6AD-6034B67D383F}" type="sibTrans" cxnId="{42174DF8-DF2C-4039-AFCE-044CF410178A}">
      <dgm:prSet/>
      <dgm:spPr/>
      <dgm:t>
        <a:bodyPr/>
        <a:lstStyle/>
        <a:p>
          <a:endParaRPr lang="en-US"/>
        </a:p>
      </dgm:t>
    </dgm:pt>
    <dgm:pt modelId="{80D22A9C-7FB1-4E35-934D-47C15533FB60}" type="pres">
      <dgm:prSet presAssocID="{A51BB2B7-9639-4EFF-87CC-26FF1F584845}" presName="Name0" presStyleCnt="0">
        <dgm:presLayoutVars>
          <dgm:dir/>
          <dgm:animLvl val="lvl"/>
          <dgm:resizeHandles val="exact"/>
        </dgm:presLayoutVars>
      </dgm:prSet>
      <dgm:spPr/>
    </dgm:pt>
    <dgm:pt modelId="{D9F375D1-3EDA-492D-A64A-9F628797822C}" type="pres">
      <dgm:prSet presAssocID="{8CB67A06-4508-4021-BB69-52F00C741B91}" presName="composite" presStyleCnt="0"/>
      <dgm:spPr/>
    </dgm:pt>
    <dgm:pt modelId="{9ABB9370-7FE2-4C17-A5D7-3C508087C6C0}" type="pres">
      <dgm:prSet presAssocID="{8CB67A06-4508-4021-BB69-52F00C741B91}" presName="parTx" presStyleLbl="alignNode1" presStyleIdx="0" presStyleCnt="3">
        <dgm:presLayoutVars>
          <dgm:chMax val="0"/>
          <dgm:chPref val="0"/>
          <dgm:bulletEnabled val="1"/>
        </dgm:presLayoutVars>
      </dgm:prSet>
      <dgm:spPr/>
    </dgm:pt>
    <dgm:pt modelId="{3749D330-AD0F-43D6-8AC6-3E728FF2FD6D}" type="pres">
      <dgm:prSet presAssocID="{8CB67A06-4508-4021-BB69-52F00C741B91}" presName="desTx" presStyleLbl="alignAccFollowNode1" presStyleIdx="0" presStyleCnt="3">
        <dgm:presLayoutVars>
          <dgm:bulletEnabled val="1"/>
        </dgm:presLayoutVars>
      </dgm:prSet>
      <dgm:spPr/>
    </dgm:pt>
    <dgm:pt modelId="{8C6230F0-9008-4A0D-820E-33E3CD614E60}" type="pres">
      <dgm:prSet presAssocID="{9A60C95A-8104-4655-8CE9-5F7D5833B90D}" presName="space" presStyleCnt="0"/>
      <dgm:spPr/>
    </dgm:pt>
    <dgm:pt modelId="{A567FBB8-92D6-44FC-90FB-AEE31561B4F1}" type="pres">
      <dgm:prSet presAssocID="{D6FE40CB-4C50-4131-8A89-87AD9493DF95}" presName="composite" presStyleCnt="0"/>
      <dgm:spPr/>
    </dgm:pt>
    <dgm:pt modelId="{12C09E75-A2FB-412D-B99B-DDEE5210BB64}" type="pres">
      <dgm:prSet presAssocID="{D6FE40CB-4C50-4131-8A89-87AD9493DF95}" presName="parTx" presStyleLbl="alignNode1" presStyleIdx="1" presStyleCnt="3">
        <dgm:presLayoutVars>
          <dgm:chMax val="0"/>
          <dgm:chPref val="0"/>
          <dgm:bulletEnabled val="1"/>
        </dgm:presLayoutVars>
      </dgm:prSet>
      <dgm:spPr/>
    </dgm:pt>
    <dgm:pt modelId="{E5CF2AF9-125E-4270-833B-78CB199BA941}" type="pres">
      <dgm:prSet presAssocID="{D6FE40CB-4C50-4131-8A89-87AD9493DF95}" presName="desTx" presStyleLbl="alignAccFollowNode1" presStyleIdx="1" presStyleCnt="3">
        <dgm:presLayoutVars>
          <dgm:bulletEnabled val="1"/>
        </dgm:presLayoutVars>
      </dgm:prSet>
      <dgm:spPr/>
    </dgm:pt>
    <dgm:pt modelId="{BA1B3E54-3A0C-46B4-8C5F-A38F18C33EB8}" type="pres">
      <dgm:prSet presAssocID="{18B2CD42-9EF9-470A-8E7C-7FA057B615E0}" presName="space" presStyleCnt="0"/>
      <dgm:spPr/>
    </dgm:pt>
    <dgm:pt modelId="{FBFBD633-CA16-46DF-A839-8B9360E15C6B}" type="pres">
      <dgm:prSet presAssocID="{D7FF0462-600A-4D30-8200-C0A166A35A40}" presName="composite" presStyleCnt="0"/>
      <dgm:spPr/>
    </dgm:pt>
    <dgm:pt modelId="{3C9962DA-6928-43B9-9516-1A42D5BD09F0}" type="pres">
      <dgm:prSet presAssocID="{D7FF0462-600A-4D30-8200-C0A166A35A40}" presName="parTx" presStyleLbl="alignNode1" presStyleIdx="2" presStyleCnt="3">
        <dgm:presLayoutVars>
          <dgm:chMax val="0"/>
          <dgm:chPref val="0"/>
          <dgm:bulletEnabled val="1"/>
        </dgm:presLayoutVars>
      </dgm:prSet>
      <dgm:spPr/>
    </dgm:pt>
    <dgm:pt modelId="{F5949988-DB89-4F3C-80A8-E7DEC2696F4E}" type="pres">
      <dgm:prSet presAssocID="{D7FF0462-600A-4D30-8200-C0A166A35A40}" presName="desTx" presStyleLbl="alignAccFollowNode1" presStyleIdx="2" presStyleCnt="3">
        <dgm:presLayoutVars>
          <dgm:bulletEnabled val="1"/>
        </dgm:presLayoutVars>
      </dgm:prSet>
      <dgm:spPr/>
    </dgm:pt>
  </dgm:ptLst>
  <dgm:cxnLst>
    <dgm:cxn modelId="{D7BC9302-DBE5-4C8F-BA08-40955CA52299}" srcId="{D6FE40CB-4C50-4131-8A89-87AD9493DF95}" destId="{73119DD7-CAA3-43CD-ACA5-26777B1E09EA}" srcOrd="0" destOrd="0" parTransId="{8478DCC4-3B26-4E8A-9F09-3930880C3461}" sibTransId="{0512DD40-4A99-4F91-AEFB-1F7B11988942}"/>
    <dgm:cxn modelId="{DB044309-5403-40C9-899D-0F115873D4AF}" type="presOf" srcId="{AB6AABF6-A5A5-4F15-BE33-81E94F582953}" destId="{F5949988-DB89-4F3C-80A8-E7DEC2696F4E}" srcOrd="0" destOrd="1" presId="urn:microsoft.com/office/officeart/2005/8/layout/hList1"/>
    <dgm:cxn modelId="{490C690A-514B-41D5-8BEB-D6AB5E7D2088}" type="presOf" srcId="{C103A1F8-79D3-4350-9988-5DDD52D01E47}" destId="{3749D330-AD0F-43D6-8AC6-3E728FF2FD6D}" srcOrd="0" destOrd="3" presId="urn:microsoft.com/office/officeart/2005/8/layout/hList1"/>
    <dgm:cxn modelId="{72CEC90A-993E-4762-B1DD-CB605861843D}" srcId="{8CB67A06-4508-4021-BB69-52F00C741B91}" destId="{527EA241-6089-40B2-A01A-00482D77BD79}" srcOrd="0" destOrd="0" parTransId="{DCC177AD-6BF5-4A0B-AA0D-A84BAA6A4D35}" sibTransId="{055F1DFF-E2E8-4EC9-AADB-1EAF093E98D0}"/>
    <dgm:cxn modelId="{4005151B-E76A-4AA0-8656-0BEED0759CF5}" type="presOf" srcId="{F86A4822-5DCD-4A17-8B4D-3D761D4BF3B2}" destId="{3749D330-AD0F-43D6-8AC6-3E728FF2FD6D}" srcOrd="0" destOrd="7" presId="urn:microsoft.com/office/officeart/2005/8/layout/hList1"/>
    <dgm:cxn modelId="{7C0F861C-D80F-4956-9B0C-CB8556CD4FE5}" srcId="{8CB67A06-4508-4021-BB69-52F00C741B91}" destId="{79037C16-6B2B-4C61-B9AF-07A597FC84A0}" srcOrd="4" destOrd="0" parTransId="{DA0219EF-01AD-4EB8-BA7D-A9AECEA472DB}" sibTransId="{9CBD9838-CEF6-4F20-95CA-0177EED43307}"/>
    <dgm:cxn modelId="{28A04322-7364-439B-917F-EF4DE8CD84BC}" type="presOf" srcId="{409D2B38-8B70-41B0-A85B-874C76C52890}" destId="{E5CF2AF9-125E-4270-833B-78CB199BA941}" srcOrd="0" destOrd="6" presId="urn:microsoft.com/office/officeart/2005/8/layout/hList1"/>
    <dgm:cxn modelId="{5DEBE436-7399-4DC9-A31C-12593426817F}" type="presOf" srcId="{05BAB14A-6142-4E28-BB4C-458CE14F94F0}" destId="{E5CF2AF9-125E-4270-833B-78CB199BA941}" srcOrd="0" destOrd="2" presId="urn:microsoft.com/office/officeart/2005/8/layout/hList1"/>
    <dgm:cxn modelId="{F882E33C-675B-4146-AE38-3CCA1B475EC6}" type="presOf" srcId="{BEDBA86A-2ED9-40D4-B02A-0BF6B82198EA}" destId="{F5949988-DB89-4F3C-80A8-E7DEC2696F4E}" srcOrd="0" destOrd="2" presId="urn:microsoft.com/office/officeart/2005/8/layout/hList1"/>
    <dgm:cxn modelId="{3690CF5B-4F45-4527-B338-896350C0E50E}" srcId="{8CB67A06-4508-4021-BB69-52F00C741B91}" destId="{9B6DF75B-66A8-42B4-96A4-6E6C4575E4A7}" srcOrd="6" destOrd="0" parTransId="{FE6BE84D-0EF3-4875-9477-05FEAA5EDCF1}" sibTransId="{11E414A2-4A07-41C0-83DC-9EDB5C91F3E7}"/>
    <dgm:cxn modelId="{AA274641-3D1A-46E8-8387-EF5F3F7E51D4}" srcId="{D6FE40CB-4C50-4131-8A89-87AD9493DF95}" destId="{05BAB14A-6142-4E28-BB4C-458CE14F94F0}" srcOrd="2" destOrd="0" parTransId="{C8811FB3-BC10-4101-BE68-84DA7531B909}" sibTransId="{93CEAC2C-5CEC-4ABF-A5A6-C431F4632CAB}"/>
    <dgm:cxn modelId="{70D55365-29F9-4F1D-B7D8-07579541BDAF}" srcId="{8CB67A06-4508-4021-BB69-52F00C741B91}" destId="{A5502692-7B83-4B44-ABDA-01A2CF991FEC}" srcOrd="5" destOrd="0" parTransId="{760A6405-32F6-479C-9744-F005E098C34C}" sibTransId="{EED12177-63C8-448D-8D3B-4F2C28AAD968}"/>
    <dgm:cxn modelId="{E66EF16A-6A72-415A-93A1-E4200CE1A760}" type="presOf" srcId="{73119DD7-CAA3-43CD-ACA5-26777B1E09EA}" destId="{E5CF2AF9-125E-4270-833B-78CB199BA941}" srcOrd="0" destOrd="0" presId="urn:microsoft.com/office/officeart/2005/8/layout/hList1"/>
    <dgm:cxn modelId="{4384C150-42D2-47CE-A5F0-5FA3EAF22948}" srcId="{D6FE40CB-4C50-4131-8A89-87AD9493DF95}" destId="{8D5F90D6-60CB-46D0-A5E4-3FC46C743276}" srcOrd="5" destOrd="0" parTransId="{B8A80BDE-7AFE-4336-977E-CF2199956278}" sibTransId="{E76455B5-5332-4E46-A139-0DA71A29EF08}"/>
    <dgm:cxn modelId="{EC310A74-5DA4-4422-94E6-AC91FD899345}" type="presOf" srcId="{D6FE40CB-4C50-4131-8A89-87AD9493DF95}" destId="{12C09E75-A2FB-412D-B99B-DDEE5210BB64}" srcOrd="0" destOrd="0" presId="urn:microsoft.com/office/officeart/2005/8/layout/hList1"/>
    <dgm:cxn modelId="{0E8FFC77-0C04-48C1-B07E-896A75B61628}" srcId="{8CB67A06-4508-4021-BB69-52F00C741B91}" destId="{C103A1F8-79D3-4350-9988-5DDD52D01E47}" srcOrd="3" destOrd="0" parTransId="{4BEC9E1B-29BD-408C-815A-D919CB74E8ED}" sibTransId="{8E0E5699-4C3D-496A-AA10-6A46FA3F17D5}"/>
    <dgm:cxn modelId="{660F427D-D27D-47CB-B830-6E35ECF9C92E}" type="presOf" srcId="{9B6DF75B-66A8-42B4-96A4-6E6C4575E4A7}" destId="{3749D330-AD0F-43D6-8AC6-3E728FF2FD6D}" srcOrd="0" destOrd="6" presId="urn:microsoft.com/office/officeart/2005/8/layout/hList1"/>
    <dgm:cxn modelId="{7C1A457F-B85E-47AB-8BE1-624241E80DA1}" srcId="{D7FF0462-600A-4D30-8200-C0A166A35A40}" destId="{BEDBA86A-2ED9-40D4-B02A-0BF6B82198EA}" srcOrd="2" destOrd="0" parTransId="{2B8E1A70-13C3-44E6-84C4-CE9E5EFC067D}" sibTransId="{EC6094A0-5371-4760-94D7-B1C37050FB0E}"/>
    <dgm:cxn modelId="{D95D3B83-3023-4294-A874-22632A2CC787}" srcId="{8CB67A06-4508-4021-BB69-52F00C741B91}" destId="{3E05D980-3DEC-4474-A99F-3390C0A15D3F}" srcOrd="2" destOrd="0" parTransId="{949A57B2-99C7-40ED-B20F-60D4E2F15077}" sibTransId="{232C2929-2793-46F5-AFB4-22E4601F52C9}"/>
    <dgm:cxn modelId="{71307183-F6B0-45BF-BC81-ACCBE76066D9}" srcId="{A51BB2B7-9639-4EFF-87CC-26FF1F584845}" destId="{D6FE40CB-4C50-4131-8A89-87AD9493DF95}" srcOrd="1" destOrd="0" parTransId="{CA8DF623-5D2F-4C05-B968-29DA6A9E5639}" sibTransId="{18B2CD42-9EF9-470A-8E7C-7FA057B615E0}"/>
    <dgm:cxn modelId="{2C9EC98E-A43F-41F4-A789-C9228ED6DC7F}" type="presOf" srcId="{8D5F90D6-60CB-46D0-A5E4-3FC46C743276}" destId="{E5CF2AF9-125E-4270-833B-78CB199BA941}" srcOrd="0" destOrd="5" presId="urn:microsoft.com/office/officeart/2005/8/layout/hList1"/>
    <dgm:cxn modelId="{21C20295-0A24-492B-9315-5828DCD5C00C}" srcId="{D6FE40CB-4C50-4131-8A89-87AD9493DF95}" destId="{2FF14422-48CD-49F1-BDAF-9612BAAF2DC4}" srcOrd="3" destOrd="0" parTransId="{F8C5429B-9EFD-4857-BEBD-FB016AD59412}" sibTransId="{249A3A79-8F34-48A4-9767-A7D65FB1F9BB}"/>
    <dgm:cxn modelId="{0D97CD99-8BF2-47DC-9365-703846D02EA6}" type="presOf" srcId="{D05722C0-AC17-465B-BCF8-4845B760185E}" destId="{F5949988-DB89-4F3C-80A8-E7DEC2696F4E}" srcOrd="0" destOrd="0" presId="urn:microsoft.com/office/officeart/2005/8/layout/hList1"/>
    <dgm:cxn modelId="{D6E5179E-0D73-43CC-91E5-680C7ACCE4A5}" type="presOf" srcId="{3E05D980-3DEC-4474-A99F-3390C0A15D3F}" destId="{3749D330-AD0F-43D6-8AC6-3E728FF2FD6D}" srcOrd="0" destOrd="2" presId="urn:microsoft.com/office/officeart/2005/8/layout/hList1"/>
    <dgm:cxn modelId="{9E98559F-4B77-4FDB-9D90-BD6E9876A894}" type="presOf" srcId="{D7FF0462-600A-4D30-8200-C0A166A35A40}" destId="{3C9962DA-6928-43B9-9516-1A42D5BD09F0}" srcOrd="0" destOrd="0" presId="urn:microsoft.com/office/officeart/2005/8/layout/hList1"/>
    <dgm:cxn modelId="{2D3B8BA0-C0BB-45BD-814D-D5380C83711D}" type="presOf" srcId="{A51BB2B7-9639-4EFF-87CC-26FF1F584845}" destId="{80D22A9C-7FB1-4E35-934D-47C15533FB60}" srcOrd="0" destOrd="0" presId="urn:microsoft.com/office/officeart/2005/8/layout/hList1"/>
    <dgm:cxn modelId="{CA6C7AA9-599A-4347-BA0D-9519DE906911}" type="presOf" srcId="{BB5996A0-65A7-4954-A421-00D86F57C30A}" destId="{E5CF2AF9-125E-4270-833B-78CB199BA941}" srcOrd="0" destOrd="4" presId="urn:microsoft.com/office/officeart/2005/8/layout/hList1"/>
    <dgm:cxn modelId="{B37553AA-0A20-4492-9938-5BE6291697DF}" type="presOf" srcId="{2FF14422-48CD-49F1-BDAF-9612BAAF2DC4}" destId="{E5CF2AF9-125E-4270-833B-78CB199BA941}" srcOrd="0" destOrd="3" presId="urn:microsoft.com/office/officeart/2005/8/layout/hList1"/>
    <dgm:cxn modelId="{825585AA-E3DC-4C09-87BA-5D013C11326E}" type="presOf" srcId="{DD145DB0-D4B4-4E84-A89F-3696F8A19BCD}" destId="{E5CF2AF9-125E-4270-833B-78CB199BA941}" srcOrd="0" destOrd="1" presId="urn:microsoft.com/office/officeart/2005/8/layout/hList1"/>
    <dgm:cxn modelId="{A6B952B1-2B95-4BF1-AD57-7A440AF38076}" srcId="{A51BB2B7-9639-4EFF-87CC-26FF1F584845}" destId="{8CB67A06-4508-4021-BB69-52F00C741B91}" srcOrd="0" destOrd="0" parTransId="{1A44EC63-77D9-49CA-9921-3CE06E77E42C}" sibTransId="{9A60C95A-8104-4655-8CE9-5F7D5833B90D}"/>
    <dgm:cxn modelId="{C88740B5-5A6A-4042-BA73-E4856D2C6BA9}" srcId="{8CB67A06-4508-4021-BB69-52F00C741B91}" destId="{F86A4822-5DCD-4A17-8B4D-3D761D4BF3B2}" srcOrd="7" destOrd="0" parTransId="{9C6AECE2-BCB9-4C18-BC2D-516C9B6CDD50}" sibTransId="{45469FA1-30F4-48E8-B999-5F28D9121597}"/>
    <dgm:cxn modelId="{8539D9B5-098C-419C-A5EF-9C3E731473B7}" srcId="{D6FE40CB-4C50-4131-8A89-87AD9493DF95}" destId="{BB5996A0-65A7-4954-A421-00D86F57C30A}" srcOrd="4" destOrd="0" parTransId="{851ACE99-9298-4C07-8DA9-20B7886526EE}" sibTransId="{15193971-D8E6-4F9B-9E19-E8A6DEBE6CF9}"/>
    <dgm:cxn modelId="{525EB6B7-F735-468A-A723-160020D080C0}" type="presOf" srcId="{E79DEC74-D00B-4077-A1CF-3BB1230305BA}" destId="{3749D330-AD0F-43D6-8AC6-3E728FF2FD6D}" srcOrd="0" destOrd="1" presId="urn:microsoft.com/office/officeart/2005/8/layout/hList1"/>
    <dgm:cxn modelId="{468C96BC-29A7-4111-8C8F-268B0158D8EC}" srcId="{D6FE40CB-4C50-4131-8A89-87AD9493DF95}" destId="{DD145DB0-D4B4-4E84-A89F-3696F8A19BCD}" srcOrd="1" destOrd="0" parTransId="{661947C8-17B9-4E82-BDE5-A2A9325EEEC5}" sibTransId="{FF63E431-5039-4B42-9E34-75CA646A98A4}"/>
    <dgm:cxn modelId="{13D48FC8-13B3-44ED-A474-28C1557248D0}" srcId="{D7FF0462-600A-4D30-8200-C0A166A35A40}" destId="{D05722C0-AC17-465B-BCF8-4845B760185E}" srcOrd="0" destOrd="0" parTransId="{745311D5-E0A4-4F4A-8789-D8DA8741291A}" sibTransId="{15A11987-85C6-42C8-9F0F-12B142AFDC6A}"/>
    <dgm:cxn modelId="{FEE8C0D9-BC5F-4F04-9583-2E1C3F191BCB}" type="presOf" srcId="{8CB67A06-4508-4021-BB69-52F00C741B91}" destId="{9ABB9370-7FE2-4C17-A5D7-3C508087C6C0}" srcOrd="0" destOrd="0" presId="urn:microsoft.com/office/officeart/2005/8/layout/hList1"/>
    <dgm:cxn modelId="{8ED7D6D9-2C92-4B27-9635-5D1C9796B208}" type="presOf" srcId="{6F0F35BB-6EC3-4EE0-8AC0-CA36F4A78DFD}" destId="{F5949988-DB89-4F3C-80A8-E7DEC2696F4E}" srcOrd="0" destOrd="3" presId="urn:microsoft.com/office/officeart/2005/8/layout/hList1"/>
    <dgm:cxn modelId="{05FC98DD-1EC5-45CD-8793-C1FE2A90B93C}" srcId="{D7FF0462-600A-4D30-8200-C0A166A35A40}" destId="{AB6AABF6-A5A5-4F15-BE33-81E94F582953}" srcOrd="1" destOrd="0" parTransId="{653B0BB7-54BC-4122-9587-10A20E2C43CF}" sibTransId="{A9D9039D-FC7F-49BA-B455-CCF82DF45CB6}"/>
    <dgm:cxn modelId="{D49891E0-DDE2-45DF-B6AF-8358767BD3A2}" srcId="{8CB67A06-4508-4021-BB69-52F00C741B91}" destId="{E79DEC74-D00B-4077-A1CF-3BB1230305BA}" srcOrd="1" destOrd="0" parTransId="{692A5C5F-BB48-45E6-B344-7C3FA022AFEE}" sibTransId="{DAF3B44C-A5F3-4802-9BD7-03798DC1252E}"/>
    <dgm:cxn modelId="{5A34DDE1-8925-4E5D-A73B-7C9EF9B02DA9}" srcId="{A51BB2B7-9639-4EFF-87CC-26FF1F584845}" destId="{D7FF0462-600A-4D30-8200-C0A166A35A40}" srcOrd="2" destOrd="0" parTransId="{D3691901-25FD-4A13-8FEB-66030FDE663F}" sibTransId="{006331F8-680A-4C09-893B-41506428B2F9}"/>
    <dgm:cxn modelId="{9CD53AEE-2C2F-4CE3-AD6E-0FEE77176904}" type="presOf" srcId="{527EA241-6089-40B2-A01A-00482D77BD79}" destId="{3749D330-AD0F-43D6-8AC6-3E728FF2FD6D}" srcOrd="0" destOrd="0" presId="urn:microsoft.com/office/officeart/2005/8/layout/hList1"/>
    <dgm:cxn modelId="{E2EE3EF1-C0D6-4184-9E12-F2804B0434D9}" type="presOf" srcId="{A5502692-7B83-4B44-ABDA-01A2CF991FEC}" destId="{3749D330-AD0F-43D6-8AC6-3E728FF2FD6D}" srcOrd="0" destOrd="5" presId="urn:microsoft.com/office/officeart/2005/8/layout/hList1"/>
    <dgm:cxn modelId="{A8B816F4-9AD6-47CC-8D57-6E62EC37A6E4}" srcId="{D6FE40CB-4C50-4131-8A89-87AD9493DF95}" destId="{409D2B38-8B70-41B0-A85B-874C76C52890}" srcOrd="6" destOrd="0" parTransId="{D252AB20-C076-4561-A9B0-932196307FB4}" sibTransId="{9A8ADAD9-2B28-44A8-B024-D1F37753376D}"/>
    <dgm:cxn modelId="{42174DF8-DF2C-4039-AFCE-044CF410178A}" srcId="{D7FF0462-600A-4D30-8200-C0A166A35A40}" destId="{6F0F35BB-6EC3-4EE0-8AC0-CA36F4A78DFD}" srcOrd="3" destOrd="0" parTransId="{99017AAB-B7A2-4A22-ADBE-0069B5014651}" sibTransId="{3E6CB302-2C12-4F60-B6AD-6034B67D383F}"/>
    <dgm:cxn modelId="{DF323AFF-64C2-4826-A895-5875DA69E730}" type="presOf" srcId="{79037C16-6B2B-4C61-B9AF-07A597FC84A0}" destId="{3749D330-AD0F-43D6-8AC6-3E728FF2FD6D}" srcOrd="0" destOrd="4" presId="urn:microsoft.com/office/officeart/2005/8/layout/hList1"/>
    <dgm:cxn modelId="{DAA24DF5-ADD2-49EA-BDA0-565614233988}" type="presParOf" srcId="{80D22A9C-7FB1-4E35-934D-47C15533FB60}" destId="{D9F375D1-3EDA-492D-A64A-9F628797822C}" srcOrd="0" destOrd="0" presId="urn:microsoft.com/office/officeart/2005/8/layout/hList1"/>
    <dgm:cxn modelId="{2936A8A5-5A27-4217-B5B9-019DB1B9C697}" type="presParOf" srcId="{D9F375D1-3EDA-492D-A64A-9F628797822C}" destId="{9ABB9370-7FE2-4C17-A5D7-3C508087C6C0}" srcOrd="0" destOrd="0" presId="urn:microsoft.com/office/officeart/2005/8/layout/hList1"/>
    <dgm:cxn modelId="{158D661B-EDB6-4CF1-A603-DD5B97F63C0A}" type="presParOf" srcId="{D9F375D1-3EDA-492D-A64A-9F628797822C}" destId="{3749D330-AD0F-43D6-8AC6-3E728FF2FD6D}" srcOrd="1" destOrd="0" presId="urn:microsoft.com/office/officeart/2005/8/layout/hList1"/>
    <dgm:cxn modelId="{B44F712E-44DB-4A92-BC9D-06633267DCF3}" type="presParOf" srcId="{80D22A9C-7FB1-4E35-934D-47C15533FB60}" destId="{8C6230F0-9008-4A0D-820E-33E3CD614E60}" srcOrd="1" destOrd="0" presId="urn:microsoft.com/office/officeart/2005/8/layout/hList1"/>
    <dgm:cxn modelId="{04F8A022-4168-4584-B1DE-D602B57B06CE}" type="presParOf" srcId="{80D22A9C-7FB1-4E35-934D-47C15533FB60}" destId="{A567FBB8-92D6-44FC-90FB-AEE31561B4F1}" srcOrd="2" destOrd="0" presId="urn:microsoft.com/office/officeart/2005/8/layout/hList1"/>
    <dgm:cxn modelId="{9287512D-6F69-4BED-B349-86125D0DF711}" type="presParOf" srcId="{A567FBB8-92D6-44FC-90FB-AEE31561B4F1}" destId="{12C09E75-A2FB-412D-B99B-DDEE5210BB64}" srcOrd="0" destOrd="0" presId="urn:microsoft.com/office/officeart/2005/8/layout/hList1"/>
    <dgm:cxn modelId="{04EBBEAD-4F79-4328-AF84-3B82CE9DE52A}" type="presParOf" srcId="{A567FBB8-92D6-44FC-90FB-AEE31561B4F1}" destId="{E5CF2AF9-125E-4270-833B-78CB199BA941}" srcOrd="1" destOrd="0" presId="urn:microsoft.com/office/officeart/2005/8/layout/hList1"/>
    <dgm:cxn modelId="{7E69747B-834F-47FE-B250-1000235A6C10}" type="presParOf" srcId="{80D22A9C-7FB1-4E35-934D-47C15533FB60}" destId="{BA1B3E54-3A0C-46B4-8C5F-A38F18C33EB8}" srcOrd="3" destOrd="0" presId="urn:microsoft.com/office/officeart/2005/8/layout/hList1"/>
    <dgm:cxn modelId="{0B0295D5-5406-4B8F-A4DB-1A9B30F24889}" type="presParOf" srcId="{80D22A9C-7FB1-4E35-934D-47C15533FB60}" destId="{FBFBD633-CA16-46DF-A839-8B9360E15C6B}" srcOrd="4" destOrd="0" presId="urn:microsoft.com/office/officeart/2005/8/layout/hList1"/>
    <dgm:cxn modelId="{0371716B-3465-4803-AE7B-D2E1953CBC4F}" type="presParOf" srcId="{FBFBD633-CA16-46DF-A839-8B9360E15C6B}" destId="{3C9962DA-6928-43B9-9516-1A42D5BD09F0}" srcOrd="0" destOrd="0" presId="urn:microsoft.com/office/officeart/2005/8/layout/hList1"/>
    <dgm:cxn modelId="{A39E9E4D-8CB3-4F88-9114-978F77AA557C}" type="presParOf" srcId="{FBFBD633-CA16-46DF-A839-8B9360E15C6B}" destId="{F5949988-DB89-4F3C-80A8-E7DEC2696F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B9370-7FE2-4C17-A5D7-3C508087C6C0}">
      <dsp:nvSpPr>
        <dsp:cNvPr id="0" name=""/>
        <dsp:cNvSpPr/>
      </dsp:nvSpPr>
      <dsp:spPr>
        <a:xfrm>
          <a:off x="2702"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Creational Pattern</a:t>
          </a:r>
        </a:p>
      </dsp:txBody>
      <dsp:txXfrm>
        <a:off x="2702" y="16539"/>
        <a:ext cx="2634646" cy="489600"/>
      </dsp:txXfrm>
    </dsp:sp>
    <dsp:sp modelId="{3749D330-AD0F-43D6-8AC6-3E728FF2FD6D}">
      <dsp:nvSpPr>
        <dsp:cNvPr id="0" name=""/>
        <dsp:cNvSpPr/>
      </dsp:nvSpPr>
      <dsp:spPr>
        <a:xfrm>
          <a:off x="2702"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Factory Method Pattern</a:t>
          </a:r>
        </a:p>
        <a:p>
          <a:pPr marL="171450" lvl="1" indent="-171450" algn="l" defTabSz="711200">
            <a:lnSpc>
              <a:spcPct val="90000"/>
            </a:lnSpc>
            <a:spcBef>
              <a:spcPct val="0"/>
            </a:spcBef>
            <a:spcAft>
              <a:spcPct val="15000"/>
            </a:spcAft>
            <a:buChar char="•"/>
          </a:pPr>
          <a:r>
            <a:rPr lang="en-US" sz="1600" kern="1200" dirty="0"/>
            <a:t>Abstract Factory Pattern</a:t>
          </a:r>
        </a:p>
        <a:p>
          <a:pPr marL="171450" lvl="1" indent="-171450" algn="l" defTabSz="711200">
            <a:lnSpc>
              <a:spcPct val="90000"/>
            </a:lnSpc>
            <a:spcBef>
              <a:spcPct val="0"/>
            </a:spcBef>
            <a:spcAft>
              <a:spcPct val="15000"/>
            </a:spcAft>
            <a:buChar char="•"/>
          </a:pPr>
          <a:r>
            <a:rPr lang="en-US" sz="1600" kern="1200" dirty="0"/>
            <a:t>Singleton Pattern</a:t>
          </a:r>
        </a:p>
        <a:p>
          <a:pPr marL="171450" lvl="1" indent="-171450" algn="l" defTabSz="711200">
            <a:lnSpc>
              <a:spcPct val="90000"/>
            </a:lnSpc>
            <a:spcBef>
              <a:spcPct val="0"/>
            </a:spcBef>
            <a:spcAft>
              <a:spcPct val="15000"/>
            </a:spcAft>
            <a:buChar char="•"/>
          </a:pPr>
          <a:r>
            <a:rPr lang="en-US" sz="1600" kern="1200" dirty="0"/>
            <a:t>Prototype Pattern</a:t>
          </a:r>
        </a:p>
        <a:p>
          <a:pPr marL="171450" lvl="1" indent="-171450" algn="l" defTabSz="711200">
            <a:lnSpc>
              <a:spcPct val="90000"/>
            </a:lnSpc>
            <a:spcBef>
              <a:spcPct val="0"/>
            </a:spcBef>
            <a:spcAft>
              <a:spcPct val="15000"/>
            </a:spcAft>
            <a:buChar char="•"/>
          </a:pPr>
          <a:r>
            <a:rPr lang="en-US" sz="1600" kern="1200" dirty="0"/>
            <a:t>Builder Pattern</a:t>
          </a:r>
        </a:p>
        <a:p>
          <a:pPr marL="171450" lvl="1" indent="-171450" algn="l" defTabSz="711200">
            <a:lnSpc>
              <a:spcPct val="90000"/>
            </a:lnSpc>
            <a:spcBef>
              <a:spcPct val="0"/>
            </a:spcBef>
            <a:spcAft>
              <a:spcPct val="15000"/>
            </a:spcAft>
            <a:buChar char="•"/>
          </a:pPr>
          <a:r>
            <a:rPr lang="en-US" sz="1600" kern="1200" dirty="0"/>
            <a:t>Object Pool Pattern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702" y="506139"/>
        <a:ext cx="2634646" cy="2146590"/>
      </dsp:txXfrm>
    </dsp:sp>
    <dsp:sp modelId="{12C09E75-A2FB-412D-B99B-DDEE5210BB64}">
      <dsp:nvSpPr>
        <dsp:cNvPr id="0" name=""/>
        <dsp:cNvSpPr/>
      </dsp:nvSpPr>
      <dsp:spPr>
        <a:xfrm>
          <a:off x="3006199"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Structural Pattern</a:t>
          </a:r>
        </a:p>
      </dsp:txBody>
      <dsp:txXfrm>
        <a:off x="3006199" y="16539"/>
        <a:ext cx="2634646" cy="489600"/>
      </dsp:txXfrm>
    </dsp:sp>
    <dsp:sp modelId="{E5CF2AF9-125E-4270-833B-78CB199BA941}">
      <dsp:nvSpPr>
        <dsp:cNvPr id="0" name=""/>
        <dsp:cNvSpPr/>
      </dsp:nvSpPr>
      <dsp:spPr>
        <a:xfrm>
          <a:off x="3006199"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Adapter Pattern</a:t>
          </a:r>
        </a:p>
        <a:p>
          <a:pPr marL="171450" lvl="1" indent="-171450" algn="l" defTabSz="711200">
            <a:lnSpc>
              <a:spcPct val="90000"/>
            </a:lnSpc>
            <a:spcBef>
              <a:spcPct val="0"/>
            </a:spcBef>
            <a:spcAft>
              <a:spcPct val="15000"/>
            </a:spcAft>
            <a:buChar char="•"/>
          </a:pPr>
          <a:r>
            <a:rPr lang="en-US" sz="1600" kern="1200" dirty="0"/>
            <a:t>Bridge Pattern</a:t>
          </a:r>
        </a:p>
        <a:p>
          <a:pPr marL="171450" lvl="1" indent="-171450" algn="l" defTabSz="711200">
            <a:lnSpc>
              <a:spcPct val="90000"/>
            </a:lnSpc>
            <a:spcBef>
              <a:spcPct val="0"/>
            </a:spcBef>
            <a:spcAft>
              <a:spcPct val="15000"/>
            </a:spcAft>
            <a:buChar char="•"/>
          </a:pPr>
          <a:r>
            <a:rPr lang="en-US" sz="1600" kern="1200" dirty="0"/>
            <a:t>Composite Pattern</a:t>
          </a:r>
        </a:p>
        <a:p>
          <a:pPr marL="171450" lvl="1" indent="-171450" algn="l" defTabSz="711200">
            <a:lnSpc>
              <a:spcPct val="90000"/>
            </a:lnSpc>
            <a:spcBef>
              <a:spcPct val="0"/>
            </a:spcBef>
            <a:spcAft>
              <a:spcPct val="15000"/>
            </a:spcAft>
            <a:buChar char="•"/>
          </a:pPr>
          <a:r>
            <a:rPr lang="en-US" sz="1600" kern="1200" dirty="0"/>
            <a:t>Decorator Pattern</a:t>
          </a:r>
        </a:p>
        <a:p>
          <a:pPr marL="171450" lvl="1" indent="-171450" algn="l" defTabSz="711200">
            <a:lnSpc>
              <a:spcPct val="90000"/>
            </a:lnSpc>
            <a:spcBef>
              <a:spcPct val="0"/>
            </a:spcBef>
            <a:spcAft>
              <a:spcPct val="15000"/>
            </a:spcAft>
            <a:buChar char="•"/>
          </a:pPr>
          <a:r>
            <a:rPr lang="en-US" sz="1600" kern="1200" dirty="0"/>
            <a:t>Facade Pattern</a:t>
          </a:r>
        </a:p>
        <a:p>
          <a:pPr marL="171450" lvl="1" indent="-171450" algn="l" defTabSz="711200">
            <a:lnSpc>
              <a:spcPct val="90000"/>
            </a:lnSpc>
            <a:spcBef>
              <a:spcPct val="0"/>
            </a:spcBef>
            <a:spcAft>
              <a:spcPct val="15000"/>
            </a:spcAft>
            <a:buChar char="•"/>
          </a:pPr>
          <a:r>
            <a:rPr lang="en-US" sz="1600" kern="1200" dirty="0"/>
            <a:t>Flyweight Pattern</a:t>
          </a:r>
        </a:p>
        <a:p>
          <a:pPr marL="171450" lvl="1" indent="-171450" algn="l" defTabSz="711200">
            <a:lnSpc>
              <a:spcPct val="90000"/>
            </a:lnSpc>
            <a:spcBef>
              <a:spcPct val="0"/>
            </a:spcBef>
            <a:spcAft>
              <a:spcPct val="15000"/>
            </a:spcAft>
            <a:buChar char="•"/>
          </a:pPr>
          <a:r>
            <a:rPr lang="en-US" sz="1600" kern="1200" dirty="0"/>
            <a:t>proxy Pattern</a:t>
          </a:r>
        </a:p>
      </dsp:txBody>
      <dsp:txXfrm>
        <a:off x="3006199" y="506139"/>
        <a:ext cx="2634646" cy="2146590"/>
      </dsp:txXfrm>
    </dsp:sp>
    <dsp:sp modelId="{3C9962DA-6928-43B9-9516-1A42D5BD09F0}">
      <dsp:nvSpPr>
        <dsp:cNvPr id="0" name=""/>
        <dsp:cNvSpPr/>
      </dsp:nvSpPr>
      <dsp:spPr>
        <a:xfrm>
          <a:off x="6009696"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Behavioral Pattern</a:t>
          </a:r>
        </a:p>
      </dsp:txBody>
      <dsp:txXfrm>
        <a:off x="6009696" y="16539"/>
        <a:ext cx="2634646" cy="489600"/>
      </dsp:txXfrm>
    </dsp:sp>
    <dsp:sp modelId="{F5949988-DB89-4F3C-80A8-E7DEC2696F4E}">
      <dsp:nvSpPr>
        <dsp:cNvPr id="0" name=""/>
        <dsp:cNvSpPr/>
      </dsp:nvSpPr>
      <dsp:spPr>
        <a:xfrm>
          <a:off x="6009696"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Chain of Responsibility</a:t>
          </a:r>
        </a:p>
        <a:p>
          <a:pPr marL="171450" lvl="1" indent="-171450" algn="l" defTabSz="711200">
            <a:lnSpc>
              <a:spcPct val="90000"/>
            </a:lnSpc>
            <a:spcBef>
              <a:spcPct val="0"/>
            </a:spcBef>
            <a:spcAft>
              <a:spcPct val="15000"/>
            </a:spcAft>
            <a:buChar char="•"/>
          </a:pPr>
          <a:r>
            <a:rPr lang="en-US" sz="1600" kern="1200" dirty="0"/>
            <a:t>Command Pattern</a:t>
          </a:r>
        </a:p>
        <a:p>
          <a:pPr marL="171450" lvl="1" indent="-171450" algn="l" defTabSz="711200">
            <a:lnSpc>
              <a:spcPct val="90000"/>
            </a:lnSpc>
            <a:spcBef>
              <a:spcPct val="0"/>
            </a:spcBef>
            <a:spcAft>
              <a:spcPct val="15000"/>
            </a:spcAft>
            <a:buChar char="•"/>
          </a:pPr>
          <a:r>
            <a:rPr lang="en-US" sz="1600" kern="1200" dirty="0"/>
            <a:t>Interpreter Pattern</a:t>
          </a:r>
        </a:p>
        <a:p>
          <a:pPr marL="171450" lvl="1" indent="-171450" algn="l" defTabSz="711200">
            <a:lnSpc>
              <a:spcPct val="90000"/>
            </a:lnSpc>
            <a:spcBef>
              <a:spcPct val="0"/>
            </a:spcBef>
            <a:spcAft>
              <a:spcPct val="15000"/>
            </a:spcAft>
            <a:buChar char="•"/>
          </a:pPr>
          <a:r>
            <a:rPr lang="en-US" sz="1600" kern="1200" dirty="0"/>
            <a:t>Iterator Pattern</a:t>
          </a:r>
        </a:p>
      </dsp:txBody>
      <dsp:txXfrm>
        <a:off x="6009696" y="506139"/>
        <a:ext cx="2634646" cy="21465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12/8/2017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100103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val="2356553129"/>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197532"/>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6338804"/>
      </p:ext>
    </p:extLst>
  </p:cSld>
  <p:clrMapOvr>
    <a:masterClrMapping/>
  </p:clrMapOvr>
  <p:extLst mod="1">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370844782"/>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Oval 4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Oval 5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3909853"/>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68754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163159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Oval 6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6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Oval 6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Oval 3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Oval 4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Oval 5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r>
              <a:rPr lang="en-US"/>
              <a:t>Edit Master text styles</a:t>
            </a:r>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Oval 57">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Oval 5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905694"/>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44545021"/>
      </p:ext>
    </p:extLst>
  </p:cSld>
  <p:clrMapOvr>
    <a:masterClrMapping/>
  </p:clrMapOvr>
  <p:extLst mod="1">
    <p:ext uri="{DCECCB84-F9BA-43D5-87BE-67443E8EF086}">
      <p15:sldGuideLst xmlns:p15="http://schemas.microsoft.com/office/powerpoint/2012/main">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291468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Oval 3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Oval 4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Oval 4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253820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Tree>
    <p:extLst>
      <p:ext uri="{BB962C8B-B14F-4D97-AF65-F5344CB8AC3E}">
        <p14:creationId xmlns:p14="http://schemas.microsoft.com/office/powerpoint/2010/main" val="230914485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val="298969563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val="963119857"/>
      </p:ext>
    </p:extLst>
  </p:cSld>
  <p:clrMapOvr>
    <a:masterClrMapping/>
  </p:clrMapOvr>
  <p:extLst mod="1">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89010466"/>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9430" y="1400783"/>
            <a:ext cx="5068110" cy="1264595"/>
          </a:xfrm>
        </p:spPr>
        <p:txBody>
          <a:bodyPr/>
          <a:lstStyle/>
          <a:p>
            <a:r>
              <a:rPr lang="en-US" u="none" dirty="0"/>
              <a:t>Design Principle and Design Pattern </a:t>
            </a:r>
          </a:p>
        </p:txBody>
      </p:sp>
      <p:sp>
        <p:nvSpPr>
          <p:cNvPr id="3" name="Subtitle 2"/>
          <p:cNvSpPr>
            <a:spLocks noGrp="1"/>
          </p:cNvSpPr>
          <p:nvPr>
            <p:ph type="subTitle" idx="1"/>
          </p:nvPr>
        </p:nvSpPr>
        <p:spPr>
          <a:xfrm>
            <a:off x="4257472" y="3060048"/>
            <a:ext cx="3190875" cy="150332"/>
          </a:xfrm>
        </p:spPr>
        <p:txBody>
          <a:bodyPr/>
          <a:lstStyle/>
          <a:p>
            <a:r>
              <a:rPr lang="en-US" sz="1200" dirty="0"/>
              <a:t> Vijay Chouhan</a:t>
            </a:r>
          </a:p>
        </p:txBody>
      </p:sp>
    </p:spTree>
    <p:extLst>
      <p:ext uri="{BB962C8B-B14F-4D97-AF65-F5344CB8AC3E}">
        <p14:creationId xmlns:p14="http://schemas.microsoft.com/office/powerpoint/2010/main" val="19247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Pattern</a:t>
            </a:r>
          </a:p>
        </p:txBody>
      </p:sp>
      <p:sp>
        <p:nvSpPr>
          <p:cNvPr id="2" name="Title 1"/>
          <p:cNvSpPr>
            <a:spLocks noGrp="1"/>
          </p:cNvSpPr>
          <p:nvPr>
            <p:ph type="ctrTitle"/>
          </p:nvPr>
        </p:nvSpPr>
        <p:spPr>
          <a:xfrm>
            <a:off x="230668" y="409304"/>
            <a:ext cx="3662887" cy="737843"/>
          </a:xfrm>
        </p:spPr>
        <p:txBody>
          <a:bodyPr/>
          <a:lstStyle/>
          <a:p>
            <a:r>
              <a:rPr lang="en-US" sz="3200" u="none" dirty="0"/>
              <a:t>Design Patterns</a:t>
            </a:r>
          </a:p>
        </p:txBody>
      </p:sp>
      <p:sp>
        <p:nvSpPr>
          <p:cNvPr id="7" name="Text Placeholder 6"/>
          <p:cNvSpPr>
            <a:spLocks noGrp="1"/>
          </p:cNvSpPr>
          <p:nvPr>
            <p:ph type="body" sz="quarter" idx="17"/>
          </p:nvPr>
        </p:nvSpPr>
        <p:spPr>
          <a:xfrm>
            <a:off x="347870" y="2297775"/>
            <a:ext cx="3349487" cy="23445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Gang of Four(GOF)</a:t>
            </a:r>
          </a:p>
        </p:txBody>
      </p:sp>
      <p:sp>
        <p:nvSpPr>
          <p:cNvPr id="10" name="Text Placeholder 9"/>
          <p:cNvSpPr>
            <a:spLocks noGrp="1"/>
          </p:cNvSpPr>
          <p:nvPr>
            <p:ph type="body" sz="quarter" idx="20"/>
          </p:nvPr>
        </p:nvSpPr>
        <p:spPr>
          <a:xfrm>
            <a:off x="347870" y="3173041"/>
            <a:ext cx="3422944" cy="21378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Uses of Design Pattern</a:t>
            </a:r>
          </a:p>
        </p:txBody>
      </p:sp>
      <p:sp>
        <p:nvSpPr>
          <p:cNvPr id="13" name="Text Placeholder 12"/>
          <p:cNvSpPr>
            <a:spLocks noGrp="1"/>
          </p:cNvSpPr>
          <p:nvPr>
            <p:ph type="body" sz="quarter" idx="23"/>
          </p:nvPr>
        </p:nvSpPr>
        <p:spPr>
          <a:xfrm>
            <a:off x="347870" y="4027633"/>
            <a:ext cx="4070863" cy="35586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Benefits of using Design Pattern</a:t>
            </a:r>
          </a:p>
        </p:txBody>
      </p:sp>
      <p:sp>
        <p:nvSpPr>
          <p:cNvPr id="16" name="Text Placeholder 15"/>
          <p:cNvSpPr>
            <a:spLocks noGrp="1"/>
          </p:cNvSpPr>
          <p:nvPr>
            <p:ph type="body" sz="quarter" idx="26"/>
          </p:nvPr>
        </p:nvSpPr>
        <p:spPr>
          <a:xfrm>
            <a:off x="5164271" y="1470757"/>
            <a:ext cx="3035512" cy="32822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Types of Design Pattern</a:t>
            </a:r>
          </a:p>
        </p:txBody>
      </p:sp>
      <p:sp>
        <p:nvSpPr>
          <p:cNvPr id="24" name="Text Placeholder 23"/>
          <p:cNvSpPr>
            <a:spLocks noGrp="1"/>
          </p:cNvSpPr>
          <p:nvPr>
            <p:ph type="body" sz="quarter" idx="34"/>
          </p:nvPr>
        </p:nvSpPr>
        <p:spPr>
          <a:xfrm>
            <a:off x="5883966" y="2007704"/>
            <a:ext cx="2315818" cy="1017948"/>
          </a:xfrm>
        </p:spPr>
        <p:txBody>
          <a:bodyPr/>
          <a:lstStyle/>
          <a:p>
            <a:pPr marL="285750" indent="-285750">
              <a:buFont typeface="Wingdings" panose="05000000000000000000" pitchFamily="2" charset="2"/>
              <a:buChar char="Ø"/>
            </a:pPr>
            <a:r>
              <a:rPr lang="en-US" sz="1400" dirty="0">
                <a:solidFill>
                  <a:schemeClr val="tx2">
                    <a:lumMod val="60000"/>
                    <a:lumOff val="40000"/>
                  </a:schemeClr>
                </a:solidFill>
              </a:rPr>
              <a:t>Creational Patterns,</a:t>
            </a:r>
          </a:p>
          <a:p>
            <a:pPr marL="285750" indent="-285750">
              <a:buFont typeface="Wingdings" panose="05000000000000000000" pitchFamily="2" charset="2"/>
              <a:buChar char="Ø"/>
            </a:pPr>
            <a:r>
              <a:rPr lang="en-US" sz="1400" dirty="0">
                <a:solidFill>
                  <a:schemeClr val="tx2">
                    <a:lumMod val="60000"/>
                    <a:lumOff val="40000"/>
                  </a:schemeClr>
                </a:solidFill>
              </a:rPr>
              <a:t>Structural Patterns,</a:t>
            </a:r>
          </a:p>
          <a:p>
            <a:pPr marL="285750" indent="-285750">
              <a:buFont typeface="Wingdings" panose="05000000000000000000" pitchFamily="2" charset="2"/>
              <a:buChar char="Ø"/>
            </a:pPr>
            <a:r>
              <a:rPr lang="en-US" sz="1400" dirty="0">
                <a:solidFill>
                  <a:schemeClr val="tx2">
                    <a:lumMod val="60000"/>
                    <a:lumOff val="40000"/>
                  </a:schemeClr>
                </a:solidFill>
              </a:rPr>
              <a:t>Behavioral Patterns.</a:t>
            </a:r>
          </a:p>
          <a:p>
            <a:pPr marL="171450" indent="-171450">
              <a:buFont typeface="Wingdings" panose="05000000000000000000" pitchFamily="2" charset="2"/>
              <a:buChar char="Ø"/>
            </a:pPr>
            <a:endParaRPr lang="en-US" dirty="0">
              <a:solidFill>
                <a:schemeClr val="tx2">
                  <a:lumMod val="40000"/>
                  <a:lumOff val="60000"/>
                </a:schemeClr>
              </a:solidFill>
            </a:endParaRP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5265161" y="3085286"/>
            <a:ext cx="2934622" cy="423053"/>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Some Design Patterns</a:t>
            </a:r>
          </a:p>
        </p:txBody>
      </p:sp>
    </p:spTree>
    <p:extLst>
      <p:ext uri="{BB962C8B-B14F-4D97-AF65-F5344CB8AC3E}">
        <p14:creationId xmlns:p14="http://schemas.microsoft.com/office/powerpoint/2010/main" val="344859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590527"/>
            <a:ext cx="8763796" cy="2780270"/>
          </a:xfrm>
        </p:spPr>
        <p:txBody>
          <a:bodyPr/>
          <a:lstStyle/>
          <a:p>
            <a:pPr marL="358294" indent="-342900" algn="l">
              <a:buFont typeface="Wingdings" panose="05000000000000000000" pitchFamily="2" charset="2"/>
              <a:buChar char="Ø"/>
            </a:pPr>
            <a:r>
              <a:rPr lang="en-US" sz="1800" dirty="0">
                <a:solidFill>
                  <a:schemeClr val="tx2">
                    <a:lumMod val="60000"/>
                    <a:lumOff val="40000"/>
                  </a:schemeClr>
                </a:solidFill>
              </a:rPr>
              <a:t>Design patterns represent the best practices used by experienced object-oriented software developers. </a:t>
            </a:r>
          </a:p>
          <a:p>
            <a:pPr marL="358294" indent="-342900" algn="l">
              <a:buFont typeface="Wingdings" panose="05000000000000000000" pitchFamily="2" charset="2"/>
              <a:buChar char="Ø"/>
            </a:pPr>
            <a:r>
              <a:rPr lang="en-US" sz="1800" dirty="0">
                <a:solidFill>
                  <a:schemeClr val="tx2">
                    <a:lumMod val="60000"/>
                    <a:lumOff val="40000"/>
                  </a:schemeClr>
                </a:solidFill>
              </a:rPr>
              <a:t>Design patterns are well-proved solution for specific problems/task that software developers faced during software development. </a:t>
            </a:r>
          </a:p>
          <a:p>
            <a:pPr marL="358294" indent="-342900" algn="l">
              <a:buFont typeface="Wingdings" panose="05000000000000000000" pitchFamily="2" charset="2"/>
              <a:buChar char="Ø"/>
            </a:pPr>
            <a:r>
              <a:rPr lang="en-US" sz="1800" dirty="0">
                <a:solidFill>
                  <a:schemeClr val="tx2">
                    <a:lumMod val="60000"/>
                    <a:lumOff val="40000"/>
                  </a:schemeClr>
                </a:solidFill>
              </a:rPr>
              <a:t>These solutions were obtained by trial and error by numerous software developers over quite a substantial period of time.</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Pattern Overview</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23405" cy="2743199"/>
          </a:xfrm>
        </p:spPr>
        <p:txBody>
          <a:bodyPr/>
          <a:lstStyle/>
          <a:p>
            <a:pPr marL="358294" indent="-342900" algn="l">
              <a:buFont typeface="Wingdings" panose="05000000000000000000" pitchFamily="2" charset="2"/>
              <a:buChar char="Ø"/>
            </a:pPr>
            <a:r>
              <a:rPr lang="en-US" sz="1600" dirty="0">
                <a:solidFill>
                  <a:schemeClr val="tx2">
                    <a:lumMod val="60000"/>
                    <a:lumOff val="40000"/>
                  </a:schemeClr>
                </a:solidFill>
              </a:rPr>
              <a:t>Four authors </a:t>
            </a:r>
            <a:r>
              <a:rPr lang="en-US" sz="1600" dirty="0">
                <a:solidFill>
                  <a:schemeClr val="tx2">
                    <a:lumMod val="75000"/>
                  </a:schemeClr>
                </a:solidFill>
              </a:rPr>
              <a:t>Erich Gamma, Richard Helm</a:t>
            </a:r>
            <a:r>
              <a:rPr lang="en-US" sz="1600" dirty="0">
                <a:solidFill>
                  <a:schemeClr val="tx2">
                    <a:lumMod val="60000"/>
                    <a:lumOff val="40000"/>
                  </a:schemeClr>
                </a:solidFill>
              </a:rPr>
              <a:t>, </a:t>
            </a:r>
            <a:r>
              <a:rPr lang="en-US" sz="1600" dirty="0">
                <a:solidFill>
                  <a:schemeClr val="tx2">
                    <a:lumMod val="75000"/>
                  </a:schemeClr>
                </a:solidFill>
              </a:rPr>
              <a:t>Ralph Johnson </a:t>
            </a:r>
            <a:r>
              <a:rPr lang="en-US" sz="1600" dirty="0">
                <a:solidFill>
                  <a:schemeClr val="tx2">
                    <a:lumMod val="60000"/>
                    <a:lumOff val="40000"/>
                  </a:schemeClr>
                </a:solidFill>
              </a:rPr>
              <a:t>and </a:t>
            </a:r>
            <a:r>
              <a:rPr lang="en-US" sz="1600" dirty="0">
                <a:solidFill>
                  <a:schemeClr val="tx2">
                    <a:lumMod val="75000"/>
                  </a:schemeClr>
                </a:solidFill>
              </a:rPr>
              <a:t>John </a:t>
            </a:r>
            <a:r>
              <a:rPr lang="en-US" sz="1600" dirty="0" err="1">
                <a:solidFill>
                  <a:schemeClr val="tx2">
                    <a:lumMod val="75000"/>
                  </a:schemeClr>
                </a:solidFill>
              </a:rPr>
              <a:t>Vlissides</a:t>
            </a:r>
            <a:r>
              <a:rPr lang="en-US" sz="1600" dirty="0">
                <a:solidFill>
                  <a:schemeClr val="tx2">
                    <a:lumMod val="75000"/>
                  </a:schemeClr>
                </a:solidFill>
              </a:rPr>
              <a:t> </a:t>
            </a:r>
            <a:r>
              <a:rPr lang="en-US" sz="1600" dirty="0">
                <a:solidFill>
                  <a:schemeClr val="tx2">
                    <a:lumMod val="60000"/>
                    <a:lumOff val="40000"/>
                  </a:schemeClr>
                </a:solidFill>
              </a:rPr>
              <a:t>are collectively known as Gang of Four (GOF).</a:t>
            </a:r>
          </a:p>
          <a:p>
            <a:pPr marL="358294" indent="-342900" algn="l">
              <a:buFont typeface="Wingdings" panose="05000000000000000000" pitchFamily="2" charset="2"/>
              <a:buChar char="Ø"/>
            </a:pPr>
            <a:r>
              <a:rPr lang="en-US" sz="1600" dirty="0">
                <a:solidFill>
                  <a:schemeClr val="tx2">
                    <a:lumMod val="60000"/>
                    <a:lumOff val="40000"/>
                  </a:schemeClr>
                </a:solidFill>
              </a:rPr>
              <a:t>They published a book titled </a:t>
            </a:r>
            <a:r>
              <a:rPr lang="en-US" sz="1600" dirty="0">
                <a:solidFill>
                  <a:schemeClr val="tx2">
                    <a:lumMod val="75000"/>
                  </a:schemeClr>
                </a:solidFill>
              </a:rPr>
              <a:t>Design Patterns - Elements of Reusable Object-Oriented Software </a:t>
            </a:r>
            <a:r>
              <a:rPr lang="en-US" sz="1600" dirty="0">
                <a:solidFill>
                  <a:schemeClr val="tx2">
                    <a:lumMod val="60000"/>
                    <a:lumOff val="40000"/>
                  </a:schemeClr>
                </a:solidFill>
              </a:rPr>
              <a:t>in 1994, which initiated the concept of Design Patterns.</a:t>
            </a:r>
          </a:p>
          <a:p>
            <a:pPr marL="358294" indent="-342900" algn="l">
              <a:buFont typeface="Wingdings" panose="05000000000000000000" pitchFamily="2" charset="2"/>
              <a:buChar char="Ø"/>
            </a:pPr>
            <a:r>
              <a:rPr lang="en-US" sz="1600" dirty="0">
                <a:solidFill>
                  <a:schemeClr val="tx2">
                    <a:lumMod val="60000"/>
                    <a:lumOff val="40000"/>
                  </a:schemeClr>
                </a:solidFill>
              </a:rPr>
              <a:t>These design patterns based on following principle, </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Program to an interface not an implementation,</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Favor object composition over inheritance</a:t>
            </a:r>
          </a:p>
          <a:p>
            <a:pPr lvl="3"/>
            <a:endParaRPr lang="en-US" sz="2350" dirty="0">
              <a:solidFill>
                <a:schemeClr val="tx2">
                  <a:lumMod val="60000"/>
                  <a:lumOff val="40000"/>
                </a:schemeClr>
              </a:solidFill>
            </a:endParaRPr>
          </a:p>
        </p:txBody>
      </p:sp>
      <p:sp>
        <p:nvSpPr>
          <p:cNvPr id="2" name="Title 1"/>
          <p:cNvSpPr>
            <a:spLocks noGrp="1"/>
          </p:cNvSpPr>
          <p:nvPr>
            <p:ph type="ctrTitle"/>
          </p:nvPr>
        </p:nvSpPr>
        <p:spPr>
          <a:xfrm>
            <a:off x="506896" y="357809"/>
            <a:ext cx="4621158" cy="854765"/>
          </a:xfrm>
        </p:spPr>
        <p:txBody>
          <a:bodyPr/>
          <a:lstStyle/>
          <a:p>
            <a:r>
              <a:rPr lang="en-US" sz="2800" u="none" dirty="0">
                <a:solidFill>
                  <a:schemeClr val="tx2">
                    <a:lumMod val="75000"/>
                  </a:schemeClr>
                </a:solidFill>
              </a:rPr>
              <a:t>Gang of Four (GOF)</a:t>
            </a:r>
            <a:endParaRPr lang="en-US" sz="2800" dirty="0">
              <a:solidFill>
                <a:schemeClr val="tx2">
                  <a:lumMod val="75000"/>
                </a:schemeClr>
              </a:solidFill>
            </a:endParaRPr>
          </a:p>
        </p:txBody>
      </p:sp>
    </p:spTree>
    <p:extLst>
      <p:ext uri="{BB962C8B-B14F-4D97-AF65-F5344CB8AC3E}">
        <p14:creationId xmlns:p14="http://schemas.microsoft.com/office/powerpoint/2010/main" val="141457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9778" y="1189949"/>
            <a:ext cx="8647045" cy="3339546"/>
          </a:xfrm>
        </p:spPr>
        <p:txBody>
          <a:bodyPr/>
          <a:lstStyle/>
          <a:p>
            <a:pPr lvl="3"/>
            <a:r>
              <a:rPr lang="en-US" dirty="0">
                <a:solidFill>
                  <a:schemeClr val="tx2">
                    <a:lumMod val="60000"/>
                    <a:lumOff val="40000"/>
                  </a:schemeClr>
                </a:solidFill>
              </a:rPr>
              <a:t>Design Patterns have two main usages in software development,</a:t>
            </a:r>
          </a:p>
          <a:p>
            <a:pPr marL="285750" lvl="3" indent="-285750"/>
            <a:r>
              <a:rPr lang="en-US" dirty="0">
                <a:solidFill>
                  <a:schemeClr val="tx2">
                    <a:lumMod val="75000"/>
                  </a:schemeClr>
                </a:solidFill>
              </a:rPr>
              <a:t>Common platform for developers</a:t>
            </a:r>
            <a:r>
              <a:rPr lang="en-US" dirty="0">
                <a:solidFill>
                  <a:schemeClr val="tx2">
                    <a:lumMod val="60000"/>
                    <a:lumOff val="40000"/>
                  </a:schemeClr>
                </a:solidFill>
              </a:rPr>
              <a:t> :-  </a:t>
            </a:r>
          </a:p>
          <a:p>
            <a:pPr marL="285750" lvl="3" indent="-285750">
              <a:buFont typeface="Wingdings" pitchFamily="2" charset="2"/>
              <a:buChar char="§"/>
            </a:pPr>
            <a:r>
              <a:rPr lang="en-US" dirty="0">
                <a:solidFill>
                  <a:schemeClr val="tx2">
                    <a:lumMod val="60000"/>
                    <a:lumOff val="40000"/>
                  </a:schemeClr>
                </a:solidFill>
              </a:rPr>
              <a:t>Design patterns provide a standard terminology and are specific to particular scenario. </a:t>
            </a:r>
          </a:p>
          <a:p>
            <a:pPr lvl="4">
              <a:buFont typeface="Wingdings" pitchFamily="2" charset="2"/>
              <a:buChar char="§"/>
            </a:pPr>
            <a:r>
              <a:rPr lang="en-US" dirty="0">
                <a:solidFill>
                  <a:schemeClr val="tx2">
                    <a:lumMod val="60000"/>
                    <a:lumOff val="40000"/>
                  </a:schemeClr>
                </a:solidFill>
              </a:rPr>
              <a:t>   For example, a singleton design pattern signifies use of single object so all developers familiar with single design pattern will follow the same path.</a:t>
            </a:r>
            <a:endParaRPr lang="en-US" dirty="0">
              <a:solidFill>
                <a:schemeClr val="tx2">
                  <a:lumMod val="75000"/>
                </a:schemeClr>
              </a:solidFill>
            </a:endParaRPr>
          </a:p>
          <a:p>
            <a:pPr marL="285750" lvl="3" indent="-285750"/>
            <a:r>
              <a:rPr lang="en-US" dirty="0">
                <a:solidFill>
                  <a:schemeClr val="tx2">
                    <a:lumMod val="75000"/>
                  </a:schemeClr>
                </a:solidFill>
              </a:rPr>
              <a:t>Best Practices :- </a:t>
            </a:r>
          </a:p>
          <a:p>
            <a:pPr marL="285750" lvl="3" indent="-285750">
              <a:buFont typeface="Wingdings" pitchFamily="2" charset="2"/>
              <a:buChar char="§"/>
            </a:pPr>
            <a:r>
              <a:rPr lang="en-US" dirty="0">
                <a:solidFill>
                  <a:schemeClr val="tx2">
                    <a:lumMod val="60000"/>
                    <a:lumOff val="40000"/>
                  </a:schemeClr>
                </a:solidFill>
              </a:rPr>
              <a:t>Design patterns have been evolved over a long period of time and they provide best solutions to certain problems faced during software development.</a:t>
            </a:r>
          </a:p>
        </p:txBody>
      </p:sp>
      <p:sp>
        <p:nvSpPr>
          <p:cNvPr id="2" name="Title 1"/>
          <p:cNvSpPr>
            <a:spLocks noGrp="1"/>
          </p:cNvSpPr>
          <p:nvPr>
            <p:ph type="ctrTitle"/>
          </p:nvPr>
        </p:nvSpPr>
        <p:spPr>
          <a:xfrm>
            <a:off x="258416" y="505841"/>
            <a:ext cx="4869638" cy="418289"/>
          </a:xfrm>
        </p:spPr>
        <p:txBody>
          <a:bodyPr/>
          <a:lstStyle/>
          <a:p>
            <a:r>
              <a:rPr lang="en-US" sz="2800" u="none" dirty="0">
                <a:solidFill>
                  <a:schemeClr val="tx2">
                    <a:lumMod val="75000"/>
                  </a:schemeClr>
                </a:solidFill>
              </a:rPr>
              <a:t>Uses of Design Pattern</a:t>
            </a:r>
            <a:br>
              <a:rPr lang="en-US" sz="2800" u="none" dirty="0">
                <a:solidFill>
                  <a:schemeClr val="tx2">
                    <a:lumMod val="75000"/>
                  </a:schemeClr>
                </a:solidFill>
              </a:rPr>
            </a:br>
            <a:endParaRPr lang="en-US" sz="2800" u="none" dirty="0">
              <a:solidFill>
                <a:schemeClr val="tx2">
                  <a:lumMod val="75000"/>
                </a:schemeClr>
              </a:solidFill>
            </a:endParaRPr>
          </a:p>
        </p:txBody>
      </p:sp>
    </p:spTree>
    <p:extLst>
      <p:ext uri="{BB962C8B-B14F-4D97-AF65-F5344CB8AC3E}">
        <p14:creationId xmlns:p14="http://schemas.microsoft.com/office/powerpoint/2010/main" val="4208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47045" cy="3339546"/>
          </a:xfrm>
        </p:spPr>
        <p:txBody>
          <a:bodyPr/>
          <a:lstStyle/>
          <a:p>
            <a:pPr marL="301144" indent="-285750" algn="l">
              <a:buFont typeface="Wingdings" panose="05000000000000000000" pitchFamily="2" charset="2"/>
              <a:buChar char="Ø"/>
            </a:pPr>
            <a:r>
              <a:rPr lang="en-US" sz="1600" dirty="0">
                <a:solidFill>
                  <a:schemeClr val="tx2">
                    <a:lumMod val="60000"/>
                    <a:lumOff val="40000"/>
                  </a:schemeClr>
                </a:solidFill>
              </a:rPr>
              <a:t>They give the developer a selection of tried and tested solutions to work with,</a:t>
            </a:r>
          </a:p>
          <a:p>
            <a:pPr marL="301144" indent="-285750" algn="l">
              <a:buFont typeface="Wingdings" panose="05000000000000000000" pitchFamily="2" charset="2"/>
              <a:buChar char="Ø"/>
            </a:pPr>
            <a:r>
              <a:rPr lang="en-US" sz="1600" dirty="0">
                <a:solidFill>
                  <a:schemeClr val="tx2">
                    <a:lumMod val="60000"/>
                    <a:lumOff val="40000"/>
                  </a:schemeClr>
                </a:solidFill>
              </a:rPr>
              <a:t>They are language neutral and so can be applied to any language that supports object-orientation,</a:t>
            </a:r>
          </a:p>
          <a:p>
            <a:pPr marL="301144" indent="-285750" algn="l">
              <a:buFont typeface="Wingdings" panose="05000000000000000000" pitchFamily="2" charset="2"/>
              <a:buChar char="Ø"/>
            </a:pPr>
            <a:r>
              <a:rPr lang="en-US" sz="1600" dirty="0">
                <a:solidFill>
                  <a:schemeClr val="tx2">
                    <a:lumMod val="60000"/>
                    <a:lumOff val="40000"/>
                  </a:schemeClr>
                </a:solidFill>
              </a:rPr>
              <a:t>They aid communication by the very fact that they are well documented and can be researched if that is not the case,</a:t>
            </a:r>
          </a:p>
          <a:p>
            <a:pPr marL="301144" indent="-285750" algn="l">
              <a:buFont typeface="Wingdings" panose="05000000000000000000" pitchFamily="2" charset="2"/>
              <a:buChar char="Ø"/>
            </a:pPr>
            <a:r>
              <a:rPr lang="en-US" sz="1600" dirty="0">
                <a:solidFill>
                  <a:schemeClr val="tx2">
                    <a:lumMod val="60000"/>
                    <a:lumOff val="40000"/>
                  </a:schemeClr>
                </a:solidFill>
              </a:rPr>
              <a:t>They have a proven track record as they are already widely used and thus reduce the technical risk to the project,</a:t>
            </a:r>
          </a:p>
          <a:p>
            <a:pPr marL="301144" indent="-285750" algn="l">
              <a:buFont typeface="Wingdings" panose="05000000000000000000" pitchFamily="2" charset="2"/>
              <a:buChar char="Ø"/>
            </a:pPr>
            <a:r>
              <a:rPr lang="en-US" sz="1600" dirty="0">
                <a:solidFill>
                  <a:schemeClr val="tx2">
                    <a:lumMod val="60000"/>
                    <a:lumOff val="40000"/>
                  </a:schemeClr>
                </a:solidFill>
              </a:rPr>
              <a:t>They are highly flexible and can be used in practically any type of application or domain,</a:t>
            </a:r>
          </a:p>
          <a:p>
            <a:pPr marL="285750" lvl="3" indent="-285750">
              <a:buFont typeface="Wingdings" panose="05000000000000000000" pitchFamily="2" charset="2"/>
              <a:buChar char="Ø"/>
            </a:pPr>
            <a:endParaRPr lang="en-US" sz="14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6946900" cy="1219200"/>
          </a:xfrm>
        </p:spPr>
        <p:txBody>
          <a:bodyPr/>
          <a:lstStyle/>
          <a:p>
            <a:r>
              <a:rPr lang="en-US" sz="2800" u="none" dirty="0">
                <a:solidFill>
                  <a:schemeClr val="tx2">
                    <a:lumMod val="75000"/>
                  </a:schemeClr>
                </a:solidFill>
              </a:rPr>
              <a:t>Benefits of using Design Pattern</a:t>
            </a:r>
            <a:endParaRPr lang="en-US" sz="2800" dirty="0">
              <a:solidFill>
                <a:schemeClr val="tx2">
                  <a:lumMod val="75000"/>
                </a:schemeClr>
              </a:solidFill>
            </a:endParaRPr>
          </a:p>
        </p:txBody>
      </p:sp>
    </p:spTree>
    <p:extLst>
      <p:ext uri="{BB962C8B-B14F-4D97-AF65-F5344CB8AC3E}">
        <p14:creationId xmlns:p14="http://schemas.microsoft.com/office/powerpoint/2010/main" val="62598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654251"/>
            <a:ext cx="8647045" cy="2788540"/>
          </a:xfrm>
        </p:spPr>
        <p:txBody>
          <a:bodyPr/>
          <a:lstStyle/>
          <a:p>
            <a:pPr marL="171450" lvl="3" indent="-171450">
              <a:buFont typeface="Wingdings" panose="05000000000000000000" pitchFamily="2" charset="2"/>
              <a:buChar char="Ø"/>
            </a:pPr>
            <a:r>
              <a:rPr lang="en-US" sz="1800" dirty="0">
                <a:solidFill>
                  <a:schemeClr val="tx2">
                    <a:lumMod val="75000"/>
                  </a:schemeClr>
                </a:solidFill>
              </a:rPr>
              <a:t>Creational Patterns:-</a:t>
            </a:r>
            <a:r>
              <a:rPr lang="en-US" sz="1800" dirty="0">
                <a:solidFill>
                  <a:schemeClr val="tx2">
                    <a:lumMod val="60000"/>
                    <a:lumOff val="40000"/>
                  </a:schemeClr>
                </a:solidFill>
              </a:rPr>
              <a:t>        </a:t>
            </a:r>
            <a:r>
              <a:rPr lang="en-US" dirty="0">
                <a:solidFill>
                  <a:schemeClr val="tx2">
                    <a:lumMod val="60000"/>
                    <a:lumOff val="40000"/>
                  </a:schemeClr>
                </a:solidFill>
              </a:rPr>
              <a:t>These design patterns provide a way to create objects while hiding the creation logic, rather than instantiating objects directly using new operator. </a:t>
            </a:r>
          </a:p>
          <a:p>
            <a:pPr marL="171450" lvl="3" indent="-171450">
              <a:buFont typeface="Wingdings" panose="05000000000000000000" pitchFamily="2" charset="2"/>
              <a:buChar char="Ø"/>
            </a:pPr>
            <a:r>
              <a:rPr lang="en-US" sz="1800" dirty="0">
                <a:solidFill>
                  <a:schemeClr val="tx2">
                    <a:lumMod val="75000"/>
                  </a:schemeClr>
                </a:solidFill>
              </a:rPr>
              <a:t>Structural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concern class and object composition. Concept of inheritance is used to compose interfaces and define ways to compose objects to obtain new functionalities.</a:t>
            </a:r>
          </a:p>
          <a:p>
            <a:pPr marL="171450" lvl="3" indent="-171450">
              <a:buFont typeface="Wingdings" panose="05000000000000000000" pitchFamily="2" charset="2"/>
              <a:buChar char="Ø"/>
            </a:pPr>
            <a:r>
              <a:rPr lang="en-US" sz="1800" dirty="0">
                <a:solidFill>
                  <a:schemeClr val="tx2">
                    <a:lumMod val="75000"/>
                  </a:schemeClr>
                </a:solidFill>
              </a:rPr>
              <a:t>Behavioral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are specifically concerned with communication between objects.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5190009" cy="970720"/>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95304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FA77159-35EF-442D-8230-B7C45FB6D319}"/>
              </a:ext>
            </a:extLst>
          </p:cNvPr>
          <p:cNvGraphicFramePr/>
          <p:nvPr>
            <p:extLst>
              <p:ext uri="{D42A27DB-BD31-4B8C-83A1-F6EECF244321}">
                <p14:modId xmlns:p14="http://schemas.microsoft.com/office/powerpoint/2010/main" val="1900441816"/>
              </p:ext>
            </p:extLst>
          </p:nvPr>
        </p:nvGraphicFramePr>
        <p:xfrm>
          <a:off x="258416" y="1346140"/>
          <a:ext cx="8647045" cy="266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58416" y="251793"/>
            <a:ext cx="5257801" cy="950842"/>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48057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73" y="729565"/>
            <a:ext cx="8166462" cy="826850"/>
          </a:xfrm>
        </p:spPr>
        <p:txBody>
          <a:bodyPr/>
          <a:lstStyle/>
          <a:p>
            <a:pPr algn="l"/>
            <a:r>
              <a:rPr lang="en-US" sz="1600" dirty="0">
                <a:solidFill>
                  <a:schemeClr val="tx2">
                    <a:lumMod val="60000"/>
                    <a:lumOff val="40000"/>
                  </a:schemeClr>
                </a:solidFill>
              </a:rPr>
              <a:t>This design pattern comes under creational pattern. This pattern involves a single class which is responsible to create an object while making sure that only single object gets created.</a:t>
            </a:r>
          </a:p>
          <a:p>
            <a:pPr algn="l"/>
            <a:endParaRPr lang="en-US" sz="16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86876" y="144789"/>
            <a:ext cx="4070460" cy="508607"/>
          </a:xfrm>
        </p:spPr>
        <p:txBody>
          <a:bodyPr/>
          <a:lstStyle/>
          <a:p>
            <a:r>
              <a:rPr lang="en-US" sz="2400" u="none" dirty="0">
                <a:solidFill>
                  <a:schemeClr val="tx2">
                    <a:lumMod val="75000"/>
                  </a:schemeClr>
                </a:solidFill>
              </a:rPr>
              <a:t> Singleton of Design Pattern</a:t>
            </a:r>
            <a:endParaRPr lang="en-US" sz="2400" dirty="0">
              <a:solidFill>
                <a:schemeClr val="tx2">
                  <a:lumMod val="75000"/>
                </a:schemeClr>
              </a:solidFill>
            </a:endParaRPr>
          </a:p>
        </p:txBody>
      </p:sp>
      <p:sp>
        <p:nvSpPr>
          <p:cNvPr id="6" name="Text Placeholder 2"/>
          <p:cNvSpPr>
            <a:spLocks noGrp="1"/>
          </p:cNvSpPr>
          <p:nvPr>
            <p:ph type="body" sz="quarter" idx="10"/>
          </p:nvPr>
        </p:nvSpPr>
        <p:spPr>
          <a:xfrm>
            <a:off x="341993" y="1738025"/>
            <a:ext cx="2303926" cy="53825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1027" name="Picture 3"/>
          <p:cNvPicPr>
            <a:picLocks noChangeAspect="1" noChangeArrowheads="1"/>
          </p:cNvPicPr>
          <p:nvPr/>
        </p:nvPicPr>
        <p:blipFill>
          <a:blip r:embed="rId2"/>
          <a:srcRect/>
          <a:stretch>
            <a:fillRect/>
          </a:stretch>
        </p:blipFill>
        <p:spPr bwMode="auto">
          <a:xfrm>
            <a:off x="3111772" y="1352145"/>
            <a:ext cx="4281249" cy="3791355"/>
          </a:xfrm>
          <a:prstGeom prst="rect">
            <a:avLst/>
          </a:prstGeom>
          <a:noFill/>
          <a:ln w="9525">
            <a:noFill/>
            <a:miter lim="800000"/>
            <a:headEnd/>
            <a:tailEnd/>
          </a:ln>
        </p:spPr>
      </p:pic>
    </p:spTree>
    <p:extLst>
      <p:ext uri="{BB962C8B-B14F-4D97-AF65-F5344CB8AC3E}">
        <p14:creationId xmlns:p14="http://schemas.microsoft.com/office/powerpoint/2010/main" val="166959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6330" y="760400"/>
            <a:ext cx="8647045" cy="790998"/>
          </a:xfrm>
        </p:spPr>
        <p:txBody>
          <a:bodyPr/>
          <a:lstStyle/>
          <a:p>
            <a:pPr algn="l"/>
            <a:r>
              <a:rPr lang="en-US" sz="1600" dirty="0">
                <a:solidFill>
                  <a:schemeClr val="tx2">
                    <a:lumMod val="60000"/>
                    <a:lumOff val="40000"/>
                  </a:schemeClr>
                </a:solidFill>
              </a:rPr>
              <a:t>This design pattern comes under creational pattern. In Factory pattern, we create object without exposing the creation logic to the client and refer to newly created object using a common interface.</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Factory Pattern</a:t>
            </a:r>
          </a:p>
        </p:txBody>
      </p:sp>
      <p:sp>
        <p:nvSpPr>
          <p:cNvPr id="4" name="Text Placeholder 2"/>
          <p:cNvSpPr>
            <a:spLocks noGrp="1"/>
          </p:cNvSpPr>
          <p:nvPr>
            <p:ph type="body" sz="quarter" idx="10"/>
          </p:nvPr>
        </p:nvSpPr>
        <p:spPr>
          <a:xfrm>
            <a:off x="380906" y="1739674"/>
            <a:ext cx="1807817" cy="48796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2050" name="Picture 2"/>
          <p:cNvPicPr>
            <a:picLocks noChangeAspect="1" noChangeArrowheads="1"/>
          </p:cNvPicPr>
          <p:nvPr/>
        </p:nvPicPr>
        <p:blipFill>
          <a:blip r:embed="rId2"/>
          <a:srcRect/>
          <a:stretch>
            <a:fillRect/>
          </a:stretch>
        </p:blipFill>
        <p:spPr bwMode="auto">
          <a:xfrm>
            <a:off x="2165925" y="1612562"/>
            <a:ext cx="5629275" cy="3209925"/>
          </a:xfrm>
          <a:prstGeom prst="rect">
            <a:avLst/>
          </a:prstGeom>
          <a:noFill/>
          <a:ln w="9525">
            <a:noFill/>
            <a:miter lim="800000"/>
            <a:headEnd/>
            <a:tailEnd/>
          </a:ln>
        </p:spPr>
      </p:pic>
    </p:spTree>
    <p:extLst>
      <p:ext uri="{BB962C8B-B14F-4D97-AF65-F5344CB8AC3E}">
        <p14:creationId xmlns:p14="http://schemas.microsoft.com/office/powerpoint/2010/main" val="27350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5785" y="1431614"/>
            <a:ext cx="8647045" cy="2050895"/>
          </a:xfrm>
        </p:spPr>
        <p:txBody>
          <a:bodyPr/>
          <a:lstStyle/>
          <a:p>
            <a:pPr algn="l">
              <a:buFont typeface="Wingdings" pitchFamily="2" charset="2"/>
              <a:buChar char="Ø"/>
            </a:pPr>
            <a:r>
              <a:rPr lang="en-US" sz="1600" dirty="0">
                <a:solidFill>
                  <a:schemeClr val="tx2">
                    <a:lumMod val="60000"/>
                    <a:lumOff val="40000"/>
                  </a:schemeClr>
                </a:solidFill>
              </a:rPr>
              <a:t>This design pattern comes under creational pattern. This factory is also called as factory of factories. </a:t>
            </a:r>
          </a:p>
          <a:p>
            <a:pPr algn="l">
              <a:buFont typeface="Wingdings" pitchFamily="2" charset="2"/>
              <a:buChar char="Ø"/>
            </a:pPr>
            <a:r>
              <a:rPr lang="en-US" sz="1600" dirty="0">
                <a:solidFill>
                  <a:schemeClr val="tx2">
                    <a:lumMod val="60000"/>
                    <a:lumOff val="40000"/>
                  </a:schemeClr>
                </a:solidFill>
              </a:rPr>
              <a:t>In Abstract Factory pattern an interface is responsible for creating a factory of related objects without explicitly specifying their classes. Each generated factory can give the objects as per the Factory pattern.</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515570"/>
            <a:ext cx="4070460" cy="508607"/>
          </a:xfrm>
        </p:spPr>
        <p:txBody>
          <a:bodyPr/>
          <a:lstStyle/>
          <a:p>
            <a:r>
              <a:rPr lang="en-US" sz="2400" u="none" dirty="0"/>
              <a:t>Abstract Factory Pattern</a:t>
            </a:r>
          </a:p>
        </p:txBody>
      </p:sp>
    </p:spTree>
    <p:extLst>
      <p:ext uri="{BB962C8B-B14F-4D97-AF65-F5344CB8AC3E}">
        <p14:creationId xmlns:p14="http://schemas.microsoft.com/office/powerpoint/2010/main" val="30941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Principle</a:t>
            </a:r>
          </a:p>
        </p:txBody>
      </p:sp>
      <p:sp>
        <p:nvSpPr>
          <p:cNvPr id="2" name="Title 1"/>
          <p:cNvSpPr>
            <a:spLocks noGrp="1"/>
          </p:cNvSpPr>
          <p:nvPr>
            <p:ph type="ctrTitle"/>
          </p:nvPr>
        </p:nvSpPr>
        <p:spPr>
          <a:xfrm>
            <a:off x="230668" y="409304"/>
            <a:ext cx="3662887" cy="737843"/>
          </a:xfrm>
        </p:spPr>
        <p:txBody>
          <a:bodyPr/>
          <a:lstStyle/>
          <a:p>
            <a:r>
              <a:rPr lang="en-US" sz="3200" u="none" dirty="0"/>
              <a:t>Design Principle</a:t>
            </a:r>
          </a:p>
        </p:txBody>
      </p:sp>
      <p:sp>
        <p:nvSpPr>
          <p:cNvPr id="7" name="Text Placeholder 6"/>
          <p:cNvSpPr>
            <a:spLocks noGrp="1"/>
          </p:cNvSpPr>
          <p:nvPr>
            <p:ph type="body" sz="quarter" idx="17"/>
          </p:nvPr>
        </p:nvSpPr>
        <p:spPr>
          <a:xfrm>
            <a:off x="347870" y="2199081"/>
            <a:ext cx="3349487" cy="37874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SOLID Design Principle</a:t>
            </a:r>
          </a:p>
        </p:txBody>
      </p:sp>
      <p:sp>
        <p:nvSpPr>
          <p:cNvPr id="10" name="Text Placeholder 9"/>
          <p:cNvSpPr>
            <a:spLocks noGrp="1"/>
          </p:cNvSpPr>
          <p:nvPr>
            <p:ph type="body" sz="quarter" idx="20"/>
          </p:nvPr>
        </p:nvSpPr>
        <p:spPr>
          <a:xfrm>
            <a:off x="347869" y="2966936"/>
            <a:ext cx="4029577" cy="486383"/>
          </a:xfrm>
        </p:spPr>
        <p:txBody>
          <a:bodyPr/>
          <a:lstStyle/>
          <a:p>
            <a:pPr>
              <a:buFont typeface="Wingdings" pitchFamily="2" charset="2"/>
              <a:buChar char="Ø"/>
            </a:pPr>
            <a:r>
              <a:rPr lang="en-US" sz="1800" dirty="0">
                <a:solidFill>
                  <a:schemeClr val="tx2">
                    <a:lumMod val="60000"/>
                    <a:lumOff val="40000"/>
                  </a:schemeClr>
                </a:solidFill>
              </a:rPr>
              <a:t> Single Responsibility</a:t>
            </a:r>
            <a:r>
              <a:rPr lang="en-US" sz="1800" dirty="0"/>
              <a:t> </a:t>
            </a:r>
            <a:r>
              <a:rPr lang="en-US" sz="1800" dirty="0">
                <a:solidFill>
                  <a:schemeClr val="tx2">
                    <a:lumMod val="60000"/>
                    <a:lumOff val="40000"/>
                  </a:schemeClr>
                </a:solidFill>
              </a:rPr>
              <a:t>Principle</a:t>
            </a:r>
          </a:p>
        </p:txBody>
      </p:sp>
      <p:sp>
        <p:nvSpPr>
          <p:cNvPr id="13" name="Text Placeholder 12"/>
          <p:cNvSpPr>
            <a:spLocks noGrp="1"/>
          </p:cNvSpPr>
          <p:nvPr>
            <p:ph type="body" sz="quarter" idx="23"/>
          </p:nvPr>
        </p:nvSpPr>
        <p:spPr>
          <a:xfrm>
            <a:off x="347870" y="3686784"/>
            <a:ext cx="4070863" cy="69671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Open /Close Principle</a:t>
            </a:r>
          </a:p>
        </p:txBody>
      </p:sp>
      <p:sp>
        <p:nvSpPr>
          <p:cNvPr id="16" name="Text Placeholder 15"/>
          <p:cNvSpPr>
            <a:spLocks noGrp="1"/>
          </p:cNvSpPr>
          <p:nvPr>
            <p:ph type="body" sz="quarter" idx="26"/>
          </p:nvPr>
        </p:nvSpPr>
        <p:spPr>
          <a:xfrm>
            <a:off x="4930799" y="1470757"/>
            <a:ext cx="3717082" cy="465047"/>
          </a:xfrm>
        </p:spPr>
        <p:txBody>
          <a:bodyPr/>
          <a:lstStyle/>
          <a:p>
            <a:pPr marL="285750" indent="-285750">
              <a:buFont typeface="Wingdings" panose="05000000000000000000" pitchFamily="2" charset="2"/>
              <a:buChar char="Ø"/>
            </a:pPr>
            <a:r>
              <a:rPr lang="en-US" sz="1800" dirty="0" err="1">
                <a:solidFill>
                  <a:schemeClr val="tx2">
                    <a:lumMod val="60000"/>
                    <a:lumOff val="40000"/>
                  </a:schemeClr>
                </a:solidFill>
              </a:rPr>
              <a:t>Liskov</a:t>
            </a:r>
            <a:r>
              <a:rPr lang="en-US" sz="1800" dirty="0">
                <a:solidFill>
                  <a:schemeClr val="tx2">
                    <a:lumMod val="60000"/>
                    <a:lumOff val="40000"/>
                  </a:schemeClr>
                </a:solidFill>
              </a:rPr>
              <a:t> Substitution Principle</a:t>
            </a: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4924683" y="2188721"/>
            <a:ext cx="3908022" cy="496111"/>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Interface Segregation Principle</a:t>
            </a:r>
          </a:p>
        </p:txBody>
      </p:sp>
      <p:sp>
        <p:nvSpPr>
          <p:cNvPr id="11" name="Text Placeholder 2">
            <a:extLst>
              <a:ext uri="{FF2B5EF4-FFF2-40B4-BE49-F238E27FC236}">
                <a16:creationId xmlns:a16="http://schemas.microsoft.com/office/drawing/2014/main" id="{C9806361-341F-403E-A729-4D588321963B}"/>
              </a:ext>
            </a:extLst>
          </p:cNvPr>
          <p:cNvSpPr txBox="1">
            <a:spLocks/>
          </p:cNvSpPr>
          <p:nvPr/>
        </p:nvSpPr>
        <p:spPr>
          <a:xfrm>
            <a:off x="4921435" y="2976660"/>
            <a:ext cx="3989093" cy="570712"/>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Dependency Inversion Principle</a:t>
            </a:r>
          </a:p>
        </p:txBody>
      </p:sp>
    </p:spTree>
    <p:extLst>
      <p:ext uri="{BB962C8B-B14F-4D97-AF65-F5344CB8AC3E}">
        <p14:creationId xmlns:p14="http://schemas.microsoft.com/office/powerpoint/2010/main" val="344859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77148" y="262647"/>
            <a:ext cx="4070460" cy="508607"/>
          </a:xfrm>
        </p:spPr>
        <p:txBody>
          <a:bodyPr/>
          <a:lstStyle/>
          <a:p>
            <a:r>
              <a:rPr lang="en-US" sz="2400" u="none" dirty="0"/>
              <a:t>Abstract Factory Pattern</a:t>
            </a:r>
          </a:p>
        </p:txBody>
      </p:sp>
      <p:sp>
        <p:nvSpPr>
          <p:cNvPr id="4" name="Text Placeholder 2"/>
          <p:cNvSpPr>
            <a:spLocks noGrp="1"/>
          </p:cNvSpPr>
          <p:nvPr>
            <p:ph type="body" sz="quarter" idx="10"/>
          </p:nvPr>
        </p:nvSpPr>
        <p:spPr>
          <a:xfrm>
            <a:off x="196082" y="1128409"/>
            <a:ext cx="1924550" cy="45720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3074" name="Picture 2"/>
          <p:cNvPicPr>
            <a:picLocks noChangeAspect="1" noChangeArrowheads="1"/>
          </p:cNvPicPr>
          <p:nvPr/>
        </p:nvPicPr>
        <p:blipFill>
          <a:blip r:embed="rId2"/>
          <a:srcRect/>
          <a:stretch>
            <a:fillRect/>
          </a:stretch>
        </p:blipFill>
        <p:spPr bwMode="auto">
          <a:xfrm>
            <a:off x="2251851" y="1089499"/>
            <a:ext cx="5476875" cy="3664896"/>
          </a:xfrm>
          <a:prstGeom prst="rect">
            <a:avLst/>
          </a:prstGeom>
          <a:noFill/>
          <a:ln w="9525">
            <a:noFill/>
            <a:miter lim="800000"/>
            <a:headEnd/>
            <a:tailEnd/>
          </a:ln>
        </p:spPr>
      </p:pic>
    </p:spTree>
    <p:extLst>
      <p:ext uri="{BB962C8B-B14F-4D97-AF65-F5344CB8AC3E}">
        <p14:creationId xmlns:p14="http://schemas.microsoft.com/office/powerpoint/2010/main" val="309416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7419" y="1324604"/>
            <a:ext cx="8647045" cy="2547880"/>
          </a:xfrm>
        </p:spPr>
        <p:txBody>
          <a:bodyPr/>
          <a:lstStyle/>
          <a:p>
            <a:pPr algn="l">
              <a:buFont typeface="Wingdings" pitchFamily="2" charset="2"/>
              <a:buChar char="Ø"/>
            </a:pPr>
            <a:r>
              <a:rPr lang="en-US" sz="1600" dirty="0">
                <a:solidFill>
                  <a:schemeClr val="tx2">
                    <a:lumMod val="60000"/>
                    <a:lumOff val="40000"/>
                  </a:schemeClr>
                </a:solidFill>
              </a:rPr>
              <a:t>Adapter pattern works as a bridge between two incompatible interfaces. This type of design pattern comes under structural pattern as this pattern combines the capability of two independent interfaces. This pattern involves a single class which is responsible to join functionalities of independent or incompatible interfaces. </a:t>
            </a:r>
          </a:p>
          <a:p>
            <a:pPr algn="l">
              <a:buFont typeface="Wingdings" pitchFamily="2" charset="2"/>
              <a:buChar char="Ø"/>
            </a:pPr>
            <a:r>
              <a:rPr lang="en-US" sz="1600" dirty="0">
                <a:solidFill>
                  <a:schemeClr val="tx2">
                    <a:lumMod val="60000"/>
                    <a:lumOff val="40000"/>
                  </a:schemeClr>
                </a:solidFill>
              </a:rPr>
              <a:t>A real life example could be a case of card reader which acts as an adapter between memory card and a laptop. You plugin the memory card into card reader and card reader into the laptop so that memory card can be read via laptop.</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11286" y="350196"/>
            <a:ext cx="4133600" cy="573932"/>
          </a:xfrm>
        </p:spPr>
        <p:txBody>
          <a:bodyPr/>
          <a:lstStyle/>
          <a:p>
            <a:r>
              <a:rPr lang="en-US" sz="2400" u="none" dirty="0"/>
              <a:t>Adapter Design Pattern</a:t>
            </a:r>
          </a:p>
        </p:txBody>
      </p:sp>
    </p:spTree>
    <p:extLst>
      <p:ext uri="{BB962C8B-B14F-4D97-AF65-F5344CB8AC3E}">
        <p14:creationId xmlns:p14="http://schemas.microsoft.com/office/powerpoint/2010/main" val="226382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1562" y="356814"/>
            <a:ext cx="2028308" cy="51392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Adapter Design Pattern</a:t>
            </a:r>
          </a:p>
        </p:txBody>
      </p:sp>
      <p:pic>
        <p:nvPicPr>
          <p:cNvPr id="4" name="Picture 2"/>
          <p:cNvPicPr>
            <a:picLocks noChangeAspect="1" noChangeArrowheads="1"/>
          </p:cNvPicPr>
          <p:nvPr/>
        </p:nvPicPr>
        <p:blipFill>
          <a:blip r:embed="rId2"/>
          <a:srcRect/>
          <a:stretch>
            <a:fillRect/>
          </a:stretch>
        </p:blipFill>
        <p:spPr bwMode="auto">
          <a:xfrm>
            <a:off x="3198832" y="899430"/>
            <a:ext cx="5429250" cy="3705225"/>
          </a:xfrm>
          <a:prstGeom prst="rect">
            <a:avLst/>
          </a:prstGeom>
          <a:noFill/>
          <a:ln w="9525">
            <a:noFill/>
            <a:miter lim="800000"/>
            <a:headEnd/>
            <a:tailEnd/>
          </a:ln>
        </p:spPr>
      </p:pic>
      <p:sp>
        <p:nvSpPr>
          <p:cNvPr id="6" name="Title 4">
            <a:extLst>
              <a:ext uri="{FF2B5EF4-FFF2-40B4-BE49-F238E27FC236}">
                <a16:creationId xmlns:a16="http://schemas.microsoft.com/office/drawing/2014/main" id="{14613593-B0F1-487F-84BD-849F8AAFAA59}"/>
              </a:ext>
            </a:extLst>
          </p:cNvPr>
          <p:cNvSpPr txBox="1">
            <a:spLocks/>
          </p:cNvSpPr>
          <p:nvPr/>
        </p:nvSpPr>
        <p:spPr>
          <a:xfrm>
            <a:off x="246457" y="899430"/>
            <a:ext cx="2952375" cy="3705225"/>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400" u="none" dirty="0">
                <a:solidFill>
                  <a:schemeClr val="tx2">
                    <a:lumMod val="60000"/>
                    <a:lumOff val="40000"/>
                  </a:schemeClr>
                </a:solidFill>
              </a:rPr>
              <a:t>We have two interface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(mp3) and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a:t>
            </a:r>
            <a:r>
              <a:rPr lang="en-US" sz="1400" u="none" dirty="0" err="1">
                <a:solidFill>
                  <a:schemeClr val="tx2">
                    <a:lumMod val="60000"/>
                    <a:lumOff val="40000"/>
                  </a:schemeClr>
                </a:solidFill>
              </a:rPr>
              <a:t>vlc</a:t>
            </a:r>
            <a:r>
              <a:rPr lang="en-US" sz="1400" u="none" dirty="0">
                <a:solidFill>
                  <a:schemeClr val="tx2">
                    <a:lumMod val="60000"/>
                    <a:lumOff val="40000"/>
                  </a:schemeClr>
                </a:solidFill>
              </a:rPr>
              <a:t> and mp4) and their implementing classes. </a:t>
            </a:r>
          </a:p>
          <a:p>
            <a:endParaRPr lang="en-US" sz="1400" u="none" dirty="0">
              <a:solidFill>
                <a:schemeClr val="tx2">
                  <a:lumMod val="60000"/>
                  <a:lumOff val="40000"/>
                </a:schemeClr>
              </a:solidFill>
            </a:endParaRPr>
          </a:p>
          <a:p>
            <a:r>
              <a:rPr lang="en-US" sz="1400" u="none" dirty="0">
                <a:solidFill>
                  <a:schemeClr val="tx2">
                    <a:lumMod val="60000"/>
                    <a:lumOff val="40000"/>
                  </a:schemeClr>
                </a:solidFill>
              </a:rPr>
              <a:t>We want to make </a:t>
            </a:r>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to play other formats as well. To attain this, we have created an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which implements the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 interface and uses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 objects to play the required format.</a:t>
            </a:r>
          </a:p>
          <a:p>
            <a:endParaRPr lang="en-US" sz="1400" u="none" dirty="0">
              <a:solidFill>
                <a:schemeClr val="tx2">
                  <a:lumMod val="60000"/>
                  <a:lumOff val="40000"/>
                </a:schemeClr>
              </a:solidFill>
            </a:endParaRPr>
          </a:p>
          <a:p>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uses the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to play the desired format. </a:t>
            </a:r>
          </a:p>
        </p:txBody>
      </p:sp>
    </p:spTree>
    <p:extLst>
      <p:ext uri="{BB962C8B-B14F-4D97-AF65-F5344CB8AC3E}">
        <p14:creationId xmlns:p14="http://schemas.microsoft.com/office/powerpoint/2010/main" val="226382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0586" y="1518609"/>
            <a:ext cx="8647045" cy="2294633"/>
          </a:xfrm>
        </p:spPr>
        <p:txBody>
          <a:bodyPr/>
          <a:lstStyle/>
          <a:p>
            <a:pPr algn="l">
              <a:buFont typeface="Wingdings" pitchFamily="2" charset="2"/>
              <a:buChar char="Ø"/>
            </a:pPr>
            <a:r>
              <a:rPr lang="en-US" sz="1600" dirty="0">
                <a:solidFill>
                  <a:schemeClr val="tx2">
                    <a:lumMod val="60000"/>
                    <a:lumOff val="40000"/>
                  </a:schemeClr>
                </a:solidFill>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pPr algn="l">
              <a:buFont typeface="Wingdings" pitchFamily="2" charset="2"/>
              <a:buChar char="Ø"/>
            </a:pPr>
            <a:r>
              <a:rPr lang="en-US" sz="1600" dirty="0">
                <a:solidFill>
                  <a:schemeClr val="tx2">
                    <a:lumMod val="60000"/>
                    <a:lumOff val="40000"/>
                  </a:schemeClr>
                </a:solidFill>
              </a:rPr>
              <a:t>This pattern involves a single class which provides simplified methods required by client and delegates calls to methods of existing system classes.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11132" y="431151"/>
            <a:ext cx="4070460" cy="736165"/>
          </a:xfrm>
        </p:spPr>
        <p:txBody>
          <a:bodyPr/>
          <a:lstStyle/>
          <a:p>
            <a:r>
              <a:rPr lang="en-US" sz="2400" u="none" dirty="0"/>
              <a:t>Facade Design Pattern</a:t>
            </a:r>
          </a:p>
        </p:txBody>
      </p:sp>
    </p:spTree>
    <p:extLst>
      <p:ext uri="{BB962C8B-B14F-4D97-AF65-F5344CB8AC3E}">
        <p14:creationId xmlns:p14="http://schemas.microsoft.com/office/powerpoint/2010/main" val="230439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79867" y="428018"/>
            <a:ext cx="1799617" cy="466928"/>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37591" y="272376"/>
            <a:ext cx="3553473" cy="622570"/>
          </a:xfrm>
        </p:spPr>
        <p:txBody>
          <a:bodyPr/>
          <a:lstStyle/>
          <a:p>
            <a:r>
              <a:rPr lang="en-US" sz="2400" u="none" dirty="0"/>
              <a:t>Facade Design Pattern</a:t>
            </a:r>
          </a:p>
        </p:txBody>
      </p:sp>
      <p:pic>
        <p:nvPicPr>
          <p:cNvPr id="5122" name="Picture 2"/>
          <p:cNvPicPr>
            <a:picLocks noChangeAspect="1" noChangeArrowheads="1"/>
          </p:cNvPicPr>
          <p:nvPr/>
        </p:nvPicPr>
        <p:blipFill>
          <a:blip r:embed="rId2"/>
          <a:srcRect/>
          <a:stretch>
            <a:fillRect/>
          </a:stretch>
        </p:blipFill>
        <p:spPr bwMode="auto">
          <a:xfrm>
            <a:off x="3155526" y="1241693"/>
            <a:ext cx="5448300" cy="3291395"/>
          </a:xfrm>
          <a:prstGeom prst="rect">
            <a:avLst/>
          </a:prstGeom>
          <a:noFill/>
          <a:ln w="9525">
            <a:noFill/>
            <a:miter lim="800000"/>
            <a:headEnd/>
            <a:tailEnd/>
          </a:ln>
        </p:spPr>
      </p:pic>
      <p:sp>
        <p:nvSpPr>
          <p:cNvPr id="6" name="Title 4">
            <a:extLst>
              <a:ext uri="{FF2B5EF4-FFF2-40B4-BE49-F238E27FC236}">
                <a16:creationId xmlns:a16="http://schemas.microsoft.com/office/drawing/2014/main" id="{09487D19-5F37-40C6-9553-BE51F20F199E}"/>
              </a:ext>
            </a:extLst>
          </p:cNvPr>
          <p:cNvSpPr txBox="1">
            <a:spLocks/>
          </p:cNvSpPr>
          <p:nvPr/>
        </p:nvSpPr>
        <p:spPr>
          <a:xfrm>
            <a:off x="157979" y="1241693"/>
            <a:ext cx="2857500" cy="2400300"/>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 Shape interface and concrete classes implementing the Shape interface.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uses the concrete classes to delegate user calls to these classes. </a:t>
            </a:r>
            <a:r>
              <a:rPr lang="en-US" sz="1600" u="none" dirty="0" err="1">
                <a:solidFill>
                  <a:schemeClr val="tx2">
                    <a:lumMod val="60000"/>
                    <a:lumOff val="40000"/>
                  </a:schemeClr>
                </a:solidFill>
              </a:rPr>
              <a:t>FacadePatternDemo</a:t>
            </a:r>
            <a:r>
              <a:rPr lang="en-US" sz="1600" u="none" dirty="0">
                <a:solidFill>
                  <a:schemeClr val="tx2">
                    <a:lumMod val="60000"/>
                    <a:lumOff val="40000"/>
                  </a:schemeClr>
                </a:solidFill>
              </a:rPr>
              <a:t>, our demo class, will use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to show the results.</a:t>
            </a:r>
          </a:p>
        </p:txBody>
      </p:sp>
    </p:spTree>
    <p:extLst>
      <p:ext uri="{BB962C8B-B14F-4D97-AF65-F5344CB8AC3E}">
        <p14:creationId xmlns:p14="http://schemas.microsoft.com/office/powerpoint/2010/main" val="230439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5114" y="1634255"/>
            <a:ext cx="8647045" cy="2286000"/>
          </a:xfrm>
        </p:spPr>
        <p:txBody>
          <a:bodyPr/>
          <a:lstStyle/>
          <a:p>
            <a:pPr algn="l">
              <a:buFont typeface="Wingdings" pitchFamily="2" charset="2"/>
              <a:buChar char="Ø"/>
            </a:pPr>
            <a:r>
              <a:rPr lang="en-US" sz="1600" dirty="0">
                <a:solidFill>
                  <a:schemeClr val="tx2">
                    <a:lumMod val="60000"/>
                    <a:lumOff val="40000"/>
                  </a:schemeClr>
                </a:solidFill>
              </a:rPr>
              <a:t>Prototype pattern refers to creating duplicate object while keeping performance in mind. This type of design pattern comes under creational pattern as this pattern provides one of the best ways to create an object. </a:t>
            </a:r>
          </a:p>
          <a:p>
            <a:pPr algn="l">
              <a:buFont typeface="Wingdings" pitchFamily="2" charset="2"/>
              <a:buChar char="Ø"/>
            </a:pPr>
            <a:r>
              <a:rPr lang="en-US" sz="1600" dirty="0">
                <a:solidFill>
                  <a:schemeClr val="tx2">
                    <a:lumMod val="60000"/>
                    <a:lumOff val="40000"/>
                  </a:schemeClr>
                </a:solidFill>
              </a:rPr>
              <a:t>This pattern involves implementing a prototype interface which tells to create a clone of the current object. This pattern is used when creation of object directly is costly.</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83212" y="457619"/>
            <a:ext cx="4070460" cy="508607"/>
          </a:xfrm>
        </p:spPr>
        <p:txBody>
          <a:bodyPr/>
          <a:lstStyle/>
          <a:p>
            <a:r>
              <a:rPr lang="en-US" sz="2400" u="none" dirty="0"/>
              <a:t>Prototype Design Pattern</a:t>
            </a:r>
          </a:p>
        </p:txBody>
      </p:sp>
    </p:spTree>
    <p:extLst>
      <p:ext uri="{BB962C8B-B14F-4D97-AF65-F5344CB8AC3E}">
        <p14:creationId xmlns:p14="http://schemas.microsoft.com/office/powerpoint/2010/main" val="2510739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39626" y="372846"/>
            <a:ext cx="1922248" cy="428009"/>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42852" y="226932"/>
            <a:ext cx="3605129" cy="508607"/>
          </a:xfrm>
        </p:spPr>
        <p:txBody>
          <a:bodyPr/>
          <a:lstStyle/>
          <a:p>
            <a:r>
              <a:rPr lang="en-US" sz="2400" u="none" dirty="0"/>
              <a:t>Prototype Design Pattern</a:t>
            </a:r>
          </a:p>
        </p:txBody>
      </p:sp>
      <p:pic>
        <p:nvPicPr>
          <p:cNvPr id="6146" name="Picture 2"/>
          <p:cNvPicPr>
            <a:picLocks noChangeAspect="1" noChangeArrowheads="1"/>
          </p:cNvPicPr>
          <p:nvPr/>
        </p:nvPicPr>
        <p:blipFill>
          <a:blip r:embed="rId2"/>
          <a:srcRect/>
          <a:stretch>
            <a:fillRect/>
          </a:stretch>
        </p:blipFill>
        <p:spPr bwMode="auto">
          <a:xfrm>
            <a:off x="2596255" y="766749"/>
            <a:ext cx="5959928" cy="3784365"/>
          </a:xfrm>
          <a:prstGeom prst="rect">
            <a:avLst/>
          </a:prstGeom>
          <a:noFill/>
          <a:ln w="9525">
            <a:noFill/>
            <a:miter lim="800000"/>
            <a:headEnd/>
            <a:tailEnd/>
          </a:ln>
        </p:spPr>
      </p:pic>
      <p:sp>
        <p:nvSpPr>
          <p:cNvPr id="6" name="Title 4">
            <a:extLst>
              <a:ext uri="{FF2B5EF4-FFF2-40B4-BE49-F238E27FC236}">
                <a16:creationId xmlns:a16="http://schemas.microsoft.com/office/drawing/2014/main" id="{7E3AEA14-BB9E-413B-9606-3474AA350A4B}"/>
              </a:ext>
            </a:extLst>
          </p:cNvPr>
          <p:cNvSpPr txBox="1">
            <a:spLocks/>
          </p:cNvSpPr>
          <p:nvPr/>
        </p:nvSpPr>
        <p:spPr>
          <a:xfrm>
            <a:off x="242852" y="800855"/>
            <a:ext cx="2253343" cy="2791431"/>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an abstract class Shape and concrete classes extending the Shape class. A class </a:t>
            </a:r>
            <a:r>
              <a:rPr lang="en-US" sz="1600" u="none" dirty="0" err="1">
                <a:solidFill>
                  <a:schemeClr val="tx2">
                    <a:lumMod val="60000"/>
                    <a:lumOff val="40000"/>
                  </a:schemeClr>
                </a:solidFill>
              </a:rPr>
              <a:t>ShapeCache</a:t>
            </a:r>
            <a:r>
              <a:rPr lang="en-US" sz="1600" u="none" dirty="0">
                <a:solidFill>
                  <a:schemeClr val="tx2">
                    <a:lumMod val="60000"/>
                    <a:lumOff val="40000"/>
                  </a:schemeClr>
                </a:solidFill>
              </a:rPr>
              <a:t> is defined as a next step which stores shape objects in a </a:t>
            </a:r>
            <a:r>
              <a:rPr lang="en-US" sz="1600" u="none" dirty="0" err="1">
                <a:solidFill>
                  <a:schemeClr val="tx2">
                    <a:lumMod val="60000"/>
                    <a:lumOff val="40000"/>
                  </a:schemeClr>
                </a:solidFill>
              </a:rPr>
              <a:t>Hashtable</a:t>
            </a:r>
            <a:r>
              <a:rPr lang="en-US" sz="1600" u="none" dirty="0">
                <a:solidFill>
                  <a:schemeClr val="tx2">
                    <a:lumMod val="60000"/>
                    <a:lumOff val="40000"/>
                  </a:schemeClr>
                </a:solidFill>
              </a:rPr>
              <a:t> and returns their clone when requested.</a:t>
            </a:r>
          </a:p>
        </p:txBody>
      </p:sp>
    </p:spTree>
    <p:extLst>
      <p:ext uri="{BB962C8B-B14F-4D97-AF65-F5344CB8AC3E}">
        <p14:creationId xmlns:p14="http://schemas.microsoft.com/office/powerpoint/2010/main" val="251073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2165" y="1381539"/>
            <a:ext cx="2875860" cy="2683565"/>
          </a:xfrm>
        </p:spPr>
        <p:txBody>
          <a:bodyPr anchor="ctr"/>
          <a:lstStyle/>
          <a:p>
            <a:pPr algn="ctr"/>
            <a:r>
              <a:rPr lang="en-US" dirty="0"/>
              <a:t>Thanks </a:t>
            </a:r>
          </a:p>
        </p:txBody>
      </p:sp>
    </p:spTree>
    <p:extLst>
      <p:ext uri="{BB962C8B-B14F-4D97-AF65-F5344CB8AC3E}">
        <p14:creationId xmlns:p14="http://schemas.microsoft.com/office/powerpoint/2010/main" val="30327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algn="l">
              <a:buFont typeface="Wingdings" pitchFamily="2" charset="2"/>
              <a:buChar char="Ø"/>
            </a:pPr>
            <a:r>
              <a:rPr lang="en-US" sz="1600" dirty="0"/>
              <a:t>Rigidity - It is hard to change because every change affects too many other parts of the system.</a:t>
            </a:r>
          </a:p>
          <a:p>
            <a:pPr algn="l">
              <a:buFont typeface="Wingdings" pitchFamily="2" charset="2"/>
              <a:buChar char="Ø"/>
            </a:pPr>
            <a:r>
              <a:rPr lang="en-US" sz="1600" dirty="0"/>
              <a:t>Fragility - When you make a change, unexpected parts of the system break.</a:t>
            </a:r>
          </a:p>
          <a:p>
            <a:pPr algn="l">
              <a:buFont typeface="Wingdings" pitchFamily="2" charset="2"/>
              <a:buChar char="Ø"/>
            </a:pPr>
            <a:r>
              <a:rPr lang="en-US" sz="1600" dirty="0"/>
              <a:t>Immobility - It is hard to reuse in another application because it cannot be separated from the current application.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Principle</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8138" y="1342427"/>
            <a:ext cx="8763796" cy="2976664"/>
          </a:xfrm>
        </p:spPr>
        <p:txBody>
          <a:bodyPr/>
          <a:lstStyle/>
          <a:p>
            <a:pPr algn="l"/>
            <a:r>
              <a:rPr lang="en-US" sz="1600" dirty="0">
                <a:solidFill>
                  <a:schemeClr val="tx2">
                    <a:lumMod val="60000"/>
                    <a:lumOff val="40000"/>
                  </a:schemeClr>
                </a:solidFill>
              </a:rPr>
              <a:t>SOLID principles are a subset of many principles promoted by </a:t>
            </a:r>
            <a:r>
              <a:rPr lang="en-US" sz="1600" dirty="0">
                <a:solidFill>
                  <a:schemeClr val="tx2">
                    <a:lumMod val="75000"/>
                  </a:schemeClr>
                </a:solidFill>
              </a:rPr>
              <a:t>Robert C. Martin</a:t>
            </a:r>
            <a:r>
              <a:rPr lang="en-US" sz="1600" dirty="0">
                <a:solidFill>
                  <a:schemeClr val="tx2">
                    <a:lumMod val="60000"/>
                    <a:lumOff val="40000"/>
                  </a:schemeClr>
                </a:solidFill>
              </a:rPr>
              <a:t>, and those are given below,</a:t>
            </a:r>
          </a:p>
          <a:p>
            <a:pPr algn="l">
              <a:buFont typeface="Wingdings" pitchFamily="2" charset="2"/>
              <a:buChar char="Ø"/>
            </a:pPr>
            <a:r>
              <a:rPr lang="en-US" sz="1600" dirty="0">
                <a:solidFill>
                  <a:schemeClr val="tx2">
                    <a:lumMod val="60000"/>
                    <a:lumOff val="40000"/>
                  </a:schemeClr>
                </a:solidFill>
              </a:rPr>
              <a:t> 	S - Single Responsibility Principle</a:t>
            </a:r>
          </a:p>
          <a:p>
            <a:pPr algn="l">
              <a:buFont typeface="Wingdings" pitchFamily="2" charset="2"/>
              <a:buChar char="Ø"/>
            </a:pPr>
            <a:r>
              <a:rPr lang="en-US" sz="1600" dirty="0">
                <a:solidFill>
                  <a:schemeClr val="tx2">
                    <a:lumMod val="60000"/>
                    <a:lumOff val="40000"/>
                  </a:schemeClr>
                </a:solidFill>
              </a:rPr>
              <a:t> 	O - Open /Close Principle</a:t>
            </a:r>
          </a:p>
          <a:p>
            <a:pPr algn="l">
              <a:buFont typeface="Wingdings" pitchFamily="2" charset="2"/>
              <a:buChar char="Ø"/>
            </a:pPr>
            <a:r>
              <a:rPr lang="en-US" sz="1600" dirty="0">
                <a:solidFill>
                  <a:schemeClr val="tx2">
                    <a:lumMod val="60000"/>
                    <a:lumOff val="40000"/>
                  </a:schemeClr>
                </a:solidFill>
              </a:rPr>
              <a:t> 	L - </a:t>
            </a:r>
            <a:r>
              <a:rPr lang="en-US" sz="1600" dirty="0" err="1">
                <a:solidFill>
                  <a:schemeClr val="tx2">
                    <a:lumMod val="60000"/>
                    <a:lumOff val="40000"/>
                  </a:schemeClr>
                </a:solidFill>
              </a:rPr>
              <a:t>Liskov</a:t>
            </a:r>
            <a:r>
              <a:rPr lang="en-US" sz="1600" dirty="0">
                <a:solidFill>
                  <a:schemeClr val="tx2">
                    <a:lumMod val="60000"/>
                    <a:lumOff val="40000"/>
                  </a:schemeClr>
                </a:solidFill>
              </a:rPr>
              <a:t> Substitution Principle</a:t>
            </a:r>
          </a:p>
          <a:p>
            <a:pPr algn="l">
              <a:buFont typeface="Wingdings" pitchFamily="2" charset="2"/>
              <a:buChar char="Ø"/>
            </a:pPr>
            <a:r>
              <a:rPr lang="en-US" sz="1600" dirty="0">
                <a:solidFill>
                  <a:schemeClr val="tx2">
                    <a:lumMod val="60000"/>
                    <a:lumOff val="40000"/>
                  </a:schemeClr>
                </a:solidFill>
              </a:rPr>
              <a:t>	I - Interface Segregation Principle</a:t>
            </a:r>
          </a:p>
          <a:p>
            <a:pPr algn="l">
              <a:buFont typeface="Wingdings" pitchFamily="2" charset="2"/>
              <a:buChar char="Ø"/>
            </a:pPr>
            <a:r>
              <a:rPr lang="en-US" sz="1600" dirty="0">
                <a:solidFill>
                  <a:schemeClr val="tx2">
                    <a:lumMod val="60000"/>
                    <a:lumOff val="40000"/>
                  </a:schemeClr>
                </a:solidFill>
              </a:rPr>
              <a:t>	D - Dependency Inversion Principle</a:t>
            </a:r>
          </a:p>
        </p:txBody>
      </p:sp>
      <p:sp>
        <p:nvSpPr>
          <p:cNvPr id="2" name="Title 1"/>
          <p:cNvSpPr>
            <a:spLocks noGrp="1"/>
          </p:cNvSpPr>
          <p:nvPr>
            <p:ph type="ctrTitle"/>
          </p:nvPr>
        </p:nvSpPr>
        <p:spPr>
          <a:xfrm>
            <a:off x="282102" y="280270"/>
            <a:ext cx="5651770" cy="852617"/>
          </a:xfrm>
        </p:spPr>
        <p:txBody>
          <a:bodyPr/>
          <a:lstStyle/>
          <a:p>
            <a:r>
              <a:rPr lang="en-US" sz="2800" u="none" dirty="0">
                <a:solidFill>
                  <a:schemeClr val="tx2">
                    <a:lumMod val="75000"/>
                  </a:schemeClr>
                </a:solidFill>
              </a:rPr>
              <a:t>SOLID Design Principle</a:t>
            </a:r>
          </a:p>
        </p:txBody>
      </p:sp>
    </p:spTree>
    <p:extLst>
      <p:ext uri="{BB962C8B-B14F-4D97-AF65-F5344CB8AC3E}">
        <p14:creationId xmlns:p14="http://schemas.microsoft.com/office/powerpoint/2010/main" val="208264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4009" y="1352145"/>
            <a:ext cx="8826837" cy="2675106"/>
          </a:xfrm>
        </p:spPr>
        <p:txBody>
          <a:bodyPr/>
          <a:lstStyle/>
          <a:p>
            <a:pPr algn="l"/>
            <a:r>
              <a:rPr lang="en-US" sz="1600" dirty="0">
                <a:solidFill>
                  <a:schemeClr val="tx2">
                    <a:lumMod val="60000"/>
                    <a:lumOff val="40000"/>
                  </a:schemeClr>
                </a:solidFill>
              </a:rPr>
              <a:t>“A class should have only one reason to change.” - </a:t>
            </a:r>
            <a:r>
              <a:rPr lang="en-US" sz="1600" dirty="0">
                <a:solidFill>
                  <a:schemeClr val="tx2">
                    <a:lumMod val="75000"/>
                  </a:schemeClr>
                </a:solidFill>
              </a:rPr>
              <a:t>Robert C. Martin</a:t>
            </a:r>
          </a:p>
          <a:p>
            <a:pPr algn="l"/>
            <a:endParaRPr lang="en-US" sz="800" dirty="0">
              <a:solidFill>
                <a:schemeClr val="tx2">
                  <a:lumMod val="75000"/>
                </a:schemeClr>
              </a:solidFill>
            </a:endParaRPr>
          </a:p>
          <a:p>
            <a:pPr algn="l">
              <a:buFont typeface="Wingdings" pitchFamily="2" charset="2"/>
              <a:buChar char="Ø"/>
            </a:pPr>
            <a:r>
              <a:rPr lang="en-US" sz="1600" dirty="0">
                <a:solidFill>
                  <a:schemeClr val="tx2">
                    <a:lumMod val="60000"/>
                    <a:lumOff val="40000"/>
                  </a:schemeClr>
                </a:solidFill>
              </a:rPr>
              <a:t>In this context a responsibility is considered to be one reason to change. </a:t>
            </a:r>
          </a:p>
          <a:p>
            <a:pPr algn="l">
              <a:buFont typeface="Wingdings" pitchFamily="2" charset="2"/>
              <a:buChar char="Ø"/>
            </a:pPr>
            <a:r>
              <a:rPr lang="en-US" sz="1600" dirty="0">
                <a:solidFill>
                  <a:schemeClr val="tx2">
                    <a:lumMod val="60000"/>
                    <a:lumOff val="40000"/>
                  </a:schemeClr>
                </a:solidFill>
              </a:rPr>
              <a:t>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p:txBody>
      </p:sp>
      <p:sp>
        <p:nvSpPr>
          <p:cNvPr id="2" name="Title 1"/>
          <p:cNvSpPr>
            <a:spLocks noGrp="1"/>
          </p:cNvSpPr>
          <p:nvPr>
            <p:ph type="ctrTitle"/>
          </p:nvPr>
        </p:nvSpPr>
        <p:spPr>
          <a:xfrm>
            <a:off x="309617" y="379380"/>
            <a:ext cx="6061999" cy="665961"/>
          </a:xfrm>
        </p:spPr>
        <p:txBody>
          <a:bodyPr/>
          <a:lstStyle/>
          <a:p>
            <a:r>
              <a:rPr lang="en-US" sz="2800" u="none" dirty="0">
                <a:solidFill>
                  <a:schemeClr val="tx2">
                    <a:lumMod val="75000"/>
                  </a:schemeClr>
                </a:solidFill>
              </a:rPr>
              <a:t> Single Responsibility Principle</a:t>
            </a:r>
          </a:p>
        </p:txBody>
      </p:sp>
    </p:spTree>
    <p:extLst>
      <p:ext uri="{BB962C8B-B14F-4D97-AF65-F5344CB8AC3E}">
        <p14:creationId xmlns:p14="http://schemas.microsoft.com/office/powerpoint/2010/main" val="20826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“Software entities (classes, modules, functions, etc.) should be open for extension, but closed for modification“ - </a:t>
            </a:r>
            <a:r>
              <a:rPr lang="en-US" sz="1600" dirty="0">
                <a:solidFill>
                  <a:schemeClr val="tx2">
                    <a:lumMod val="75000"/>
                  </a:schemeClr>
                </a:solidFill>
              </a:rPr>
              <a:t>Bertrand Meyer </a:t>
            </a:r>
            <a:r>
              <a:rPr lang="en-US" sz="1600" dirty="0">
                <a:solidFill>
                  <a:schemeClr val="tx2">
                    <a:lumMod val="60000"/>
                    <a:lumOff val="40000"/>
                  </a:schemeClr>
                </a:solidFill>
              </a:rPr>
              <a:t>in 1988</a:t>
            </a:r>
          </a:p>
          <a:p>
            <a:pPr algn="l">
              <a:buFont typeface="Wingdings" pitchFamily="2" charset="2"/>
              <a:buChar char="Ø"/>
            </a:pPr>
            <a:r>
              <a:rPr lang="en-US" sz="1600" dirty="0">
                <a:solidFill>
                  <a:schemeClr val="tx2">
                    <a:lumMod val="60000"/>
                    <a:lumOff val="40000"/>
                  </a:schemeClr>
                </a:solidFill>
              </a:rPr>
              <a:t>This means entity can allow its behavior to be extended without modifying its source code. </a:t>
            </a:r>
          </a:p>
          <a:p>
            <a:pPr algn="l">
              <a:buFont typeface="Wingdings" pitchFamily="2" charset="2"/>
              <a:buChar char="Ø"/>
            </a:pPr>
            <a:r>
              <a:rPr lang="en-US" sz="1600" dirty="0">
                <a:solidFill>
                  <a:schemeClr val="tx2">
                    <a:lumMod val="60000"/>
                    <a:lumOff val="40000"/>
                  </a:schemeClr>
                </a:solidFill>
              </a:rPr>
              <a:t>A module will be said to be open if it is still available for extension. For example, it should be possible to add fields to the data structures it contains, or new elements to the set of functions it performs.</a:t>
            </a:r>
          </a:p>
          <a:p>
            <a:pPr algn="l">
              <a:buFont typeface="Wingdings" pitchFamily="2" charset="2"/>
              <a:buChar char="Ø"/>
            </a:pPr>
            <a:r>
              <a:rPr lang="en-US" sz="1600" dirty="0">
                <a:solidFill>
                  <a:schemeClr val="tx2">
                    <a:lumMod val="60000"/>
                    <a:lumOff val="40000"/>
                  </a:schemeClr>
                </a:solidFill>
              </a:rPr>
              <a:t>A module will be said to be closed if it is available for use by other modules. This assumes that the module has been given a well-defined, stable description.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Open /Close Principle</a:t>
            </a:r>
          </a:p>
        </p:txBody>
      </p:sp>
    </p:spTree>
    <p:extLst>
      <p:ext uri="{BB962C8B-B14F-4D97-AF65-F5344CB8AC3E}">
        <p14:creationId xmlns:p14="http://schemas.microsoft.com/office/powerpoint/2010/main" val="20826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This principle was initially introduced by </a:t>
            </a:r>
            <a:r>
              <a:rPr lang="en-US" sz="1600" spc="-55" dirty="0">
                <a:solidFill>
                  <a:schemeClr val="tx2">
                    <a:lumMod val="75000"/>
                  </a:schemeClr>
                </a:solidFill>
              </a:rPr>
              <a:t>Barbara </a:t>
            </a:r>
            <a:r>
              <a:rPr lang="en-US" sz="1600" spc="-55" dirty="0" err="1">
                <a:solidFill>
                  <a:schemeClr val="tx2">
                    <a:lumMod val="75000"/>
                  </a:schemeClr>
                </a:solidFill>
              </a:rPr>
              <a:t>Liskov</a:t>
            </a:r>
            <a:r>
              <a:rPr lang="en-US" sz="1600" dirty="0">
                <a:solidFill>
                  <a:schemeClr val="tx2">
                    <a:lumMod val="60000"/>
                    <a:lumOff val="40000"/>
                  </a:schemeClr>
                </a:solidFill>
              </a:rPr>
              <a:t> in a 1987.</a:t>
            </a:r>
          </a:p>
          <a:p>
            <a:pPr algn="l"/>
            <a:r>
              <a:rPr lang="en-US" sz="1600" dirty="0">
                <a:solidFill>
                  <a:schemeClr val="tx2">
                    <a:lumMod val="60000"/>
                    <a:lumOff val="40000"/>
                  </a:schemeClr>
                </a:solidFill>
              </a:rPr>
              <a:t>“If S is a subtype of T, then objects of type T in a program may be replaced with objects of type S without altering any of the desirable properties of that program”.</a:t>
            </a:r>
          </a:p>
          <a:p>
            <a:pPr algn="l">
              <a:buFont typeface="Wingdings" pitchFamily="2" charset="2"/>
              <a:buChar char="Ø"/>
            </a:pPr>
            <a:r>
              <a:rPr lang="en-US" sz="1600" dirty="0">
                <a:solidFill>
                  <a:schemeClr val="tx2">
                    <a:lumMod val="60000"/>
                    <a:lumOff val="40000"/>
                  </a:schemeClr>
                </a:solidFill>
              </a:rPr>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p:txBody>
      </p:sp>
      <p:sp>
        <p:nvSpPr>
          <p:cNvPr id="2" name="Title 1"/>
          <p:cNvSpPr>
            <a:spLocks noGrp="1"/>
          </p:cNvSpPr>
          <p:nvPr>
            <p:ph type="ctrTitle"/>
          </p:nvPr>
        </p:nvSpPr>
        <p:spPr>
          <a:xfrm>
            <a:off x="436078" y="309454"/>
            <a:ext cx="4970272" cy="852617"/>
          </a:xfrm>
        </p:spPr>
        <p:txBody>
          <a:bodyPr/>
          <a:lstStyle/>
          <a:p>
            <a:r>
              <a:rPr lang="en-US" sz="2800" u="none" dirty="0" err="1">
                <a:solidFill>
                  <a:schemeClr val="tx2">
                    <a:lumMod val="75000"/>
                  </a:schemeClr>
                </a:solidFill>
              </a:rPr>
              <a:t>Liskov</a:t>
            </a:r>
            <a:r>
              <a:rPr lang="en-US" sz="2800" u="none" dirty="0">
                <a:solidFill>
                  <a:schemeClr val="tx2">
                    <a:lumMod val="75000"/>
                  </a:schemeClr>
                </a:solidFill>
              </a:rPr>
              <a:t> Substitution Principle</a:t>
            </a:r>
          </a:p>
        </p:txBody>
      </p:sp>
    </p:spTree>
    <p:extLst>
      <p:ext uri="{BB962C8B-B14F-4D97-AF65-F5344CB8AC3E}">
        <p14:creationId xmlns:p14="http://schemas.microsoft.com/office/powerpoint/2010/main" val="208264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2"/>
            <a:ext cx="8763796" cy="3210129"/>
          </a:xfrm>
        </p:spPr>
        <p:txBody>
          <a:bodyPr/>
          <a:lstStyle/>
          <a:p>
            <a:pPr algn="l"/>
            <a:r>
              <a:rPr lang="en-US" sz="1600" dirty="0">
                <a:solidFill>
                  <a:schemeClr val="tx2">
                    <a:lumMod val="60000"/>
                    <a:lumOff val="40000"/>
                  </a:schemeClr>
                </a:solidFill>
              </a:rPr>
              <a:t>The interface-segregation principle (ISP) states that  - “No client should be forced to depend on methods it does not use”. – </a:t>
            </a:r>
            <a:r>
              <a:rPr lang="en-US" sz="1600" dirty="0">
                <a:solidFill>
                  <a:schemeClr val="tx2">
                    <a:lumMod val="75000"/>
                  </a:schemeClr>
                </a:solidFill>
              </a:rPr>
              <a:t>Robert C. Martin</a:t>
            </a:r>
          </a:p>
          <a:p>
            <a:pPr algn="l">
              <a:buFont typeface="Wingdings" pitchFamily="2" charset="2"/>
              <a:buChar char="Ø"/>
            </a:pPr>
            <a:r>
              <a:rPr lang="en-US" sz="1600" dirty="0">
                <a:solidFill>
                  <a:schemeClr val="tx2">
                    <a:lumMod val="60000"/>
                    <a:lumOff val="40000"/>
                  </a:schemeClr>
                </a:solidFill>
              </a:rPr>
              <a:t>ISP splits interfaces that are very large into smaller and more specific ones so that clients will only have to know about the methods that are of interest to them. Such shrunken interfaces are also called role interfaces.</a:t>
            </a:r>
          </a:p>
          <a:p>
            <a:pPr algn="l">
              <a:buFont typeface="Wingdings" pitchFamily="2" charset="2"/>
              <a:buChar char="Ø"/>
            </a:pPr>
            <a:r>
              <a:rPr lang="en-US" sz="1600" dirty="0">
                <a:solidFill>
                  <a:schemeClr val="tx2">
                    <a:lumMod val="60000"/>
                    <a:lumOff val="40000"/>
                  </a:schemeClr>
                </a:solidFill>
              </a:rPr>
              <a:t>ISP is intended to keep a system decoupled and thus easier to refractor, change, and redeploy.</a:t>
            </a:r>
          </a:p>
          <a:p>
            <a:pPr algn="l">
              <a:buFont typeface="Wingdings" pitchFamily="2" charset="2"/>
              <a:buChar char="Ø"/>
            </a:pPr>
            <a:r>
              <a:rPr lang="en-US" sz="1600" dirty="0">
                <a:solidFill>
                  <a:schemeClr val="tx2">
                    <a:lumMod val="60000"/>
                    <a:lumOff val="40000"/>
                  </a:schemeClr>
                </a:solidFill>
              </a:rPr>
              <a:t>Example - When we write our interfaces we should take care to add only methods that should be there. If we add methods that should not be there, then the classes implementing the interface will have to implement those methods as well.</a:t>
            </a:r>
          </a:p>
        </p:txBody>
      </p:sp>
      <p:sp>
        <p:nvSpPr>
          <p:cNvPr id="2" name="Title 1"/>
          <p:cNvSpPr>
            <a:spLocks noGrp="1"/>
          </p:cNvSpPr>
          <p:nvPr>
            <p:ph type="ctrTitle"/>
          </p:nvPr>
        </p:nvSpPr>
        <p:spPr>
          <a:xfrm>
            <a:off x="436077" y="447472"/>
            <a:ext cx="5925811" cy="714599"/>
          </a:xfrm>
        </p:spPr>
        <p:txBody>
          <a:bodyPr/>
          <a:lstStyle/>
          <a:p>
            <a:r>
              <a:rPr lang="en-US" sz="2800" u="none" dirty="0">
                <a:solidFill>
                  <a:schemeClr val="tx2">
                    <a:lumMod val="75000"/>
                  </a:schemeClr>
                </a:solidFill>
              </a:rPr>
              <a:t>Interface Segregation Principle</a:t>
            </a:r>
          </a:p>
        </p:txBody>
      </p:sp>
    </p:spTree>
    <p:extLst>
      <p:ext uri="{BB962C8B-B14F-4D97-AF65-F5344CB8AC3E}">
        <p14:creationId xmlns:p14="http://schemas.microsoft.com/office/powerpoint/2010/main" val="208264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830" y="1332689"/>
            <a:ext cx="8749016" cy="3038108"/>
          </a:xfrm>
        </p:spPr>
        <p:txBody>
          <a:bodyPr/>
          <a:lstStyle/>
          <a:p>
            <a:pPr algn="l"/>
            <a:r>
              <a:rPr lang="en-US" sz="1600" dirty="0">
                <a:solidFill>
                  <a:schemeClr val="tx2">
                    <a:lumMod val="60000"/>
                    <a:lumOff val="40000"/>
                  </a:schemeClr>
                </a:solidFill>
              </a:rPr>
              <a:t>Principles states – </a:t>
            </a:r>
          </a:p>
          <a:p>
            <a:pPr algn="l">
              <a:buFont typeface="Wingdings" pitchFamily="2" charset="2"/>
              <a:buChar char="Ø"/>
            </a:pPr>
            <a:r>
              <a:rPr lang="en-US" sz="1600" dirty="0">
                <a:solidFill>
                  <a:schemeClr val="tx2">
                    <a:lumMod val="60000"/>
                    <a:lumOff val="40000"/>
                  </a:schemeClr>
                </a:solidFill>
              </a:rPr>
              <a:t>High-level modules should not depend on low-level modules. Both should depend on abstractions.</a:t>
            </a:r>
          </a:p>
          <a:p>
            <a:pPr algn="l">
              <a:buFont typeface="Wingdings" pitchFamily="2" charset="2"/>
              <a:buChar char="Ø"/>
            </a:pPr>
            <a:r>
              <a:rPr lang="en-US" sz="1600" dirty="0">
                <a:solidFill>
                  <a:schemeClr val="tx2">
                    <a:lumMod val="60000"/>
                    <a:lumOff val="40000"/>
                  </a:schemeClr>
                </a:solidFill>
              </a:rPr>
              <a:t>Abstractions should not depend on details. Details should depend on abstractions.</a:t>
            </a:r>
          </a:p>
          <a:p>
            <a:pPr algn="l">
              <a:buFont typeface="Wingdings" pitchFamily="2" charset="2"/>
              <a:buChar char="Ø"/>
            </a:pPr>
            <a:r>
              <a:rPr lang="en-US" sz="1600" dirty="0">
                <a:solidFill>
                  <a:schemeClr val="tx2">
                    <a:lumMod val="60000"/>
                    <a:lumOff val="40000"/>
                  </a:schemeClr>
                </a:solidFill>
              </a:rPr>
              <a:t>Dependency Inversion Principle states that we should decouple high level modules from low level modules, by introducing an abstraction layer between the high level classes and low level classes. Further more it inverts the dependency: instead of writing our abstractions based on details, the we should write the details based on abstractions.</a:t>
            </a:r>
          </a:p>
        </p:txBody>
      </p:sp>
      <p:sp>
        <p:nvSpPr>
          <p:cNvPr id="2" name="Title 1"/>
          <p:cNvSpPr>
            <a:spLocks noGrp="1"/>
          </p:cNvSpPr>
          <p:nvPr>
            <p:ph type="ctrTitle"/>
          </p:nvPr>
        </p:nvSpPr>
        <p:spPr>
          <a:xfrm>
            <a:off x="311285" y="309455"/>
            <a:ext cx="5603132" cy="663312"/>
          </a:xfrm>
        </p:spPr>
        <p:txBody>
          <a:bodyPr/>
          <a:lstStyle/>
          <a:p>
            <a:r>
              <a:rPr lang="en-US" sz="2800" u="none" dirty="0">
                <a:solidFill>
                  <a:schemeClr val="tx2">
                    <a:lumMod val="75000"/>
                  </a:schemeClr>
                </a:solidFill>
              </a:rPr>
              <a:t>Dependency Inversion Principle</a:t>
            </a:r>
          </a:p>
        </p:txBody>
      </p:sp>
    </p:spTree>
    <p:extLst>
      <p:ext uri="{BB962C8B-B14F-4D97-AF65-F5344CB8AC3E}">
        <p14:creationId xmlns:p14="http://schemas.microsoft.com/office/powerpoint/2010/main" val="2082641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7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blank.pptx" id="{5C5D5A0E-3112-4AC5-A96F-8949CA43C739}" vid="{8D42C87D-71DC-4989-A6EF-B34D40F24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2524</TotalTime>
  <Words>1733</Words>
  <Application>Microsoft Office PowerPoint</Application>
  <PresentationFormat>On-screen Show (16:9)</PresentationFormat>
  <Paragraphs>139</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Wipro 2017 PPT Theme</vt:lpstr>
      <vt:lpstr>Design Principle and Design Pattern </vt:lpstr>
      <vt:lpstr>Design Principle</vt:lpstr>
      <vt:lpstr>Design Principle</vt:lpstr>
      <vt:lpstr>SOLID Design Principle</vt:lpstr>
      <vt:lpstr> Single Responsibility Principle</vt:lpstr>
      <vt:lpstr>Open /Close Principle</vt:lpstr>
      <vt:lpstr>Liskov Substitution Principle</vt:lpstr>
      <vt:lpstr>Interface Segregation Principle</vt:lpstr>
      <vt:lpstr>Dependency Inversion Principle</vt:lpstr>
      <vt:lpstr>Design Patterns</vt:lpstr>
      <vt:lpstr>Design Pattern Overview</vt:lpstr>
      <vt:lpstr>Gang of Four (GOF)</vt:lpstr>
      <vt:lpstr>Uses of Design Pattern </vt:lpstr>
      <vt:lpstr>Benefits of using Design Pattern</vt:lpstr>
      <vt:lpstr>Type of Design Pattern</vt:lpstr>
      <vt:lpstr>Type of Design Pattern</vt:lpstr>
      <vt:lpstr> Singleton of Design Pattern</vt:lpstr>
      <vt:lpstr>Factory Pattern</vt:lpstr>
      <vt:lpstr>Abstract Factory Pattern</vt:lpstr>
      <vt:lpstr>Abstract Factory Pattern</vt:lpstr>
      <vt:lpstr>Adapter Design Pattern</vt:lpstr>
      <vt:lpstr>Adapter Design Pattern</vt:lpstr>
      <vt:lpstr>Facade Design Pattern</vt:lpstr>
      <vt:lpstr>Facade Design Pattern</vt:lpstr>
      <vt:lpstr>Prototype Design Pattern</vt:lpstr>
      <vt:lpstr>Prototype Design Pattern</vt:lpstr>
      <vt:lpstr>Thanks </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subject>Corp_Presentation_Template</dc:subject>
  <dc:creator>Vijay Kumar Chouhan (Financial Services)</dc:creator>
  <cp:lastModifiedBy>Vijay Kumar Chouhan (Financial Services)</cp:lastModifiedBy>
  <cp:revision>164</cp:revision>
  <dcterms:created xsi:type="dcterms:W3CDTF">2017-11-23T09:31:12Z</dcterms:created>
  <dcterms:modified xsi:type="dcterms:W3CDTF">2017-12-08T09:38:27Z</dcterms:modified>
  <cp:contentStatus>2017</cp:contentStatus>
</cp:coreProperties>
</file>