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4" r:id="rId1"/>
  </p:sldMasterIdLst>
  <p:sldIdLst>
    <p:sldId id="257" r:id="rId2"/>
    <p:sldId id="258" r:id="rId3"/>
    <p:sldId id="259" r:id="rId4"/>
    <p:sldId id="260" r:id="rId5"/>
    <p:sldId id="296"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5" r:id="rId19"/>
    <p:sldId id="276" r:id="rId20"/>
    <p:sldId id="277" r:id="rId21"/>
    <p:sldId id="278" r:id="rId22"/>
    <p:sldId id="295"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E098CEDD-5367-4C40-BCDF-ECA79657CAEF}" type="datetimeFigureOut">
              <a:rPr lang="en-IN" smtClean="0"/>
              <a:t>13-04-2018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B51887-9441-4618-83CC-C86849305DFF}" type="slidenum">
              <a:rPr lang="en-IN" smtClean="0"/>
              <a:t>‹#›</a:t>
            </a:fld>
            <a:endParaRPr lang="en-IN"/>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98CEDD-5367-4C40-BCDF-ECA79657CAEF}" type="datetimeFigureOut">
              <a:rPr lang="en-IN" smtClean="0"/>
              <a:t>13-04-2018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B51887-9441-4618-83CC-C86849305DF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98CEDD-5367-4C40-BCDF-ECA79657CAEF}" type="datetimeFigureOut">
              <a:rPr lang="en-IN" smtClean="0"/>
              <a:t>13-04-2018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B51887-9441-4618-83CC-C86849305DF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98CEDD-5367-4C40-BCDF-ECA79657CAEF}" type="datetimeFigureOut">
              <a:rPr lang="en-IN" smtClean="0"/>
              <a:t>13-04-2018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B51887-9441-4618-83CC-C86849305DF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E098CEDD-5367-4C40-BCDF-ECA79657CAEF}" type="datetimeFigureOut">
              <a:rPr lang="en-IN" smtClean="0"/>
              <a:t>13-04-2018</a:t>
            </a:fld>
            <a:endParaRPr lang="en-IN"/>
          </a:p>
        </p:txBody>
      </p:sp>
      <p:sp>
        <p:nvSpPr>
          <p:cNvPr id="91" name="Footer Placeholder 90"/>
          <p:cNvSpPr>
            <a:spLocks noGrp="1"/>
          </p:cNvSpPr>
          <p:nvPr>
            <p:ph type="ftr" sz="quarter" idx="11"/>
          </p:nvPr>
        </p:nvSpPr>
        <p:spPr/>
        <p:txBody>
          <a:bodyPr/>
          <a:lstStyle/>
          <a:p>
            <a:endParaRPr lang="en-IN"/>
          </a:p>
        </p:txBody>
      </p:sp>
      <p:sp>
        <p:nvSpPr>
          <p:cNvPr id="92" name="Slide Number Placeholder 91"/>
          <p:cNvSpPr>
            <a:spLocks noGrp="1"/>
          </p:cNvSpPr>
          <p:nvPr>
            <p:ph type="sldNum" sz="quarter" idx="12"/>
          </p:nvPr>
        </p:nvSpPr>
        <p:spPr/>
        <p:txBody>
          <a:bodyPr/>
          <a:lstStyle/>
          <a:p>
            <a:fld id="{DCB51887-9441-4618-83CC-C86849305DFF}"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98CEDD-5367-4C40-BCDF-ECA79657CAEF}" type="datetimeFigureOut">
              <a:rPr lang="en-IN" smtClean="0"/>
              <a:t>13-04-2018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B51887-9441-4618-83CC-C86849305DF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98CEDD-5367-4C40-BCDF-ECA79657CAEF}" type="datetimeFigureOut">
              <a:rPr lang="en-IN" smtClean="0"/>
              <a:t>13-04-2018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B51887-9441-4618-83CC-C86849305DF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98CEDD-5367-4C40-BCDF-ECA79657CAEF}" type="datetimeFigureOut">
              <a:rPr lang="en-IN" smtClean="0"/>
              <a:t>13-04-2018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B51887-9441-4618-83CC-C86849305DF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98CEDD-5367-4C40-BCDF-ECA79657CAEF}" type="datetimeFigureOut">
              <a:rPr lang="en-IN" smtClean="0"/>
              <a:t>13-04-2018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B51887-9441-4618-83CC-C86849305DF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98CEDD-5367-4C40-BCDF-ECA79657CAEF}" type="datetimeFigureOut">
              <a:rPr lang="en-IN" smtClean="0"/>
              <a:t>13-04-2018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B51887-9441-4618-83CC-C86849305DFF}" type="slidenum">
              <a:rPr lang="en-IN" smtClean="0"/>
              <a:t>‹#›</a:t>
            </a:fld>
            <a:endParaRPr lang="en-IN"/>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E098CEDD-5367-4C40-BCDF-ECA79657CAEF}" type="datetimeFigureOut">
              <a:rPr lang="en-IN" smtClean="0"/>
              <a:t>13-04-2018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B51887-9441-4618-83CC-C86849305DFF}" type="slidenum">
              <a:rPr lang="en-IN" smtClean="0"/>
              <a:t>‹#›</a:t>
            </a:fld>
            <a:endParaRPr lang="en-IN"/>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E098CEDD-5367-4C40-BCDF-ECA79657CAEF}" type="datetimeFigureOut">
              <a:rPr lang="en-IN" smtClean="0"/>
              <a:t>13-04-2018</a:t>
            </a:fld>
            <a:endParaRPr lang="en-IN"/>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DCB51887-9441-4618-83CC-C86849305DFF}"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990600"/>
          </a:xfrm>
        </p:spPr>
        <p:txBody>
          <a:bodyPr>
            <a:normAutofit/>
          </a:bodyPr>
          <a:lstStyle/>
          <a:p>
            <a:pPr algn="ctr"/>
            <a:r>
              <a:rPr lang="en-US" b="1" dirty="0" smtClean="0">
                <a:cs typeface="Times New Roman" panose="02020603050405020304" pitchFamily="18" charset="0"/>
              </a:rPr>
              <a:t>ONLINE MEDICAL STORE</a:t>
            </a:r>
            <a:endParaRPr lang="en-IN" b="1" dirty="0"/>
          </a:p>
        </p:txBody>
      </p:sp>
      <p:sp>
        <p:nvSpPr>
          <p:cNvPr id="3" name="Content Placeholder 2"/>
          <p:cNvSpPr>
            <a:spLocks noGrp="1"/>
          </p:cNvSpPr>
          <p:nvPr>
            <p:ph idx="1"/>
          </p:nvPr>
        </p:nvSpPr>
        <p:spPr>
          <a:xfrm>
            <a:off x="457200" y="1340768"/>
            <a:ext cx="8229600" cy="5136232"/>
          </a:xfrm>
        </p:spPr>
        <p:txBody>
          <a:bodyPr>
            <a:normAutofit fontScale="92500" lnSpcReduction="10000"/>
          </a:bodyPr>
          <a:lstStyle/>
          <a:p>
            <a:pPr algn="ctr" fontAlgn="auto">
              <a:spcAft>
                <a:spcPts val="0"/>
              </a:spcAft>
              <a:buFont typeface="Wingdings 2"/>
              <a:buNone/>
              <a:defRPr/>
            </a:pPr>
            <a:r>
              <a:rPr lang="en-US" dirty="0" smtClean="0">
                <a:solidFill>
                  <a:schemeClr val="tx1">
                    <a:lumMod val="65000"/>
                    <a:lumOff val="35000"/>
                  </a:schemeClr>
                </a:solidFill>
                <a:cs typeface="Times New Roman" pitchFamily="18" charset="0"/>
              </a:rPr>
              <a:t>Developed At</a:t>
            </a:r>
          </a:p>
          <a:p>
            <a:pPr algn="ctr" fontAlgn="auto">
              <a:spcAft>
                <a:spcPts val="0"/>
              </a:spcAft>
              <a:buFont typeface="Wingdings 2"/>
              <a:buNone/>
              <a:defRPr/>
            </a:pPr>
            <a:r>
              <a:rPr lang="en-US" sz="2800" b="1" dirty="0" smtClean="0">
                <a:solidFill>
                  <a:schemeClr val="tx1">
                    <a:lumMod val="65000"/>
                    <a:lumOff val="35000"/>
                  </a:schemeClr>
                </a:solidFill>
                <a:cs typeface="Times New Roman" pitchFamily="18" charset="0"/>
              </a:rPr>
              <a:t>Neeasoft IT Services Pvt .Ltd.</a:t>
            </a:r>
            <a:endParaRPr lang="en-US" sz="2800" b="1" dirty="0">
              <a:solidFill>
                <a:schemeClr val="tx1">
                  <a:lumMod val="65000"/>
                  <a:lumOff val="35000"/>
                </a:schemeClr>
              </a:solidFill>
              <a:cs typeface="Times New Roman" pitchFamily="18" charset="0"/>
            </a:endParaRPr>
          </a:p>
          <a:p>
            <a:pPr algn="ctr" fontAlgn="auto">
              <a:spcAft>
                <a:spcPts val="0"/>
              </a:spcAft>
              <a:buFont typeface="Wingdings 2"/>
              <a:buNone/>
              <a:defRPr/>
            </a:pPr>
            <a:endParaRPr lang="en-US" dirty="0">
              <a:solidFill>
                <a:schemeClr val="tx1">
                  <a:lumMod val="65000"/>
                  <a:lumOff val="35000"/>
                </a:schemeClr>
              </a:solidFill>
              <a:cs typeface="Times New Roman" pitchFamily="18" charset="0"/>
            </a:endParaRPr>
          </a:p>
          <a:p>
            <a:pPr algn="ctr" fontAlgn="auto">
              <a:spcAft>
                <a:spcPts val="0"/>
              </a:spcAft>
              <a:buFont typeface="Wingdings 2"/>
              <a:buNone/>
              <a:defRPr/>
            </a:pPr>
            <a:endParaRPr lang="en-US" dirty="0">
              <a:cs typeface="Times New Roman" panose="02020603050405020304" pitchFamily="18" charset="0"/>
            </a:endParaRPr>
          </a:p>
          <a:p>
            <a:pPr algn="ctr" fontAlgn="auto">
              <a:spcAft>
                <a:spcPts val="0"/>
              </a:spcAft>
              <a:buFont typeface="Wingdings 2"/>
              <a:buNone/>
              <a:defRPr/>
            </a:pPr>
            <a:endParaRPr lang="en-US" dirty="0">
              <a:cs typeface="Times New Roman" panose="02020603050405020304" pitchFamily="18" charset="0"/>
            </a:endParaRPr>
          </a:p>
          <a:p>
            <a:pPr algn="ctr" fontAlgn="auto">
              <a:spcAft>
                <a:spcPts val="0"/>
              </a:spcAft>
              <a:buFont typeface="Wingdings 2"/>
              <a:buNone/>
              <a:defRPr/>
            </a:pPr>
            <a:endParaRPr lang="en-US" dirty="0">
              <a:solidFill>
                <a:schemeClr val="tx1">
                  <a:lumMod val="65000"/>
                  <a:lumOff val="35000"/>
                </a:schemeClr>
              </a:solidFill>
              <a:cs typeface="Times New Roman" pitchFamily="18" charset="0"/>
            </a:endParaRPr>
          </a:p>
          <a:p>
            <a:pPr algn="ctr">
              <a:buNone/>
              <a:defRPr/>
            </a:pPr>
            <a:r>
              <a:rPr lang="en-IN" dirty="0"/>
              <a:t> </a:t>
            </a:r>
            <a:r>
              <a:rPr lang="en-IN" b="1" dirty="0">
                <a:solidFill>
                  <a:schemeClr val="tx1">
                    <a:lumMod val="65000"/>
                    <a:lumOff val="35000"/>
                  </a:schemeClr>
                </a:solidFill>
                <a:cs typeface="Times New Roman" pitchFamily="18" charset="0"/>
              </a:rPr>
              <a:t>  </a:t>
            </a:r>
            <a:r>
              <a:rPr lang="en-IN" b="1" dirty="0" smtClean="0">
                <a:solidFill>
                  <a:schemeClr val="tx1">
                    <a:lumMod val="65000"/>
                    <a:lumOff val="35000"/>
                  </a:schemeClr>
                </a:solidFill>
                <a:cs typeface="Times New Roman" pitchFamily="18" charset="0"/>
              </a:rPr>
              <a:t>Department </a:t>
            </a:r>
            <a:r>
              <a:rPr lang="en-IN" b="1" dirty="0">
                <a:solidFill>
                  <a:schemeClr val="tx1">
                    <a:lumMod val="65000"/>
                    <a:lumOff val="35000"/>
                  </a:schemeClr>
                </a:solidFill>
                <a:cs typeface="Times New Roman" pitchFamily="18" charset="0"/>
              </a:rPr>
              <a:t>of Information Technology</a:t>
            </a:r>
          </a:p>
          <a:p>
            <a:pPr algn="ctr">
              <a:buNone/>
              <a:defRPr/>
            </a:pPr>
            <a:r>
              <a:rPr lang="en-IN" b="1" dirty="0">
                <a:solidFill>
                  <a:schemeClr val="tx1">
                    <a:lumMod val="65000"/>
                    <a:lumOff val="35000"/>
                  </a:schemeClr>
                </a:solidFill>
                <a:cs typeface="Times New Roman" pitchFamily="18" charset="0"/>
              </a:rPr>
              <a:t>Faculty of Technology, Dharmsinh Desai University</a:t>
            </a:r>
          </a:p>
          <a:p>
            <a:pPr marL="0" indent="0" algn="ctr">
              <a:buNone/>
            </a:pPr>
            <a:endParaRPr lang="en-IN" dirty="0"/>
          </a:p>
          <a:p>
            <a:pPr algn="ctr" fontAlgn="auto">
              <a:spcAft>
                <a:spcPts val="0"/>
              </a:spcAft>
              <a:buFont typeface="Wingdings 2"/>
              <a:buNone/>
              <a:defRPr/>
            </a:pPr>
            <a:r>
              <a:rPr lang="en-US" dirty="0" smtClean="0">
                <a:solidFill>
                  <a:schemeClr val="tx1">
                    <a:lumMod val="65000"/>
                    <a:lumOff val="35000"/>
                  </a:schemeClr>
                </a:solidFill>
                <a:cs typeface="Times New Roman" pitchFamily="18" charset="0"/>
              </a:rPr>
              <a:t>Developed By:</a:t>
            </a:r>
          </a:p>
          <a:p>
            <a:pPr algn="ctr" fontAlgn="auto">
              <a:spcAft>
                <a:spcPts val="0"/>
              </a:spcAft>
              <a:buFont typeface="Wingdings 2"/>
              <a:buNone/>
              <a:defRPr/>
            </a:pPr>
            <a:r>
              <a:rPr lang="en-US" b="1" dirty="0" smtClean="0">
                <a:solidFill>
                  <a:schemeClr val="tx1">
                    <a:lumMod val="65000"/>
                    <a:lumOff val="35000"/>
                  </a:schemeClr>
                </a:solidFill>
                <a:cs typeface="Times New Roman" pitchFamily="18" charset="0"/>
              </a:rPr>
              <a:t>Vijeet Sharma (IT-116)</a:t>
            </a:r>
            <a:endParaRPr lang="en-US" b="1" dirty="0">
              <a:solidFill>
                <a:schemeClr val="tx1">
                  <a:lumMod val="65000"/>
                  <a:lumOff val="35000"/>
                </a:schemeClr>
              </a:solidFill>
              <a:cs typeface="Times New Roman" pitchFamily="18" charset="0"/>
            </a:endParaRPr>
          </a:p>
          <a:p>
            <a:pPr fontAlgn="auto">
              <a:spcAft>
                <a:spcPts val="0"/>
              </a:spcAft>
              <a:buFont typeface="Wingdings 2"/>
              <a:buNone/>
              <a:defRPr/>
            </a:pPr>
            <a:endParaRPr lang="en-US" sz="2000" dirty="0">
              <a:cs typeface="Times New Roman" panose="02020603050405020304" pitchFamily="18" charset="0"/>
            </a:endParaRPr>
          </a:p>
          <a:p>
            <a:pPr fontAlgn="auto">
              <a:spcAft>
                <a:spcPts val="0"/>
              </a:spcAft>
              <a:buFont typeface="Wingdings 2"/>
              <a:buNone/>
              <a:defRPr/>
            </a:pPr>
            <a:r>
              <a:rPr lang="en-US" sz="2000" dirty="0">
                <a:solidFill>
                  <a:schemeClr val="tx1">
                    <a:lumMod val="65000"/>
                    <a:lumOff val="35000"/>
                  </a:schemeClr>
                </a:solidFill>
                <a:cs typeface="Times New Roman" pitchFamily="18" charset="0"/>
              </a:rPr>
              <a:t>INTERNAL GUIDE:			     </a:t>
            </a:r>
            <a:r>
              <a:rPr lang="en-US" sz="2000" dirty="0" smtClean="0">
                <a:solidFill>
                  <a:schemeClr val="tx1">
                    <a:lumMod val="65000"/>
                    <a:lumOff val="35000"/>
                  </a:schemeClr>
                </a:solidFill>
                <a:cs typeface="Times New Roman" pitchFamily="18" charset="0"/>
              </a:rPr>
              <a:t>                </a:t>
            </a:r>
            <a:r>
              <a:rPr lang="en-US" sz="2000" dirty="0" smtClean="0">
                <a:solidFill>
                  <a:schemeClr val="tx1">
                    <a:lumMod val="65000"/>
                    <a:lumOff val="35000"/>
                  </a:schemeClr>
                </a:solidFill>
                <a:cs typeface="Times New Roman" pitchFamily="18" charset="0"/>
              </a:rPr>
              <a:t>EXTERNAL </a:t>
            </a:r>
            <a:r>
              <a:rPr lang="en-US" sz="2000" dirty="0">
                <a:solidFill>
                  <a:schemeClr val="tx1">
                    <a:lumMod val="65000"/>
                    <a:lumOff val="35000"/>
                  </a:schemeClr>
                </a:solidFill>
                <a:cs typeface="Times New Roman" pitchFamily="18" charset="0"/>
              </a:rPr>
              <a:t>GUIDE:</a:t>
            </a:r>
          </a:p>
          <a:p>
            <a:pPr fontAlgn="auto">
              <a:spcAft>
                <a:spcPts val="0"/>
              </a:spcAft>
              <a:buFont typeface="Wingdings 2"/>
              <a:buNone/>
              <a:defRPr/>
            </a:pPr>
            <a:r>
              <a:rPr lang="en-US" sz="2000" dirty="0" smtClean="0">
                <a:solidFill>
                  <a:schemeClr val="tx1">
                    <a:lumMod val="65000"/>
                    <a:lumOff val="35000"/>
                  </a:schemeClr>
                </a:solidFill>
                <a:cs typeface="Times New Roman" pitchFamily="18" charset="0"/>
              </a:rPr>
              <a:t>Prof. Vimal Vachhani                                              Mr. Neel Gupta</a:t>
            </a:r>
          </a:p>
          <a:p>
            <a:endParaRPr lang="en-IN"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0850" y="2204864"/>
            <a:ext cx="1773238"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6715580"/>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6672"/>
            <a:ext cx="8229600" cy="990600"/>
          </a:xfrm>
        </p:spPr>
        <p:txBody>
          <a:bodyPr>
            <a:normAutofit/>
          </a:bodyPr>
          <a:lstStyle/>
          <a:p>
            <a:pPr algn="ctr"/>
            <a:r>
              <a:rPr lang="en-IN" sz="3200" b="1" dirty="0" smtClean="0"/>
              <a:t>E-R DIAGRAM</a:t>
            </a:r>
            <a:endParaRPr lang="en-IN" sz="3200" b="1" dirty="0"/>
          </a:p>
        </p:txBody>
      </p:sp>
      <p:pic>
        <p:nvPicPr>
          <p:cNvPr id="4" name="Content Placeholder 3"/>
          <p:cNvPicPr>
            <a:picLocks noGrp="1"/>
          </p:cNvPicPr>
          <p:nvPr>
            <p:ph idx="1"/>
          </p:nvPr>
        </p:nvPicPr>
        <p:blipFill>
          <a:blip r:embed="rId2" cstate="print"/>
          <a:stretch>
            <a:fillRect/>
          </a:stretch>
        </p:blipFill>
        <p:spPr>
          <a:xfrm>
            <a:off x="827584" y="1606167"/>
            <a:ext cx="7200800" cy="4514029"/>
          </a:xfrm>
          <a:prstGeom prst="rect">
            <a:avLst/>
          </a:prstGeom>
        </p:spPr>
      </p:pic>
    </p:spTree>
    <p:extLst>
      <p:ext uri="{BB962C8B-B14F-4D97-AF65-F5344CB8AC3E}">
        <p14:creationId xmlns:p14="http://schemas.microsoft.com/office/powerpoint/2010/main" val="354118665"/>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smtClean="0"/>
              <a:t>SEQUENCE DIAGRAM</a:t>
            </a:r>
            <a:endParaRPr lang="en-IN" sz="3200" b="1" dirty="0"/>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155" y="1576604"/>
            <a:ext cx="8460432" cy="4983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2543177"/>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784304"/>
          </a:xfrm>
        </p:spPr>
        <p:txBody>
          <a:bodyPr/>
          <a:lstStyle/>
          <a:p>
            <a:pPr marL="0" indent="0">
              <a:buNone/>
            </a:pPr>
            <a:r>
              <a:rPr lang="en-US" altLang="en-US" b="1" dirty="0" smtClean="0">
                <a:latin typeface="Times New Roman" pitchFamily="18" charset="0"/>
                <a:cs typeface="Times New Roman" pitchFamily="18" charset="0"/>
              </a:rPr>
              <a:t>                                                           </a:t>
            </a:r>
          </a:p>
          <a:p>
            <a:pPr marL="0" indent="0">
              <a:buNone/>
            </a:pPr>
            <a:r>
              <a:rPr lang="en-US" altLang="en-US" sz="2400" b="1" dirty="0" smtClean="0">
                <a:latin typeface="Times New Roman" pitchFamily="18" charset="0"/>
                <a:cs typeface="Times New Roman" pitchFamily="18" charset="0"/>
              </a:rPr>
              <a:t>					     </a:t>
            </a:r>
            <a:r>
              <a:rPr lang="en-US" altLang="en-US" sz="2400" b="1" u="sng" dirty="0" smtClean="0">
                <a:latin typeface="+mj-lt"/>
                <a:cs typeface="Times New Roman" pitchFamily="18" charset="0"/>
              </a:rPr>
              <a:t>SPLASH </a:t>
            </a:r>
            <a:r>
              <a:rPr lang="en-US" altLang="en-US" sz="2400" b="1" u="sng" dirty="0">
                <a:latin typeface="+mj-lt"/>
                <a:cs typeface="Times New Roman" pitchFamily="18" charset="0"/>
              </a:rPr>
              <a:t>SCREEN </a:t>
            </a:r>
          </a:p>
          <a:p>
            <a:pPr marL="0" indent="0">
              <a:buNone/>
            </a:pPr>
            <a:r>
              <a:rPr lang="en-US" altLang="en-US" dirty="0" smtClean="0">
                <a:latin typeface="Times New Roman" pitchFamily="18" charset="0"/>
                <a:cs typeface="Times New Roman" pitchFamily="18" charset="0"/>
              </a:rPr>
              <a:t>                 </a:t>
            </a:r>
            <a:endParaRPr lang="en-US" altLang="en-US" dirty="0">
              <a:latin typeface="Times New Roman" pitchFamily="18" charset="0"/>
              <a:cs typeface="Times New Roman" pitchFamily="18" charset="0"/>
            </a:endParaRPr>
          </a:p>
          <a:p>
            <a:pPr lvl="8" algn="just"/>
            <a:r>
              <a:rPr lang="en-US" altLang="en-US" sz="2400" dirty="0" smtClean="0">
                <a:latin typeface="Times New Roman" pitchFamily="18" charset="0"/>
                <a:cs typeface="Times New Roman" pitchFamily="18" charset="0"/>
              </a:rPr>
              <a:t>                       This screen </a:t>
            </a:r>
            <a:r>
              <a:rPr lang="en-US" altLang="en-US" sz="2400" dirty="0">
                <a:latin typeface="Times New Roman" pitchFamily="18" charset="0"/>
                <a:cs typeface="Times New Roman" pitchFamily="18" charset="0"/>
              </a:rPr>
              <a:t>appears as </a:t>
            </a:r>
            <a:r>
              <a:rPr lang="en-US" altLang="en-US" sz="2400" dirty="0" smtClean="0">
                <a:latin typeface="Times New Roman" pitchFamily="18" charset="0"/>
                <a:cs typeface="Times New Roman" pitchFamily="18" charset="0"/>
              </a:rPr>
              <a:t>the</a:t>
            </a:r>
          </a:p>
          <a:p>
            <a:pPr lvl="8" algn="just"/>
            <a:r>
              <a:rPr lang="en-US" altLang="en-US" sz="2400" dirty="0" smtClean="0">
                <a:latin typeface="Times New Roman" pitchFamily="18" charset="0"/>
                <a:cs typeface="Times New Roman" pitchFamily="18" charset="0"/>
              </a:rPr>
              <a:t>                       application starts</a:t>
            </a:r>
            <a:r>
              <a:rPr lang="en-US" altLang="en-US" sz="2400" dirty="0">
                <a:latin typeface="Times New Roman" pitchFamily="18" charset="0"/>
                <a:cs typeface="Times New Roman" pitchFamily="18" charset="0"/>
              </a:rPr>
              <a:t>.</a:t>
            </a:r>
          </a:p>
          <a:p>
            <a:pPr algn="r"/>
            <a:endParaRPr lang="en-IN" dirty="0"/>
          </a:p>
        </p:txBody>
      </p:sp>
      <p:pic>
        <p:nvPicPr>
          <p:cNvPr id="6" name="Picture 5" descr="C:\Users\Admin\Desktop\sho\splash.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052736"/>
            <a:ext cx="3312368" cy="5066273"/>
          </a:xfrm>
          <a:prstGeom prst="rect">
            <a:avLst/>
          </a:prstGeom>
          <a:noFill/>
          <a:ln>
            <a:noFill/>
          </a:ln>
        </p:spPr>
      </p:pic>
    </p:spTree>
    <p:extLst>
      <p:ext uri="{BB962C8B-B14F-4D97-AF65-F5344CB8AC3E}">
        <p14:creationId xmlns:p14="http://schemas.microsoft.com/office/powerpoint/2010/main" val="3180946490"/>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712296"/>
          </a:xfrm>
        </p:spPr>
        <p:txBody>
          <a:bodyPr/>
          <a:lstStyle/>
          <a:p>
            <a:pPr marL="0" indent="0">
              <a:buNone/>
            </a:pPr>
            <a:r>
              <a:rPr lang="en-IN" dirty="0" smtClean="0"/>
              <a:t>                                                           </a:t>
            </a:r>
            <a:r>
              <a:rPr lang="en-IN" b="1" u="sng" dirty="0" smtClean="0"/>
              <a:t>HOME SCREEN	</a:t>
            </a:r>
          </a:p>
          <a:p>
            <a:pPr marL="0" indent="0">
              <a:buNone/>
            </a:pPr>
            <a:endParaRPr lang="en-IN" b="1" dirty="0" smtClean="0"/>
          </a:p>
          <a:p>
            <a:pPr marL="0" lvl="0" indent="0">
              <a:buNone/>
            </a:pPr>
            <a:r>
              <a:rPr lang="en-IN" b="1" dirty="0"/>
              <a:t>	</a:t>
            </a:r>
            <a:r>
              <a:rPr lang="en-IN" b="1" dirty="0" smtClean="0"/>
              <a:t>			       </a:t>
            </a:r>
            <a:r>
              <a:rPr lang="en-IN" dirty="0" smtClean="0">
                <a:latin typeface="Calibri" pitchFamily="34" charset="0"/>
                <a:cs typeface="Calibri" pitchFamily="34" charset="0"/>
              </a:rPr>
              <a:t>This </a:t>
            </a:r>
            <a:r>
              <a:rPr lang="en-IN" dirty="0">
                <a:latin typeface="Calibri" pitchFamily="34" charset="0"/>
                <a:cs typeface="Calibri" pitchFamily="34" charset="0"/>
              </a:rPr>
              <a:t>is the home page </a:t>
            </a:r>
            <a:r>
              <a:rPr lang="en-IN" dirty="0" smtClean="0">
                <a:latin typeface="Calibri" pitchFamily="34" charset="0"/>
                <a:cs typeface="Calibri" pitchFamily="34" charset="0"/>
              </a:rPr>
              <a:t>of</a:t>
            </a:r>
          </a:p>
          <a:p>
            <a:pPr marL="0" lvl="0" indent="0">
              <a:buNone/>
            </a:pPr>
            <a:r>
              <a:rPr lang="en-IN" dirty="0" smtClean="0">
                <a:latin typeface="Calibri" pitchFamily="34" charset="0"/>
                <a:cs typeface="Calibri" pitchFamily="34" charset="0"/>
              </a:rPr>
              <a:t> 				        the </a:t>
            </a:r>
            <a:r>
              <a:rPr lang="en-IN" dirty="0">
                <a:latin typeface="Calibri" pitchFamily="34" charset="0"/>
                <a:cs typeface="Calibri" pitchFamily="34" charset="0"/>
              </a:rPr>
              <a:t>application from where </a:t>
            </a:r>
            <a:r>
              <a:rPr lang="en-IN" dirty="0" smtClean="0">
                <a:latin typeface="Calibri" pitchFamily="34" charset="0"/>
                <a:cs typeface="Calibri" pitchFamily="34" charset="0"/>
              </a:rPr>
              <a:t> 				        the </a:t>
            </a:r>
            <a:r>
              <a:rPr lang="en-IN" dirty="0">
                <a:latin typeface="Calibri" pitchFamily="34" charset="0"/>
                <a:cs typeface="Calibri" pitchFamily="34" charset="0"/>
              </a:rPr>
              <a:t>user can navigate to </a:t>
            </a:r>
            <a:r>
              <a:rPr lang="en-IN" dirty="0" smtClean="0">
                <a:latin typeface="Calibri" pitchFamily="34" charset="0"/>
                <a:cs typeface="Calibri" pitchFamily="34" charset="0"/>
              </a:rPr>
              <a:t>  				        entire </a:t>
            </a:r>
            <a:r>
              <a:rPr lang="en-IN" dirty="0">
                <a:latin typeface="Calibri" pitchFamily="34" charset="0"/>
                <a:cs typeface="Calibri" pitchFamily="34" charset="0"/>
              </a:rPr>
              <a:t>application. </a:t>
            </a:r>
          </a:p>
          <a:p>
            <a:pPr marL="0" indent="0">
              <a:buNone/>
            </a:pPr>
            <a:endParaRPr lang="en-IN" b="1" dirty="0" smtClean="0">
              <a:latin typeface="Calibri" pitchFamily="34" charset="0"/>
              <a:cs typeface="Calibri" pitchFamily="34" charset="0"/>
            </a:endParaRPr>
          </a:p>
          <a:p>
            <a:pPr marL="0" indent="0">
              <a:buNone/>
            </a:pPr>
            <a:r>
              <a:rPr lang="en-IN" dirty="0" smtClean="0"/>
              <a:t>					</a:t>
            </a:r>
            <a:endParaRPr lang="en-IN" dirty="0"/>
          </a:p>
        </p:txBody>
      </p:sp>
      <p:pic>
        <p:nvPicPr>
          <p:cNvPr id="4" name="Picture 3" descr="C:\Users\Admin\Desktop\sho\home.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980728"/>
            <a:ext cx="3456384" cy="5400600"/>
          </a:xfrm>
          <a:prstGeom prst="rect">
            <a:avLst/>
          </a:prstGeom>
          <a:noFill/>
          <a:ln>
            <a:noFill/>
          </a:ln>
        </p:spPr>
      </p:pic>
    </p:spTree>
    <p:extLst>
      <p:ext uri="{BB962C8B-B14F-4D97-AF65-F5344CB8AC3E}">
        <p14:creationId xmlns:p14="http://schemas.microsoft.com/office/powerpoint/2010/main" val="2593842647"/>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692696"/>
            <a:ext cx="8568952" cy="5904656"/>
          </a:xfrm>
        </p:spPr>
        <p:txBody>
          <a:bodyPr/>
          <a:lstStyle/>
          <a:p>
            <a:pPr marL="0" indent="0">
              <a:buNone/>
            </a:pPr>
            <a:r>
              <a:rPr lang="en-IN" dirty="0" smtClean="0"/>
              <a:t>					</a:t>
            </a:r>
          </a:p>
          <a:p>
            <a:pPr marL="0" indent="0">
              <a:buNone/>
            </a:pPr>
            <a:r>
              <a:rPr lang="en-IN" dirty="0" smtClean="0"/>
              <a:t>					</a:t>
            </a:r>
            <a:r>
              <a:rPr lang="en-IN" b="1" u="sng" dirty="0" smtClean="0">
                <a:latin typeface="Arial (Body)"/>
              </a:rPr>
              <a:t>NAVIGATION DRAWER</a:t>
            </a:r>
          </a:p>
          <a:p>
            <a:pPr marL="0" indent="0">
              <a:buNone/>
            </a:pPr>
            <a:r>
              <a:rPr lang="en-IN" b="1" u="sng" dirty="0" smtClean="0">
                <a:latin typeface="Arial (Body)"/>
              </a:rPr>
              <a:t>                                                      </a:t>
            </a:r>
          </a:p>
          <a:p>
            <a:pPr marL="0" indent="0">
              <a:buNone/>
            </a:pPr>
            <a:r>
              <a:rPr lang="en-IN" b="1" dirty="0">
                <a:latin typeface="Arial (Body)"/>
              </a:rPr>
              <a:t> </a:t>
            </a:r>
            <a:r>
              <a:rPr lang="en-IN" b="1" dirty="0" smtClean="0">
                <a:latin typeface="Arial (Body)"/>
              </a:rPr>
              <a:t>                                                    </a:t>
            </a:r>
            <a:r>
              <a:rPr lang="en-IN" dirty="0">
                <a:latin typeface="Calibri" pitchFamily="34" charset="0"/>
                <a:cs typeface="Calibri" pitchFamily="34" charset="0"/>
              </a:rPr>
              <a:t>It appears on clicking 	</a:t>
            </a:r>
          </a:p>
          <a:p>
            <a:pPr marL="0" indent="0">
              <a:buNone/>
            </a:pPr>
            <a:r>
              <a:rPr lang="en-IN" dirty="0">
                <a:latin typeface="Calibri" pitchFamily="34" charset="0"/>
                <a:cs typeface="Calibri" pitchFamily="34" charset="0"/>
              </a:rPr>
              <a:t>			                   </a:t>
            </a:r>
            <a:r>
              <a:rPr lang="en-IN" dirty="0" smtClean="0">
                <a:latin typeface="Calibri" pitchFamily="34" charset="0"/>
                <a:cs typeface="Calibri" pitchFamily="34" charset="0"/>
              </a:rPr>
              <a:t>      </a:t>
            </a:r>
            <a:r>
              <a:rPr lang="en-IN" dirty="0">
                <a:latin typeface="Calibri" pitchFamily="34" charset="0"/>
                <a:cs typeface="Calibri" pitchFamily="34" charset="0"/>
              </a:rPr>
              <a:t>three lines at top left corner 					        </a:t>
            </a:r>
            <a:r>
              <a:rPr lang="en-IN" dirty="0" smtClean="0">
                <a:latin typeface="Calibri" pitchFamily="34" charset="0"/>
                <a:cs typeface="Calibri" pitchFamily="34" charset="0"/>
              </a:rPr>
              <a:t>    </a:t>
            </a:r>
            <a:r>
              <a:rPr lang="en-IN" dirty="0">
                <a:latin typeface="Calibri" pitchFamily="34" charset="0"/>
                <a:cs typeface="Calibri" pitchFamily="34" charset="0"/>
              </a:rPr>
              <a:t>of the home page. </a:t>
            </a:r>
            <a:r>
              <a:rPr lang="en-IN" dirty="0" smtClean="0"/>
              <a:t>	</a:t>
            </a:r>
            <a:endParaRPr lang="en-IN" dirty="0"/>
          </a:p>
          <a:p>
            <a:pPr marL="0" indent="0">
              <a:buNone/>
            </a:pPr>
            <a:endParaRPr lang="en-IN" b="1" u="sng" dirty="0">
              <a:latin typeface="Arial (Body)"/>
            </a:endParaRPr>
          </a:p>
        </p:txBody>
      </p:sp>
      <p:pic>
        <p:nvPicPr>
          <p:cNvPr id="5" name="Picture 4" descr="C:\Users\Admin\Desktop\sho\navigation drawer.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7" y="836712"/>
            <a:ext cx="3359785" cy="5256584"/>
          </a:xfrm>
          <a:prstGeom prst="rect">
            <a:avLst/>
          </a:prstGeom>
          <a:noFill/>
          <a:ln>
            <a:noFill/>
          </a:ln>
        </p:spPr>
      </p:pic>
    </p:spTree>
    <p:extLst>
      <p:ext uri="{BB962C8B-B14F-4D97-AF65-F5344CB8AC3E}">
        <p14:creationId xmlns:p14="http://schemas.microsoft.com/office/powerpoint/2010/main" val="1375981280"/>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352256"/>
          </a:xfrm>
        </p:spPr>
        <p:txBody>
          <a:bodyPr/>
          <a:lstStyle/>
          <a:p>
            <a:pPr marL="0" indent="0">
              <a:buNone/>
            </a:pPr>
            <a:r>
              <a:rPr lang="en-IN" dirty="0" smtClean="0"/>
              <a:t>                                                       </a:t>
            </a:r>
            <a:r>
              <a:rPr lang="en-IN" b="1" u="sng" dirty="0" smtClean="0"/>
              <a:t>LOGIN SCREEN</a:t>
            </a:r>
          </a:p>
          <a:p>
            <a:pPr marL="0" indent="0">
              <a:buNone/>
            </a:pPr>
            <a:endParaRPr lang="en-IN" b="1" u="sng" dirty="0"/>
          </a:p>
          <a:p>
            <a:pPr marL="0" indent="0">
              <a:buNone/>
            </a:pPr>
            <a:r>
              <a:rPr lang="en-IN" b="1" dirty="0" smtClean="0"/>
              <a:t>				       </a:t>
            </a:r>
            <a:r>
              <a:rPr lang="en-IN" dirty="0" smtClean="0">
                <a:latin typeface="Calibri" pitchFamily="34" charset="0"/>
                <a:cs typeface="Calibri" pitchFamily="34" charset="0"/>
              </a:rPr>
              <a:t>This is the login page 				                      from which a user can 	 	 	  	                      login into his account.</a:t>
            </a:r>
            <a:r>
              <a:rPr lang="en-IN" dirty="0" smtClean="0"/>
              <a:t>	</a:t>
            </a:r>
            <a:r>
              <a:rPr lang="en-IN" b="1" dirty="0" smtClean="0"/>
              <a:t>	</a:t>
            </a:r>
            <a:endParaRPr lang="en-IN" b="1" dirty="0"/>
          </a:p>
        </p:txBody>
      </p:sp>
      <p:pic>
        <p:nvPicPr>
          <p:cNvPr id="4" name="Picture 3" descr="C:\Users\Admin\Desktop\sho\logi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052736"/>
            <a:ext cx="3375660" cy="5400600"/>
          </a:xfrm>
          <a:prstGeom prst="rect">
            <a:avLst/>
          </a:prstGeom>
          <a:noFill/>
          <a:ln>
            <a:noFill/>
          </a:ln>
        </p:spPr>
      </p:pic>
    </p:spTree>
    <p:extLst>
      <p:ext uri="{BB962C8B-B14F-4D97-AF65-F5344CB8AC3E}">
        <p14:creationId xmlns:p14="http://schemas.microsoft.com/office/powerpoint/2010/main" val="1426007483"/>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496272"/>
          </a:xfrm>
        </p:spPr>
        <p:txBody>
          <a:bodyPr/>
          <a:lstStyle/>
          <a:p>
            <a:pPr marL="0" indent="0">
              <a:buNone/>
            </a:pPr>
            <a:r>
              <a:rPr lang="en-IN" b="1" dirty="0" smtClean="0"/>
              <a:t>                                                           </a:t>
            </a:r>
            <a:r>
              <a:rPr lang="en-IN" b="1" u="sng" dirty="0" smtClean="0"/>
              <a:t>SIGN UP</a:t>
            </a:r>
          </a:p>
          <a:p>
            <a:pPr marL="0" indent="0">
              <a:buNone/>
            </a:pPr>
            <a:r>
              <a:rPr lang="en-IN" dirty="0" smtClean="0"/>
              <a:t> </a:t>
            </a:r>
          </a:p>
          <a:p>
            <a:pPr marL="0" indent="0">
              <a:buNone/>
            </a:pPr>
            <a:r>
              <a:rPr lang="en-IN" dirty="0"/>
              <a:t>	</a:t>
            </a:r>
            <a:r>
              <a:rPr lang="en-IN" dirty="0" smtClean="0"/>
              <a:t>			    </a:t>
            </a:r>
            <a:r>
              <a:rPr lang="en-IN" dirty="0" smtClean="0">
                <a:latin typeface="Calibri" pitchFamily="34" charset="0"/>
                <a:cs typeface="Calibri" pitchFamily="34" charset="0"/>
              </a:rPr>
              <a:t>This is the Sign up page from through			      which a user a register itself.</a:t>
            </a:r>
            <a:endParaRPr lang="en-IN" dirty="0"/>
          </a:p>
        </p:txBody>
      </p:sp>
      <p:pic>
        <p:nvPicPr>
          <p:cNvPr id="4" name="Picture 3" descr="C:\Users\Admin\Desktop\sho\signup.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980728"/>
            <a:ext cx="3315970" cy="5400600"/>
          </a:xfrm>
          <a:prstGeom prst="rect">
            <a:avLst/>
          </a:prstGeom>
          <a:noFill/>
          <a:ln>
            <a:noFill/>
          </a:ln>
        </p:spPr>
      </p:pic>
    </p:spTree>
    <p:extLst>
      <p:ext uri="{BB962C8B-B14F-4D97-AF65-F5344CB8AC3E}">
        <p14:creationId xmlns:p14="http://schemas.microsoft.com/office/powerpoint/2010/main" val="1354022384"/>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352256"/>
          </a:xfrm>
        </p:spPr>
        <p:txBody>
          <a:bodyPr/>
          <a:lstStyle/>
          <a:p>
            <a:pPr marL="0" indent="0">
              <a:buNone/>
            </a:pPr>
            <a:r>
              <a:rPr lang="en-IN" dirty="0" smtClean="0"/>
              <a:t>                                                        </a:t>
            </a:r>
            <a:r>
              <a:rPr lang="en-IN" b="1" u="sng" dirty="0" smtClean="0"/>
              <a:t>USER PROFILE </a:t>
            </a:r>
          </a:p>
          <a:p>
            <a:pPr marL="0" indent="0">
              <a:buNone/>
            </a:pPr>
            <a:endParaRPr lang="en-IN" b="1" u="sng" dirty="0"/>
          </a:p>
          <a:p>
            <a:pPr marL="0" indent="0">
              <a:buNone/>
            </a:pPr>
            <a:r>
              <a:rPr lang="en-IN" b="1" u="sng" dirty="0" smtClean="0"/>
              <a:t>	</a:t>
            </a:r>
            <a:r>
              <a:rPr lang="en-IN" b="1" dirty="0" smtClean="0">
                <a:latin typeface="Calibri" pitchFamily="34" charset="0"/>
                <a:cs typeface="Calibri" pitchFamily="34" charset="0"/>
              </a:rPr>
              <a:t>			  </a:t>
            </a:r>
            <a:r>
              <a:rPr lang="en-IN" dirty="0">
                <a:latin typeface="Calibri" pitchFamily="34" charset="0"/>
                <a:cs typeface="Calibri" pitchFamily="34" charset="0"/>
              </a:rPr>
              <a:t>This is the user profile where </a:t>
            </a:r>
          </a:p>
          <a:p>
            <a:pPr marL="0" indent="0">
              <a:buNone/>
            </a:pPr>
            <a:r>
              <a:rPr lang="en-IN" dirty="0">
                <a:latin typeface="Calibri" pitchFamily="34" charset="0"/>
                <a:cs typeface="Calibri" pitchFamily="34" charset="0"/>
              </a:rPr>
              <a:t>				   a user can access or edit various account			   account information.</a:t>
            </a:r>
          </a:p>
          <a:p>
            <a:pPr marL="0" indent="0">
              <a:buNone/>
            </a:pPr>
            <a:endParaRPr lang="en-IN" dirty="0"/>
          </a:p>
        </p:txBody>
      </p:sp>
      <p:pic>
        <p:nvPicPr>
          <p:cNvPr id="4" name="Picture 3" descr="C:\Users\Admin\Desktop\sho\profile.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908720"/>
            <a:ext cx="3384376" cy="5516488"/>
          </a:xfrm>
          <a:prstGeom prst="rect">
            <a:avLst/>
          </a:prstGeom>
          <a:noFill/>
          <a:ln>
            <a:noFill/>
          </a:ln>
        </p:spPr>
      </p:pic>
    </p:spTree>
    <p:extLst>
      <p:ext uri="{BB962C8B-B14F-4D97-AF65-F5344CB8AC3E}">
        <p14:creationId xmlns:p14="http://schemas.microsoft.com/office/powerpoint/2010/main" val="3131057947"/>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496272"/>
          </a:xfrm>
        </p:spPr>
        <p:txBody>
          <a:bodyPr/>
          <a:lstStyle/>
          <a:p>
            <a:pPr marL="0" indent="0">
              <a:buNone/>
            </a:pPr>
            <a:r>
              <a:rPr lang="en-IN" dirty="0" smtClean="0"/>
              <a:t>                                                             </a:t>
            </a:r>
            <a:r>
              <a:rPr lang="en-IN" b="1" u="sng" dirty="0" smtClean="0"/>
              <a:t>EDIT PROFILE</a:t>
            </a:r>
          </a:p>
          <a:p>
            <a:pPr marL="0" indent="0">
              <a:buNone/>
            </a:pPr>
            <a:r>
              <a:rPr lang="en-IN" dirty="0" smtClean="0"/>
              <a:t> </a:t>
            </a:r>
          </a:p>
          <a:p>
            <a:pPr marL="0" indent="0">
              <a:buNone/>
            </a:pPr>
            <a:r>
              <a:rPr lang="en-IN" dirty="0"/>
              <a:t>	</a:t>
            </a:r>
            <a:r>
              <a:rPr lang="en-IN" dirty="0" smtClean="0"/>
              <a:t>			</a:t>
            </a:r>
            <a:r>
              <a:rPr lang="en-IN" dirty="0" smtClean="0">
                <a:latin typeface="Calibri" pitchFamily="34" charset="0"/>
                <a:cs typeface="Calibri" pitchFamily="34" charset="0"/>
              </a:rPr>
              <a:t>      This is edit profile page from 				       which a user can edit his 					       information.</a:t>
            </a:r>
            <a:endParaRPr lang="en-IN" dirty="0">
              <a:latin typeface="Calibri" pitchFamily="34" charset="0"/>
              <a:cs typeface="Calibri" pitchFamily="34" charset="0"/>
            </a:endParaRPr>
          </a:p>
        </p:txBody>
      </p:sp>
      <p:pic>
        <p:nvPicPr>
          <p:cNvPr id="4" name="Picture 3" descr="C:\Users\Admin\Desktop\sho\edit profile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980728"/>
            <a:ext cx="3312368" cy="5328592"/>
          </a:xfrm>
          <a:prstGeom prst="rect">
            <a:avLst/>
          </a:prstGeom>
          <a:noFill/>
          <a:ln>
            <a:noFill/>
          </a:ln>
        </p:spPr>
      </p:pic>
    </p:spTree>
    <p:extLst>
      <p:ext uri="{BB962C8B-B14F-4D97-AF65-F5344CB8AC3E}">
        <p14:creationId xmlns:p14="http://schemas.microsoft.com/office/powerpoint/2010/main" val="462927941"/>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496272"/>
          </a:xfrm>
        </p:spPr>
        <p:txBody>
          <a:bodyPr/>
          <a:lstStyle/>
          <a:p>
            <a:pPr marL="0" indent="0">
              <a:buNone/>
            </a:pPr>
            <a:r>
              <a:rPr lang="en-IN" dirty="0" smtClean="0"/>
              <a:t>                                                            </a:t>
            </a:r>
            <a:r>
              <a:rPr lang="en-IN" b="1" u="sng" dirty="0" smtClean="0"/>
              <a:t>EDIT PROFILE</a:t>
            </a:r>
          </a:p>
          <a:p>
            <a:endParaRPr lang="en-IN" dirty="0"/>
          </a:p>
          <a:p>
            <a:pPr lvl="8"/>
            <a:r>
              <a:rPr lang="en-IN" dirty="0" smtClean="0"/>
              <a:t>                                      </a:t>
            </a:r>
            <a:r>
              <a:rPr lang="en-IN" sz="2400" dirty="0" smtClean="0">
                <a:latin typeface="Calibri" pitchFamily="34" charset="0"/>
                <a:cs typeface="Calibri" pitchFamily="34" charset="0"/>
              </a:rPr>
              <a:t>This is edit profile from which 	</a:t>
            </a:r>
            <a:r>
              <a:rPr lang="en-IN" sz="2400" dirty="0">
                <a:latin typeface="Calibri" pitchFamily="34" charset="0"/>
                <a:cs typeface="Calibri" pitchFamily="34" charset="0"/>
              </a:rPr>
              <a:t> </a:t>
            </a:r>
            <a:r>
              <a:rPr lang="en-IN" sz="2400" dirty="0" smtClean="0">
                <a:latin typeface="Calibri" pitchFamily="34" charset="0"/>
                <a:cs typeface="Calibri" pitchFamily="34" charset="0"/>
              </a:rPr>
              <a:t>           user can edit his various 	</a:t>
            </a:r>
            <a:r>
              <a:rPr lang="en-IN" sz="2400" dirty="0">
                <a:latin typeface="Calibri" pitchFamily="34" charset="0"/>
                <a:cs typeface="Calibri" pitchFamily="34" charset="0"/>
              </a:rPr>
              <a:t> </a:t>
            </a:r>
            <a:r>
              <a:rPr lang="en-IN" sz="2400" dirty="0" smtClean="0">
                <a:latin typeface="Calibri" pitchFamily="34" charset="0"/>
                <a:cs typeface="Calibri" pitchFamily="34" charset="0"/>
              </a:rPr>
              <a:t>                         information. </a:t>
            </a:r>
            <a:endParaRPr lang="en-IN" dirty="0"/>
          </a:p>
        </p:txBody>
      </p:sp>
      <p:pic>
        <p:nvPicPr>
          <p:cNvPr id="4" name="Picture 3" descr="C:\Users\Admin\Desktop\sho\edit profile 2.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980728"/>
            <a:ext cx="3384376" cy="5328592"/>
          </a:xfrm>
          <a:prstGeom prst="rect">
            <a:avLst/>
          </a:prstGeom>
          <a:noFill/>
          <a:ln>
            <a:noFill/>
          </a:ln>
        </p:spPr>
      </p:pic>
    </p:spTree>
    <p:extLst>
      <p:ext uri="{BB962C8B-B14F-4D97-AF65-F5344CB8AC3E}">
        <p14:creationId xmlns:p14="http://schemas.microsoft.com/office/powerpoint/2010/main" val="2464611039"/>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735360"/>
          </a:xfrm>
        </p:spPr>
        <p:txBody>
          <a:bodyPr>
            <a:normAutofit/>
          </a:bodyPr>
          <a:lstStyle/>
          <a:p>
            <a:pPr algn="ctr"/>
            <a:r>
              <a:rPr lang="en-IN" b="1" dirty="0" smtClean="0"/>
              <a:t>INTRODUCTION</a:t>
            </a:r>
            <a:endParaRPr lang="en-IN" b="1" dirty="0"/>
          </a:p>
        </p:txBody>
      </p:sp>
      <p:sp>
        <p:nvSpPr>
          <p:cNvPr id="3" name="Content Placeholder 2"/>
          <p:cNvSpPr>
            <a:spLocks noGrp="1"/>
          </p:cNvSpPr>
          <p:nvPr>
            <p:ph idx="1"/>
          </p:nvPr>
        </p:nvSpPr>
        <p:spPr>
          <a:xfrm>
            <a:off x="467544" y="1457400"/>
            <a:ext cx="8229600" cy="5400600"/>
          </a:xfrm>
        </p:spPr>
        <p:txBody>
          <a:bodyPr>
            <a:noAutofit/>
          </a:bodyPr>
          <a:lstStyle/>
          <a:p>
            <a:pPr algn="just"/>
            <a:r>
              <a:rPr lang="en-US" dirty="0" smtClean="0">
                <a:latin typeface="Calibri" pitchFamily="34" charset="0"/>
                <a:cs typeface="Calibri" pitchFamily="34" charset="0"/>
              </a:rPr>
              <a:t>Online Medical Store is an Android application which sells prescribed and non-prescribed medicines drugs with detailed description.</a:t>
            </a:r>
          </a:p>
          <a:p>
            <a:pPr algn="just"/>
            <a:r>
              <a:rPr lang="en-IN" dirty="0" smtClean="0">
                <a:latin typeface="Calibri" pitchFamily="34" charset="0"/>
                <a:cs typeface="Calibri" pitchFamily="34" charset="0"/>
              </a:rPr>
              <a:t>Say 'goodbye' to the days when you stood in line waiting, and waiting, and waiting some more for a medical store clerk to finally check out your items. Online shopping transactions occur instantly-saving you time to get your other errands done! Additionally, unlike a store, with Online Medical Store you can purchase 24 hours a day, 7 days a week and we assist you with locating, purchasing and shipping your  medicines.</a:t>
            </a:r>
            <a:endParaRPr lang="en-IN" dirty="0">
              <a:latin typeface="Calibri" pitchFamily="34" charset="0"/>
              <a:cs typeface="Calibri" pitchFamily="34" charset="0"/>
            </a:endParaRPr>
          </a:p>
        </p:txBody>
      </p:sp>
    </p:spTree>
    <p:extLst>
      <p:ext uri="{BB962C8B-B14F-4D97-AF65-F5344CB8AC3E}">
        <p14:creationId xmlns:p14="http://schemas.microsoft.com/office/powerpoint/2010/main" val="4149017907"/>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9202"/>
            <a:ext cx="8229600" cy="5687798"/>
          </a:xfrm>
        </p:spPr>
        <p:txBody>
          <a:bodyPr/>
          <a:lstStyle/>
          <a:p>
            <a:pPr marL="0" indent="0">
              <a:buNone/>
            </a:pPr>
            <a:r>
              <a:rPr lang="en-IN" dirty="0" smtClean="0"/>
              <a:t>                                                 </a:t>
            </a:r>
            <a:r>
              <a:rPr lang="en-IN" b="1" u="sng" dirty="0" smtClean="0"/>
              <a:t>FORGOT PASSWORD</a:t>
            </a:r>
          </a:p>
          <a:p>
            <a:pPr marL="0" indent="0">
              <a:buNone/>
            </a:pPr>
            <a:endParaRPr lang="en-IN" b="1" dirty="0"/>
          </a:p>
          <a:p>
            <a:pPr marL="0" indent="0">
              <a:buNone/>
            </a:pPr>
            <a:r>
              <a:rPr lang="en-IN" b="1" dirty="0" smtClean="0"/>
              <a:t>				   </a:t>
            </a:r>
            <a:r>
              <a:rPr lang="en-IN" dirty="0" smtClean="0">
                <a:latin typeface="Calibri" pitchFamily="34" charset="0"/>
                <a:cs typeface="Calibri" pitchFamily="34" charset="0"/>
              </a:rPr>
              <a:t>In case if a user forgets password				    an otp will be send to his mobile 				    through which password can be 				    reset.</a:t>
            </a:r>
            <a:r>
              <a:rPr lang="en-IN" b="1" dirty="0" smtClean="0"/>
              <a:t>				</a:t>
            </a:r>
          </a:p>
          <a:p>
            <a:pPr marL="0" indent="0">
              <a:buNone/>
            </a:pPr>
            <a:endParaRPr lang="en-IN" dirty="0"/>
          </a:p>
        </p:txBody>
      </p:sp>
      <p:pic>
        <p:nvPicPr>
          <p:cNvPr id="4" name="Picture 3" descr="C:\Users\Admin\Desktop\sho\forgot password.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789202"/>
            <a:ext cx="3384376" cy="5592126"/>
          </a:xfrm>
          <a:prstGeom prst="rect">
            <a:avLst/>
          </a:prstGeom>
          <a:noFill/>
          <a:ln>
            <a:noFill/>
          </a:ln>
        </p:spPr>
      </p:pic>
    </p:spTree>
    <p:extLst>
      <p:ext uri="{BB962C8B-B14F-4D97-AF65-F5344CB8AC3E}">
        <p14:creationId xmlns:p14="http://schemas.microsoft.com/office/powerpoint/2010/main" val="912509264"/>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88894"/>
            <a:ext cx="8229600" cy="5588106"/>
          </a:xfrm>
        </p:spPr>
        <p:txBody>
          <a:bodyPr/>
          <a:lstStyle/>
          <a:p>
            <a:pPr marL="0" indent="0">
              <a:buNone/>
            </a:pPr>
            <a:r>
              <a:rPr lang="en-IN" dirty="0" smtClean="0"/>
              <a:t>                                                      </a:t>
            </a:r>
            <a:r>
              <a:rPr lang="en-IN" b="1" u="sng" dirty="0" smtClean="0"/>
              <a:t>OFFERS SCREEN </a:t>
            </a:r>
          </a:p>
          <a:p>
            <a:pPr marL="0" indent="0">
              <a:buNone/>
            </a:pPr>
            <a:endParaRPr lang="en-IN" dirty="0">
              <a:latin typeface="Calibri" pitchFamily="34" charset="0"/>
              <a:cs typeface="Calibri" pitchFamily="34" charset="0"/>
            </a:endParaRPr>
          </a:p>
          <a:p>
            <a:pPr marL="0" indent="0">
              <a:buNone/>
            </a:pPr>
            <a:r>
              <a:rPr lang="en-IN" dirty="0" smtClean="0">
                <a:latin typeface="Calibri" pitchFamily="34" charset="0"/>
                <a:cs typeface="Calibri" pitchFamily="34" charset="0"/>
              </a:rPr>
              <a:t>				</a:t>
            </a:r>
            <a:r>
              <a:rPr lang="en-IN" dirty="0">
                <a:latin typeface="Calibri" pitchFamily="34" charset="0"/>
                <a:cs typeface="Calibri" pitchFamily="34" charset="0"/>
              </a:rPr>
              <a:t> </a:t>
            </a:r>
            <a:r>
              <a:rPr lang="en-IN" dirty="0" smtClean="0">
                <a:latin typeface="Calibri" pitchFamily="34" charset="0"/>
                <a:cs typeface="Calibri" pitchFamily="34" charset="0"/>
              </a:rPr>
              <a:t>      This screen contains all the 				        available offers.</a:t>
            </a:r>
            <a:r>
              <a:rPr lang="en-IN" b="1" u="sng" dirty="0" smtClean="0"/>
              <a:t> </a:t>
            </a:r>
          </a:p>
          <a:p>
            <a:endParaRPr lang="en-IN" dirty="0"/>
          </a:p>
        </p:txBody>
      </p:sp>
      <p:pic>
        <p:nvPicPr>
          <p:cNvPr id="4" name="Picture 3" descr="C:\Users\Admin\Desktop\sho\offer page.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888894"/>
            <a:ext cx="3456384" cy="5348417"/>
          </a:xfrm>
          <a:prstGeom prst="rect">
            <a:avLst/>
          </a:prstGeom>
          <a:noFill/>
          <a:ln>
            <a:noFill/>
          </a:ln>
        </p:spPr>
      </p:pic>
    </p:spTree>
    <p:extLst>
      <p:ext uri="{BB962C8B-B14F-4D97-AF65-F5344CB8AC3E}">
        <p14:creationId xmlns:p14="http://schemas.microsoft.com/office/powerpoint/2010/main" val="3577722754"/>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496272"/>
          </a:xfrm>
        </p:spPr>
        <p:txBody>
          <a:bodyPr/>
          <a:lstStyle/>
          <a:p>
            <a:pPr marL="0" indent="0">
              <a:buNone/>
            </a:pPr>
            <a:r>
              <a:rPr lang="en-IN" dirty="0" smtClean="0"/>
              <a:t>                                                      </a:t>
            </a:r>
            <a:r>
              <a:rPr lang="en-IN" b="1" u="sng" dirty="0" smtClean="0"/>
              <a:t>SEARCH MEDICINES</a:t>
            </a:r>
          </a:p>
          <a:p>
            <a:pPr marL="0" indent="0">
              <a:buNone/>
            </a:pPr>
            <a:r>
              <a:rPr lang="en-IN" dirty="0" smtClean="0"/>
              <a:t>	</a:t>
            </a:r>
          </a:p>
          <a:p>
            <a:pPr marL="0" indent="0">
              <a:buNone/>
            </a:pPr>
            <a:r>
              <a:rPr lang="en-IN" dirty="0"/>
              <a:t>	</a:t>
            </a:r>
            <a:r>
              <a:rPr lang="en-IN" dirty="0" smtClean="0"/>
              <a:t>			        </a:t>
            </a:r>
            <a:r>
              <a:rPr lang="en-IN" dirty="0" smtClean="0">
                <a:latin typeface="Calibri" pitchFamily="34" charset="0"/>
                <a:cs typeface="Calibri" pitchFamily="34" charset="0"/>
              </a:rPr>
              <a:t>This is the search page from</a:t>
            </a:r>
          </a:p>
          <a:p>
            <a:pPr marL="0" indent="0">
              <a:buNone/>
            </a:pPr>
            <a:r>
              <a:rPr lang="en-IN" dirty="0">
                <a:latin typeface="Calibri" pitchFamily="34" charset="0"/>
                <a:cs typeface="Calibri" pitchFamily="34" charset="0"/>
              </a:rPr>
              <a:t>	</a:t>
            </a:r>
            <a:r>
              <a:rPr lang="en-IN" dirty="0" smtClean="0">
                <a:latin typeface="Calibri" pitchFamily="34" charset="0"/>
                <a:cs typeface="Calibri" pitchFamily="34" charset="0"/>
              </a:rPr>
              <a:t>			           user can search medicines.                        </a:t>
            </a:r>
            <a:endParaRPr lang="en-IN" dirty="0">
              <a:latin typeface="Calibri" pitchFamily="34" charset="0"/>
              <a:cs typeface="Calibri" pitchFamily="34" charset="0"/>
            </a:endParaRPr>
          </a:p>
        </p:txBody>
      </p:sp>
      <p:pic>
        <p:nvPicPr>
          <p:cNvPr id="4" name="Picture 3" descr="C:\Users\Admin\Desktop\sho\search.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980728"/>
            <a:ext cx="3600400" cy="5505082"/>
          </a:xfrm>
          <a:prstGeom prst="rect">
            <a:avLst/>
          </a:prstGeom>
          <a:noFill/>
          <a:ln>
            <a:noFill/>
          </a:ln>
        </p:spPr>
      </p:pic>
    </p:spTree>
    <p:extLst>
      <p:ext uri="{BB962C8B-B14F-4D97-AF65-F5344CB8AC3E}">
        <p14:creationId xmlns:p14="http://schemas.microsoft.com/office/powerpoint/2010/main" val="3411221187"/>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568280"/>
          </a:xfrm>
        </p:spPr>
        <p:txBody>
          <a:bodyPr/>
          <a:lstStyle/>
          <a:p>
            <a:pPr marL="0" indent="0">
              <a:buNone/>
            </a:pPr>
            <a:r>
              <a:rPr lang="en-IN" dirty="0" smtClean="0"/>
              <a:t>                                                 </a:t>
            </a:r>
            <a:r>
              <a:rPr lang="en-IN" b="1" u="sng" dirty="0" smtClean="0"/>
              <a:t>NOTIFICATION SCREEN</a:t>
            </a:r>
          </a:p>
          <a:p>
            <a:endParaRPr lang="en-IN" dirty="0" smtClean="0"/>
          </a:p>
          <a:p>
            <a:pPr marL="0" indent="0">
              <a:buNone/>
            </a:pPr>
            <a:r>
              <a:rPr lang="en-IN" dirty="0"/>
              <a:t> </a:t>
            </a:r>
            <a:r>
              <a:rPr lang="en-IN" dirty="0" smtClean="0"/>
              <a:t>                                              </a:t>
            </a:r>
            <a:r>
              <a:rPr lang="en-IN" dirty="0" smtClean="0">
                <a:latin typeface="Calibri" pitchFamily="34" charset="0"/>
                <a:cs typeface="Calibri" pitchFamily="34" charset="0"/>
              </a:rPr>
              <a:t>This screen has all the 					     notifications which are sent to 				     you. </a:t>
            </a:r>
            <a:endParaRPr lang="en-IN" dirty="0"/>
          </a:p>
        </p:txBody>
      </p:sp>
      <p:pic>
        <p:nvPicPr>
          <p:cNvPr id="4" name="Picture 3" descr="C:\Users\Admin\Desktop\sho\notification.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867560"/>
            <a:ext cx="3454400" cy="5544616"/>
          </a:xfrm>
          <a:prstGeom prst="rect">
            <a:avLst/>
          </a:prstGeom>
          <a:noFill/>
          <a:ln>
            <a:noFill/>
          </a:ln>
        </p:spPr>
      </p:pic>
    </p:spTree>
    <p:extLst>
      <p:ext uri="{BB962C8B-B14F-4D97-AF65-F5344CB8AC3E}">
        <p14:creationId xmlns:p14="http://schemas.microsoft.com/office/powerpoint/2010/main" val="3484181907"/>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568280"/>
          </a:xfrm>
        </p:spPr>
        <p:txBody>
          <a:bodyPr/>
          <a:lstStyle/>
          <a:p>
            <a:r>
              <a:rPr lang="en-IN" dirty="0" smtClean="0"/>
              <a:t>                                                    </a:t>
            </a:r>
            <a:r>
              <a:rPr lang="en-IN" b="1" u="sng" dirty="0" smtClean="0"/>
              <a:t>DAILY PRODUCTS</a:t>
            </a:r>
          </a:p>
          <a:p>
            <a:endParaRPr lang="en-IN" dirty="0" smtClean="0"/>
          </a:p>
          <a:p>
            <a:r>
              <a:rPr lang="en-IN" dirty="0"/>
              <a:t> </a:t>
            </a:r>
            <a:r>
              <a:rPr lang="en-IN" dirty="0" smtClean="0"/>
              <a:t>                                         </a:t>
            </a:r>
            <a:r>
              <a:rPr lang="en-IN" dirty="0" smtClean="0">
                <a:latin typeface="Calibri" pitchFamily="34" charset="0"/>
                <a:cs typeface="Calibri" pitchFamily="34" charset="0"/>
              </a:rPr>
              <a:t>After clicking on daily products 				  there are different categories 				  available.</a:t>
            </a:r>
            <a:r>
              <a:rPr lang="en-IN" dirty="0" smtClean="0"/>
              <a:t> </a:t>
            </a:r>
            <a:endParaRPr lang="en-IN" dirty="0"/>
          </a:p>
        </p:txBody>
      </p:sp>
      <p:pic>
        <p:nvPicPr>
          <p:cNvPr id="4" name="Picture 3" descr="C:\Users\Admin\Desktop\sho\non-pres med.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764704"/>
            <a:ext cx="3312368" cy="5544616"/>
          </a:xfrm>
          <a:prstGeom prst="rect">
            <a:avLst/>
          </a:prstGeom>
          <a:noFill/>
          <a:ln>
            <a:noFill/>
          </a:ln>
        </p:spPr>
      </p:pic>
    </p:spTree>
    <p:extLst>
      <p:ext uri="{BB962C8B-B14F-4D97-AF65-F5344CB8AC3E}">
        <p14:creationId xmlns:p14="http://schemas.microsoft.com/office/powerpoint/2010/main" val="1891029587"/>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496272"/>
          </a:xfrm>
        </p:spPr>
        <p:txBody>
          <a:bodyPr/>
          <a:lstStyle/>
          <a:p>
            <a:pPr marL="0" indent="0">
              <a:buNone/>
            </a:pPr>
            <a:r>
              <a:rPr lang="en-IN" dirty="0" smtClean="0"/>
              <a:t>                                                       </a:t>
            </a:r>
            <a:r>
              <a:rPr lang="en-IN" b="1" u="sng" dirty="0" smtClean="0"/>
              <a:t>SUB CATEGORY</a:t>
            </a:r>
          </a:p>
          <a:p>
            <a:pPr marL="0" indent="0">
              <a:buNone/>
            </a:pPr>
            <a:endParaRPr lang="en-IN" b="1" u="sng" dirty="0"/>
          </a:p>
          <a:p>
            <a:pPr marL="0" indent="0">
              <a:buNone/>
            </a:pPr>
            <a:r>
              <a:rPr lang="en-IN" dirty="0" smtClean="0">
                <a:latin typeface="Calibri" pitchFamily="34" charset="0"/>
                <a:cs typeface="Calibri" pitchFamily="34" charset="0"/>
              </a:rPr>
              <a:t>                                            	   These are the sub categories of </a:t>
            </a:r>
          </a:p>
          <a:p>
            <a:pPr marL="0" indent="0">
              <a:buNone/>
            </a:pPr>
            <a:r>
              <a:rPr lang="en-IN" dirty="0">
                <a:latin typeface="Calibri" pitchFamily="34" charset="0"/>
                <a:cs typeface="Calibri" pitchFamily="34" charset="0"/>
              </a:rPr>
              <a:t>	</a:t>
            </a:r>
            <a:r>
              <a:rPr lang="en-IN" dirty="0" smtClean="0">
                <a:latin typeface="Calibri" pitchFamily="34" charset="0"/>
                <a:cs typeface="Calibri" pitchFamily="34" charset="0"/>
              </a:rPr>
              <a:t>			   categories of daily products.</a:t>
            </a:r>
          </a:p>
          <a:p>
            <a:endParaRPr lang="en-IN" dirty="0"/>
          </a:p>
        </p:txBody>
      </p:sp>
      <p:pic>
        <p:nvPicPr>
          <p:cNvPr id="4" name="Picture 3" descr="C:\Users\Admin\Desktop\sho\med4.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908720"/>
            <a:ext cx="3240360" cy="5400600"/>
          </a:xfrm>
          <a:prstGeom prst="rect">
            <a:avLst/>
          </a:prstGeom>
          <a:noFill/>
          <a:ln>
            <a:noFill/>
          </a:ln>
        </p:spPr>
      </p:pic>
    </p:spTree>
    <p:extLst>
      <p:ext uri="{BB962C8B-B14F-4D97-AF65-F5344CB8AC3E}">
        <p14:creationId xmlns:p14="http://schemas.microsoft.com/office/powerpoint/2010/main" val="2300280465"/>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712296"/>
          </a:xfrm>
        </p:spPr>
        <p:txBody>
          <a:bodyPr/>
          <a:lstStyle/>
          <a:p>
            <a:r>
              <a:rPr lang="en-IN" dirty="0" smtClean="0"/>
              <a:t>                                                </a:t>
            </a:r>
            <a:r>
              <a:rPr lang="en-IN" b="1" u="sng" dirty="0" smtClean="0"/>
              <a:t>PRODUCT SCREEN</a:t>
            </a:r>
          </a:p>
          <a:p>
            <a:endParaRPr lang="en-IN" b="1" u="sng" dirty="0"/>
          </a:p>
          <a:p>
            <a:r>
              <a:rPr lang="en-IN" dirty="0" smtClean="0">
                <a:latin typeface="Calibri" pitchFamily="34" charset="0"/>
                <a:cs typeface="Calibri" pitchFamily="34" charset="0"/>
              </a:rPr>
              <a:t>                                                       This is the screen of the 					     particular medicine.</a:t>
            </a:r>
          </a:p>
          <a:p>
            <a:endParaRPr lang="en-IN" dirty="0"/>
          </a:p>
        </p:txBody>
      </p:sp>
      <p:pic>
        <p:nvPicPr>
          <p:cNvPr id="4" name="Picture 3" descr="C:\Users\Admin\Desktop\sho\product.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836712"/>
            <a:ext cx="3528392" cy="5400600"/>
          </a:xfrm>
          <a:prstGeom prst="rect">
            <a:avLst/>
          </a:prstGeom>
          <a:noFill/>
          <a:ln>
            <a:noFill/>
          </a:ln>
        </p:spPr>
      </p:pic>
    </p:spTree>
    <p:extLst>
      <p:ext uri="{BB962C8B-B14F-4D97-AF65-F5344CB8AC3E}">
        <p14:creationId xmlns:p14="http://schemas.microsoft.com/office/powerpoint/2010/main" val="3595257758"/>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712296"/>
          </a:xfrm>
        </p:spPr>
        <p:txBody>
          <a:bodyPr/>
          <a:lstStyle/>
          <a:p>
            <a:r>
              <a:rPr lang="en-IN" dirty="0" smtClean="0"/>
              <a:t>                                               </a:t>
            </a:r>
            <a:r>
              <a:rPr lang="en-IN" b="1" u="sng" dirty="0" smtClean="0"/>
              <a:t>DESCRIPTION SCREEN</a:t>
            </a:r>
          </a:p>
          <a:p>
            <a:endParaRPr lang="en-IN" b="1" dirty="0">
              <a:latin typeface="Calibri" pitchFamily="34" charset="0"/>
              <a:cs typeface="Calibri" pitchFamily="34" charset="0"/>
            </a:endParaRPr>
          </a:p>
          <a:p>
            <a:r>
              <a:rPr lang="en-IN" dirty="0" smtClean="0">
                <a:latin typeface="Calibri" pitchFamily="34" charset="0"/>
                <a:cs typeface="Calibri" pitchFamily="34" charset="0"/>
              </a:rPr>
              <a:t>                                                         When description button is 				       clicked on the particular 					       product a detailed description 				       is shown.</a:t>
            </a:r>
          </a:p>
          <a:p>
            <a:endParaRPr lang="en-IN" dirty="0"/>
          </a:p>
        </p:txBody>
      </p:sp>
      <p:pic>
        <p:nvPicPr>
          <p:cNvPr id="4" name="Picture 3" descr="C:\Users\Admin\Desktop\sho\product_des.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764704"/>
            <a:ext cx="3672408" cy="5411594"/>
          </a:xfrm>
          <a:prstGeom prst="rect">
            <a:avLst/>
          </a:prstGeom>
          <a:noFill/>
          <a:ln>
            <a:noFill/>
          </a:ln>
        </p:spPr>
      </p:pic>
    </p:spTree>
    <p:extLst>
      <p:ext uri="{BB962C8B-B14F-4D97-AF65-F5344CB8AC3E}">
        <p14:creationId xmlns:p14="http://schemas.microsoft.com/office/powerpoint/2010/main" val="3628067537"/>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640288"/>
          </a:xfrm>
        </p:spPr>
        <p:txBody>
          <a:bodyPr/>
          <a:lstStyle/>
          <a:p>
            <a:pPr marL="0" indent="0">
              <a:buNone/>
            </a:pPr>
            <a:r>
              <a:rPr lang="en-IN" dirty="0"/>
              <a:t> </a:t>
            </a:r>
            <a:r>
              <a:rPr lang="en-IN" dirty="0" smtClean="0"/>
              <a:t>                                                             </a:t>
            </a:r>
            <a:r>
              <a:rPr lang="en-IN" b="1" u="sng" dirty="0" smtClean="0"/>
              <a:t>MY CART</a:t>
            </a:r>
          </a:p>
          <a:p>
            <a:pPr marL="0" indent="0">
              <a:buNone/>
            </a:pPr>
            <a:endParaRPr lang="en-IN" dirty="0" smtClean="0"/>
          </a:p>
          <a:p>
            <a:pPr marL="0" indent="0">
              <a:buNone/>
            </a:pPr>
            <a:r>
              <a:rPr lang="en-IN" dirty="0"/>
              <a:t> </a:t>
            </a:r>
            <a:r>
              <a:rPr lang="en-IN" dirty="0" smtClean="0"/>
              <a:t>                                                 </a:t>
            </a:r>
            <a:r>
              <a:rPr lang="en-IN" dirty="0" smtClean="0">
                <a:latin typeface="Calibri" pitchFamily="34" charset="0"/>
                <a:cs typeface="Calibri" pitchFamily="34" charset="0"/>
              </a:rPr>
              <a:t>This is the shopping cart 					         where all the added 					         medicines are displayed.</a:t>
            </a:r>
            <a:endParaRPr lang="en-IN" dirty="0">
              <a:latin typeface="Calibri" pitchFamily="34" charset="0"/>
              <a:cs typeface="Calibri" pitchFamily="34" charset="0"/>
            </a:endParaRPr>
          </a:p>
        </p:txBody>
      </p:sp>
      <p:pic>
        <p:nvPicPr>
          <p:cNvPr id="4" name="Picture 3" descr="C:\Users\Admin\Desktop\sho\cart.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783302"/>
            <a:ext cx="3628390" cy="5670034"/>
          </a:xfrm>
          <a:prstGeom prst="rect">
            <a:avLst/>
          </a:prstGeom>
          <a:noFill/>
          <a:ln>
            <a:noFill/>
          </a:ln>
        </p:spPr>
      </p:pic>
    </p:spTree>
    <p:extLst>
      <p:ext uri="{BB962C8B-B14F-4D97-AF65-F5344CB8AC3E}">
        <p14:creationId xmlns:p14="http://schemas.microsoft.com/office/powerpoint/2010/main" val="2935605778"/>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5"/>
            <a:ext cx="8229600" cy="5784305"/>
          </a:xfrm>
        </p:spPr>
        <p:txBody>
          <a:bodyPr/>
          <a:lstStyle/>
          <a:p>
            <a:pPr marL="0" indent="0">
              <a:buNone/>
            </a:pPr>
            <a:r>
              <a:rPr lang="en-IN" dirty="0" smtClean="0"/>
              <a:t>                                                      </a:t>
            </a:r>
            <a:r>
              <a:rPr lang="en-IN" b="1" u="sng" dirty="0" smtClean="0"/>
              <a:t>SHIPPING DETAILS</a:t>
            </a:r>
          </a:p>
          <a:p>
            <a:pPr marL="0" indent="0">
              <a:buNone/>
            </a:pPr>
            <a:endParaRPr lang="en-IN" b="1" dirty="0"/>
          </a:p>
          <a:p>
            <a:pPr marL="0" indent="0">
              <a:buNone/>
            </a:pPr>
            <a:r>
              <a:rPr lang="en-IN" b="1" dirty="0" smtClean="0"/>
              <a:t>					</a:t>
            </a:r>
            <a:r>
              <a:rPr lang="en-IN" dirty="0" smtClean="0">
                <a:latin typeface="Calibri" pitchFamily="34" charset="0"/>
                <a:cs typeface="Calibri" pitchFamily="34" charset="0"/>
              </a:rPr>
              <a:t>After adding shipping 						details an order can be 					placed. 	</a:t>
            </a:r>
            <a:r>
              <a:rPr lang="en-IN" b="1" dirty="0" smtClean="0"/>
              <a:t>				</a:t>
            </a:r>
          </a:p>
          <a:p>
            <a:endParaRPr lang="en-IN" dirty="0"/>
          </a:p>
        </p:txBody>
      </p:sp>
      <p:pic>
        <p:nvPicPr>
          <p:cNvPr id="4" name="Picture 3" descr="C:\Users\Admin\Desktop\sho\shipping.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692695"/>
            <a:ext cx="3526790" cy="5559557"/>
          </a:xfrm>
          <a:prstGeom prst="rect">
            <a:avLst/>
          </a:prstGeom>
          <a:noFill/>
          <a:ln>
            <a:noFill/>
          </a:ln>
        </p:spPr>
      </p:pic>
    </p:spTree>
    <p:extLst>
      <p:ext uri="{BB962C8B-B14F-4D97-AF65-F5344CB8AC3E}">
        <p14:creationId xmlns:p14="http://schemas.microsoft.com/office/powerpoint/2010/main" val="371058174"/>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936104"/>
          </a:xfrm>
        </p:spPr>
        <p:txBody>
          <a:bodyPr/>
          <a:lstStyle/>
          <a:p>
            <a:pPr algn="ctr"/>
            <a:r>
              <a:rPr lang="en-IN" b="1" dirty="0" smtClean="0"/>
              <a:t>PURPOSE</a:t>
            </a:r>
            <a:endParaRPr lang="en-IN" b="1" dirty="0"/>
          </a:p>
        </p:txBody>
      </p:sp>
      <p:sp>
        <p:nvSpPr>
          <p:cNvPr id="3" name="Content Placeholder 2"/>
          <p:cNvSpPr>
            <a:spLocks noGrp="1"/>
          </p:cNvSpPr>
          <p:nvPr>
            <p:ph idx="1"/>
          </p:nvPr>
        </p:nvSpPr>
        <p:spPr>
          <a:xfrm>
            <a:off x="467544" y="1484784"/>
            <a:ext cx="8424936" cy="5040560"/>
          </a:xfrm>
        </p:spPr>
        <p:txBody>
          <a:bodyPr>
            <a:normAutofit/>
          </a:bodyPr>
          <a:lstStyle/>
          <a:p>
            <a:pPr algn="just"/>
            <a:r>
              <a:rPr lang="en-IN" dirty="0">
                <a:latin typeface="Calibri" pitchFamily="34" charset="0"/>
                <a:cs typeface="Calibri" pitchFamily="34" charset="0"/>
              </a:rPr>
              <a:t>The purpose of this system is to save time and money of the customers who want to purchase </a:t>
            </a:r>
            <a:r>
              <a:rPr lang="en-IN" dirty="0" smtClean="0">
                <a:latin typeface="Calibri" pitchFamily="34" charset="0"/>
                <a:cs typeface="Calibri" pitchFamily="34" charset="0"/>
              </a:rPr>
              <a:t>medicines.</a:t>
            </a:r>
          </a:p>
          <a:p>
            <a:pPr algn="just"/>
            <a:r>
              <a:rPr lang="en-IN" dirty="0">
                <a:latin typeface="Calibri" pitchFamily="34" charset="0"/>
                <a:cs typeface="Calibri" pitchFamily="34" charset="0"/>
              </a:rPr>
              <a:t>The main purpose of the Online Medical Store is to automate the existing manual system for purchasing medicines by the help of computerized equipment, fulfilling their requirements, so that their valuable data/information can be stored for a longer period with easy accessing and manipulation of the </a:t>
            </a:r>
            <a:r>
              <a:rPr lang="en-IN" dirty="0" smtClean="0">
                <a:latin typeface="Calibri" pitchFamily="34" charset="0"/>
                <a:cs typeface="Calibri" pitchFamily="34" charset="0"/>
              </a:rPr>
              <a:t>same.</a:t>
            </a:r>
          </a:p>
          <a:p>
            <a:pPr algn="just"/>
            <a:r>
              <a:rPr lang="en-US" dirty="0">
                <a:latin typeface="Calibri" pitchFamily="34" charset="0"/>
                <a:cs typeface="Calibri" pitchFamily="34" charset="0"/>
              </a:rPr>
              <a:t>User can get his require information easily and without any </a:t>
            </a:r>
            <a:r>
              <a:rPr lang="en-US" dirty="0" smtClean="0">
                <a:latin typeface="Calibri" pitchFamily="34" charset="0"/>
                <a:cs typeface="Calibri" pitchFamily="34" charset="0"/>
              </a:rPr>
              <a:t>complexity.</a:t>
            </a:r>
            <a:endParaRPr lang="en-IN" dirty="0">
              <a:latin typeface="Calibri" pitchFamily="34" charset="0"/>
              <a:cs typeface="Calibri" pitchFamily="34" charset="0"/>
            </a:endParaRPr>
          </a:p>
        </p:txBody>
      </p:sp>
    </p:spTree>
    <p:extLst>
      <p:ext uri="{BB962C8B-B14F-4D97-AF65-F5344CB8AC3E}">
        <p14:creationId xmlns:p14="http://schemas.microsoft.com/office/powerpoint/2010/main" val="1629815216"/>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784304"/>
          </a:xfrm>
        </p:spPr>
        <p:txBody>
          <a:bodyPr/>
          <a:lstStyle/>
          <a:p>
            <a:pPr marL="0" indent="0">
              <a:buNone/>
            </a:pPr>
            <a:r>
              <a:rPr lang="en-IN" dirty="0" smtClean="0"/>
              <a:t>                                                     </a:t>
            </a:r>
            <a:r>
              <a:rPr lang="en-IN" b="1" u="sng" dirty="0" smtClean="0"/>
              <a:t>ORDER SUMMARY</a:t>
            </a:r>
          </a:p>
          <a:p>
            <a:pPr marL="0" indent="0">
              <a:buNone/>
            </a:pPr>
            <a:endParaRPr lang="en-IN" b="1" u="sng" dirty="0"/>
          </a:p>
          <a:p>
            <a:pPr marL="0" indent="0">
              <a:buNone/>
            </a:pPr>
            <a:r>
              <a:rPr lang="en-IN" dirty="0" smtClean="0">
                <a:latin typeface="Calibri" pitchFamily="34" charset="0"/>
                <a:cs typeface="Calibri" pitchFamily="34" charset="0"/>
              </a:rPr>
              <a:t>                                                            This is the order summary 				      where all the information about 				      ordered medicine is displayed.</a:t>
            </a:r>
          </a:p>
          <a:p>
            <a:pPr marL="0" indent="0">
              <a:buNone/>
            </a:pPr>
            <a:endParaRPr lang="en-IN" dirty="0"/>
          </a:p>
        </p:txBody>
      </p:sp>
      <p:pic>
        <p:nvPicPr>
          <p:cNvPr id="4" name="Picture 3" descr="C:\Users\Admin\Desktop\sho\order.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764704"/>
            <a:ext cx="3312368" cy="5758497"/>
          </a:xfrm>
          <a:prstGeom prst="rect">
            <a:avLst/>
          </a:prstGeom>
          <a:noFill/>
          <a:ln>
            <a:noFill/>
          </a:ln>
        </p:spPr>
      </p:pic>
    </p:spTree>
    <p:extLst>
      <p:ext uri="{BB962C8B-B14F-4D97-AF65-F5344CB8AC3E}">
        <p14:creationId xmlns:p14="http://schemas.microsoft.com/office/powerpoint/2010/main" val="1457164237"/>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784304"/>
          </a:xfrm>
        </p:spPr>
        <p:txBody>
          <a:bodyPr/>
          <a:lstStyle/>
          <a:p>
            <a:pPr marL="0" indent="0">
              <a:buNone/>
            </a:pPr>
            <a:r>
              <a:rPr lang="en-IN" dirty="0"/>
              <a:t> </a:t>
            </a:r>
            <a:r>
              <a:rPr lang="en-IN" dirty="0" smtClean="0"/>
              <a:t>                                                           </a:t>
            </a:r>
            <a:r>
              <a:rPr lang="en-IN" b="1" u="sng" dirty="0" smtClean="0"/>
              <a:t>MY ORDERS</a:t>
            </a:r>
          </a:p>
          <a:p>
            <a:pPr marL="0" indent="0">
              <a:buNone/>
            </a:pPr>
            <a:endParaRPr lang="en-IN" b="1" u="sng" dirty="0" smtClean="0"/>
          </a:p>
          <a:p>
            <a:pPr marL="0" indent="0">
              <a:buNone/>
            </a:pPr>
            <a:r>
              <a:rPr lang="en-IN" dirty="0" smtClean="0"/>
              <a:t>                                                  </a:t>
            </a:r>
            <a:r>
              <a:rPr lang="en-IN" dirty="0" smtClean="0">
                <a:latin typeface="Calibri" pitchFamily="34" charset="0"/>
                <a:cs typeface="Calibri" pitchFamily="34" charset="0"/>
              </a:rPr>
              <a:t> My order contains all the 				         ordered medicines with their 				         information.</a:t>
            </a:r>
            <a:endParaRPr lang="en-IN" dirty="0">
              <a:latin typeface="Calibri" pitchFamily="34" charset="0"/>
              <a:cs typeface="Calibri" pitchFamily="34" charset="0"/>
            </a:endParaRPr>
          </a:p>
        </p:txBody>
      </p:sp>
      <p:pic>
        <p:nvPicPr>
          <p:cNvPr id="4" name="Picture 3" descr="C:\Users\Admin\Desktop\sho\myorders.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692696"/>
            <a:ext cx="3446398" cy="5688632"/>
          </a:xfrm>
          <a:prstGeom prst="rect">
            <a:avLst/>
          </a:prstGeom>
          <a:noFill/>
          <a:ln>
            <a:noFill/>
          </a:ln>
        </p:spPr>
      </p:pic>
    </p:spTree>
    <p:extLst>
      <p:ext uri="{BB962C8B-B14F-4D97-AF65-F5344CB8AC3E}">
        <p14:creationId xmlns:p14="http://schemas.microsoft.com/office/powerpoint/2010/main" val="3081593070"/>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784304"/>
          </a:xfrm>
        </p:spPr>
        <p:txBody>
          <a:bodyPr/>
          <a:lstStyle/>
          <a:p>
            <a:pPr marL="0" indent="0">
              <a:buNone/>
            </a:pPr>
            <a:r>
              <a:rPr lang="en-IN" dirty="0" smtClean="0"/>
              <a:t>                                                        </a:t>
            </a:r>
            <a:r>
              <a:rPr lang="en-IN" b="1" u="sng" dirty="0" smtClean="0"/>
              <a:t>ORDER DETAILS</a:t>
            </a:r>
          </a:p>
          <a:p>
            <a:pPr marL="0" indent="0">
              <a:buNone/>
            </a:pPr>
            <a:endParaRPr lang="en-IN" b="1" u="sng" dirty="0"/>
          </a:p>
          <a:p>
            <a:pPr marL="0" indent="0">
              <a:buNone/>
            </a:pPr>
            <a:r>
              <a:rPr lang="en-IN" dirty="0" smtClean="0">
                <a:latin typeface="Calibri" pitchFamily="34" charset="0"/>
                <a:cs typeface="Calibri" pitchFamily="34" charset="0"/>
              </a:rPr>
              <a:t>                                                    A         After clicking on one of the 				          orders in the My orders, 				          it’s order details are shown.		</a:t>
            </a:r>
          </a:p>
          <a:p>
            <a:endParaRPr lang="en-IN" dirty="0"/>
          </a:p>
          <a:p>
            <a:endParaRPr lang="en-IN" dirty="0"/>
          </a:p>
        </p:txBody>
      </p:sp>
      <p:pic>
        <p:nvPicPr>
          <p:cNvPr id="4" name="Picture 3" descr="C:\Users\Admin\Desktop\sho\myorders2.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692696"/>
            <a:ext cx="3686175" cy="5868030"/>
          </a:xfrm>
          <a:prstGeom prst="rect">
            <a:avLst/>
          </a:prstGeom>
          <a:noFill/>
          <a:ln>
            <a:noFill/>
          </a:ln>
        </p:spPr>
      </p:pic>
    </p:spTree>
    <p:extLst>
      <p:ext uri="{BB962C8B-B14F-4D97-AF65-F5344CB8AC3E}">
        <p14:creationId xmlns:p14="http://schemas.microsoft.com/office/powerpoint/2010/main" val="2995002995"/>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CONCLUSION</a:t>
            </a:r>
            <a:endParaRPr lang="en-IN" b="1" dirty="0"/>
          </a:p>
        </p:txBody>
      </p:sp>
      <p:sp>
        <p:nvSpPr>
          <p:cNvPr id="3" name="Content Placeholder 2"/>
          <p:cNvSpPr>
            <a:spLocks noGrp="1"/>
          </p:cNvSpPr>
          <p:nvPr>
            <p:ph idx="1"/>
          </p:nvPr>
        </p:nvSpPr>
        <p:spPr/>
        <p:txBody>
          <a:bodyPr>
            <a:normAutofit/>
          </a:bodyPr>
          <a:lstStyle/>
          <a:p>
            <a:pPr algn="just"/>
            <a:r>
              <a:rPr lang="en-US" dirty="0">
                <a:latin typeface="Calibri" pitchFamily="34" charset="0"/>
                <a:cs typeface="Calibri" pitchFamily="34" charset="0"/>
              </a:rPr>
              <a:t>The conclusion is that the project, </a:t>
            </a:r>
            <a:r>
              <a:rPr lang="en-US" dirty="0" smtClean="0">
                <a:latin typeface="Calibri" pitchFamily="34" charset="0"/>
                <a:cs typeface="Calibri" pitchFamily="34" charset="0"/>
              </a:rPr>
              <a:t> Online Medical Store </a:t>
            </a:r>
            <a:r>
              <a:rPr lang="en-US" dirty="0">
                <a:latin typeface="Calibri" pitchFamily="34" charset="0"/>
                <a:cs typeface="Calibri" pitchFamily="34" charset="0"/>
              </a:rPr>
              <a:t>is working successfully and is providing a great experience to its users. The project can be further enhanced for the better performance and accuracy.</a:t>
            </a:r>
          </a:p>
          <a:p>
            <a:pPr algn="just"/>
            <a:r>
              <a:rPr lang="en-US" dirty="0">
                <a:latin typeface="Calibri" pitchFamily="34" charset="0"/>
                <a:cs typeface="Calibri" pitchFamily="34" charset="0"/>
              </a:rPr>
              <a:t>This Project was a more of a learning phase and exposing myself to the industry. I experienced that developing this software helped enhance my technical skills of programming, managing time and resources, working in team and many other aspects.</a:t>
            </a:r>
            <a:endParaRPr lang="en-IN" dirty="0">
              <a:latin typeface="Calibri" pitchFamily="34" charset="0"/>
              <a:cs typeface="Calibri" pitchFamily="34" charset="0"/>
            </a:endParaRPr>
          </a:p>
          <a:p>
            <a:endParaRPr lang="en-IN" dirty="0">
              <a:latin typeface="Calibri" pitchFamily="34" charset="0"/>
              <a:cs typeface="Calibri" pitchFamily="34" charset="0"/>
            </a:endParaRPr>
          </a:p>
          <a:p>
            <a:endParaRPr lang="en-IN" dirty="0"/>
          </a:p>
        </p:txBody>
      </p:sp>
    </p:spTree>
    <p:extLst>
      <p:ext uri="{BB962C8B-B14F-4D97-AF65-F5344CB8AC3E}">
        <p14:creationId xmlns:p14="http://schemas.microsoft.com/office/powerpoint/2010/main" val="2999933557"/>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FUTURE ENHANCEMENT</a:t>
            </a:r>
            <a:endParaRPr lang="en-IN" b="1" dirty="0"/>
          </a:p>
        </p:txBody>
      </p:sp>
      <p:sp>
        <p:nvSpPr>
          <p:cNvPr id="3" name="Content Placeholder 2"/>
          <p:cNvSpPr>
            <a:spLocks noGrp="1"/>
          </p:cNvSpPr>
          <p:nvPr>
            <p:ph idx="1"/>
          </p:nvPr>
        </p:nvSpPr>
        <p:spPr/>
        <p:txBody>
          <a:bodyPr>
            <a:normAutofit/>
          </a:bodyPr>
          <a:lstStyle/>
          <a:p>
            <a:pPr algn="just"/>
            <a:r>
              <a:rPr lang="en-IN" dirty="0" smtClean="0">
                <a:latin typeface="Calibri" pitchFamily="34" charset="0"/>
                <a:cs typeface="Calibri" pitchFamily="34" charset="0"/>
              </a:rPr>
              <a:t>I will like to implement other payment </a:t>
            </a:r>
            <a:r>
              <a:rPr lang="en-IN" dirty="0">
                <a:latin typeface="Calibri" pitchFamily="34" charset="0"/>
                <a:cs typeface="Calibri" pitchFamily="34" charset="0"/>
              </a:rPr>
              <a:t>options and third party applications for payment.</a:t>
            </a:r>
          </a:p>
          <a:p>
            <a:pPr algn="just"/>
            <a:r>
              <a:rPr lang="en-IN" dirty="0">
                <a:latin typeface="Calibri" pitchFamily="34" charset="0"/>
                <a:cs typeface="Calibri" pitchFamily="34" charset="0"/>
              </a:rPr>
              <a:t>In case if a medicine is not available I like to have a substitutes option so that customer can purchase medicines</a:t>
            </a:r>
            <a:r>
              <a:rPr lang="en-IN" dirty="0" smtClean="0">
                <a:latin typeface="Calibri" pitchFamily="34" charset="0"/>
                <a:cs typeface="Calibri" pitchFamily="34" charset="0"/>
              </a:rPr>
              <a:t>.</a:t>
            </a:r>
          </a:p>
          <a:p>
            <a:pPr algn="just"/>
            <a:r>
              <a:rPr lang="en-IN" dirty="0" smtClean="0">
                <a:latin typeface="Calibri" pitchFamily="34" charset="0"/>
                <a:cs typeface="Calibri" pitchFamily="34" charset="0"/>
              </a:rPr>
              <a:t>I will like to have a wish </a:t>
            </a:r>
            <a:r>
              <a:rPr lang="en-IN" dirty="0">
                <a:latin typeface="Calibri" pitchFamily="34" charset="0"/>
                <a:cs typeface="Calibri" pitchFamily="34" charset="0"/>
              </a:rPr>
              <a:t>list feature in which user can save his favourite products</a:t>
            </a:r>
            <a:r>
              <a:rPr lang="en-IN" dirty="0" smtClean="0">
                <a:latin typeface="Calibri" pitchFamily="34" charset="0"/>
                <a:cs typeface="Calibri" pitchFamily="34" charset="0"/>
              </a:rPr>
              <a:t>.</a:t>
            </a:r>
          </a:p>
          <a:p>
            <a:pPr algn="just"/>
            <a:r>
              <a:rPr lang="en-IN" dirty="0" smtClean="0">
                <a:latin typeface="Calibri" pitchFamily="34" charset="0"/>
                <a:cs typeface="Calibri" pitchFamily="34" charset="0"/>
              </a:rPr>
              <a:t>I will like to implement admin panel which manages the entire application.</a:t>
            </a:r>
          </a:p>
          <a:p>
            <a:pPr marL="0" indent="0">
              <a:buNone/>
            </a:pPr>
            <a:endParaRPr lang="en-IN" dirty="0">
              <a:latin typeface="Calibri" pitchFamily="34" charset="0"/>
              <a:cs typeface="Calibri" pitchFamily="34" charset="0"/>
            </a:endParaRPr>
          </a:p>
          <a:p>
            <a:endParaRPr lang="en-IN" dirty="0"/>
          </a:p>
          <a:p>
            <a:endParaRPr lang="en-IN" dirty="0"/>
          </a:p>
        </p:txBody>
      </p:sp>
    </p:spTree>
    <p:extLst>
      <p:ext uri="{BB962C8B-B14F-4D97-AF65-F5344CB8AC3E}">
        <p14:creationId xmlns:p14="http://schemas.microsoft.com/office/powerpoint/2010/main" val="4121529935"/>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REFERENCES</a:t>
            </a:r>
            <a:endParaRPr lang="en-IN" b="1" dirty="0"/>
          </a:p>
        </p:txBody>
      </p:sp>
      <p:sp>
        <p:nvSpPr>
          <p:cNvPr id="3" name="Content Placeholder 2"/>
          <p:cNvSpPr>
            <a:spLocks noGrp="1"/>
          </p:cNvSpPr>
          <p:nvPr>
            <p:ph idx="1"/>
          </p:nvPr>
        </p:nvSpPr>
        <p:spPr/>
        <p:txBody>
          <a:bodyPr>
            <a:normAutofit/>
          </a:bodyPr>
          <a:lstStyle/>
          <a:p>
            <a:r>
              <a:rPr lang="en-IN" dirty="0"/>
              <a:t>https</a:t>
            </a:r>
            <a:r>
              <a:rPr lang="en-IN" dirty="0" smtClean="0"/>
              <a:t>://www.stackoverflow.com</a:t>
            </a:r>
          </a:p>
          <a:p>
            <a:r>
              <a:rPr lang="en-IN" dirty="0"/>
              <a:t>https://</a:t>
            </a:r>
            <a:r>
              <a:rPr lang="en-IN" dirty="0" smtClean="0"/>
              <a:t>www.tutorialspoint.com</a:t>
            </a:r>
          </a:p>
          <a:p>
            <a:r>
              <a:rPr lang="en-IN" dirty="0"/>
              <a:t>https://</a:t>
            </a:r>
            <a:r>
              <a:rPr lang="en-IN" dirty="0" smtClean="0"/>
              <a:t>www.androidhive.com</a:t>
            </a:r>
          </a:p>
          <a:p>
            <a:r>
              <a:rPr lang="en-IN" dirty="0"/>
              <a:t>https</a:t>
            </a:r>
            <a:r>
              <a:rPr lang="en-IN" dirty="0" smtClean="0"/>
              <a:t>://www.developer.android.com</a:t>
            </a:r>
          </a:p>
          <a:p>
            <a:endParaRPr lang="en-IN" dirty="0" smtClean="0"/>
          </a:p>
          <a:p>
            <a:endParaRPr lang="en-IN" dirty="0" smtClean="0"/>
          </a:p>
          <a:p>
            <a:r>
              <a:rPr lang="en-IN" dirty="0" smtClean="0"/>
              <a:t> </a:t>
            </a:r>
            <a:endParaRPr lang="en-IN" dirty="0"/>
          </a:p>
          <a:p>
            <a:endParaRPr lang="en-IN" dirty="0"/>
          </a:p>
        </p:txBody>
      </p:sp>
    </p:spTree>
    <p:extLst>
      <p:ext uri="{BB962C8B-B14F-4D97-AF65-F5344CB8AC3E}">
        <p14:creationId xmlns:p14="http://schemas.microsoft.com/office/powerpoint/2010/main" val="3728078817"/>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120680"/>
          </a:xfrm>
        </p:spPr>
        <p:txBody>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r>
              <a:rPr lang="en-IN" dirty="0" smtClean="0"/>
              <a:t>		</a:t>
            </a:r>
            <a:r>
              <a:rPr lang="en-IN" dirty="0"/>
              <a:t> </a:t>
            </a:r>
            <a:r>
              <a:rPr lang="en-IN" dirty="0" smtClean="0"/>
              <a:t>           </a:t>
            </a:r>
            <a:r>
              <a:rPr lang="en-IN" sz="4000" b="1" dirty="0" smtClean="0">
                <a:latin typeface="Arial" pitchFamily="34" charset="0"/>
                <a:cs typeface="Arial" pitchFamily="34" charset="0"/>
              </a:rPr>
              <a:t>THANK YOU</a:t>
            </a:r>
            <a:endParaRPr lang="en-IN" sz="4000" b="1" dirty="0">
              <a:latin typeface="Arial" pitchFamily="34" charset="0"/>
              <a:cs typeface="Arial" pitchFamily="34" charset="0"/>
            </a:endParaRPr>
          </a:p>
        </p:txBody>
      </p:sp>
    </p:spTree>
    <p:extLst>
      <p:ext uri="{BB962C8B-B14F-4D97-AF65-F5344CB8AC3E}">
        <p14:creationId xmlns:p14="http://schemas.microsoft.com/office/powerpoint/2010/main" val="1572650715"/>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864096"/>
          </a:xfrm>
        </p:spPr>
        <p:txBody>
          <a:bodyPr/>
          <a:lstStyle/>
          <a:p>
            <a:pPr algn="ctr"/>
            <a:r>
              <a:rPr lang="en-IN" b="1" dirty="0" smtClean="0"/>
              <a:t>SCOPE</a:t>
            </a:r>
            <a:endParaRPr lang="en-IN" b="1" dirty="0"/>
          </a:p>
        </p:txBody>
      </p:sp>
      <p:sp>
        <p:nvSpPr>
          <p:cNvPr id="3" name="Content Placeholder 2"/>
          <p:cNvSpPr>
            <a:spLocks noGrp="1"/>
          </p:cNvSpPr>
          <p:nvPr>
            <p:ph idx="1"/>
          </p:nvPr>
        </p:nvSpPr>
        <p:spPr>
          <a:xfrm>
            <a:off x="467544" y="1529408"/>
            <a:ext cx="8229600" cy="5328592"/>
          </a:xfrm>
        </p:spPr>
        <p:txBody>
          <a:bodyPr/>
          <a:lstStyle/>
          <a:p>
            <a:pPr algn="just"/>
            <a:r>
              <a:rPr lang="en-IN" dirty="0" smtClean="0">
                <a:latin typeface="Calibri" pitchFamily="34" charset="0"/>
                <a:cs typeface="Calibri" pitchFamily="34" charset="0"/>
              </a:rPr>
              <a:t>User can purchase prescribed as well as non-prescribed medicines.</a:t>
            </a:r>
          </a:p>
          <a:p>
            <a:pPr lvl="0" algn="just"/>
            <a:r>
              <a:rPr lang="en-IN" dirty="0">
                <a:latin typeface="Calibri" pitchFamily="34" charset="0"/>
                <a:cs typeface="Calibri" pitchFamily="34" charset="0"/>
              </a:rPr>
              <a:t>Provides the searching facilities based on various factors such as search by category and search by product.</a:t>
            </a:r>
          </a:p>
          <a:p>
            <a:pPr lvl="0" algn="just"/>
            <a:r>
              <a:rPr lang="en-IN" dirty="0">
                <a:latin typeface="Calibri" pitchFamily="34" charset="0"/>
                <a:cs typeface="Calibri" pitchFamily="34" charset="0"/>
              </a:rPr>
              <a:t>Shows the information and the </a:t>
            </a:r>
            <a:r>
              <a:rPr lang="en-IN" dirty="0" smtClean="0">
                <a:latin typeface="Calibri" pitchFamily="34" charset="0"/>
                <a:cs typeface="Calibri" pitchFamily="34" charset="0"/>
              </a:rPr>
              <a:t>detailed description </a:t>
            </a:r>
            <a:r>
              <a:rPr lang="en-IN" dirty="0">
                <a:latin typeface="Calibri" pitchFamily="34" charset="0"/>
                <a:cs typeface="Calibri" pitchFamily="34" charset="0"/>
              </a:rPr>
              <a:t>of </a:t>
            </a:r>
            <a:r>
              <a:rPr lang="en-IN" dirty="0" smtClean="0">
                <a:latin typeface="Calibri" pitchFamily="34" charset="0"/>
                <a:cs typeface="Calibri" pitchFamily="34" charset="0"/>
              </a:rPr>
              <a:t>the </a:t>
            </a:r>
            <a:r>
              <a:rPr lang="en-IN" dirty="0">
                <a:latin typeface="Calibri" pitchFamily="34" charset="0"/>
                <a:cs typeface="Calibri" pitchFamily="34" charset="0"/>
              </a:rPr>
              <a:t>Medicines</a:t>
            </a:r>
            <a:r>
              <a:rPr lang="en-IN" dirty="0" smtClean="0">
                <a:latin typeface="Calibri" pitchFamily="34" charset="0"/>
                <a:cs typeface="Calibri" pitchFamily="34" charset="0"/>
              </a:rPr>
              <a:t>.</a:t>
            </a:r>
          </a:p>
          <a:p>
            <a:pPr lvl="0" algn="just"/>
            <a:r>
              <a:rPr lang="en-IN" dirty="0" smtClean="0">
                <a:latin typeface="Calibri" pitchFamily="34" charset="0"/>
                <a:cs typeface="Calibri" pitchFamily="34" charset="0"/>
              </a:rPr>
              <a:t>User has to upload the prescription in order to purchase prescribed medicines.</a:t>
            </a:r>
          </a:p>
          <a:p>
            <a:pPr lvl="0"/>
            <a:endParaRPr lang="en-IN" dirty="0">
              <a:latin typeface="Calibri" pitchFamily="34" charset="0"/>
              <a:cs typeface="Calibri" pitchFamily="34" charset="0"/>
            </a:endParaRPr>
          </a:p>
          <a:p>
            <a:endParaRPr lang="en-IN" dirty="0">
              <a:latin typeface="Calibri" pitchFamily="34" charset="0"/>
              <a:cs typeface="Calibri" pitchFamily="34" charset="0"/>
            </a:endParaRPr>
          </a:p>
        </p:txBody>
      </p:sp>
    </p:spTree>
    <p:extLst>
      <p:ext uri="{BB962C8B-B14F-4D97-AF65-F5344CB8AC3E}">
        <p14:creationId xmlns:p14="http://schemas.microsoft.com/office/powerpoint/2010/main" val="2798192554"/>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FLOW  CHART OF PROJECT</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2815" y="2176575"/>
            <a:ext cx="7718370" cy="3373213"/>
          </a:xfrm>
        </p:spPr>
      </p:pic>
    </p:spTree>
    <p:extLst>
      <p:ext uri="{BB962C8B-B14F-4D97-AF65-F5344CB8AC3E}">
        <p14:creationId xmlns:p14="http://schemas.microsoft.com/office/powerpoint/2010/main" val="4195422014"/>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APPLICATION REQUIREMNETS</a:t>
            </a:r>
            <a:endParaRPr lang="en-IN" b="1"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a:latin typeface="Calibri" pitchFamily="34" charset="0"/>
                <a:cs typeface="Calibri" pitchFamily="34" charset="0"/>
              </a:rPr>
              <a:t>Hardware Requirements :-</a:t>
            </a:r>
          </a:p>
          <a:p>
            <a:r>
              <a:rPr lang="en-US" dirty="0">
                <a:latin typeface="Calibri" pitchFamily="34" charset="0"/>
                <a:cs typeface="Calibri" pitchFamily="34" charset="0"/>
              </a:rPr>
              <a:t>Processor               </a:t>
            </a:r>
            <a:r>
              <a:rPr lang="en-US" dirty="0" smtClean="0">
                <a:latin typeface="Calibri" pitchFamily="34" charset="0"/>
                <a:cs typeface="Calibri" pitchFamily="34" charset="0"/>
              </a:rPr>
              <a:t> </a:t>
            </a:r>
            <a:r>
              <a:rPr lang="en-US" dirty="0" smtClean="0">
                <a:latin typeface="Calibri" pitchFamily="34" charset="0"/>
                <a:cs typeface="Calibri" pitchFamily="34" charset="0"/>
                <a:sym typeface="Wingdings" pitchFamily="2" charset="2"/>
              </a:rPr>
              <a:t> </a:t>
            </a:r>
            <a:r>
              <a:rPr lang="en-US" dirty="0">
                <a:latin typeface="Calibri" pitchFamily="34" charset="0"/>
                <a:cs typeface="Calibri" pitchFamily="34" charset="0"/>
              </a:rPr>
              <a:t>600 MHz Above</a:t>
            </a:r>
          </a:p>
          <a:p>
            <a:r>
              <a:rPr lang="en-US" dirty="0">
                <a:latin typeface="Calibri" pitchFamily="34" charset="0"/>
                <a:cs typeface="Calibri" pitchFamily="34" charset="0"/>
              </a:rPr>
              <a:t>RAM                     </a:t>
            </a:r>
            <a:r>
              <a:rPr lang="en-US" dirty="0" smtClean="0">
                <a:latin typeface="Calibri" pitchFamily="34" charset="0"/>
                <a:cs typeface="Calibri" pitchFamily="34" charset="0"/>
              </a:rPr>
              <a:t>    </a:t>
            </a:r>
            <a:r>
              <a:rPr lang="en-US" dirty="0" smtClean="0">
                <a:latin typeface="Calibri" pitchFamily="34" charset="0"/>
                <a:cs typeface="Calibri" pitchFamily="34" charset="0"/>
                <a:sym typeface="Wingdings" pitchFamily="2" charset="2"/>
              </a:rPr>
              <a:t></a:t>
            </a:r>
            <a:r>
              <a:rPr lang="en-US" dirty="0" smtClean="0">
                <a:latin typeface="Calibri" pitchFamily="34" charset="0"/>
                <a:cs typeface="Calibri" pitchFamily="34" charset="0"/>
              </a:rPr>
              <a:t> </a:t>
            </a:r>
            <a:r>
              <a:rPr lang="en-US" dirty="0">
                <a:latin typeface="Calibri" pitchFamily="34" charset="0"/>
                <a:cs typeface="Calibri" pitchFamily="34" charset="0"/>
              </a:rPr>
              <a:t>512 Mb Above</a:t>
            </a:r>
          </a:p>
          <a:p>
            <a:r>
              <a:rPr lang="en-US" dirty="0">
                <a:latin typeface="Calibri" pitchFamily="34" charset="0"/>
                <a:cs typeface="Calibri" pitchFamily="34" charset="0"/>
              </a:rPr>
              <a:t>Free Space             </a:t>
            </a:r>
            <a:r>
              <a:rPr lang="en-US" dirty="0" smtClean="0">
                <a:latin typeface="Calibri" pitchFamily="34" charset="0"/>
                <a:cs typeface="Calibri" pitchFamily="34" charset="0"/>
              </a:rPr>
              <a:t> </a:t>
            </a:r>
            <a:r>
              <a:rPr lang="en-US" dirty="0" smtClean="0">
                <a:latin typeface="Calibri" pitchFamily="34" charset="0"/>
                <a:cs typeface="Calibri" pitchFamily="34" charset="0"/>
                <a:sym typeface="Wingdings" pitchFamily="2" charset="2"/>
              </a:rPr>
              <a:t></a:t>
            </a:r>
            <a:r>
              <a:rPr lang="en-US" dirty="0" smtClean="0">
                <a:latin typeface="Calibri" pitchFamily="34" charset="0"/>
                <a:cs typeface="Calibri" pitchFamily="34" charset="0"/>
              </a:rPr>
              <a:t> 100 </a:t>
            </a:r>
            <a:r>
              <a:rPr lang="en-US" dirty="0">
                <a:latin typeface="Calibri" pitchFamily="34" charset="0"/>
                <a:cs typeface="Calibri" pitchFamily="34" charset="0"/>
              </a:rPr>
              <a:t>Mb</a:t>
            </a:r>
          </a:p>
          <a:p>
            <a:r>
              <a:rPr lang="en-US" dirty="0">
                <a:latin typeface="Calibri" pitchFamily="34" charset="0"/>
                <a:cs typeface="Calibri" pitchFamily="34" charset="0"/>
              </a:rPr>
              <a:t>Resolution (min)   </a:t>
            </a:r>
            <a:r>
              <a:rPr lang="en-US" dirty="0" smtClean="0">
                <a:latin typeface="Calibri" pitchFamily="34" charset="0"/>
                <a:cs typeface="Calibri" pitchFamily="34" charset="0"/>
              </a:rPr>
              <a:t> </a:t>
            </a:r>
            <a:r>
              <a:rPr lang="en-US" dirty="0" smtClean="0">
                <a:latin typeface="Calibri" pitchFamily="34" charset="0"/>
                <a:cs typeface="Calibri" pitchFamily="34" charset="0"/>
                <a:sym typeface="Wingdings" pitchFamily="2" charset="2"/>
              </a:rPr>
              <a:t></a:t>
            </a:r>
            <a:r>
              <a:rPr lang="en-US" dirty="0" smtClean="0">
                <a:latin typeface="Calibri" pitchFamily="34" charset="0"/>
                <a:cs typeface="Calibri" pitchFamily="34" charset="0"/>
              </a:rPr>
              <a:t> 800*600</a:t>
            </a:r>
          </a:p>
          <a:p>
            <a:pPr>
              <a:buFont typeface="Wingdings" pitchFamily="2" charset="2"/>
              <a:buChar char="Ø"/>
            </a:pPr>
            <a:endParaRPr lang="en-US" dirty="0">
              <a:latin typeface="Calibri" pitchFamily="34" charset="0"/>
              <a:cs typeface="Calibri" pitchFamily="34" charset="0"/>
            </a:endParaRPr>
          </a:p>
          <a:p>
            <a:pPr>
              <a:buFont typeface="Wingdings" pitchFamily="2" charset="2"/>
              <a:buChar char="Ø"/>
            </a:pPr>
            <a:r>
              <a:rPr lang="en-US" dirty="0" smtClean="0">
                <a:latin typeface="Calibri" pitchFamily="34" charset="0"/>
                <a:cs typeface="Calibri" pitchFamily="34" charset="0"/>
              </a:rPr>
              <a:t>Software </a:t>
            </a:r>
            <a:r>
              <a:rPr lang="en-US" dirty="0">
                <a:latin typeface="Calibri" pitchFamily="34" charset="0"/>
                <a:cs typeface="Calibri" pitchFamily="34" charset="0"/>
              </a:rPr>
              <a:t>Requirements </a:t>
            </a:r>
            <a:r>
              <a:rPr lang="en-US" dirty="0" smtClean="0">
                <a:latin typeface="Calibri" pitchFamily="34" charset="0"/>
                <a:cs typeface="Calibri" pitchFamily="34" charset="0"/>
              </a:rPr>
              <a:t>:-</a:t>
            </a:r>
          </a:p>
          <a:p>
            <a:r>
              <a:rPr lang="en-US" dirty="0">
                <a:latin typeface="Calibri" pitchFamily="34" charset="0"/>
                <a:cs typeface="Calibri" pitchFamily="34" charset="0"/>
              </a:rPr>
              <a:t>OS                     </a:t>
            </a:r>
            <a:r>
              <a:rPr lang="en-US" dirty="0" smtClean="0">
                <a:latin typeface="Calibri" pitchFamily="34" charset="0"/>
                <a:cs typeface="Calibri" pitchFamily="34" charset="0"/>
              </a:rPr>
              <a:t>        </a:t>
            </a:r>
            <a:r>
              <a:rPr lang="en-US" dirty="0">
                <a:latin typeface="Calibri" pitchFamily="34" charset="0"/>
                <a:cs typeface="Calibri" pitchFamily="34" charset="0"/>
                <a:sym typeface="Wingdings" pitchFamily="2" charset="2"/>
              </a:rPr>
              <a:t> </a:t>
            </a:r>
            <a:r>
              <a:rPr lang="en-US" dirty="0" smtClean="0">
                <a:latin typeface="Calibri" pitchFamily="34" charset="0"/>
                <a:cs typeface="Calibri" pitchFamily="34" charset="0"/>
              </a:rPr>
              <a:t>Android</a:t>
            </a:r>
            <a:endParaRPr lang="en-US" dirty="0">
              <a:latin typeface="Calibri" pitchFamily="34" charset="0"/>
              <a:cs typeface="Calibri" pitchFamily="34" charset="0"/>
            </a:endParaRPr>
          </a:p>
          <a:p>
            <a:r>
              <a:rPr lang="en-US" dirty="0">
                <a:latin typeface="Calibri" pitchFamily="34" charset="0"/>
                <a:cs typeface="Calibri" pitchFamily="34" charset="0"/>
              </a:rPr>
              <a:t>Version (Min)     </a:t>
            </a:r>
            <a:r>
              <a:rPr lang="en-US" dirty="0" smtClean="0">
                <a:latin typeface="Calibri" pitchFamily="34" charset="0"/>
                <a:cs typeface="Calibri" pitchFamily="34" charset="0"/>
              </a:rPr>
              <a:t>     </a:t>
            </a:r>
            <a:r>
              <a:rPr lang="en-US" dirty="0">
                <a:latin typeface="Calibri" pitchFamily="34" charset="0"/>
                <a:cs typeface="Calibri" pitchFamily="34" charset="0"/>
                <a:sym typeface="Wingdings" pitchFamily="2" charset="2"/>
              </a:rPr>
              <a:t></a:t>
            </a:r>
            <a:r>
              <a:rPr lang="en-US" dirty="0">
                <a:latin typeface="Calibri" pitchFamily="34" charset="0"/>
                <a:cs typeface="Calibri" pitchFamily="34" charset="0"/>
              </a:rPr>
              <a:t> </a:t>
            </a:r>
            <a:r>
              <a:rPr lang="en-US" dirty="0" smtClean="0">
                <a:latin typeface="Calibri" pitchFamily="34" charset="0"/>
                <a:cs typeface="Calibri" pitchFamily="34" charset="0"/>
              </a:rPr>
              <a:t>4.0.1 </a:t>
            </a:r>
            <a:endParaRPr lang="en-US" dirty="0">
              <a:latin typeface="Calibri" pitchFamily="34" charset="0"/>
              <a:cs typeface="Calibri" pitchFamily="34" charset="0"/>
            </a:endParaRPr>
          </a:p>
          <a:p>
            <a:r>
              <a:rPr lang="en-US" dirty="0">
                <a:latin typeface="Calibri" pitchFamily="34" charset="0"/>
                <a:cs typeface="Calibri" pitchFamily="34" charset="0"/>
              </a:rPr>
              <a:t>Connectivity        </a:t>
            </a:r>
            <a:r>
              <a:rPr lang="en-US" dirty="0" smtClean="0">
                <a:latin typeface="Calibri" pitchFamily="34" charset="0"/>
                <a:cs typeface="Calibri" pitchFamily="34" charset="0"/>
              </a:rPr>
              <a:t>    </a:t>
            </a:r>
            <a:r>
              <a:rPr lang="en-US" dirty="0" smtClean="0">
                <a:latin typeface="Calibri" pitchFamily="34" charset="0"/>
                <a:cs typeface="Calibri" pitchFamily="34" charset="0"/>
                <a:sym typeface="Wingdings" pitchFamily="2" charset="2"/>
              </a:rPr>
              <a:t> </a:t>
            </a:r>
            <a:r>
              <a:rPr lang="en-US" dirty="0">
                <a:latin typeface="Calibri" pitchFamily="34" charset="0"/>
                <a:cs typeface="Calibri" pitchFamily="34" charset="0"/>
                <a:sym typeface="Wingdings" pitchFamily="2" charset="2"/>
              </a:rPr>
              <a:t>Internet Connection</a:t>
            </a:r>
            <a:endParaRPr lang="en-US" dirty="0">
              <a:latin typeface="Calibri" pitchFamily="34" charset="0"/>
              <a:cs typeface="Calibri" pitchFamily="34" charset="0"/>
            </a:endParaRPr>
          </a:p>
          <a:p>
            <a:pPr>
              <a:buFont typeface="Wingdings"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itchFamily="2" charset="2"/>
              <a:buChar char="Ø"/>
            </a:pPr>
            <a:endParaRPr lang="en-US" dirty="0" smtClean="0">
              <a:latin typeface="Calibri" pitchFamily="34" charset="0"/>
              <a:cs typeface="Calibri" pitchFamily="34" charset="0"/>
            </a:endParaRPr>
          </a:p>
          <a:p>
            <a:endParaRPr lang="en-US" dirty="0">
              <a:latin typeface="Calibri" pitchFamily="34" charset="0"/>
              <a:cs typeface="Calibri" pitchFamily="34" charset="0"/>
            </a:endParaRP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1556792"/>
            <a:ext cx="2448272"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3989448"/>
            <a:ext cx="2448272"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39575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SUMMARY OF WORK DONE</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20100909"/>
              </p:ext>
            </p:extLst>
          </p:nvPr>
        </p:nvGraphicFramePr>
        <p:xfrm>
          <a:off x="179512" y="1916832"/>
          <a:ext cx="8712968" cy="3268245"/>
        </p:xfrm>
        <a:graphic>
          <a:graphicData uri="http://schemas.openxmlformats.org/drawingml/2006/table">
            <a:tbl>
              <a:tblPr firstRow="1" bandRow="1">
                <a:tableStyleId>{5C22544A-7EE6-4342-B048-85BDC9FD1C3A}</a:tableStyleId>
              </a:tblPr>
              <a:tblGrid>
                <a:gridCol w="4356484"/>
                <a:gridCol w="4356484"/>
              </a:tblGrid>
              <a:tr h="5256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tx1"/>
                          </a:solidFill>
                          <a:effectLst/>
                        </a:rPr>
                        <a:t>System design model</a:t>
                      </a:r>
                      <a:endParaRPr lang="en-IN" sz="1800" b="1" dirty="0" smtClean="0">
                        <a:solidFill>
                          <a:schemeClr val="tx1"/>
                        </a:solidFill>
                        <a:effectLst/>
                        <a:latin typeface="Times New Roman" panose="02020603050405020304" pitchFamily="18" charset="0"/>
                        <a:ea typeface="Calibri" panose="020F0502020204030204" pitchFamily="34" charset="0"/>
                      </a:endParaRPr>
                    </a:p>
                  </a:txBody>
                  <a:tcPr/>
                </a:tc>
                <a:tc>
                  <a:txBody>
                    <a:bodyPr/>
                    <a:lstStyle/>
                    <a:p>
                      <a:r>
                        <a:rPr lang="en-IN" baseline="0" dirty="0" smtClean="0"/>
                        <a:t> </a:t>
                      </a:r>
                      <a:r>
                        <a:rPr lang="en-IN" baseline="0" dirty="0" smtClean="0">
                          <a:solidFill>
                            <a:schemeClr val="tx1"/>
                          </a:solidFill>
                        </a:rPr>
                        <a:t>Spiral model</a:t>
                      </a:r>
                      <a:endParaRPr lang="en-IN" dirty="0">
                        <a:solidFill>
                          <a:schemeClr val="tx1"/>
                        </a:solidFill>
                      </a:endParaRPr>
                    </a:p>
                  </a:txBody>
                  <a:tcPr/>
                </a:tc>
              </a:tr>
              <a:tr h="5256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effectLst/>
                        </a:rPr>
                        <a:t>Number of use cases prepared</a:t>
                      </a:r>
                    </a:p>
                  </a:txBody>
                  <a:tcPr/>
                </a:tc>
                <a:tc>
                  <a:txBody>
                    <a:bodyPr/>
                    <a:lstStyle/>
                    <a:p>
                      <a:r>
                        <a:rPr lang="en-IN" dirty="0" smtClean="0"/>
                        <a:t>14</a:t>
                      </a:r>
                      <a:endParaRPr lang="en-IN" dirty="0"/>
                    </a:p>
                  </a:txBody>
                  <a:tcPr/>
                </a:tc>
              </a:tr>
              <a:tr h="5256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effectLst/>
                        </a:rPr>
                        <a:t>Number of sequence diagrams prepared</a:t>
                      </a:r>
                      <a:endParaRPr lang="en-IN" sz="1800" b="1" dirty="0" smtClean="0">
                        <a:solidFill>
                          <a:schemeClr val="bg1"/>
                        </a:solidFill>
                        <a:effectLst/>
                        <a:latin typeface="Times New Roman" panose="02020603050405020304" pitchFamily="18" charset="0"/>
                        <a:ea typeface="Calibri" panose="020F0502020204030204" pitchFamily="34" charset="0"/>
                      </a:endParaRPr>
                    </a:p>
                  </a:txBody>
                  <a:tcPr/>
                </a:tc>
                <a:tc>
                  <a:txBody>
                    <a:bodyPr/>
                    <a:lstStyle/>
                    <a:p>
                      <a:r>
                        <a:rPr lang="en-IN" dirty="0" smtClean="0"/>
                        <a:t>4</a:t>
                      </a:r>
                      <a:endParaRPr lang="en-IN" dirty="0"/>
                    </a:p>
                  </a:txBody>
                  <a:tcPr/>
                </a:tc>
              </a:tr>
              <a:tr h="5256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effectLst/>
                        </a:rPr>
                        <a:t>Line of Code in project </a:t>
                      </a:r>
                      <a:endParaRPr lang="en-IN" sz="1800" b="1" dirty="0" smtClean="0">
                        <a:solidFill>
                          <a:schemeClr val="bg1"/>
                        </a:solidFill>
                      </a:endParaRPr>
                    </a:p>
                  </a:txBody>
                  <a:tcPr/>
                </a:tc>
                <a:tc>
                  <a:txBody>
                    <a:bodyPr/>
                    <a:lstStyle/>
                    <a:p>
                      <a:r>
                        <a:rPr lang="en-IN" dirty="0" smtClean="0"/>
                        <a:t>10000(approximately)</a:t>
                      </a:r>
                      <a:endParaRPr lang="en-IN" dirty="0"/>
                    </a:p>
                  </a:txBody>
                  <a:tcPr/>
                </a:tc>
              </a:tr>
              <a:tr h="5256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effectLst/>
                        </a:rPr>
                        <a:t>Line of Code in project excluding auto-generated code</a:t>
                      </a:r>
                      <a:endParaRPr lang="en-IN" sz="1800" b="1" dirty="0" smtClean="0">
                        <a:solidFill>
                          <a:schemeClr val="bg1"/>
                        </a:solidFill>
                      </a:endParaRPr>
                    </a:p>
                  </a:txBody>
                  <a:tcPr/>
                </a:tc>
                <a:tc>
                  <a:txBody>
                    <a:bodyPr/>
                    <a:lstStyle/>
                    <a:p>
                      <a:r>
                        <a:rPr lang="en-IN" dirty="0" smtClean="0"/>
                        <a:t>7000(approximately)</a:t>
                      </a:r>
                      <a:endParaRPr lang="en-IN" dirty="0"/>
                    </a:p>
                  </a:txBody>
                  <a:tcPr/>
                </a:tc>
              </a:tr>
              <a:tr h="5256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effectLst/>
                        </a:rPr>
                        <a:t>No of forms implemented</a:t>
                      </a:r>
                      <a:r>
                        <a:rPr lang="en-US" sz="1600" b="1" dirty="0" smtClean="0">
                          <a:solidFill>
                            <a:schemeClr val="bg1"/>
                          </a:solidFill>
                          <a:effectLst/>
                        </a:rPr>
                        <a:t> </a:t>
                      </a:r>
                      <a:endParaRPr lang="en-IN" sz="1600" b="1" dirty="0" smtClean="0">
                        <a:solidFill>
                          <a:schemeClr val="bg1"/>
                        </a:solidFill>
                        <a:effectLst/>
                        <a:latin typeface="Times New Roman" panose="02020603050405020304" pitchFamily="18" charset="0"/>
                        <a:ea typeface="Calibri" panose="020F0502020204030204" pitchFamily="34" charset="0"/>
                      </a:endParaRPr>
                    </a:p>
                  </a:txBody>
                  <a:tcPr/>
                </a:tc>
                <a:tc>
                  <a:txBody>
                    <a:bodyPr/>
                    <a:lstStyle/>
                    <a:p>
                      <a:r>
                        <a:rPr lang="en-IN" dirty="0" smtClean="0"/>
                        <a:t>23</a:t>
                      </a:r>
                      <a:endParaRPr lang="en-IN" dirty="0"/>
                    </a:p>
                  </a:txBody>
                  <a:tcPr/>
                </a:tc>
              </a:tr>
            </a:tbl>
          </a:graphicData>
        </a:graphic>
      </p:graphicFrame>
    </p:spTree>
    <p:extLst>
      <p:ext uri="{BB962C8B-B14F-4D97-AF65-F5344CB8AC3E}">
        <p14:creationId xmlns:p14="http://schemas.microsoft.com/office/powerpoint/2010/main" val="2792041909"/>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smtClean="0"/>
              <a:t>USE CASE DIAGRAM</a:t>
            </a:r>
            <a:endParaRPr lang="en-IN" sz="3200" b="1" dirty="0"/>
          </a:p>
        </p:txBody>
      </p:sp>
      <p:pic>
        <p:nvPicPr>
          <p:cNvPr id="4" name="Content Placeholder 3" descr="C:\Users\Admin\Downloads\Online shop (1).png"/>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755576" y="1600200"/>
            <a:ext cx="7200799" cy="4525963"/>
          </a:xfrm>
          <a:prstGeom prst="rect">
            <a:avLst/>
          </a:prstGeom>
          <a:noFill/>
          <a:ln>
            <a:noFill/>
          </a:ln>
        </p:spPr>
      </p:pic>
    </p:spTree>
    <p:extLst>
      <p:ext uri="{BB962C8B-B14F-4D97-AF65-F5344CB8AC3E}">
        <p14:creationId xmlns:p14="http://schemas.microsoft.com/office/powerpoint/2010/main" val="2484392643"/>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smtClean="0"/>
              <a:t>CLASS DIAGRAM </a:t>
            </a:r>
            <a:endParaRPr lang="en-IN" sz="3200" b="1" dirty="0"/>
          </a:p>
        </p:txBody>
      </p:sp>
      <p:pic>
        <p:nvPicPr>
          <p:cNvPr id="4" name="Content Placeholder 3"/>
          <p:cNvPicPr>
            <a:picLocks noGrp="1"/>
          </p:cNvPicPr>
          <p:nvPr>
            <p:ph idx="1"/>
          </p:nvPr>
        </p:nvPicPr>
        <p:blipFill>
          <a:blip r:embed="rId2"/>
          <a:stretch>
            <a:fillRect/>
          </a:stretch>
        </p:blipFill>
        <p:spPr>
          <a:xfrm>
            <a:off x="899592" y="1484784"/>
            <a:ext cx="6984775" cy="4641379"/>
          </a:xfrm>
          <a:prstGeom prst="rect">
            <a:avLst/>
          </a:prstGeom>
        </p:spPr>
      </p:pic>
    </p:spTree>
    <p:extLst>
      <p:ext uri="{BB962C8B-B14F-4D97-AF65-F5344CB8AC3E}">
        <p14:creationId xmlns:p14="http://schemas.microsoft.com/office/powerpoint/2010/main" val="1077952827"/>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931</TotalTime>
  <Words>629</Words>
  <Application>Microsoft Office PowerPoint</Application>
  <PresentationFormat>On-screen Show (4:3)</PresentationFormat>
  <Paragraphs>155</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Thatch</vt:lpstr>
      <vt:lpstr>ONLINE MEDICAL STORE</vt:lpstr>
      <vt:lpstr>INTRODUCTION</vt:lpstr>
      <vt:lpstr>PURPOSE</vt:lpstr>
      <vt:lpstr>SCOPE</vt:lpstr>
      <vt:lpstr>FLOW  CHART OF PROJECT</vt:lpstr>
      <vt:lpstr>APPLICATION REQUIREMNETS</vt:lpstr>
      <vt:lpstr>SUMMARY OF WORK DONE</vt:lpstr>
      <vt:lpstr>USE CASE DIAGRAM</vt:lpstr>
      <vt:lpstr>CLASS DIAGRAM </vt:lpstr>
      <vt:lpstr>E-R DIAGRAM</vt:lpstr>
      <vt:lpstr>SEQUENCE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ENHANCEMENT</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56</cp:revision>
  <dcterms:created xsi:type="dcterms:W3CDTF">2018-04-04T07:54:48Z</dcterms:created>
  <dcterms:modified xsi:type="dcterms:W3CDTF">2018-04-12T22:25:49Z</dcterms:modified>
</cp:coreProperties>
</file>