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7" r:id="rId10"/>
    <p:sldId id="312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b="1"/>
            <a:t>HomeQuest</a:t>
          </a:r>
          <a:r>
            <a:rPr lang="en-NZ"/>
            <a:t> is a real estate mobile app to simplify the process of finding and buying/renting Home, Office, Warehouse, factory etc</a:t>
          </a:r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revolutionize way to search property with Map and grid View via Virtual reality or Augmented realty site tour</a:t>
          </a:r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C6AD1886-52E6-488B-B07C-B33409AE96A3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5EE2C33B-9C43-4EA6-ABFC-5AC10D96377F}" type="pres">
      <dgm:prSet presAssocID="{40FC4FFE-8987-4A26-B7F4-8A516F18ADAE}" presName="compNode" presStyleCnt="0"/>
      <dgm:spPr/>
    </dgm:pt>
    <dgm:pt modelId="{5D312B09-3EE4-4D8A-8202-253C263A897B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3C7F778-0090-4DDF-B2F8-8AC0F4CC06BF}" type="pres">
      <dgm:prSet presAssocID="{40FC4FFE-8987-4A26-B7F4-8A516F18ADAE}" presName="spaceRect" presStyleCnt="0"/>
      <dgm:spPr/>
    </dgm:pt>
    <dgm:pt modelId="{7B45E498-2F59-4EF9-8547-AFE718D10418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26B36322-7664-4FA2-8E5F-FC740278A29D}" type="pres">
      <dgm:prSet presAssocID="{5B62599A-5C9B-48E7-896E-EA782AC60C8B}" presName="sibTrans" presStyleCnt="0"/>
      <dgm:spPr/>
    </dgm:pt>
    <dgm:pt modelId="{B0FA8C73-9E3F-41C8-9498-970784502AFD}" type="pres">
      <dgm:prSet presAssocID="{49225C73-1633-42F1-AB3B-7CB183E5F8B8}" presName="compNode" presStyleCnt="0"/>
      <dgm:spPr/>
    </dgm:pt>
    <dgm:pt modelId="{5AE4BC66-8266-40AF-9570-C6D338A84922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B3CFF3E-FB71-4CE5-B57C-C61385434D59}" type="pres">
      <dgm:prSet presAssocID="{49225C73-1633-42F1-AB3B-7CB183E5F8B8}" presName="spaceRect" presStyleCnt="0"/>
      <dgm:spPr/>
    </dgm:pt>
    <dgm:pt modelId="{DD9385F1-C00C-4F23-ACAE-38D1B2BA2FE1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F6308C4-CB3F-4D2F-88DD-17E0F0D952FE}" type="presOf" srcId="{01A66772-F185-4D58-B8BB-E9370D7A7A2B}" destId="{C6AD1886-52E6-488B-B07C-B33409AE96A3}" srcOrd="0" destOrd="0" presId="urn:microsoft.com/office/officeart/2018/2/layout/IconLabelList"/>
    <dgm:cxn modelId="{63D15BD2-8C69-4283-A10B-81AEF7AA2DCD}" type="presOf" srcId="{40FC4FFE-8987-4A26-B7F4-8A516F18ADAE}" destId="{7B45E498-2F59-4EF9-8547-AFE718D10418}" srcOrd="0" destOrd="0" presId="urn:microsoft.com/office/officeart/2018/2/layout/IconLabelList"/>
    <dgm:cxn modelId="{62BD46DA-9793-43E4-860F-40840DC8F95F}" type="presOf" srcId="{49225C73-1633-42F1-AB3B-7CB183E5F8B8}" destId="{DD9385F1-C00C-4F23-ACAE-38D1B2BA2FE1}" srcOrd="0" destOrd="0" presId="urn:microsoft.com/office/officeart/2018/2/layout/IconLabelList"/>
    <dgm:cxn modelId="{7946735B-11D0-490C-B14A-3D468367B3D9}" type="presParOf" srcId="{C6AD1886-52E6-488B-B07C-B33409AE96A3}" destId="{5EE2C33B-9C43-4EA6-ABFC-5AC10D96377F}" srcOrd="0" destOrd="0" presId="urn:microsoft.com/office/officeart/2018/2/layout/IconLabelList"/>
    <dgm:cxn modelId="{69467FE8-E863-443F-9184-C560C2859CA7}" type="presParOf" srcId="{5EE2C33B-9C43-4EA6-ABFC-5AC10D96377F}" destId="{5D312B09-3EE4-4D8A-8202-253C263A897B}" srcOrd="0" destOrd="0" presId="urn:microsoft.com/office/officeart/2018/2/layout/IconLabelList"/>
    <dgm:cxn modelId="{64582205-1EF6-4E65-8A1A-9C8CE3EAA656}" type="presParOf" srcId="{5EE2C33B-9C43-4EA6-ABFC-5AC10D96377F}" destId="{A3C7F778-0090-4DDF-B2F8-8AC0F4CC06BF}" srcOrd="1" destOrd="0" presId="urn:microsoft.com/office/officeart/2018/2/layout/IconLabelList"/>
    <dgm:cxn modelId="{24525FED-2E1E-45B7-9607-A4EC6426CD48}" type="presParOf" srcId="{5EE2C33B-9C43-4EA6-ABFC-5AC10D96377F}" destId="{7B45E498-2F59-4EF9-8547-AFE718D10418}" srcOrd="2" destOrd="0" presId="urn:microsoft.com/office/officeart/2018/2/layout/IconLabelList"/>
    <dgm:cxn modelId="{30A878C1-A8BB-49C7-814F-82CB30CCD458}" type="presParOf" srcId="{C6AD1886-52E6-488B-B07C-B33409AE96A3}" destId="{26B36322-7664-4FA2-8E5F-FC740278A29D}" srcOrd="1" destOrd="0" presId="urn:microsoft.com/office/officeart/2018/2/layout/IconLabelList"/>
    <dgm:cxn modelId="{10BD4862-1942-4681-B116-430551535138}" type="presParOf" srcId="{C6AD1886-52E6-488B-B07C-B33409AE96A3}" destId="{B0FA8C73-9E3F-41C8-9498-970784502AFD}" srcOrd="2" destOrd="0" presId="urn:microsoft.com/office/officeart/2018/2/layout/IconLabelList"/>
    <dgm:cxn modelId="{FFDD5574-9182-49A5-8AC4-763066A8E965}" type="presParOf" srcId="{B0FA8C73-9E3F-41C8-9498-970784502AFD}" destId="{5AE4BC66-8266-40AF-9570-C6D338A84922}" srcOrd="0" destOrd="0" presId="urn:microsoft.com/office/officeart/2018/2/layout/IconLabelList"/>
    <dgm:cxn modelId="{D886B9F2-DFCA-4BFD-8C52-B0EE9258C3D7}" type="presParOf" srcId="{B0FA8C73-9E3F-41C8-9498-970784502AFD}" destId="{9B3CFF3E-FB71-4CE5-B57C-C61385434D59}" srcOrd="1" destOrd="0" presId="urn:microsoft.com/office/officeart/2018/2/layout/IconLabelList"/>
    <dgm:cxn modelId="{2B326539-57EA-4E23-BC21-224552558D59}" type="presParOf" srcId="{B0FA8C73-9E3F-41C8-9498-970784502AFD}" destId="{DD9385F1-C00C-4F23-ACAE-38D1B2BA2F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b="0" i="0"/>
            <a:t>Revolutionizing property search and buying/renting process by simplifying user interface </a:t>
          </a:r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b="0" i="0"/>
            <a:t>Grid and map view with interactive filtering with AR interface </a:t>
          </a:r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b="0" i="0"/>
            <a:t>Two-way communication with buyers, sellers, and agents to build trust </a:t>
          </a:r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b="0" i="0"/>
            <a:t>Feed back, Review and Rating for trusted agents and hot property</a:t>
          </a:r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b="0" i="0"/>
            <a:t>Social Media Sharing with friends and family for easy decision</a:t>
          </a:r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NZ"/>
            <a:t>Incorporate virtual reality (VR) or augmented reality (AR) technology to provide immersive virtual property tours for saving time and effort</a:t>
          </a:r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ing outline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3d Glasses outlin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12B09-3EE4-4D8A-8202-253C263A897B}">
      <dsp:nvSpPr>
        <dsp:cNvPr id="0" name=""/>
        <dsp:cNvSpPr/>
      </dsp:nvSpPr>
      <dsp:spPr>
        <a:xfrm>
          <a:off x="912587" y="1591399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E498-2F59-4EF9-8547-AFE718D10418}">
      <dsp:nvSpPr>
        <dsp:cNvPr id="0" name=""/>
        <dsp:cNvSpPr/>
      </dsp:nvSpPr>
      <dsp:spPr>
        <a:xfrm>
          <a:off x="71087" y="3338512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b="1" kern="1200"/>
            <a:t>HomeQuest</a:t>
          </a:r>
          <a:r>
            <a:rPr lang="en-NZ" sz="1200" kern="1200"/>
            <a:t> is a real estate mobile app to simplify the process of finding and buying/renting Home, Office, Warehouse, factory etc</a:t>
          </a:r>
          <a:endParaRPr lang="en-US" sz="1200" kern="1200"/>
        </a:p>
      </dsp:txBody>
      <dsp:txXfrm>
        <a:off x="71087" y="3338512"/>
        <a:ext cx="3060000" cy="720000"/>
      </dsp:txXfrm>
    </dsp:sp>
    <dsp:sp modelId="{5AE4BC66-8266-40AF-9570-C6D338A84922}">
      <dsp:nvSpPr>
        <dsp:cNvPr id="0" name=""/>
        <dsp:cNvSpPr/>
      </dsp:nvSpPr>
      <dsp:spPr>
        <a:xfrm>
          <a:off x="4508087" y="1591399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385F1-C00C-4F23-ACAE-38D1B2BA2FE1}">
      <dsp:nvSpPr>
        <dsp:cNvPr id="0" name=""/>
        <dsp:cNvSpPr/>
      </dsp:nvSpPr>
      <dsp:spPr>
        <a:xfrm>
          <a:off x="3666587" y="3338512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revolutionize way to search property with Map and grid View via Virtual reality or Augmented realty site tour</a:t>
          </a:r>
          <a:endParaRPr lang="en-US" sz="1200" kern="1200"/>
        </a:p>
      </dsp:txBody>
      <dsp:txXfrm>
        <a:off x="3666587" y="3338512"/>
        <a:ext cx="306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04988" y="16712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121801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79769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Revolutionizing property search and buying/renting process by simplifying user interface </a:t>
          </a:r>
          <a:endParaRPr lang="en-US" sz="1600" kern="1200"/>
        </a:p>
      </dsp:txBody>
      <dsp:txXfrm>
        <a:off x="79769" y="2732121"/>
        <a:ext cx="3206250" cy="720000"/>
      </dsp:txXfrm>
    </dsp:sp>
    <dsp:sp modelId="{543C18BC-1989-44B2-9862-C670C61D3452}">
      <dsp:nvSpPr>
        <dsp:cNvPr id="0" name=""/>
        <dsp:cNvSpPr/>
      </dsp:nvSpPr>
      <dsp:spPr>
        <a:xfrm>
          <a:off x="4472332" y="167120"/>
          <a:ext cx="1955812" cy="1955812"/>
        </a:xfrm>
        <a:prstGeom prst="ellipse">
          <a:avLst/>
        </a:prstGeom>
        <a:solidFill>
          <a:schemeClr val="accent2">
            <a:hueOff val="745968"/>
            <a:satOff val="-5205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889144" y="583933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847113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Grid and map view with interactive filtering with AR interface </a:t>
          </a:r>
          <a:endParaRPr lang="en-US" sz="1600" kern="1200"/>
        </a:p>
      </dsp:txBody>
      <dsp:txXfrm>
        <a:off x="3847113" y="2732121"/>
        <a:ext cx="3206250" cy="720000"/>
      </dsp:txXfrm>
    </dsp:sp>
    <dsp:sp modelId="{5BDDFF18-9AEC-4E5E-B9AA-33D86F01A63E}">
      <dsp:nvSpPr>
        <dsp:cNvPr id="0" name=""/>
        <dsp:cNvSpPr/>
      </dsp:nvSpPr>
      <dsp:spPr>
        <a:xfrm>
          <a:off x="8239676" y="167120"/>
          <a:ext cx="1955812" cy="1955812"/>
        </a:xfrm>
        <a:prstGeom prst="ellipse">
          <a:avLst/>
        </a:prstGeom>
        <a:solidFill>
          <a:schemeClr val="accent2">
            <a:hueOff val="1491936"/>
            <a:satOff val="-10410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656488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614457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Two-way communication with buyers, sellers, and agents to build trust </a:t>
          </a:r>
          <a:endParaRPr lang="en-US" sz="1600" kern="1200"/>
        </a:p>
      </dsp:txBody>
      <dsp:txXfrm>
        <a:off x="7614457" y="273212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04988" y="16712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121801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79769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Feed back, Review and Rating for trusted agents and hot property</a:t>
          </a:r>
          <a:endParaRPr lang="en-US" sz="1300" kern="1200"/>
        </a:p>
      </dsp:txBody>
      <dsp:txXfrm>
        <a:off x="79769" y="2732121"/>
        <a:ext cx="3206250" cy="720000"/>
      </dsp:txXfrm>
    </dsp:sp>
    <dsp:sp modelId="{543C18BC-1989-44B2-9862-C670C61D3452}">
      <dsp:nvSpPr>
        <dsp:cNvPr id="0" name=""/>
        <dsp:cNvSpPr/>
      </dsp:nvSpPr>
      <dsp:spPr>
        <a:xfrm>
          <a:off x="4472332" y="16712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889144" y="583933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847113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Social Media Sharing with friends and family for easy decision</a:t>
          </a:r>
          <a:endParaRPr lang="en-US" sz="1300" kern="1200"/>
        </a:p>
      </dsp:txBody>
      <dsp:txXfrm>
        <a:off x="3847113" y="2732121"/>
        <a:ext cx="3206250" cy="720000"/>
      </dsp:txXfrm>
    </dsp:sp>
    <dsp:sp modelId="{5BDDFF18-9AEC-4E5E-B9AA-33D86F01A63E}">
      <dsp:nvSpPr>
        <dsp:cNvPr id="0" name=""/>
        <dsp:cNvSpPr/>
      </dsp:nvSpPr>
      <dsp:spPr>
        <a:xfrm>
          <a:off x="8239676" y="16712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656488" y="58393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614457" y="273212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300" kern="1200"/>
            <a:t>Incorporate virtual reality (VR) or augmented reality (AR) technology to provide immersive virtual property tours for saving time and effort</a:t>
          </a:r>
          <a:endParaRPr lang="en-US" sz="1300" kern="1200"/>
        </a:p>
      </dsp:txBody>
      <dsp:txXfrm>
        <a:off x="7614457" y="273212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0" i="0">
                <a:solidFill>
                  <a:srgbClr val="FFFFFF"/>
                </a:solidFill>
                <a:effectLst/>
              </a:rPr>
              <a:t>Vijendra Singh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Roll No: 20220756</a:t>
            </a:r>
          </a:p>
        </p:txBody>
      </p:sp>
      <p:pic>
        <p:nvPicPr>
          <p:cNvPr id="5" name="Picture 4" descr="A picture containing graphics, cartoon, clipart, graphic design&#10;&#10;Description automatically generated">
            <a:extLst>
              <a:ext uri="{FF2B5EF4-FFF2-40B4-BE49-F238E27FC236}">
                <a16:creationId xmlns:a16="http://schemas.microsoft.com/office/drawing/2014/main" id="{414A6BB1-CF6A-9D3C-EA05-6822E675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85" y="666486"/>
            <a:ext cx="3580153" cy="3580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41140" y="710858"/>
            <a:ext cx="3107354" cy="3491409"/>
          </a:xfrm>
          <a:prstGeom prst="rect">
            <a:avLst/>
          </a:prstGeom>
        </p:spPr>
      </p:pic>
      <p:cxnSp>
        <p:nvCxnSpPr>
          <p:cNvPr id="61" name="Straight Connector 5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243F4C3-F0C8-EA83-886E-69A6C7654DA3}"/>
              </a:ext>
            </a:extLst>
          </p:cNvPr>
          <p:cNvSpPr txBox="1">
            <a:spLocks/>
          </p:cNvSpPr>
          <p:nvPr/>
        </p:nvSpPr>
        <p:spPr>
          <a:xfrm>
            <a:off x="1995792" y="3351132"/>
            <a:ext cx="6139375" cy="46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Where Every Search Leads to Success!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2182B6-759B-2D52-AC94-0F148E794A0A}"/>
              </a:ext>
            </a:extLst>
          </p:cNvPr>
          <p:cNvSpPr txBox="1">
            <a:spLocks/>
          </p:cNvSpPr>
          <p:nvPr/>
        </p:nvSpPr>
        <p:spPr>
          <a:xfrm>
            <a:off x="633999" y="5782457"/>
            <a:ext cx="10925101" cy="46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Where Every Search Leads to Success!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3871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8616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3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35356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37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ECA3A-78CB-8CB1-EF8F-86BF3C4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NZ" sz="4400" dirty="0">
                <a:solidFill>
                  <a:srgbClr val="FFFFFF"/>
                </a:solidFill>
              </a:rPr>
              <a:t>App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4CC43-2053-7635-6EDD-F834567C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089117" y="605894"/>
            <a:ext cx="3047999" cy="58044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1D29169-5FFE-6A4F-3F36-E76C6BDB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82049" y="605895"/>
            <a:ext cx="2828925" cy="580442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A557B718-A9BA-380D-97C1-A45A3F2EE2B8}"/>
              </a:ext>
            </a:extLst>
          </p:cNvPr>
          <p:cNvSpPr/>
          <p:nvPr/>
        </p:nvSpPr>
        <p:spPr>
          <a:xfrm>
            <a:off x="6845416" y="3758268"/>
            <a:ext cx="1835965" cy="1551963"/>
          </a:xfrm>
          <a:prstGeom prst="bentArrow">
            <a:avLst>
              <a:gd name="adj1" fmla="val 9324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1D29169-5FFE-6A4F-3F36-E76C6BDB5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989" r="-11989"/>
          <a:stretch/>
        </p:blipFill>
        <p:spPr>
          <a:xfrm>
            <a:off x="838211" y="553143"/>
            <a:ext cx="3462131" cy="575171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9C5DB5B-AFFB-65B7-B0B2-6837E4C6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129" r="-9129"/>
          <a:stretch/>
        </p:blipFill>
        <p:spPr>
          <a:xfrm>
            <a:off x="4577703" y="557188"/>
            <a:ext cx="3058853" cy="575171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4CC43-2053-7635-6EDD-F834567C31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94" r="-16494"/>
          <a:stretch/>
        </p:blipFill>
        <p:spPr>
          <a:xfrm>
            <a:off x="7913930" y="557188"/>
            <a:ext cx="3439859" cy="575171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2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ECA3A-78CB-8CB1-EF8F-86BF3C4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chemeClr val="tx1"/>
                </a:solidFill>
              </a:rPr>
              <a:t>Challenges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CA9C-0CF2-EF6A-0F0C-C6C2BF7D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NZ" sz="1800" b="1">
                <a:solidFill>
                  <a:schemeClr val="tx1"/>
                </a:solidFill>
              </a:rPr>
              <a:t>User Interface Design : </a:t>
            </a:r>
          </a:p>
          <a:p>
            <a:r>
              <a:rPr lang="en-NZ" sz="1800">
                <a:solidFill>
                  <a:schemeClr val="tx1"/>
                </a:solidFill>
              </a:rPr>
              <a:t>for a simplify layout for best user experience , conducted usability testing and with iterative user feedback and followed design principle and best practice for cohesive interface achieved simple design to switch view and filter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2459-89FC-AA25-33C4-A63EAB98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98152" y="643467"/>
            <a:ext cx="2506979" cy="557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3B634-C083-3F60-CB52-7A0627B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01954" y="643467"/>
            <a:ext cx="2509718" cy="55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ECA3A-78CB-8CB1-EF8F-86BF3C4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chemeClr val="tx1"/>
                </a:solidFill>
              </a:rPr>
              <a:t>Challenges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CA9C-0CF2-EF6A-0F0C-C6C2BF7D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NZ" sz="1800" b="1">
                <a:solidFill>
                  <a:schemeClr val="tx1"/>
                </a:solidFill>
              </a:rPr>
              <a:t>User Interface Design : </a:t>
            </a:r>
          </a:p>
          <a:p>
            <a:r>
              <a:rPr lang="en-NZ" sz="1800">
                <a:solidFill>
                  <a:schemeClr val="tx1"/>
                </a:solidFill>
              </a:rPr>
              <a:t>Login feature for user to save time, use last login information. we use Async storage for last user credentials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2459-89FC-AA25-33C4-A63EAB98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98152" y="643467"/>
            <a:ext cx="2506979" cy="557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3B634-C083-3F60-CB52-7A0627B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01954" y="643467"/>
            <a:ext cx="2509718" cy="55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ECA3A-78CB-8CB1-EF8F-86BF3C4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chemeClr val="tx1"/>
                </a:solidFill>
              </a:rPr>
              <a:t>Challenges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CA9C-0CF2-EF6A-0F0C-C6C2BF7D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n-NZ" sz="1800" b="1">
                <a:solidFill>
                  <a:schemeClr val="tx1"/>
                </a:solidFill>
              </a:rPr>
              <a:t>User Interface Design : </a:t>
            </a:r>
          </a:p>
          <a:p>
            <a:r>
              <a:rPr lang="en-NZ" sz="1800">
                <a:solidFill>
                  <a:schemeClr val="tx1"/>
                </a:solidFill>
              </a:rPr>
              <a:t>Add favourite property and update total number of properties in bottom navigation , </a:t>
            </a:r>
            <a:r>
              <a:rPr lang="en-US" sz="1800">
                <a:solidFill>
                  <a:schemeClr val="tx1"/>
                </a:solidFill>
              </a:rPr>
              <a:t>Utilize Redux-Toolkit for centralized database management and provide quick overview of favorite property quality </a:t>
            </a:r>
            <a:endParaRPr lang="en-NZ" sz="180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7A480-26F0-A8B9-01EC-FC492DB2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98152" y="643467"/>
            <a:ext cx="2506979" cy="557106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46279AC-BE2E-B681-6FE6-6DC701E4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501954" y="643467"/>
            <a:ext cx="2509718" cy="55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{A246C85C-6526-45F8-AF42-44E83DEA5B88}tf11437505_win32</Template>
  <TotalTime>90</TotalTime>
  <Words>247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 Pro Cond Light</vt:lpstr>
      <vt:lpstr>Söhne</vt:lpstr>
      <vt:lpstr>Speak Pro</vt:lpstr>
      <vt:lpstr>RetrospectVTI</vt:lpstr>
      <vt:lpstr>PowerPoint Presentation</vt:lpstr>
      <vt:lpstr>OverView</vt:lpstr>
      <vt:lpstr>Features</vt:lpstr>
      <vt:lpstr>Features</vt:lpstr>
      <vt:lpstr>App View</vt:lpstr>
      <vt:lpstr>PowerPoint Presentation</vt:lpstr>
      <vt:lpstr>Challenges</vt:lpstr>
      <vt:lpstr>Challenges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Vijendra Singh</dc:creator>
  <cp:lastModifiedBy>Vijendra Singh</cp:lastModifiedBy>
  <cp:revision>13</cp:revision>
  <dcterms:created xsi:type="dcterms:W3CDTF">2023-06-27T02:32:40Z</dcterms:created>
  <dcterms:modified xsi:type="dcterms:W3CDTF">2023-06-27T05:54:18Z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