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70" r:id="rId6"/>
    <p:sldId id="266" r:id="rId7"/>
    <p:sldId id="265" r:id="rId8"/>
    <p:sldId id="259" r:id="rId9"/>
    <p:sldId id="269" r:id="rId10"/>
    <p:sldId id="268" r:id="rId11"/>
    <p:sldId id="263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744B7-9F37-4A2D-915F-04DCDD4CE1F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496CE-E218-4AC7-9B99-27487B868A67}">
      <dgm:prSet phldrT="[Text]"/>
      <dgm:spPr/>
      <dgm:t>
        <a:bodyPr/>
        <a:lstStyle/>
        <a:p>
          <a:r>
            <a:rPr lang="en-US"/>
            <a:t>Comments</a:t>
          </a:r>
          <a:endParaRPr lang="en-US" dirty="0"/>
        </a:p>
      </dgm:t>
    </dgm:pt>
    <dgm:pt modelId="{9063AE39-0B11-4331-9DE9-8DF6875D2F92}" type="parTrans" cxnId="{A0946600-F078-4169-8FD4-C400B5CC0A1A}">
      <dgm:prSet/>
      <dgm:spPr/>
      <dgm:t>
        <a:bodyPr/>
        <a:lstStyle/>
        <a:p>
          <a:endParaRPr lang="en-US"/>
        </a:p>
      </dgm:t>
    </dgm:pt>
    <dgm:pt modelId="{ADF0EE0E-681B-4953-834F-AD4C33D4C5E3}" type="sibTrans" cxnId="{A0946600-F078-4169-8FD4-C400B5CC0A1A}">
      <dgm:prSet/>
      <dgm:spPr/>
      <dgm:t>
        <a:bodyPr/>
        <a:lstStyle/>
        <a:p>
          <a:endParaRPr lang="en-US"/>
        </a:p>
      </dgm:t>
    </dgm:pt>
    <dgm:pt modelId="{5474727B-E84F-4399-A79C-3BEF399FA3B4}">
      <dgm:prSet phldrT="[Text]"/>
      <dgm:spPr/>
      <dgm:t>
        <a:bodyPr/>
        <a:lstStyle/>
        <a:p>
          <a:r>
            <a:rPr lang="en-US" dirty="0"/>
            <a:t>Application ID</a:t>
          </a:r>
        </a:p>
      </dgm:t>
    </dgm:pt>
    <dgm:pt modelId="{A6A213D4-B3C9-4400-934F-40B46DFBD6DA}" type="parTrans" cxnId="{812525B6-5D42-477C-BD73-149ED122207F}">
      <dgm:prSet/>
      <dgm:spPr/>
      <dgm:t>
        <a:bodyPr/>
        <a:lstStyle/>
        <a:p>
          <a:endParaRPr lang="en-US"/>
        </a:p>
      </dgm:t>
    </dgm:pt>
    <dgm:pt modelId="{8CEE46DF-A085-4157-B948-2C28BB18058F}" type="sibTrans" cxnId="{812525B6-5D42-477C-BD73-149ED122207F}">
      <dgm:prSet/>
      <dgm:spPr/>
      <dgm:t>
        <a:bodyPr/>
        <a:lstStyle/>
        <a:p>
          <a:endParaRPr lang="en-US"/>
        </a:p>
      </dgm:t>
    </dgm:pt>
    <dgm:pt modelId="{AFA76EF2-E678-4595-A249-0EA06BACA773}">
      <dgm:prSet phldrT="[Text]"/>
      <dgm:spPr/>
      <dgm:t>
        <a:bodyPr/>
        <a:lstStyle/>
        <a:p>
          <a:r>
            <a:rPr lang="en-US" dirty="0"/>
            <a:t>Status</a:t>
          </a:r>
        </a:p>
      </dgm:t>
    </dgm:pt>
    <dgm:pt modelId="{48C5D80B-4604-46F0-805D-5ACA860B010A}" type="parTrans" cxnId="{B8F99A19-81FE-4503-BAEE-297CC018B92B}">
      <dgm:prSet/>
      <dgm:spPr/>
      <dgm:t>
        <a:bodyPr/>
        <a:lstStyle/>
        <a:p>
          <a:endParaRPr lang="en-US"/>
        </a:p>
      </dgm:t>
    </dgm:pt>
    <dgm:pt modelId="{847E53D9-9A77-4813-A303-A30FDF73139E}" type="sibTrans" cxnId="{B8F99A19-81FE-4503-BAEE-297CC018B92B}">
      <dgm:prSet/>
      <dgm:spPr/>
      <dgm:t>
        <a:bodyPr/>
        <a:lstStyle/>
        <a:p>
          <a:endParaRPr lang="en-US"/>
        </a:p>
      </dgm:t>
    </dgm:pt>
    <dgm:pt modelId="{5BFC1723-360F-4678-A132-67B7E393934E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F711046C-381E-450A-87B0-98FB2DC7119E}" type="sibTrans" cxnId="{850B5AC4-F71F-4720-8818-DF376E594FC5}">
      <dgm:prSet/>
      <dgm:spPr/>
      <dgm:t>
        <a:bodyPr/>
        <a:lstStyle/>
        <a:p>
          <a:endParaRPr lang="en-US"/>
        </a:p>
      </dgm:t>
    </dgm:pt>
    <dgm:pt modelId="{7EFBADCD-FAF1-4334-B31B-DD3EE681C692}" type="parTrans" cxnId="{850B5AC4-F71F-4720-8818-DF376E594FC5}">
      <dgm:prSet/>
      <dgm:spPr/>
      <dgm:t>
        <a:bodyPr/>
        <a:lstStyle/>
        <a:p>
          <a:endParaRPr lang="en-US"/>
        </a:p>
      </dgm:t>
    </dgm:pt>
    <dgm:pt modelId="{BB01A4E8-F755-45F5-923E-2249842C6D03}" type="pres">
      <dgm:prSet presAssocID="{B05744B7-9F37-4A2D-915F-04DCDD4CE1FE}" presName="Name0" presStyleCnt="0">
        <dgm:presLayoutVars>
          <dgm:chMax val="4"/>
          <dgm:resizeHandles val="exact"/>
        </dgm:presLayoutVars>
      </dgm:prSet>
      <dgm:spPr/>
    </dgm:pt>
    <dgm:pt modelId="{03E77391-302D-44B7-B6C7-719DBCDBD042}" type="pres">
      <dgm:prSet presAssocID="{B05744B7-9F37-4A2D-915F-04DCDD4CE1FE}" presName="ellipse" presStyleLbl="trBgShp" presStyleIdx="0" presStyleCnt="1"/>
      <dgm:spPr/>
    </dgm:pt>
    <dgm:pt modelId="{0C3C2D0F-6D17-4426-9996-AB378FBA4D0F}" type="pres">
      <dgm:prSet presAssocID="{B05744B7-9F37-4A2D-915F-04DCDD4CE1FE}" presName="arrow1" presStyleLbl="fgShp" presStyleIdx="0" presStyleCnt="1"/>
      <dgm:spPr/>
    </dgm:pt>
    <dgm:pt modelId="{3FB9AD8B-1BEF-47A8-B789-0580AA066CA8}" type="pres">
      <dgm:prSet presAssocID="{B05744B7-9F37-4A2D-915F-04DCDD4CE1FE}" presName="rectangle" presStyleLbl="revTx" presStyleIdx="0" presStyleCnt="1">
        <dgm:presLayoutVars>
          <dgm:bulletEnabled val="1"/>
        </dgm:presLayoutVars>
      </dgm:prSet>
      <dgm:spPr/>
    </dgm:pt>
    <dgm:pt modelId="{4E6405F1-18E4-435F-810D-C13563518E5D}" type="pres">
      <dgm:prSet presAssocID="{5474727B-E84F-4399-A79C-3BEF399FA3B4}" presName="item1" presStyleLbl="node1" presStyleIdx="0" presStyleCnt="3">
        <dgm:presLayoutVars>
          <dgm:bulletEnabled val="1"/>
        </dgm:presLayoutVars>
      </dgm:prSet>
      <dgm:spPr/>
    </dgm:pt>
    <dgm:pt modelId="{ED24FFBA-14C7-41C3-A0E1-8BFD8B421FE9}" type="pres">
      <dgm:prSet presAssocID="{AFA76EF2-E678-4595-A249-0EA06BACA773}" presName="item2" presStyleLbl="node1" presStyleIdx="1" presStyleCnt="3">
        <dgm:presLayoutVars>
          <dgm:bulletEnabled val="1"/>
        </dgm:presLayoutVars>
      </dgm:prSet>
      <dgm:spPr/>
    </dgm:pt>
    <dgm:pt modelId="{F69D7C09-9929-4229-8862-A7D28054240B}" type="pres">
      <dgm:prSet presAssocID="{5BFC1723-360F-4678-A132-67B7E393934E}" presName="item3" presStyleLbl="node1" presStyleIdx="2" presStyleCnt="3" custScaleX="176352" custScaleY="174705">
        <dgm:presLayoutVars>
          <dgm:bulletEnabled val="1"/>
        </dgm:presLayoutVars>
      </dgm:prSet>
      <dgm:spPr/>
    </dgm:pt>
    <dgm:pt modelId="{10496840-CEA0-4780-A62A-9BFDF821655C}" type="pres">
      <dgm:prSet presAssocID="{B05744B7-9F37-4A2D-915F-04DCDD4CE1FE}" presName="funnel" presStyleLbl="trAlignAcc1" presStyleIdx="0" presStyleCnt="1"/>
      <dgm:spPr/>
    </dgm:pt>
  </dgm:ptLst>
  <dgm:cxnLst>
    <dgm:cxn modelId="{A0946600-F078-4169-8FD4-C400B5CC0A1A}" srcId="{B05744B7-9F37-4A2D-915F-04DCDD4CE1FE}" destId="{124496CE-E218-4AC7-9B99-27487B868A67}" srcOrd="0" destOrd="0" parTransId="{9063AE39-0B11-4331-9DE9-8DF6875D2F92}" sibTransId="{ADF0EE0E-681B-4953-834F-AD4C33D4C5E3}"/>
    <dgm:cxn modelId="{46DEA70F-588E-4AE9-A8FA-F95D35BCEBAA}" type="presOf" srcId="{5BFC1723-360F-4678-A132-67B7E393934E}" destId="{3FB9AD8B-1BEF-47A8-B789-0580AA066CA8}" srcOrd="0" destOrd="0" presId="urn:microsoft.com/office/officeart/2005/8/layout/funnel1"/>
    <dgm:cxn modelId="{B8F99A19-81FE-4503-BAEE-297CC018B92B}" srcId="{B05744B7-9F37-4A2D-915F-04DCDD4CE1FE}" destId="{AFA76EF2-E678-4595-A249-0EA06BACA773}" srcOrd="2" destOrd="0" parTransId="{48C5D80B-4604-46F0-805D-5ACA860B010A}" sibTransId="{847E53D9-9A77-4813-A303-A30FDF73139E}"/>
    <dgm:cxn modelId="{E1579025-BAB0-4C7E-977F-C140518C96B3}" type="presOf" srcId="{124496CE-E218-4AC7-9B99-27487B868A67}" destId="{F69D7C09-9929-4229-8862-A7D28054240B}" srcOrd="0" destOrd="0" presId="urn:microsoft.com/office/officeart/2005/8/layout/funnel1"/>
    <dgm:cxn modelId="{D61DE72E-0663-4647-A4F6-064EE2F7D732}" type="presOf" srcId="{AFA76EF2-E678-4595-A249-0EA06BACA773}" destId="{4E6405F1-18E4-435F-810D-C13563518E5D}" srcOrd="0" destOrd="0" presId="urn:microsoft.com/office/officeart/2005/8/layout/funnel1"/>
    <dgm:cxn modelId="{528E4A55-6C47-4A69-84F0-C064D4F51CCD}" type="presOf" srcId="{B05744B7-9F37-4A2D-915F-04DCDD4CE1FE}" destId="{BB01A4E8-F755-45F5-923E-2249842C6D03}" srcOrd="0" destOrd="0" presId="urn:microsoft.com/office/officeart/2005/8/layout/funnel1"/>
    <dgm:cxn modelId="{49748D79-C0E3-4B26-9F29-EAB1F89910E6}" type="presOf" srcId="{5474727B-E84F-4399-A79C-3BEF399FA3B4}" destId="{ED24FFBA-14C7-41C3-A0E1-8BFD8B421FE9}" srcOrd="0" destOrd="0" presId="urn:microsoft.com/office/officeart/2005/8/layout/funnel1"/>
    <dgm:cxn modelId="{812525B6-5D42-477C-BD73-149ED122207F}" srcId="{B05744B7-9F37-4A2D-915F-04DCDD4CE1FE}" destId="{5474727B-E84F-4399-A79C-3BEF399FA3B4}" srcOrd="1" destOrd="0" parTransId="{A6A213D4-B3C9-4400-934F-40B46DFBD6DA}" sibTransId="{8CEE46DF-A085-4157-B948-2C28BB18058F}"/>
    <dgm:cxn modelId="{850B5AC4-F71F-4720-8818-DF376E594FC5}" srcId="{B05744B7-9F37-4A2D-915F-04DCDD4CE1FE}" destId="{5BFC1723-360F-4678-A132-67B7E393934E}" srcOrd="3" destOrd="0" parTransId="{7EFBADCD-FAF1-4334-B31B-DD3EE681C692}" sibTransId="{F711046C-381E-450A-87B0-98FB2DC7119E}"/>
    <dgm:cxn modelId="{FE2FDCB1-C9B7-478F-82C6-23C7A5812026}" type="presParOf" srcId="{BB01A4E8-F755-45F5-923E-2249842C6D03}" destId="{03E77391-302D-44B7-B6C7-719DBCDBD042}" srcOrd="0" destOrd="0" presId="urn:microsoft.com/office/officeart/2005/8/layout/funnel1"/>
    <dgm:cxn modelId="{3532222A-704D-4B5F-9E61-18B8C5012FAD}" type="presParOf" srcId="{BB01A4E8-F755-45F5-923E-2249842C6D03}" destId="{0C3C2D0F-6D17-4426-9996-AB378FBA4D0F}" srcOrd="1" destOrd="0" presId="urn:microsoft.com/office/officeart/2005/8/layout/funnel1"/>
    <dgm:cxn modelId="{E1EA07BC-C7C8-428F-B764-EE89F210B6FD}" type="presParOf" srcId="{BB01A4E8-F755-45F5-923E-2249842C6D03}" destId="{3FB9AD8B-1BEF-47A8-B789-0580AA066CA8}" srcOrd="2" destOrd="0" presId="urn:microsoft.com/office/officeart/2005/8/layout/funnel1"/>
    <dgm:cxn modelId="{F40C6BF8-CDCF-44A8-9BDE-CF94053314B6}" type="presParOf" srcId="{BB01A4E8-F755-45F5-923E-2249842C6D03}" destId="{4E6405F1-18E4-435F-810D-C13563518E5D}" srcOrd="3" destOrd="0" presId="urn:microsoft.com/office/officeart/2005/8/layout/funnel1"/>
    <dgm:cxn modelId="{A27954E7-57CF-4F62-8EBC-F7050CC202D6}" type="presParOf" srcId="{BB01A4E8-F755-45F5-923E-2249842C6D03}" destId="{ED24FFBA-14C7-41C3-A0E1-8BFD8B421FE9}" srcOrd="4" destOrd="0" presId="urn:microsoft.com/office/officeart/2005/8/layout/funnel1"/>
    <dgm:cxn modelId="{6523C155-3072-4C09-9243-6693F881D044}" type="presParOf" srcId="{BB01A4E8-F755-45F5-923E-2249842C6D03}" destId="{F69D7C09-9929-4229-8862-A7D28054240B}" srcOrd="5" destOrd="0" presId="urn:microsoft.com/office/officeart/2005/8/layout/funnel1"/>
    <dgm:cxn modelId="{FFE97F88-86FB-41D3-90E9-ED1E05F6C31A}" type="presParOf" srcId="{BB01A4E8-F755-45F5-923E-2249842C6D03}" destId="{10496840-CEA0-4780-A62A-9BFDF821655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744B7-9F37-4A2D-915F-04DCDD4CE1F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496CE-E218-4AC7-9B99-27487B868A67}">
      <dgm:prSet phldrT="[Text]"/>
      <dgm:spPr/>
      <dgm:t>
        <a:bodyPr/>
        <a:lstStyle/>
        <a:p>
          <a:r>
            <a:rPr lang="en-US" dirty="0"/>
            <a:t>Description</a:t>
          </a:r>
        </a:p>
      </dgm:t>
    </dgm:pt>
    <dgm:pt modelId="{9063AE39-0B11-4331-9DE9-8DF6875D2F92}" type="parTrans" cxnId="{A0946600-F078-4169-8FD4-C400B5CC0A1A}">
      <dgm:prSet/>
      <dgm:spPr/>
      <dgm:t>
        <a:bodyPr/>
        <a:lstStyle/>
        <a:p>
          <a:endParaRPr lang="en-US"/>
        </a:p>
      </dgm:t>
    </dgm:pt>
    <dgm:pt modelId="{ADF0EE0E-681B-4953-834F-AD4C33D4C5E3}" type="sibTrans" cxnId="{A0946600-F078-4169-8FD4-C400B5CC0A1A}">
      <dgm:prSet/>
      <dgm:spPr/>
      <dgm:t>
        <a:bodyPr/>
        <a:lstStyle/>
        <a:p>
          <a:endParaRPr lang="en-US"/>
        </a:p>
      </dgm:t>
    </dgm:pt>
    <dgm:pt modelId="{5474727B-E84F-4399-A79C-3BEF399FA3B4}">
      <dgm:prSet phldrT="[Text]"/>
      <dgm:spPr/>
      <dgm:t>
        <a:bodyPr/>
        <a:lstStyle/>
        <a:p>
          <a:r>
            <a:rPr lang="en-US" dirty="0"/>
            <a:t>Application ID</a:t>
          </a:r>
        </a:p>
      </dgm:t>
    </dgm:pt>
    <dgm:pt modelId="{A6A213D4-B3C9-4400-934F-40B46DFBD6DA}" type="parTrans" cxnId="{812525B6-5D42-477C-BD73-149ED122207F}">
      <dgm:prSet/>
      <dgm:spPr/>
      <dgm:t>
        <a:bodyPr/>
        <a:lstStyle/>
        <a:p>
          <a:endParaRPr lang="en-US"/>
        </a:p>
      </dgm:t>
    </dgm:pt>
    <dgm:pt modelId="{8CEE46DF-A085-4157-B948-2C28BB18058F}" type="sibTrans" cxnId="{812525B6-5D42-477C-BD73-149ED122207F}">
      <dgm:prSet/>
      <dgm:spPr/>
      <dgm:t>
        <a:bodyPr/>
        <a:lstStyle/>
        <a:p>
          <a:endParaRPr lang="en-US"/>
        </a:p>
      </dgm:t>
    </dgm:pt>
    <dgm:pt modelId="{AFA76EF2-E678-4595-A249-0EA06BACA773}">
      <dgm:prSet phldrT="[Text]"/>
      <dgm:spPr/>
      <dgm:t>
        <a:bodyPr/>
        <a:lstStyle/>
        <a:p>
          <a:r>
            <a:rPr lang="en-US" dirty="0"/>
            <a:t>Status</a:t>
          </a:r>
        </a:p>
      </dgm:t>
    </dgm:pt>
    <dgm:pt modelId="{48C5D80B-4604-46F0-805D-5ACA860B010A}" type="parTrans" cxnId="{B8F99A19-81FE-4503-BAEE-297CC018B92B}">
      <dgm:prSet/>
      <dgm:spPr/>
      <dgm:t>
        <a:bodyPr/>
        <a:lstStyle/>
        <a:p>
          <a:endParaRPr lang="en-US"/>
        </a:p>
      </dgm:t>
    </dgm:pt>
    <dgm:pt modelId="{847E53D9-9A77-4813-A303-A30FDF73139E}" type="sibTrans" cxnId="{B8F99A19-81FE-4503-BAEE-297CC018B92B}">
      <dgm:prSet/>
      <dgm:spPr/>
      <dgm:t>
        <a:bodyPr/>
        <a:lstStyle/>
        <a:p>
          <a:endParaRPr lang="en-US"/>
        </a:p>
      </dgm:t>
    </dgm:pt>
    <dgm:pt modelId="{5BFC1723-360F-4678-A132-67B7E393934E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F711046C-381E-450A-87B0-98FB2DC7119E}" type="sibTrans" cxnId="{850B5AC4-F71F-4720-8818-DF376E594FC5}">
      <dgm:prSet/>
      <dgm:spPr/>
      <dgm:t>
        <a:bodyPr/>
        <a:lstStyle/>
        <a:p>
          <a:endParaRPr lang="en-US"/>
        </a:p>
      </dgm:t>
    </dgm:pt>
    <dgm:pt modelId="{7EFBADCD-FAF1-4334-B31B-DD3EE681C692}" type="parTrans" cxnId="{850B5AC4-F71F-4720-8818-DF376E594FC5}">
      <dgm:prSet/>
      <dgm:spPr/>
      <dgm:t>
        <a:bodyPr/>
        <a:lstStyle/>
        <a:p>
          <a:endParaRPr lang="en-US"/>
        </a:p>
      </dgm:t>
    </dgm:pt>
    <dgm:pt modelId="{BB01A4E8-F755-45F5-923E-2249842C6D03}" type="pres">
      <dgm:prSet presAssocID="{B05744B7-9F37-4A2D-915F-04DCDD4CE1FE}" presName="Name0" presStyleCnt="0">
        <dgm:presLayoutVars>
          <dgm:chMax val="4"/>
          <dgm:resizeHandles val="exact"/>
        </dgm:presLayoutVars>
      </dgm:prSet>
      <dgm:spPr/>
    </dgm:pt>
    <dgm:pt modelId="{03E77391-302D-44B7-B6C7-719DBCDBD042}" type="pres">
      <dgm:prSet presAssocID="{B05744B7-9F37-4A2D-915F-04DCDD4CE1FE}" presName="ellipse" presStyleLbl="trBgShp" presStyleIdx="0" presStyleCnt="1"/>
      <dgm:spPr/>
    </dgm:pt>
    <dgm:pt modelId="{0C3C2D0F-6D17-4426-9996-AB378FBA4D0F}" type="pres">
      <dgm:prSet presAssocID="{B05744B7-9F37-4A2D-915F-04DCDD4CE1FE}" presName="arrow1" presStyleLbl="fgShp" presStyleIdx="0" presStyleCnt="1"/>
      <dgm:spPr/>
    </dgm:pt>
    <dgm:pt modelId="{3FB9AD8B-1BEF-47A8-B789-0580AA066CA8}" type="pres">
      <dgm:prSet presAssocID="{B05744B7-9F37-4A2D-915F-04DCDD4CE1FE}" presName="rectangle" presStyleLbl="revTx" presStyleIdx="0" presStyleCnt="1">
        <dgm:presLayoutVars>
          <dgm:bulletEnabled val="1"/>
        </dgm:presLayoutVars>
      </dgm:prSet>
      <dgm:spPr/>
    </dgm:pt>
    <dgm:pt modelId="{4E6405F1-18E4-435F-810D-C13563518E5D}" type="pres">
      <dgm:prSet presAssocID="{5474727B-E84F-4399-A79C-3BEF399FA3B4}" presName="item1" presStyleLbl="node1" presStyleIdx="0" presStyleCnt="3">
        <dgm:presLayoutVars>
          <dgm:bulletEnabled val="1"/>
        </dgm:presLayoutVars>
      </dgm:prSet>
      <dgm:spPr/>
    </dgm:pt>
    <dgm:pt modelId="{ED24FFBA-14C7-41C3-A0E1-8BFD8B421FE9}" type="pres">
      <dgm:prSet presAssocID="{AFA76EF2-E678-4595-A249-0EA06BACA773}" presName="item2" presStyleLbl="node1" presStyleIdx="1" presStyleCnt="3">
        <dgm:presLayoutVars>
          <dgm:bulletEnabled val="1"/>
        </dgm:presLayoutVars>
      </dgm:prSet>
      <dgm:spPr/>
    </dgm:pt>
    <dgm:pt modelId="{F69D7C09-9929-4229-8862-A7D28054240B}" type="pres">
      <dgm:prSet presAssocID="{5BFC1723-360F-4678-A132-67B7E393934E}" presName="item3" presStyleLbl="node1" presStyleIdx="2" presStyleCnt="3" custScaleX="159475" custScaleY="158048">
        <dgm:presLayoutVars>
          <dgm:bulletEnabled val="1"/>
        </dgm:presLayoutVars>
      </dgm:prSet>
      <dgm:spPr/>
    </dgm:pt>
    <dgm:pt modelId="{10496840-CEA0-4780-A62A-9BFDF821655C}" type="pres">
      <dgm:prSet presAssocID="{B05744B7-9F37-4A2D-915F-04DCDD4CE1FE}" presName="funnel" presStyleLbl="trAlignAcc1" presStyleIdx="0" presStyleCnt="1"/>
      <dgm:spPr/>
    </dgm:pt>
  </dgm:ptLst>
  <dgm:cxnLst>
    <dgm:cxn modelId="{A0946600-F078-4169-8FD4-C400B5CC0A1A}" srcId="{B05744B7-9F37-4A2D-915F-04DCDD4CE1FE}" destId="{124496CE-E218-4AC7-9B99-27487B868A67}" srcOrd="0" destOrd="0" parTransId="{9063AE39-0B11-4331-9DE9-8DF6875D2F92}" sibTransId="{ADF0EE0E-681B-4953-834F-AD4C33D4C5E3}"/>
    <dgm:cxn modelId="{46DEA70F-588E-4AE9-A8FA-F95D35BCEBAA}" type="presOf" srcId="{5BFC1723-360F-4678-A132-67B7E393934E}" destId="{3FB9AD8B-1BEF-47A8-B789-0580AA066CA8}" srcOrd="0" destOrd="0" presId="urn:microsoft.com/office/officeart/2005/8/layout/funnel1"/>
    <dgm:cxn modelId="{B8F99A19-81FE-4503-BAEE-297CC018B92B}" srcId="{B05744B7-9F37-4A2D-915F-04DCDD4CE1FE}" destId="{AFA76EF2-E678-4595-A249-0EA06BACA773}" srcOrd="2" destOrd="0" parTransId="{48C5D80B-4604-46F0-805D-5ACA860B010A}" sibTransId="{847E53D9-9A77-4813-A303-A30FDF73139E}"/>
    <dgm:cxn modelId="{E1579025-BAB0-4C7E-977F-C140518C96B3}" type="presOf" srcId="{124496CE-E218-4AC7-9B99-27487B868A67}" destId="{F69D7C09-9929-4229-8862-A7D28054240B}" srcOrd="0" destOrd="0" presId="urn:microsoft.com/office/officeart/2005/8/layout/funnel1"/>
    <dgm:cxn modelId="{D61DE72E-0663-4647-A4F6-064EE2F7D732}" type="presOf" srcId="{AFA76EF2-E678-4595-A249-0EA06BACA773}" destId="{4E6405F1-18E4-435F-810D-C13563518E5D}" srcOrd="0" destOrd="0" presId="urn:microsoft.com/office/officeart/2005/8/layout/funnel1"/>
    <dgm:cxn modelId="{528E4A55-6C47-4A69-84F0-C064D4F51CCD}" type="presOf" srcId="{B05744B7-9F37-4A2D-915F-04DCDD4CE1FE}" destId="{BB01A4E8-F755-45F5-923E-2249842C6D03}" srcOrd="0" destOrd="0" presId="urn:microsoft.com/office/officeart/2005/8/layout/funnel1"/>
    <dgm:cxn modelId="{49748D79-C0E3-4B26-9F29-EAB1F89910E6}" type="presOf" srcId="{5474727B-E84F-4399-A79C-3BEF399FA3B4}" destId="{ED24FFBA-14C7-41C3-A0E1-8BFD8B421FE9}" srcOrd="0" destOrd="0" presId="urn:microsoft.com/office/officeart/2005/8/layout/funnel1"/>
    <dgm:cxn modelId="{812525B6-5D42-477C-BD73-149ED122207F}" srcId="{B05744B7-9F37-4A2D-915F-04DCDD4CE1FE}" destId="{5474727B-E84F-4399-A79C-3BEF399FA3B4}" srcOrd="1" destOrd="0" parTransId="{A6A213D4-B3C9-4400-934F-40B46DFBD6DA}" sibTransId="{8CEE46DF-A085-4157-B948-2C28BB18058F}"/>
    <dgm:cxn modelId="{850B5AC4-F71F-4720-8818-DF376E594FC5}" srcId="{B05744B7-9F37-4A2D-915F-04DCDD4CE1FE}" destId="{5BFC1723-360F-4678-A132-67B7E393934E}" srcOrd="3" destOrd="0" parTransId="{7EFBADCD-FAF1-4334-B31B-DD3EE681C692}" sibTransId="{F711046C-381E-450A-87B0-98FB2DC7119E}"/>
    <dgm:cxn modelId="{FE2FDCB1-C9B7-478F-82C6-23C7A5812026}" type="presParOf" srcId="{BB01A4E8-F755-45F5-923E-2249842C6D03}" destId="{03E77391-302D-44B7-B6C7-719DBCDBD042}" srcOrd="0" destOrd="0" presId="urn:microsoft.com/office/officeart/2005/8/layout/funnel1"/>
    <dgm:cxn modelId="{3532222A-704D-4B5F-9E61-18B8C5012FAD}" type="presParOf" srcId="{BB01A4E8-F755-45F5-923E-2249842C6D03}" destId="{0C3C2D0F-6D17-4426-9996-AB378FBA4D0F}" srcOrd="1" destOrd="0" presId="urn:microsoft.com/office/officeart/2005/8/layout/funnel1"/>
    <dgm:cxn modelId="{E1EA07BC-C7C8-428F-B764-EE89F210B6FD}" type="presParOf" srcId="{BB01A4E8-F755-45F5-923E-2249842C6D03}" destId="{3FB9AD8B-1BEF-47A8-B789-0580AA066CA8}" srcOrd="2" destOrd="0" presId="urn:microsoft.com/office/officeart/2005/8/layout/funnel1"/>
    <dgm:cxn modelId="{F40C6BF8-CDCF-44A8-9BDE-CF94053314B6}" type="presParOf" srcId="{BB01A4E8-F755-45F5-923E-2249842C6D03}" destId="{4E6405F1-18E4-435F-810D-C13563518E5D}" srcOrd="3" destOrd="0" presId="urn:microsoft.com/office/officeart/2005/8/layout/funnel1"/>
    <dgm:cxn modelId="{A27954E7-57CF-4F62-8EBC-F7050CC202D6}" type="presParOf" srcId="{BB01A4E8-F755-45F5-923E-2249842C6D03}" destId="{ED24FFBA-14C7-41C3-A0E1-8BFD8B421FE9}" srcOrd="4" destOrd="0" presId="urn:microsoft.com/office/officeart/2005/8/layout/funnel1"/>
    <dgm:cxn modelId="{6523C155-3072-4C09-9243-6693F881D044}" type="presParOf" srcId="{BB01A4E8-F755-45F5-923E-2249842C6D03}" destId="{F69D7C09-9929-4229-8862-A7D28054240B}" srcOrd="5" destOrd="0" presId="urn:microsoft.com/office/officeart/2005/8/layout/funnel1"/>
    <dgm:cxn modelId="{FFE97F88-86FB-41D3-90E9-ED1E05F6C31A}" type="presParOf" srcId="{BB01A4E8-F755-45F5-923E-2249842C6D03}" destId="{10496840-CEA0-4780-A62A-9BFDF821655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77391-302D-44B7-B6C7-719DBCDBD042}">
      <dsp:nvSpPr>
        <dsp:cNvPr id="0" name=""/>
        <dsp:cNvSpPr/>
      </dsp:nvSpPr>
      <dsp:spPr>
        <a:xfrm>
          <a:off x="267562" y="367912"/>
          <a:ext cx="977778" cy="3395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C2D0F-6D17-4426-9996-AB378FBA4D0F}">
      <dsp:nvSpPr>
        <dsp:cNvPr id="0" name=""/>
        <dsp:cNvSpPr/>
      </dsp:nvSpPr>
      <dsp:spPr>
        <a:xfrm>
          <a:off x="663222" y="1199403"/>
          <a:ext cx="189492" cy="12127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9AD8B-1BEF-47A8-B789-0580AA066CA8}">
      <dsp:nvSpPr>
        <dsp:cNvPr id="0" name=""/>
        <dsp:cNvSpPr/>
      </dsp:nvSpPr>
      <dsp:spPr>
        <a:xfrm>
          <a:off x="303187" y="1296422"/>
          <a:ext cx="909561" cy="22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</a:p>
      </dsp:txBody>
      <dsp:txXfrm>
        <a:off x="303187" y="1296422"/>
        <a:ext cx="909561" cy="227390"/>
      </dsp:txXfrm>
    </dsp:sp>
    <dsp:sp modelId="{4E6405F1-18E4-435F-810D-C13563518E5D}">
      <dsp:nvSpPr>
        <dsp:cNvPr id="0" name=""/>
        <dsp:cNvSpPr/>
      </dsp:nvSpPr>
      <dsp:spPr>
        <a:xfrm>
          <a:off x="623049" y="733707"/>
          <a:ext cx="341085" cy="341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Status</a:t>
          </a:r>
        </a:p>
      </dsp:txBody>
      <dsp:txXfrm>
        <a:off x="673000" y="783658"/>
        <a:ext cx="241183" cy="241183"/>
      </dsp:txXfrm>
    </dsp:sp>
    <dsp:sp modelId="{ED24FFBA-14C7-41C3-A0E1-8BFD8B421FE9}">
      <dsp:nvSpPr>
        <dsp:cNvPr id="0" name=""/>
        <dsp:cNvSpPr/>
      </dsp:nvSpPr>
      <dsp:spPr>
        <a:xfrm>
          <a:off x="378983" y="477817"/>
          <a:ext cx="341085" cy="341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Application ID</a:t>
          </a:r>
        </a:p>
      </dsp:txBody>
      <dsp:txXfrm>
        <a:off x="428934" y="527768"/>
        <a:ext cx="241183" cy="241183"/>
      </dsp:txXfrm>
    </dsp:sp>
    <dsp:sp modelId="{F69D7C09-9929-4229-8862-A7D28054240B}">
      <dsp:nvSpPr>
        <dsp:cNvPr id="0" name=""/>
        <dsp:cNvSpPr/>
      </dsp:nvSpPr>
      <dsp:spPr>
        <a:xfrm>
          <a:off x="597436" y="267946"/>
          <a:ext cx="601511" cy="595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Comments</a:t>
          </a:r>
          <a:endParaRPr lang="en-US" sz="500" kern="1200" dirty="0"/>
        </a:p>
      </dsp:txBody>
      <dsp:txXfrm>
        <a:off x="685525" y="355213"/>
        <a:ext cx="425333" cy="421359"/>
      </dsp:txXfrm>
    </dsp:sp>
    <dsp:sp modelId="{10496840-CEA0-4780-A62A-9BFDF821655C}">
      <dsp:nvSpPr>
        <dsp:cNvPr id="0" name=""/>
        <dsp:cNvSpPr/>
      </dsp:nvSpPr>
      <dsp:spPr>
        <a:xfrm>
          <a:off x="227390" y="326223"/>
          <a:ext cx="1061155" cy="84892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77391-302D-44B7-B6C7-719DBCDBD042}">
      <dsp:nvSpPr>
        <dsp:cNvPr id="0" name=""/>
        <dsp:cNvSpPr/>
      </dsp:nvSpPr>
      <dsp:spPr>
        <a:xfrm>
          <a:off x="267562" y="411094"/>
          <a:ext cx="977778" cy="3395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C2D0F-6D17-4426-9996-AB378FBA4D0F}">
      <dsp:nvSpPr>
        <dsp:cNvPr id="0" name=""/>
        <dsp:cNvSpPr/>
      </dsp:nvSpPr>
      <dsp:spPr>
        <a:xfrm>
          <a:off x="663222" y="1242584"/>
          <a:ext cx="189492" cy="12127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9AD8B-1BEF-47A8-B789-0580AA066CA8}">
      <dsp:nvSpPr>
        <dsp:cNvPr id="0" name=""/>
        <dsp:cNvSpPr/>
      </dsp:nvSpPr>
      <dsp:spPr>
        <a:xfrm>
          <a:off x="303187" y="1339604"/>
          <a:ext cx="909561" cy="22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</a:p>
      </dsp:txBody>
      <dsp:txXfrm>
        <a:off x="303187" y="1339604"/>
        <a:ext cx="909561" cy="227390"/>
      </dsp:txXfrm>
    </dsp:sp>
    <dsp:sp modelId="{4E6405F1-18E4-435F-810D-C13563518E5D}">
      <dsp:nvSpPr>
        <dsp:cNvPr id="0" name=""/>
        <dsp:cNvSpPr/>
      </dsp:nvSpPr>
      <dsp:spPr>
        <a:xfrm>
          <a:off x="623049" y="776889"/>
          <a:ext cx="341085" cy="341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Status</a:t>
          </a:r>
        </a:p>
      </dsp:txBody>
      <dsp:txXfrm>
        <a:off x="673000" y="826840"/>
        <a:ext cx="241183" cy="241183"/>
      </dsp:txXfrm>
    </dsp:sp>
    <dsp:sp modelId="{ED24FFBA-14C7-41C3-A0E1-8BFD8B421FE9}">
      <dsp:nvSpPr>
        <dsp:cNvPr id="0" name=""/>
        <dsp:cNvSpPr/>
      </dsp:nvSpPr>
      <dsp:spPr>
        <a:xfrm>
          <a:off x="378983" y="520999"/>
          <a:ext cx="341085" cy="341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Application ID</a:t>
          </a:r>
        </a:p>
      </dsp:txBody>
      <dsp:txXfrm>
        <a:off x="428934" y="570950"/>
        <a:ext cx="241183" cy="241183"/>
      </dsp:txXfrm>
    </dsp:sp>
    <dsp:sp modelId="{F69D7C09-9929-4229-8862-A7D28054240B}">
      <dsp:nvSpPr>
        <dsp:cNvPr id="0" name=""/>
        <dsp:cNvSpPr/>
      </dsp:nvSpPr>
      <dsp:spPr>
        <a:xfrm>
          <a:off x="626218" y="339535"/>
          <a:ext cx="543946" cy="539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Description</a:t>
          </a:r>
        </a:p>
      </dsp:txBody>
      <dsp:txXfrm>
        <a:off x="705877" y="418481"/>
        <a:ext cx="384628" cy="381186"/>
      </dsp:txXfrm>
    </dsp:sp>
    <dsp:sp modelId="{10496840-CEA0-4780-A62A-9BFDF821655C}">
      <dsp:nvSpPr>
        <dsp:cNvPr id="0" name=""/>
        <dsp:cNvSpPr/>
      </dsp:nvSpPr>
      <dsp:spPr>
        <a:xfrm>
          <a:off x="227390" y="369405"/>
          <a:ext cx="1061155" cy="84892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10-Sep-20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jendarreddy.g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8.png"/><Relationship Id="rId18" Type="http://schemas.openxmlformats.org/officeDocument/2006/relationships/diagramData" Target="../diagrams/data2.xml"/><Relationship Id="rId3" Type="http://schemas.openxmlformats.org/officeDocument/2006/relationships/image" Target="../media/image3.jpeg"/><Relationship Id="rId21" Type="http://schemas.openxmlformats.org/officeDocument/2006/relationships/diagramColors" Target="../diagrams/colors2.xm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7.jpe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diagramQuickStyle" Target="../diagrams/quickStyl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6.jpeg"/><Relationship Id="rId24" Type="http://schemas.openxmlformats.org/officeDocument/2006/relationships/image" Target="../media/image14.png"/><Relationship Id="rId5" Type="http://schemas.openxmlformats.org/officeDocument/2006/relationships/diagramData" Target="../diagrams/data1.xml"/><Relationship Id="rId15" Type="http://schemas.openxmlformats.org/officeDocument/2006/relationships/image" Target="../media/image10.svg"/><Relationship Id="rId23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diagramLayout" Target="../diagrams/layout2.xml"/><Relationship Id="rId4" Type="http://schemas.openxmlformats.org/officeDocument/2006/relationships/image" Target="../media/image4.png"/><Relationship Id="rId9" Type="http://schemas.microsoft.com/office/2007/relationships/diagramDrawing" Target="../diagrams/drawing1.xml"/><Relationship Id="rId14" Type="http://schemas.openxmlformats.org/officeDocument/2006/relationships/image" Target="../media/image9.png"/><Relationship Id="rId22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900268"/>
            <a:ext cx="7406640" cy="1052161"/>
          </a:xfrm>
        </p:spPr>
        <p:txBody>
          <a:bodyPr/>
          <a:lstStyle/>
          <a:p>
            <a:pPr algn="r"/>
            <a:r>
              <a:rPr lang="en-US" dirty="0"/>
              <a:t>Defect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606518"/>
            <a:ext cx="7406640" cy="1052160"/>
          </a:xfrm>
        </p:spPr>
        <p:txBody>
          <a:bodyPr/>
          <a:lstStyle/>
          <a:p>
            <a:pPr algn="r"/>
            <a:r>
              <a:rPr lang="en-US" dirty="0"/>
              <a:t>Vijendar Gudipelli</a:t>
            </a:r>
          </a:p>
          <a:p>
            <a:pPr algn="r"/>
            <a:r>
              <a:rPr lang="en-US" dirty="0">
                <a:hlinkClick r:id="rId2"/>
              </a:rPr>
              <a:t>Vijendarreddy.g@gmail.com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9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524E-EB98-4180-927D-2175A44A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72278"/>
            <a:ext cx="8734905" cy="6096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Comment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1953D-72D1-4603-BF92-7A0FDAE8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4" y="1272208"/>
            <a:ext cx="3644349" cy="4976191"/>
          </a:xfrm>
        </p:spPr>
        <p:txBody>
          <a:bodyPr>
            <a:normAutofit/>
          </a:bodyPr>
          <a:lstStyle/>
          <a:p>
            <a:r>
              <a:rPr lang="en-US" sz="2800" dirty="0"/>
              <a:t>Patterns in comment text.</a:t>
            </a:r>
          </a:p>
          <a:p>
            <a:r>
              <a:rPr lang="en-US" sz="2800" dirty="0"/>
              <a:t>Color code with priority and Application info in tooltip.</a:t>
            </a:r>
          </a:p>
          <a:p>
            <a:r>
              <a:rPr lang="en-US" sz="2800" dirty="0"/>
              <a:t>Helps in comment text generation</a:t>
            </a:r>
          </a:p>
          <a:p>
            <a:endParaRPr lang="en-US" sz="28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23D5E2-535E-45C0-87F7-829EAB932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93" y="1118000"/>
            <a:ext cx="4456644" cy="49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1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524E-EB98-4180-927D-2175A44A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72278"/>
            <a:ext cx="8734905" cy="6096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572A-5A81-4D8D-A595-DDAAC94E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914399"/>
            <a:ext cx="8734905" cy="5592417"/>
          </a:xfrm>
        </p:spPr>
        <p:txBody>
          <a:bodyPr/>
          <a:lstStyle/>
          <a:p>
            <a:r>
              <a:rPr lang="en-US" dirty="0"/>
              <a:t>Collect more Defects data for better results.</a:t>
            </a:r>
          </a:p>
          <a:p>
            <a:r>
              <a:rPr lang="en-US" dirty="0"/>
              <a:t>Label proper/reasonable comments for Invalid Defects.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0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3408E-0B14-4458-90CB-9990F6CA9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2679027"/>
            <a:ext cx="7406640" cy="1472184"/>
          </a:xfrm>
        </p:spPr>
        <p:txBody>
          <a:bodyPr/>
          <a:lstStyle/>
          <a:p>
            <a:r>
              <a:rPr lang="en-US" dirty="0"/>
              <a:t>Queries..?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729DA9-1FB1-4A52-A34A-A980B5365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5327373"/>
            <a:ext cx="7406640" cy="594419"/>
          </a:xfrm>
        </p:spPr>
        <p:txBody>
          <a:bodyPr/>
          <a:lstStyle/>
          <a:p>
            <a:pPr algn="r"/>
            <a:r>
              <a:rPr lang="en-US" sz="2800" dirty="0"/>
              <a:t>Thank you..!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1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524E-EB98-4180-927D-2175A44A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72278"/>
            <a:ext cx="8734905" cy="6096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572A-5A81-4D8D-A595-DDAAC94E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914399"/>
            <a:ext cx="8734905" cy="57713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Classical case of NLP Classification Task.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81% Accuracy(on new data) with tuning the Hyper parameters.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 Description has few clusters/similarity. Seems like these were bongs to specific scenario of Defect/Intent.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Similarity in Invalid defect comments as well.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Traditional ML Models were overfitting for the given small of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Topic model embeddings were also poor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Intent recognition Deep Learning Models performed poorly, need to fine tuned.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generating comment text for Invalid defects, we need to collect more data and with proper Text.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760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Bokeh Docs">
            <a:extLst>
              <a:ext uri="{FF2B5EF4-FFF2-40B4-BE49-F238E27FC236}">
                <a16:creationId xmlns:a16="http://schemas.microsoft.com/office/drawing/2014/main" id="{C36E6237-9BFF-4F91-9830-D0414541D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1141686"/>
            <a:ext cx="610903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: Single Corner Snipped 107">
            <a:extLst>
              <a:ext uri="{FF2B5EF4-FFF2-40B4-BE49-F238E27FC236}">
                <a16:creationId xmlns:a16="http://schemas.microsoft.com/office/drawing/2014/main" id="{847AEE0F-D2E2-4E71-8008-C371E2C2A38E}"/>
              </a:ext>
            </a:extLst>
          </p:cNvPr>
          <p:cNvSpPr/>
          <p:nvPr/>
        </p:nvSpPr>
        <p:spPr>
          <a:xfrm>
            <a:off x="2792595" y="5181222"/>
            <a:ext cx="3475683" cy="1343967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26" descr="Real-Time Feedback: Why You Need It and What to Do With It | Successful  Culture">
            <a:extLst>
              <a:ext uri="{FF2B5EF4-FFF2-40B4-BE49-F238E27FC236}">
                <a16:creationId xmlns:a16="http://schemas.microsoft.com/office/drawing/2014/main" id="{96AE0209-1FAD-45FC-86CC-B138F3BA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30" y="6009466"/>
            <a:ext cx="1500225" cy="63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651092E-0801-4667-A230-9FE4287A43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54" y="2819270"/>
            <a:ext cx="1317917" cy="131791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8DC7A23-B3AE-42DE-8DB5-654F9140BFDB}"/>
              </a:ext>
            </a:extLst>
          </p:cNvPr>
          <p:cNvSpPr txBox="1"/>
          <p:nvPr/>
        </p:nvSpPr>
        <p:spPr>
          <a:xfrm>
            <a:off x="5373230" y="973562"/>
            <a:ext cx="338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Un Supervised</a:t>
            </a:r>
          </a:p>
        </p:txBody>
      </p:sp>
      <p:graphicFrame>
        <p:nvGraphicFramePr>
          <p:cNvPr id="81" name="Diagram 80">
            <a:extLst>
              <a:ext uri="{FF2B5EF4-FFF2-40B4-BE49-F238E27FC236}">
                <a16:creationId xmlns:a16="http://schemas.microsoft.com/office/drawing/2014/main" id="{0B674D0D-AE4B-4DF0-B63D-EA268CBF9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144624"/>
              </p:ext>
            </p:extLst>
          </p:nvPr>
        </p:nvGraphicFramePr>
        <p:xfrm>
          <a:off x="7182079" y="1437451"/>
          <a:ext cx="1515936" cy="179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4" name="Picture 10" descr="scikit-learn Reviews 2020: Details, Pricing, &amp; Features | G2">
            <a:extLst>
              <a:ext uri="{FF2B5EF4-FFF2-40B4-BE49-F238E27FC236}">
                <a16:creationId xmlns:a16="http://schemas.microsoft.com/office/drawing/2014/main" id="{630DD7DB-FEE7-47E5-9042-E1678E3CF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63" y="2365325"/>
            <a:ext cx="1049110" cy="81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861D9188-C069-4D0F-B947-47C5005C81A4}"/>
              </a:ext>
            </a:extLst>
          </p:cNvPr>
          <p:cNvSpPr/>
          <p:nvPr/>
        </p:nvSpPr>
        <p:spPr>
          <a:xfrm>
            <a:off x="1846599" y="1578451"/>
            <a:ext cx="2637183" cy="789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126EEC-D29D-40A2-AEAF-2D6522EE9711}"/>
              </a:ext>
            </a:extLst>
          </p:cNvPr>
          <p:cNvSpPr/>
          <p:nvPr/>
        </p:nvSpPr>
        <p:spPr>
          <a:xfrm>
            <a:off x="1490399" y="1009629"/>
            <a:ext cx="3380451" cy="38539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C524E-EB98-4180-927D-2175A44A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72278"/>
            <a:ext cx="8734905" cy="6096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Process Flow</a:t>
            </a:r>
          </a:p>
        </p:txBody>
      </p:sp>
      <p:pic>
        <p:nvPicPr>
          <p:cNvPr id="6" name="Picture 2" descr="Download Free png Png File - Blank Web Page Icon Free PNG Images ...">
            <a:extLst>
              <a:ext uri="{FF2B5EF4-FFF2-40B4-BE49-F238E27FC236}">
                <a16:creationId xmlns:a16="http://schemas.microsoft.com/office/drawing/2014/main" id="{881657D8-873A-4B2C-B156-264BD1AF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384" y="5379102"/>
            <a:ext cx="1330669" cy="110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0ECB9D-C576-4DFB-8F02-60FA00A15E6F}"/>
              </a:ext>
            </a:extLst>
          </p:cNvPr>
          <p:cNvSpPr txBox="1"/>
          <p:nvPr/>
        </p:nvSpPr>
        <p:spPr>
          <a:xfrm>
            <a:off x="1490399" y="956055"/>
            <a:ext cx="338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Supervised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E0CF7-20D0-4286-AED2-844ECC99F081}"/>
              </a:ext>
            </a:extLst>
          </p:cNvPr>
          <p:cNvSpPr txBox="1"/>
          <p:nvPr/>
        </p:nvSpPr>
        <p:spPr>
          <a:xfrm>
            <a:off x="111906" y="1322680"/>
            <a:ext cx="1201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Description, Priority, Product Category </a:t>
            </a:r>
          </a:p>
        </p:txBody>
      </p:sp>
      <p:pic>
        <p:nvPicPr>
          <p:cNvPr id="1028" name="Picture 4" descr="Excel 365: Latest version - Free Download and Review 2020">
            <a:extLst>
              <a:ext uri="{FF2B5EF4-FFF2-40B4-BE49-F238E27FC236}">
                <a16:creationId xmlns:a16="http://schemas.microsoft.com/office/drawing/2014/main" id="{B26CB07F-51AD-4F33-985C-AA3C72C9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3" y="505939"/>
            <a:ext cx="787562" cy="69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AB01A2-B961-456B-85F2-F8FED592F4DB}"/>
              </a:ext>
            </a:extLst>
          </p:cNvPr>
          <p:cNvSpPr txBox="1"/>
          <p:nvPr/>
        </p:nvSpPr>
        <p:spPr>
          <a:xfrm>
            <a:off x="-131148" y="5278606"/>
            <a:ext cx="146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Data from GUI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DDDD63-E5D4-4983-A984-D31453B09F68}"/>
              </a:ext>
            </a:extLst>
          </p:cNvPr>
          <p:cNvSpPr/>
          <p:nvPr/>
        </p:nvSpPr>
        <p:spPr>
          <a:xfrm>
            <a:off x="5373231" y="1009629"/>
            <a:ext cx="3380451" cy="38539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DCC89D-57E6-4E07-9C6C-2FFC79529CF4}"/>
              </a:ext>
            </a:extLst>
          </p:cNvPr>
          <p:cNvSpPr txBox="1"/>
          <p:nvPr/>
        </p:nvSpPr>
        <p:spPr>
          <a:xfrm flipH="1">
            <a:off x="1970417" y="1789046"/>
            <a:ext cx="238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ML Models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471E059-B148-4357-AAF5-4C049B5C2F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965" y="2674171"/>
            <a:ext cx="923925" cy="9429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CFDE907-9F73-45F6-B051-4E6A79D5A1E0}"/>
              </a:ext>
            </a:extLst>
          </p:cNvPr>
          <p:cNvSpPr txBox="1"/>
          <p:nvPr/>
        </p:nvSpPr>
        <p:spPr>
          <a:xfrm>
            <a:off x="4709755" y="5719608"/>
            <a:ext cx="130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Valid - 80%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In Valid - 20%</a:t>
            </a:r>
          </a:p>
        </p:txBody>
      </p:sp>
      <p:pic>
        <p:nvPicPr>
          <p:cNvPr id="47" name="Graphic 46" descr="Internet">
            <a:extLst>
              <a:ext uri="{FF2B5EF4-FFF2-40B4-BE49-F238E27FC236}">
                <a16:creationId xmlns:a16="http://schemas.microsoft.com/office/drawing/2014/main" id="{8893B0E2-67E2-4EFC-8D3F-CCC1F60DDF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922" y="4043389"/>
            <a:ext cx="1162804" cy="1162804"/>
          </a:xfrm>
          <a:prstGeom prst="rect">
            <a:avLst/>
          </a:prstGeom>
        </p:spPr>
      </p:pic>
      <p:sp>
        <p:nvSpPr>
          <p:cNvPr id="43" name="Arrow: Up 42">
            <a:extLst>
              <a:ext uri="{FF2B5EF4-FFF2-40B4-BE49-F238E27FC236}">
                <a16:creationId xmlns:a16="http://schemas.microsoft.com/office/drawing/2014/main" id="{5D4C61BF-FD6C-4C0E-B7CD-B25FCFBF2EFE}"/>
              </a:ext>
            </a:extLst>
          </p:cNvPr>
          <p:cNvSpPr/>
          <p:nvPr/>
        </p:nvSpPr>
        <p:spPr>
          <a:xfrm flipH="1">
            <a:off x="445986" y="3646147"/>
            <a:ext cx="266255" cy="5135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B49CDC45-A0D1-40F7-BF77-EE8931F2D544}"/>
              </a:ext>
            </a:extLst>
          </p:cNvPr>
          <p:cNvSpPr/>
          <p:nvPr/>
        </p:nvSpPr>
        <p:spPr>
          <a:xfrm>
            <a:off x="445986" y="2233211"/>
            <a:ext cx="266256" cy="371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CB94041-682D-4880-A3A8-CF5BD83E7E0E}"/>
              </a:ext>
            </a:extLst>
          </p:cNvPr>
          <p:cNvSpPr/>
          <p:nvPr/>
        </p:nvSpPr>
        <p:spPr>
          <a:xfrm>
            <a:off x="1894994" y="3404860"/>
            <a:ext cx="2637183" cy="7896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8E71C8-A281-4AB4-B08C-996643AE8A90}"/>
              </a:ext>
            </a:extLst>
          </p:cNvPr>
          <p:cNvSpPr txBox="1"/>
          <p:nvPr/>
        </p:nvSpPr>
        <p:spPr>
          <a:xfrm flipH="1">
            <a:off x="2018812" y="3615455"/>
            <a:ext cx="238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Deep learning Models</a:t>
            </a:r>
          </a:p>
        </p:txBody>
      </p:sp>
      <p:pic>
        <p:nvPicPr>
          <p:cNvPr id="1042" name="Picture 18" descr="PyTorch">
            <a:extLst>
              <a:ext uri="{FF2B5EF4-FFF2-40B4-BE49-F238E27FC236}">
                <a16:creationId xmlns:a16="http://schemas.microsoft.com/office/drawing/2014/main" id="{95C42EE1-DC49-4CA8-B603-FA8ACAF5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461" y="2439986"/>
            <a:ext cx="680217" cy="68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Install TensorFlow on CentOS 8 - idroot">
            <a:extLst>
              <a:ext uri="{FF2B5EF4-FFF2-40B4-BE49-F238E27FC236}">
                <a16:creationId xmlns:a16="http://schemas.microsoft.com/office/drawing/2014/main" id="{42FED592-B728-4A3A-B536-71998608B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95" y="2532899"/>
            <a:ext cx="875523" cy="5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ACCF995-FA89-4560-AE67-253BCB28D105}"/>
              </a:ext>
            </a:extLst>
          </p:cNvPr>
          <p:cNvSpPr txBox="1"/>
          <p:nvPr/>
        </p:nvSpPr>
        <p:spPr>
          <a:xfrm>
            <a:off x="1523531" y="4302227"/>
            <a:ext cx="338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Classification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0BD66A-5175-466B-B9AA-1DBB4A76EF01}"/>
              </a:ext>
            </a:extLst>
          </p:cNvPr>
          <p:cNvSpPr txBox="1"/>
          <p:nvPr/>
        </p:nvSpPr>
        <p:spPr>
          <a:xfrm>
            <a:off x="5023359" y="3884784"/>
            <a:ext cx="3910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Clustering/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Intent Recognition</a:t>
            </a:r>
          </a:p>
        </p:txBody>
      </p:sp>
      <p:sp>
        <p:nvSpPr>
          <p:cNvPr id="45" name="Arrow: Curved Down 44">
            <a:extLst>
              <a:ext uri="{FF2B5EF4-FFF2-40B4-BE49-F238E27FC236}">
                <a16:creationId xmlns:a16="http://schemas.microsoft.com/office/drawing/2014/main" id="{F5A0D6C2-D861-40BF-908A-5F10A01A6C46}"/>
              </a:ext>
            </a:extLst>
          </p:cNvPr>
          <p:cNvSpPr/>
          <p:nvPr/>
        </p:nvSpPr>
        <p:spPr>
          <a:xfrm>
            <a:off x="4701678" y="2045289"/>
            <a:ext cx="837731" cy="3544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B561ABB-F0C9-40CA-B8CF-8A51161DC3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254" y="2666870"/>
            <a:ext cx="1317917" cy="1317917"/>
          </a:xfrm>
          <a:prstGeom prst="rect">
            <a:avLst/>
          </a:prstGeom>
        </p:spPr>
      </p:pic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A9B0D713-38EA-4E1F-96D4-F511688BF8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694050"/>
              </p:ext>
            </p:extLst>
          </p:nvPr>
        </p:nvGraphicFramePr>
        <p:xfrm>
          <a:off x="5467119" y="1322680"/>
          <a:ext cx="1515936" cy="1906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55" name="Picture 54">
            <a:extLst>
              <a:ext uri="{FF2B5EF4-FFF2-40B4-BE49-F238E27FC236}">
                <a16:creationId xmlns:a16="http://schemas.microsoft.com/office/drawing/2014/main" id="{30CB5C1C-4ED9-4BA1-B498-78DAC410269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52" y="2799082"/>
            <a:ext cx="1317918" cy="1109743"/>
          </a:xfrm>
          <a:prstGeom prst="rect">
            <a:avLst/>
          </a:prstGeom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D4875750-C61C-427D-9658-17381D1F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619" y="5615667"/>
            <a:ext cx="549720" cy="70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Arrow: Curved Left 77">
            <a:extLst>
              <a:ext uri="{FF2B5EF4-FFF2-40B4-BE49-F238E27FC236}">
                <a16:creationId xmlns:a16="http://schemas.microsoft.com/office/drawing/2014/main" id="{730D86EC-84F0-4961-8427-2981ECE441FE}"/>
              </a:ext>
            </a:extLst>
          </p:cNvPr>
          <p:cNvSpPr/>
          <p:nvPr/>
        </p:nvSpPr>
        <p:spPr>
          <a:xfrm rot="5400000">
            <a:off x="4947641" y="3394717"/>
            <a:ext cx="374441" cy="9005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863172C-BC37-46E3-ABEA-1694BB790138}"/>
              </a:ext>
            </a:extLst>
          </p:cNvPr>
          <p:cNvCxnSpPr>
            <a:cxnSpLocks/>
          </p:cNvCxnSpPr>
          <p:nvPr/>
        </p:nvCxnSpPr>
        <p:spPr>
          <a:xfrm rot="5400000" flipH="1">
            <a:off x="1202991" y="3240394"/>
            <a:ext cx="3588600" cy="3040038"/>
          </a:xfrm>
          <a:prstGeom prst="bentConnector4">
            <a:avLst>
              <a:gd name="adj1" fmla="val -6370"/>
              <a:gd name="adj2" fmla="val 10752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9784BA3-71C6-41DB-ABD8-EE88F106E78D}"/>
              </a:ext>
            </a:extLst>
          </p:cNvPr>
          <p:cNvSpPr txBox="1"/>
          <p:nvPr/>
        </p:nvSpPr>
        <p:spPr>
          <a:xfrm>
            <a:off x="2958468" y="5196396"/>
            <a:ext cx="178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Deployment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524E-EB98-4180-927D-2175A44A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72278"/>
            <a:ext cx="8734905" cy="6096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1953D-72D1-4603-BF92-7A0FDAE8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893694"/>
            <a:ext cx="4905375" cy="5792028"/>
          </a:xfrm>
        </p:spPr>
        <p:txBody>
          <a:bodyPr>
            <a:normAutofit/>
          </a:bodyPr>
          <a:lstStyle/>
          <a:p>
            <a:r>
              <a:rPr lang="en-US" sz="2800" dirty="0"/>
              <a:t>Average defect Description length is 550 and Max is 22k. </a:t>
            </a:r>
          </a:p>
          <a:p>
            <a:r>
              <a:rPr lang="en-US" sz="2800" dirty="0"/>
              <a:t>Oversampled with Valid Defects (70-30)</a:t>
            </a:r>
          </a:p>
          <a:p>
            <a:endParaRPr lang="en-US" sz="2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7C96C9D-2904-4A5C-9643-EDE5D62D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53" y="781878"/>
            <a:ext cx="4066748" cy="264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D07FF8D-7909-401A-9304-CE9F7DCE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5" y="3429001"/>
            <a:ext cx="3590291" cy="33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4836E1B-5866-4ACB-82DC-1E6CF065A6BE}"/>
              </a:ext>
            </a:extLst>
          </p:cNvPr>
          <p:cNvSpPr txBox="1">
            <a:spLocks/>
          </p:cNvSpPr>
          <p:nvPr/>
        </p:nvSpPr>
        <p:spPr>
          <a:xfrm>
            <a:off x="4929808" y="3848516"/>
            <a:ext cx="3816627" cy="283720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No correlation between priority and status.</a:t>
            </a:r>
          </a:p>
          <a:p>
            <a:r>
              <a:rPr lang="en-US" sz="2800" dirty="0"/>
              <a:t>Proportional distribution.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841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E7FD-B4D6-499F-937E-7FA268CF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83557"/>
          </a:xfrm>
        </p:spPr>
        <p:txBody>
          <a:bodyPr>
            <a:noAutofit/>
          </a:bodyPr>
          <a:lstStyle/>
          <a:p>
            <a:pPr algn="r"/>
            <a:r>
              <a:rPr lang="en-US" sz="3600" dirty="0" err="1"/>
              <a:t>Cont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F31D-1F32-4A4E-80BF-BB8456BA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447800"/>
            <a:ext cx="4187687" cy="501926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Top 2 application accounts for 86% of defects.</a:t>
            </a:r>
          </a:p>
          <a:p>
            <a:r>
              <a:rPr lang="en-US" sz="2800" dirty="0"/>
              <a:t>Only 2 Application have Valid Defects.</a:t>
            </a:r>
          </a:p>
          <a:p>
            <a:r>
              <a:rPr lang="en-US" sz="2800" dirty="0"/>
              <a:t>Application info is highly correlated with Status output.</a:t>
            </a:r>
          </a:p>
          <a:p>
            <a:r>
              <a:rPr lang="en-US" sz="2800" dirty="0"/>
              <a:t>This might be sampling error.</a:t>
            </a:r>
          </a:p>
          <a:p>
            <a:pPr marL="82296" indent="0">
              <a:buNone/>
            </a:pPr>
            <a:r>
              <a:rPr lang="en-US" sz="2800" dirty="0"/>
              <a:t> 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6495AEB-649C-461D-88A5-EBC235BD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68" y="1796394"/>
            <a:ext cx="4297820" cy="410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3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524E-EB98-4180-927D-2175A44A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72278"/>
            <a:ext cx="8734905" cy="6096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Classification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1953D-72D1-4603-BF92-7A0FDAE8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01148"/>
            <a:ext cx="8628888" cy="5784574"/>
          </a:xfrm>
        </p:spPr>
        <p:txBody>
          <a:bodyPr>
            <a:normAutofit/>
          </a:bodyPr>
          <a:lstStyle/>
          <a:p>
            <a:r>
              <a:rPr lang="en-US" sz="2800" dirty="0"/>
              <a:t>Traditional ML Algorithms are overfitting on Description text Data</a:t>
            </a:r>
          </a:p>
          <a:p>
            <a:r>
              <a:rPr lang="en-US" sz="2800" dirty="0"/>
              <a:t>Naïve Bayes performs better in Capturing the maximum information/generalized bias.</a:t>
            </a:r>
          </a:p>
          <a:p>
            <a:r>
              <a:rPr lang="en-US" sz="2800" dirty="0"/>
              <a:t>Priority feature hasn’t improved the metrics.</a:t>
            </a:r>
          </a:p>
          <a:p>
            <a:r>
              <a:rPr lang="en-US" sz="2800" dirty="0"/>
              <a:t>Application info is biased.</a:t>
            </a:r>
          </a:p>
          <a:p>
            <a:r>
              <a:rPr lang="en-US" sz="2800" dirty="0"/>
              <a:t>Context embeddings(LDA) were also performing poorly.</a:t>
            </a:r>
          </a:p>
          <a:p>
            <a:r>
              <a:rPr lang="en-US" sz="2800" dirty="0"/>
              <a:t>Deep Learning Models (BERT), hasn’t shown good results (tried initial modeling)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419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524E-EB98-4180-927D-2175A44A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72278"/>
            <a:ext cx="8734905" cy="6096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Deployment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1953D-72D1-4603-BF92-7A0FDAE8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152940"/>
            <a:ext cx="4261435" cy="5221356"/>
          </a:xfrm>
        </p:spPr>
        <p:txBody>
          <a:bodyPr/>
          <a:lstStyle/>
          <a:p>
            <a:r>
              <a:rPr lang="en-US" dirty="0"/>
              <a:t>Deployed Naïve Bayes Model.</a:t>
            </a:r>
          </a:p>
          <a:p>
            <a:r>
              <a:rPr lang="en-US" dirty="0"/>
              <a:t>Takes Description, Application Name and Priority info.</a:t>
            </a:r>
          </a:p>
          <a:p>
            <a:r>
              <a:rPr lang="en-US" dirty="0"/>
              <a:t>Predicts Defect status and probability of classification.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185D3-89CC-4B89-8077-CBBAA496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41526"/>
            <a:ext cx="4361688" cy="3470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A22AB5-BF33-4C3D-A4E1-5B9FCCFD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35" y="4571529"/>
            <a:ext cx="4361688" cy="8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2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5BBE276-5A77-4640-B3D8-9D7544F95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26" y="781878"/>
            <a:ext cx="4385609" cy="6076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C524E-EB98-4180-927D-2175A44A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72278"/>
            <a:ext cx="8734905" cy="6096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Clustering Analysis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E062A004-3FD8-42BD-877E-11440FC640B4}"/>
              </a:ext>
            </a:extLst>
          </p:cNvPr>
          <p:cNvSpPr txBox="1">
            <a:spLocks/>
          </p:cNvSpPr>
          <p:nvPr/>
        </p:nvSpPr>
        <p:spPr>
          <a:xfrm>
            <a:off x="396274" y="940904"/>
            <a:ext cx="4679310" cy="574481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Description text has intuition for Valid and In Valid Defect.</a:t>
            </a:r>
          </a:p>
          <a:p>
            <a:r>
              <a:rPr lang="en-US" sz="2800" dirty="0"/>
              <a:t>Clusters are of same Application and/ Priority.</a:t>
            </a:r>
          </a:p>
          <a:p>
            <a:r>
              <a:rPr lang="en-US" sz="2800" dirty="0"/>
              <a:t>Business Knowledge and Cluster info help in better classification models.</a:t>
            </a:r>
          </a:p>
          <a:p>
            <a:r>
              <a:rPr lang="en-US" sz="2800" dirty="0"/>
              <a:t>Top2Vec and Clustering will add more value.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19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60DF4D-F10A-4DE4-9D48-D337D6AB9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2" y="639764"/>
            <a:ext cx="8635348" cy="228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6406FB-D3D4-43CE-997D-82C1160E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653332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 Top2Vec - </a:t>
            </a:r>
            <a:r>
              <a:rPr lang="en-US" sz="3200" dirty="0" err="1"/>
              <a:t>Wordcloud</a:t>
            </a:r>
            <a:r>
              <a:rPr lang="en-US" sz="3200" dirty="0"/>
              <a:t> of Duplicate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10FF6A4-D2DC-48A4-AE7F-0CF12853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765" y="2835631"/>
            <a:ext cx="8017565" cy="21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0343261-92CF-416F-A319-180089C5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01" y="4836709"/>
            <a:ext cx="7731599" cy="21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380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2520</TotalTime>
  <Words>403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Gill Sans MT</vt:lpstr>
      <vt:lpstr>Verdana</vt:lpstr>
      <vt:lpstr>Wingdings</vt:lpstr>
      <vt:lpstr>Wingdings 2</vt:lpstr>
      <vt:lpstr>Solstice</vt:lpstr>
      <vt:lpstr>Defect Management System</vt:lpstr>
      <vt:lpstr>Executive Summary</vt:lpstr>
      <vt:lpstr>Process Flow</vt:lpstr>
      <vt:lpstr>Exploratory Data Analysis</vt:lpstr>
      <vt:lpstr>Cont </vt:lpstr>
      <vt:lpstr>Classification</vt:lpstr>
      <vt:lpstr>Deployment</vt:lpstr>
      <vt:lpstr>Clustering Analysis</vt:lpstr>
      <vt:lpstr> Top2Vec - Wordcloud of Duplicate</vt:lpstr>
      <vt:lpstr>Comment Text</vt:lpstr>
      <vt:lpstr>Recommendations </vt:lpstr>
      <vt:lpstr>Queries..?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Primary</dc:creator>
  <cp:lastModifiedBy>Vijendar Gudipelli</cp:lastModifiedBy>
  <cp:revision>45</cp:revision>
  <dcterms:created xsi:type="dcterms:W3CDTF">2014-09-16T21:40:01Z</dcterms:created>
  <dcterms:modified xsi:type="dcterms:W3CDTF">2020-09-10T00:26:24Z</dcterms:modified>
</cp:coreProperties>
</file>