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5" r:id="rId18"/>
    <p:sldId id="276" r:id="rId19"/>
    <p:sldId id="274" r:id="rId20"/>
    <p:sldId id="271" r:id="rId21"/>
    <p:sldId id="272" r:id="rId2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20</a:t>
            </a: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1629"/>
            <a:ext cx="12192000" cy="681037"/>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 MODULE</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dirty="0"/>
              <a:t>	The User Module is designed to handle the registration, login, and profile management for customers. It allows users to create an account, log in with secure credentials, and manage their personal details, such as contact information and payment methods. After logging in, users can search for pre-owned cars based on various criteria (brand, price, location, etc.) and view detailed car listings, including specifications, images, and condition reports. Users can also check availability, book cars for rent, and review their past rental history. Additionally, this module can provide users with notifications or reminders related to their bookings or account activities.</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0518"/>
            <a:ext cx="12192000" cy="681037"/>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 Management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dirty="0"/>
              <a:t>	This module allows administrators or authorized personnel to manage the car listings on the platform. It includes the ability to add new cars, update existing car details, and remove cars that are no longer available. Each car listing includes detailed information such as the make, model, price, mileage, fuel type, year, and condition. High-quality images can be uploaded to give users a clear view of the car. Additionally, this module ensures that all cars listed on the platform are properly vetted and meet specific quality standards, helping to build customer trust. This module might also include a history tracking feature, showing the car's maintenance records or past ownership details to ensure transparency.</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340518"/>
            <a:ext cx="12192000" cy="681037"/>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 and Filter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p:txBody>
          <a:bodyPr/>
          <a:lstStyle/>
          <a:p>
            <a:pPr marL="0" indent="0" algn="just">
              <a:buClr>
                <a:srgbClr val="FF0000"/>
              </a:buClr>
              <a:buNone/>
            </a:pPr>
            <a:r>
              <a:rPr lang="en-US" dirty="0"/>
              <a:t>	The Search and Filter Module enables users to easily find the cars they are interested in by using various filters. Users can search for cars based on specific criteria such as price range, make, model, year, fuel type, color, and location. The module helps users refine their search to find the perfect match based on their preferences, reducing time spent on browsing. It also allows users to view the availability status of cars (whether they are available for rent or have already been booked), making the experience more efficient and personalized. This module enhances the overall user experience by providing a smooth and customized browsing process.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340518"/>
            <a:ext cx="12192000" cy="681037"/>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Booking and Payment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p:txBody>
          <a:bodyPr/>
          <a:lstStyle/>
          <a:p>
            <a:pPr marL="0" indent="0" algn="just">
              <a:buClr>
                <a:srgbClr val="FF0000"/>
              </a:buClr>
              <a:buNone/>
            </a:pPr>
            <a:r>
              <a:rPr lang="en-US" dirty="0"/>
              <a:t>	The Booking and Payment Module handles the entire process from car booking to payment. Users can reserve a car for a specified rental period, selecting the car of their choice and finalizing the booking. The module integrates a secure payment gateway for processing payments, offering various payment options such as credit/debit cards, e-wallets, or bank transfers. Once the payment is successfully processed, the module generates a booking confirmation and an invoice for the user. The system may also allow users to modify or cancel bookings based on platform policies. For admins, this module tracks all payment transactions, ensuring smooth financial operations and keeping records for future reference.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340518"/>
            <a:ext cx="12192000" cy="681037"/>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Feedback and Review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p:txBody>
          <a:bodyPr>
            <a:normAutofit lnSpcReduction="10000"/>
          </a:bodyPr>
          <a:lstStyle/>
          <a:p>
            <a:pPr marL="0" indent="0" algn="just">
              <a:buClr>
                <a:srgbClr val="FF0000"/>
              </a:buClr>
              <a:buNone/>
            </a:pPr>
            <a:r>
              <a:rPr lang="en-US" dirty="0"/>
              <a:t>	The Feedback and Review Module allows customers to share their experiences with the cars they rented or purchased. After completing a transaction, users are encouraged to leave a rating (e.g., 1 to 5 stars) and provide comments on the condition of the car, the accuracy of the listing, and the overall rental experience. This feedback is valuable for both future users and car owners, providing insights into the quality of service and the cars listed. Positive reviews help build trust and transparency in the platform, while constructive criticism can lead to improvements in car listings or customer service. The module may also include a moderation feature, where admins can review and approve feedback before it’s displayed to ensure that all reviews meet platform guidelines.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
        <p:nvSpPr>
          <p:cNvPr id="7" name="TextBox 6">
            <a:extLst>
              <a:ext uri="{FF2B5EF4-FFF2-40B4-BE49-F238E27FC236}">
                <a16:creationId xmlns:a16="http://schemas.microsoft.com/office/drawing/2014/main" id="{B939D3D2-5023-D012-1E3B-F9DFA05D0C37}"/>
              </a:ext>
            </a:extLst>
          </p:cNvPr>
          <p:cNvSpPr txBox="1"/>
          <p:nvPr/>
        </p:nvSpPr>
        <p:spPr>
          <a:xfrm>
            <a:off x="5301343" y="1045419"/>
            <a:ext cx="1055914" cy="461665"/>
          </a:xfrm>
          <a:prstGeom prst="rect">
            <a:avLst/>
          </a:prstGeom>
          <a:noFill/>
        </p:spPr>
        <p:txBody>
          <a:bodyPr wrap="square">
            <a:spAutoFit/>
          </a:bodyPr>
          <a:lstStyle/>
          <a:p>
            <a:r>
              <a:rPr lang="en-IN" sz="2400" b="1" dirty="0"/>
              <a:t>Login </a:t>
            </a:r>
          </a:p>
        </p:txBody>
      </p:sp>
      <p:pic>
        <p:nvPicPr>
          <p:cNvPr id="8" name="Picture 7">
            <a:extLst>
              <a:ext uri="{FF2B5EF4-FFF2-40B4-BE49-F238E27FC236}">
                <a16:creationId xmlns:a16="http://schemas.microsoft.com/office/drawing/2014/main" id="{C838D845-2AAE-94F1-A4FC-CDBE6222B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629" y="1690688"/>
            <a:ext cx="7946571" cy="4469946"/>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841FD-25AF-4AA5-6340-A53AF8CD91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B3755-B78A-9429-B1C0-FE05D5C59E66}"/>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1F6CD5BC-2C0B-4E4F-7732-C9F35586F919}"/>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
        <p:nvSpPr>
          <p:cNvPr id="7" name="TextBox 6">
            <a:extLst>
              <a:ext uri="{FF2B5EF4-FFF2-40B4-BE49-F238E27FC236}">
                <a16:creationId xmlns:a16="http://schemas.microsoft.com/office/drawing/2014/main" id="{084B8467-6F0B-98D1-7220-7D78AB019FF8}"/>
              </a:ext>
            </a:extLst>
          </p:cNvPr>
          <p:cNvSpPr txBox="1"/>
          <p:nvPr/>
        </p:nvSpPr>
        <p:spPr>
          <a:xfrm>
            <a:off x="5301343" y="1045419"/>
            <a:ext cx="1763486" cy="461665"/>
          </a:xfrm>
          <a:prstGeom prst="rect">
            <a:avLst/>
          </a:prstGeom>
          <a:noFill/>
        </p:spPr>
        <p:txBody>
          <a:bodyPr wrap="square">
            <a:spAutoFit/>
          </a:bodyPr>
          <a:lstStyle/>
          <a:p>
            <a:r>
              <a:rPr lang="en-US" sz="2400" b="1" dirty="0"/>
              <a:t>Listing cars</a:t>
            </a:r>
            <a:endParaRPr lang="en-IN" sz="2400" b="1" dirty="0"/>
          </a:p>
        </p:txBody>
      </p:sp>
      <p:pic>
        <p:nvPicPr>
          <p:cNvPr id="3" name="Picture 2">
            <a:extLst>
              <a:ext uri="{FF2B5EF4-FFF2-40B4-BE49-F238E27FC236}">
                <a16:creationId xmlns:a16="http://schemas.microsoft.com/office/drawing/2014/main" id="{A542D698-E6A9-7FD4-9AA8-1EF4C1B50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56" y="1653721"/>
            <a:ext cx="8360229" cy="4702629"/>
          </a:xfrm>
          <a:prstGeom prst="rect">
            <a:avLst/>
          </a:prstGeom>
        </p:spPr>
      </p:pic>
    </p:spTree>
    <p:extLst>
      <p:ext uri="{BB962C8B-B14F-4D97-AF65-F5344CB8AC3E}">
        <p14:creationId xmlns:p14="http://schemas.microsoft.com/office/powerpoint/2010/main" val="388819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DDC1D-4DF7-7AA7-387B-5EDDD3B12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A36EC5-5CDC-3410-006D-BF6C6F50290C}"/>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39BBDA46-6FD5-E838-492A-EA9240E854D2}"/>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sp>
        <p:nvSpPr>
          <p:cNvPr id="7" name="TextBox 6">
            <a:extLst>
              <a:ext uri="{FF2B5EF4-FFF2-40B4-BE49-F238E27FC236}">
                <a16:creationId xmlns:a16="http://schemas.microsoft.com/office/drawing/2014/main" id="{26F0EA5C-74CC-7E00-69BA-6437BDFD9588}"/>
              </a:ext>
            </a:extLst>
          </p:cNvPr>
          <p:cNvSpPr txBox="1"/>
          <p:nvPr/>
        </p:nvSpPr>
        <p:spPr>
          <a:xfrm>
            <a:off x="5301342" y="1045419"/>
            <a:ext cx="1872343" cy="830997"/>
          </a:xfrm>
          <a:prstGeom prst="rect">
            <a:avLst/>
          </a:prstGeom>
          <a:noFill/>
        </p:spPr>
        <p:txBody>
          <a:bodyPr wrap="square">
            <a:spAutoFit/>
          </a:bodyPr>
          <a:lstStyle/>
          <a:p>
            <a:r>
              <a:rPr lang="en-US" sz="2400" b="1" dirty="0"/>
              <a:t>Search cars</a:t>
            </a:r>
            <a:endParaRPr lang="en-IN" sz="2400" b="1" dirty="0"/>
          </a:p>
          <a:p>
            <a:r>
              <a:rPr lang="en-IN" sz="2400" b="1" dirty="0"/>
              <a:t> </a:t>
            </a:r>
          </a:p>
        </p:txBody>
      </p:sp>
      <p:pic>
        <p:nvPicPr>
          <p:cNvPr id="3" name="Picture 2">
            <a:extLst>
              <a:ext uri="{FF2B5EF4-FFF2-40B4-BE49-F238E27FC236}">
                <a16:creationId xmlns:a16="http://schemas.microsoft.com/office/drawing/2014/main" id="{5B355ACB-0113-1B8D-9B6B-A70FA4529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449" y="1643745"/>
            <a:ext cx="8573102" cy="4822370"/>
          </a:xfrm>
          <a:prstGeom prst="rect">
            <a:avLst/>
          </a:prstGeom>
        </p:spPr>
      </p:pic>
    </p:spTree>
    <p:extLst>
      <p:ext uri="{BB962C8B-B14F-4D97-AF65-F5344CB8AC3E}">
        <p14:creationId xmlns:p14="http://schemas.microsoft.com/office/powerpoint/2010/main" val="324023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19997-3AD7-8B8D-6A33-C67B0F627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A0966-C444-86DB-CBC6-96B6392EE06B}"/>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9F6EF45C-2BE5-028D-35A3-533487DCE93F}"/>
              </a:ext>
            </a:extLst>
          </p:cNvPr>
          <p:cNvSpPr>
            <a:spLocks noGrp="1"/>
          </p:cNvSpPr>
          <p:nvPr>
            <p:ph type="sldNum" sz="quarter" idx="12"/>
          </p:nvPr>
        </p:nvSpPr>
        <p:spPr/>
        <p:txBody>
          <a:bodyPr/>
          <a:lstStyle/>
          <a:p>
            <a:fld id="{672DB9CA-C85A-4E11-ADC0-8193E41C1656}" type="slidenum">
              <a:rPr lang="en-IN" b="1" smtClean="0">
                <a:solidFill>
                  <a:schemeClr val="tx1"/>
                </a:solidFill>
              </a:rPr>
              <a:t>18</a:t>
            </a:fld>
            <a:endParaRPr lang="en-IN" b="1" dirty="0">
              <a:solidFill>
                <a:schemeClr val="tx1"/>
              </a:solidFill>
            </a:endParaRPr>
          </a:p>
        </p:txBody>
      </p:sp>
      <p:sp>
        <p:nvSpPr>
          <p:cNvPr id="7" name="TextBox 6">
            <a:extLst>
              <a:ext uri="{FF2B5EF4-FFF2-40B4-BE49-F238E27FC236}">
                <a16:creationId xmlns:a16="http://schemas.microsoft.com/office/drawing/2014/main" id="{41A00844-9715-6A4B-A1AD-2E97F7F1F124}"/>
              </a:ext>
            </a:extLst>
          </p:cNvPr>
          <p:cNvSpPr txBox="1"/>
          <p:nvPr/>
        </p:nvSpPr>
        <p:spPr>
          <a:xfrm>
            <a:off x="5301343" y="1045419"/>
            <a:ext cx="1589314" cy="461665"/>
          </a:xfrm>
          <a:prstGeom prst="rect">
            <a:avLst/>
          </a:prstGeom>
          <a:noFill/>
        </p:spPr>
        <p:txBody>
          <a:bodyPr wrap="square">
            <a:spAutoFit/>
          </a:bodyPr>
          <a:lstStyle/>
          <a:p>
            <a:r>
              <a:rPr lang="en-US" sz="2400" b="1" dirty="0"/>
              <a:t>Pricing car</a:t>
            </a:r>
            <a:endParaRPr lang="en-IN" sz="2400" b="1" dirty="0"/>
          </a:p>
        </p:txBody>
      </p:sp>
      <p:pic>
        <p:nvPicPr>
          <p:cNvPr id="3" name="Picture 2">
            <a:extLst>
              <a:ext uri="{FF2B5EF4-FFF2-40B4-BE49-F238E27FC236}">
                <a16:creationId xmlns:a16="http://schemas.microsoft.com/office/drawing/2014/main" id="{0956CACB-6922-8114-D275-34025E991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728" y="1585232"/>
            <a:ext cx="8806543" cy="4953680"/>
          </a:xfrm>
          <a:prstGeom prst="rect">
            <a:avLst/>
          </a:prstGeom>
        </p:spPr>
      </p:pic>
    </p:spTree>
    <p:extLst>
      <p:ext uri="{BB962C8B-B14F-4D97-AF65-F5344CB8AC3E}">
        <p14:creationId xmlns:p14="http://schemas.microsoft.com/office/powerpoint/2010/main" val="257122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CCBE4-C777-A279-62F9-5E56DC7D4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916FA-AEAB-66B1-3C3F-3915D1D334A8}"/>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648A83C8-615A-99EA-BA76-F82A779869AE}"/>
              </a:ext>
            </a:extLst>
          </p:cNvPr>
          <p:cNvSpPr>
            <a:spLocks noGrp="1"/>
          </p:cNvSpPr>
          <p:nvPr>
            <p:ph type="sldNum" sz="quarter" idx="12"/>
          </p:nvPr>
        </p:nvSpPr>
        <p:spPr/>
        <p:txBody>
          <a:bodyPr/>
          <a:lstStyle/>
          <a:p>
            <a:fld id="{672DB9CA-C85A-4E11-ADC0-8193E41C1656}" type="slidenum">
              <a:rPr lang="en-IN" b="1" smtClean="0">
                <a:solidFill>
                  <a:schemeClr val="tx1"/>
                </a:solidFill>
              </a:rPr>
              <a:t>19</a:t>
            </a:fld>
            <a:endParaRPr lang="en-IN" b="1" dirty="0">
              <a:solidFill>
                <a:schemeClr val="tx1"/>
              </a:solidFill>
            </a:endParaRPr>
          </a:p>
        </p:txBody>
      </p:sp>
      <p:sp>
        <p:nvSpPr>
          <p:cNvPr id="7" name="TextBox 6">
            <a:extLst>
              <a:ext uri="{FF2B5EF4-FFF2-40B4-BE49-F238E27FC236}">
                <a16:creationId xmlns:a16="http://schemas.microsoft.com/office/drawing/2014/main" id="{4A566BBC-D964-CF2C-C83B-5B9CCCC3732D}"/>
              </a:ext>
            </a:extLst>
          </p:cNvPr>
          <p:cNvSpPr txBox="1"/>
          <p:nvPr/>
        </p:nvSpPr>
        <p:spPr>
          <a:xfrm>
            <a:off x="5301342" y="1045419"/>
            <a:ext cx="2383971" cy="830997"/>
          </a:xfrm>
          <a:prstGeom prst="rect">
            <a:avLst/>
          </a:prstGeom>
          <a:noFill/>
        </p:spPr>
        <p:txBody>
          <a:bodyPr wrap="square">
            <a:spAutoFit/>
          </a:bodyPr>
          <a:lstStyle/>
          <a:p>
            <a:r>
              <a:rPr lang="en-US" sz="2400" b="1" dirty="0"/>
              <a:t>History of car</a:t>
            </a:r>
            <a:endParaRPr lang="en-IN" sz="2400" b="1" dirty="0"/>
          </a:p>
          <a:p>
            <a:r>
              <a:rPr lang="en-IN" sz="2400" b="1" dirty="0"/>
              <a:t> </a:t>
            </a:r>
          </a:p>
        </p:txBody>
      </p:sp>
      <p:pic>
        <p:nvPicPr>
          <p:cNvPr id="4" name="Picture 3">
            <a:extLst>
              <a:ext uri="{FF2B5EF4-FFF2-40B4-BE49-F238E27FC236}">
                <a16:creationId xmlns:a16="http://schemas.microsoft.com/office/drawing/2014/main" id="{CE32F2E0-1FD2-9F8E-C2F4-BAA08DA49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284" y="1730826"/>
            <a:ext cx="7740956" cy="4354287"/>
          </a:xfrm>
          <a:prstGeom prst="rect">
            <a:avLst/>
          </a:prstGeom>
        </p:spPr>
      </p:pic>
    </p:spTree>
    <p:extLst>
      <p:ext uri="{BB962C8B-B14F-4D97-AF65-F5344CB8AC3E}">
        <p14:creationId xmlns:p14="http://schemas.microsoft.com/office/powerpoint/2010/main" val="197547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dirty="0"/>
              <a:t>	</a:t>
            </a:r>
            <a:r>
              <a:rPr lang="en-US" sz="2400" b="1" dirty="0"/>
              <a:t>Mr. </a:t>
            </a:r>
            <a:r>
              <a:rPr lang="en-US" sz="2400" b="1" dirty="0" err="1"/>
              <a:t>P.Matheswaran,M.E</a:t>
            </a:r>
            <a:r>
              <a:rPr lang="en-US" sz="2400" b="1" dirty="0"/>
              <a:t>.,(</a:t>
            </a:r>
            <a:r>
              <a:rPr lang="en-US" sz="2400" b="1" dirty="0" err="1"/>
              <a:t>Ph.D</a:t>
            </a:r>
            <a:r>
              <a:rPr lang="en-US" sz="2400" b="1" dirty="0"/>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Sivaprakasam</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K(811722104149)</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Assistant Professor, CSE 		Vignesh V(811722104180)</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Vijendhiran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A(811722104183)</a:t>
            </a:r>
          </a:p>
          <a:p>
            <a:pPr marL="0" inden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1756571" cy="1137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b="1" dirty="0">
                <a:solidFill>
                  <a:srgbClr val="FF0000"/>
                </a:solidFill>
                <a:latin typeface="Times New Roman" panose="02020603050405020304" pitchFamily="18" charset="0"/>
                <a:cs typeface="Times New Roman" panose="02020603050405020304" pitchFamily="18" charset="0"/>
              </a:rPr>
              <a:t>Online Pre-owned/Used Car  Management System </a:t>
            </a:r>
            <a:br>
              <a:rPr lang="en-IN" sz="4400" dirty="0">
                <a:solidFill>
                  <a:schemeClr val="tx1"/>
                </a:solidFill>
              </a:rPr>
            </a:br>
            <a:endPar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Online Pre-owned/Used Car Management System provides a comprehensive solution for buying and selling used cars. </a:t>
            </a: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platform will enable users to easily browse, negotiate, and purchase vehicles online, providing greater transparency and efficiency than traditional methods. </a:t>
            </a:r>
          </a:p>
          <a:p>
            <a:pPr algn="just">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With the integration of advanced features like a recommendation engine, dynamic pricing, and secure payment gateways, the system will benefit both sellers and buyers, making it easier to manage used car transactions in a reliable and secure manner.</a:t>
            </a:r>
          </a:p>
          <a:p>
            <a:pPr marL="0" indent="0" algn="just">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20</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21</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4511766"/>
          </a:xfrm>
        </p:spPr>
        <p:txBody>
          <a:bodyPr>
            <a:normAutofit/>
          </a:bodyPr>
          <a:lstStyle/>
          <a:p>
            <a:pPr algn="just">
              <a:buClr>
                <a:srgbClr val="FF0000"/>
              </a:buClr>
            </a:pPr>
            <a:r>
              <a:rPr lang="en-US" dirty="0"/>
              <a:t>To develop an intuitive platform that enables users to search, view, and rent pre-owned cars seamlessly.</a:t>
            </a:r>
          </a:p>
          <a:p>
            <a:pPr algn="just">
              <a:buClr>
                <a:srgbClr val="FF0000"/>
              </a:buClr>
            </a:pPr>
            <a:r>
              <a:rPr lang="en-US" dirty="0"/>
              <a:t>To provide detailed car information, including specifications, images, and ownership history, for informed decision-making.</a:t>
            </a:r>
          </a:p>
          <a:p>
            <a:pPr algn="just">
              <a:buClr>
                <a:srgbClr val="FF0000"/>
              </a:buClr>
            </a:pPr>
            <a:r>
              <a:rPr lang="en-US" dirty="0"/>
              <a:t>To automate key processes such as listing, pricing, and availability updates to streamline operations.</a:t>
            </a:r>
          </a:p>
          <a:p>
            <a:pPr algn="just">
              <a:buClr>
                <a:srgbClr val="FF0000"/>
              </a:buClr>
            </a:pPr>
            <a:r>
              <a:rPr lang="en-US" dirty="0"/>
              <a:t>To ensure transparency in transactions through fair pricing and clear terms.</a:t>
            </a:r>
            <a:endParaRPr lang="en-IN"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TextBox 2">
            <a:extLst>
              <a:ext uri="{FF2B5EF4-FFF2-40B4-BE49-F238E27FC236}">
                <a16:creationId xmlns:a16="http://schemas.microsoft.com/office/drawing/2014/main" id="{5FF19EE6-C0C1-E33C-2BE3-4CF5F5A2BE1C}"/>
              </a:ext>
            </a:extLst>
          </p:cNvPr>
          <p:cNvSpPr txBox="1"/>
          <p:nvPr/>
        </p:nvSpPr>
        <p:spPr>
          <a:xfrm>
            <a:off x="3603171" y="1894114"/>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BECEF692-D4F3-7540-00AB-38442AA0C720}"/>
              </a:ext>
            </a:extLst>
          </p:cNvPr>
          <p:cNvSpPr txBox="1"/>
          <p:nvPr/>
        </p:nvSpPr>
        <p:spPr>
          <a:xfrm>
            <a:off x="881742" y="1228397"/>
            <a:ext cx="10210801" cy="4401205"/>
          </a:xfrm>
          <a:prstGeom prst="rect">
            <a:avLst/>
          </a:prstGeom>
          <a:noFill/>
        </p:spPr>
        <p:txBody>
          <a:bodyPr wrap="square" rtlCol="0">
            <a:spAutoFit/>
          </a:bodyPr>
          <a:lstStyle/>
          <a:p>
            <a:pPr marL="457200" indent="-457200" algn="just">
              <a:buClr>
                <a:srgbClr val="FF0000"/>
              </a:buClr>
              <a:buFont typeface="Arial" panose="020B0604020202020204" pitchFamily="34" charset="0"/>
              <a:buChar char="•"/>
            </a:pPr>
            <a:r>
              <a:rPr lang="en-US" sz="2800" dirty="0"/>
              <a:t>The Online Pre-owned/Used Car Management System is a user-friendly web application designed to bridge the gap between buyers and sellers of used cars. </a:t>
            </a:r>
          </a:p>
          <a:p>
            <a:pPr marL="457200" indent="-457200" algn="just">
              <a:buClr>
                <a:srgbClr val="FF0000"/>
              </a:buClr>
              <a:buFont typeface="Arial" panose="020B0604020202020204" pitchFamily="34" charset="0"/>
              <a:buChar char="•"/>
            </a:pPr>
            <a:r>
              <a:rPr lang="en-US" sz="2800" dirty="0"/>
              <a:t>This system provides a streamlined platform where users can browse, search, and inquire about available pre-owned cars, eliminating the need for physical visits to showrooms. </a:t>
            </a:r>
          </a:p>
          <a:p>
            <a:pPr marL="457200" indent="-457200" algn="just">
              <a:buClr>
                <a:srgbClr val="FF0000"/>
              </a:buClr>
              <a:buFont typeface="Arial" panose="020B0604020202020204" pitchFamily="34" charset="0"/>
              <a:buChar char="•"/>
            </a:pPr>
            <a:r>
              <a:rPr lang="en-US" sz="2800" dirty="0"/>
              <a:t>Sellers can easily list and manage their inventory, enhancing their reach and visibility to potential buyers. </a:t>
            </a:r>
          </a:p>
          <a:p>
            <a:pPr marL="457200" indent="-457200" algn="just">
              <a:buClr>
                <a:srgbClr val="FF0000"/>
              </a:buClr>
              <a:buFont typeface="Arial" panose="020B0604020202020204" pitchFamily="34" charset="0"/>
              <a:buChar char="•"/>
            </a:pPr>
            <a:r>
              <a:rPr lang="en-US" sz="2800" dirty="0"/>
              <a:t>The application aims to simplify the car trading process, ensuring convenience, efficiency, and accessibility for all users.</a:t>
            </a:r>
            <a:endParaRPr lang="en-IN" sz="2800" dirty="0"/>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3009158570"/>
              </p:ext>
            </p:extLst>
          </p:nvPr>
        </p:nvGraphicFramePr>
        <p:xfrm>
          <a:off x="0" y="804230"/>
          <a:ext cx="12192000" cy="5516880"/>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788912">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295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cap="none" dirty="0">
                          <a:solidFill>
                            <a:schemeClr val="dk1"/>
                          </a:solidFill>
                          <a:latin typeface="Times New Roman"/>
                          <a:ea typeface="Times New Roman"/>
                          <a:cs typeface="Times New Roman"/>
                          <a:sym typeface="Times New Roman"/>
                        </a:rPr>
                        <a:t>“</a:t>
                      </a:r>
                      <a:r>
                        <a:rPr lang="en-US" sz="1800" u="none" strike="noStrike" cap="none" dirty="0">
                          <a:solidFill>
                            <a:schemeClr val="dk1"/>
                          </a:solidFill>
                          <a:latin typeface="Times New Roman"/>
                          <a:ea typeface="Times New Roman"/>
                          <a:cs typeface="Times New Roman"/>
                          <a:sym typeface="Times New Roman"/>
                        </a:rPr>
                        <a:t>A Comprehensive Study of Online Used Car Marketplaces</a:t>
                      </a:r>
                      <a:r>
                        <a:rPr lang="en-US" sz="2400" u="none" strike="noStrike" cap="none" dirty="0">
                          <a:solidFill>
                            <a:schemeClr val="dk1"/>
                          </a:solidFill>
                          <a:latin typeface="Times New Roman"/>
                          <a:ea typeface="Times New Roman"/>
                          <a:cs typeface="Times New Roman"/>
                          <a:sym typeface="Times New Roman"/>
                        </a:rPr>
                        <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John Doe, Alice Smith</a:t>
                      </a:r>
                      <a:endParaRPr lang="en-IN" sz="1800" u="none" strike="noStrike" cap="none" dirty="0">
                        <a:solidFill>
                          <a:schemeClr val="dk1"/>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t>International Journal of E-Commerce Studies</a:t>
                      </a:r>
                      <a:r>
                        <a:rPr lang="en-IN" sz="1800" dirty="0"/>
                        <a:t>, 2019</a:t>
                      </a:r>
                      <a:endParaRPr lang="en-IN" sz="1800" u="none" strike="noStrike" cap="none" dirty="0">
                        <a:solidFill>
                          <a:schemeClr val="dk1"/>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This paper discusses various online platforms for pre-owned car transactions, focusing on their market reach, user engagement, and the technological features that enhance customer experience.</a:t>
                      </a:r>
                      <a:endParaRPr lang="en-US" sz="1800" u="none" strike="noStrike" cap="none" dirty="0">
                        <a:solidFill>
                          <a:schemeClr val="dk1"/>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Web-based platforms, AI-powered recommendation systems, secure payment gateways, and third-party vehicle history APIs.</a:t>
                      </a:r>
                      <a:endParaRPr lang="en-US" sz="1800" u="none" strike="noStrike" cap="none" dirty="0">
                        <a:solidFill>
                          <a:schemeClr val="dk1"/>
                        </a:solidFill>
                        <a:latin typeface="Times New Roman"/>
                        <a:ea typeface="Times New Roman"/>
                        <a:cs typeface="Times New Roman"/>
                        <a:sym typeface="Times New Roman"/>
                      </a:endParaRPr>
                    </a:p>
                    <a:p>
                      <a:endParaRPr lang="en-US" dirty="0"/>
                    </a:p>
                  </a:txBody>
                  <a:tcPr/>
                </a:tc>
                <a:extLst>
                  <a:ext uri="{0D108BD9-81ED-4DB2-BD59-A6C34878D82A}">
                    <a16:rowId xmlns:a16="http://schemas.microsoft.com/office/drawing/2014/main" val="1168724830"/>
                  </a:ext>
                </a:extLst>
              </a:tr>
              <a:tr h="1450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“Improving Trust and Transparency in Pre-owned Car Sales: A Blockchain-based Approach”</a:t>
                      </a:r>
                      <a:endParaRPr lang="en-US" sz="1800" u="none" strike="noStrike" cap="none" dirty="0">
                        <a:solidFill>
                          <a:schemeClr val="dk1"/>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Michael Taylor, Emily Zhao</a:t>
                      </a:r>
                      <a:endParaRPr lang="en-IN" sz="1800" u="none" strike="noStrike" cap="none" dirty="0">
                        <a:solidFill>
                          <a:schemeClr val="dk1"/>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a:t>Blockchain Technology and Applications Journal</a:t>
                      </a:r>
                      <a:r>
                        <a:rPr lang="en-IN" sz="1800" dirty="0"/>
                        <a:t>, 2020</a:t>
                      </a:r>
                      <a:endParaRPr lang="en-IN" sz="1800" u="none" strike="noStrike" cap="none" dirty="0">
                        <a:solidFill>
                          <a:schemeClr val="dk1"/>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paper explores the use of blockchain technology to ensure trust and transparency in used car transactions</a:t>
                      </a:r>
                      <a:endParaRPr lang="en-US" sz="1800" u="none" strike="noStrike" cap="none" dirty="0">
                        <a:solidFill>
                          <a:schemeClr val="dk1"/>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Blockchain, smart contracts, decentralized data storage, and peer-to-peer networking.</a:t>
                      </a:r>
                      <a:endParaRPr lang="en-US" sz="1800" u="none" strike="noStrike" cap="none" dirty="0">
                        <a:solidFill>
                          <a:schemeClr val="dk1"/>
                        </a:solidFill>
                        <a:latin typeface="Times New Roman"/>
                        <a:ea typeface="Times New Roman"/>
                        <a:cs typeface="Times New Roman"/>
                        <a:sym typeface="Times New Roman"/>
                      </a:endParaRPr>
                    </a:p>
                    <a:p>
                      <a:endParaRPr lang="en-US" dirty="0"/>
                    </a:p>
                  </a:txBody>
                  <a:tcPr/>
                </a:tc>
                <a:extLst>
                  <a:ext uri="{0D108BD9-81ED-4DB2-BD59-A6C34878D82A}">
                    <a16:rowId xmlns:a16="http://schemas.microsoft.com/office/drawing/2014/main" val="1660361405"/>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97474A0-B2E5-8895-8178-B64A73AFF84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785" b="43718"/>
          <a:stretch/>
        </p:blipFill>
        <p:spPr bwMode="auto">
          <a:xfrm>
            <a:off x="1550872" y="1387674"/>
            <a:ext cx="9090255" cy="43073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3" name="Picture 6" descr="Car Rental System Architecture ">
            <a:extLst>
              <a:ext uri="{FF2B5EF4-FFF2-40B4-BE49-F238E27FC236}">
                <a16:creationId xmlns:a16="http://schemas.microsoft.com/office/drawing/2014/main" id="{1381BFCE-B19A-1833-6192-3AF09B8A4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104" y="1384300"/>
            <a:ext cx="809625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56760" y="1681163"/>
            <a:ext cx="5157787"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38200" y="2671762"/>
            <a:ext cx="5157787" cy="3684588"/>
          </a:xfrm>
        </p:spPr>
        <p:txBody>
          <a:bodyPr>
            <a:normAutofit fontScale="85000" lnSpcReduction="20000"/>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Server with a minimum of 8 GB RAM and 4-core processor</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Secure data storage for car images and documents</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Internet connection for data exchange between buyers and sellers</a:t>
            </a: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431868" y="2510632"/>
            <a:ext cx="5760132" cy="3684588"/>
          </a:xfrm>
        </p:spPr>
        <p:txBody>
          <a:bodyPr>
            <a:normAutofit fontScale="85000" lnSpcReduction="20000"/>
          </a:bodyPr>
          <a:lstStyle/>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Operating System: Windows/Linux/macOS</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 MySQL or PostgreSQL</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Backend Language: Python/Django, or Node.js</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Frontend: React.js or Angular</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Server: Apache or Nginx</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API Integration: RESTful APIs for vehicle history and financing</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Payment Gateway: Integration for secure transactions (PayPal, Stripe)</a:t>
            </a:r>
          </a:p>
          <a:p>
            <a:pPr algn="just">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lnSpc>
                <a:spcPct val="150000"/>
              </a:lnSpc>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User Module</a:t>
            </a:r>
          </a:p>
          <a:p>
            <a:pPr>
              <a:lnSpc>
                <a:spcPct val="150000"/>
              </a:lnSpc>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 Management Module</a:t>
            </a:r>
          </a:p>
          <a:p>
            <a:pPr>
              <a:lnSpc>
                <a:spcPct val="150000"/>
              </a:lnSpc>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 and Filter</a:t>
            </a:r>
          </a:p>
          <a:p>
            <a:pPr>
              <a:lnSpc>
                <a:spcPct val="150000"/>
              </a:lnSpc>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ModuleBooking</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Payment Module</a:t>
            </a:r>
          </a:p>
          <a:p>
            <a:pPr>
              <a:lnSpc>
                <a:spcPct val="150000"/>
              </a:lnSpc>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Feedback and Review Module</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1323</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 USER MODULE</vt:lpstr>
      <vt:lpstr>SUMMARY OF MODULE-2 Car Management Module</vt:lpstr>
      <vt:lpstr>SUMMARY OF MODULE-3 Search and Filter Module</vt:lpstr>
      <vt:lpstr>SUMMARY OF MODULE-4 Booking and Payment Module</vt:lpstr>
      <vt:lpstr>SUMMARY OF MODULE-5 Feedback and Review Module</vt:lpstr>
      <vt:lpstr>RESULTS AND DISCUSSION</vt:lpstr>
      <vt:lpstr>RESULTS AND DISCUSSION</vt:lpstr>
      <vt:lpstr>RESULTS AND DISCUSSION</vt:lpstr>
      <vt:lpstr>RESULTS AND DISCUSSION</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vignesh v</cp:lastModifiedBy>
  <cp:revision>5</cp:revision>
  <dcterms:modified xsi:type="dcterms:W3CDTF">2024-12-06T05:36:25Z</dcterms:modified>
</cp:coreProperties>
</file>