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8"/>
  </p:notesMasterIdLst>
  <p:sldIdLst>
    <p:sldId id="256" r:id="rId2"/>
    <p:sldId id="259" r:id="rId3"/>
    <p:sldId id="276" r:id="rId4"/>
    <p:sldId id="277" r:id="rId5"/>
    <p:sldId id="273" r:id="rId6"/>
    <p:sldId id="278" r:id="rId7"/>
    <p:sldId id="261" r:id="rId8"/>
    <p:sldId id="262" r:id="rId9"/>
    <p:sldId id="267" r:id="rId10"/>
    <p:sldId id="271" r:id="rId11"/>
    <p:sldId id="279" r:id="rId12"/>
    <p:sldId id="280" r:id="rId13"/>
    <p:sldId id="281" r:id="rId14"/>
    <p:sldId id="268" r:id="rId15"/>
    <p:sldId id="258" r:id="rId16"/>
    <p:sldId id="26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8219B6-0920-44FE-B60A-01E52EB30B07}" type="datetimeFigureOut">
              <a:rPr lang="en-US" smtClean="0"/>
              <a:t>3/19/2012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9F35E-2515-4B42-9E52-41EA596DA3BC}" type="slidenum">
              <a:rPr lang="en-SG" smtClean="0"/>
              <a:t>‹#›</a:t>
            </a:fld>
            <a:endParaRPr lang="en-SG"/>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6BA9F35E-2515-4B42-9E52-41EA596DA3BC}" type="slidenum">
              <a:rPr lang="en-SG" smtClean="0"/>
              <a:t>3</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6BA9F35E-2515-4B42-9E52-41EA596DA3BC}" type="slidenum">
              <a:rPr lang="en-SG" smtClean="0"/>
              <a:t>4</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3/19/2012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3/19/2012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mplex_networ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Power_law" TargetMode="External"/><Relationship Id="rId4" Type="http://schemas.openxmlformats.org/officeDocument/2006/relationships/hyperlink" Target="http://en.wikipedia.org/wiki/Degree_distribu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19200"/>
            <a:ext cx="9372600" cy="1585072"/>
          </a:xfrm>
        </p:spPr>
        <p:txBody>
          <a:bodyPr>
            <a:normAutofit fontScale="90000"/>
          </a:bodyPr>
          <a:lstStyle/>
          <a:p>
            <a:pPr algn="ctr"/>
            <a:r>
              <a:rPr lang="en-US" sz="7300" dirty="0" smtClean="0">
                <a:solidFill>
                  <a:schemeClr val="bg1"/>
                </a:solidFill>
              </a:rPr>
              <a:t>Complex Networks</a:t>
            </a:r>
            <a:r>
              <a:rPr lang="en-US" dirty="0" smtClean="0">
                <a:solidFill>
                  <a:schemeClr val="bg1"/>
                </a:solidFill>
              </a:rPr>
              <a:t/>
            </a:r>
            <a:br>
              <a:rPr lang="en-US" dirty="0" smtClean="0">
                <a:solidFill>
                  <a:schemeClr val="bg1"/>
                </a:solidFill>
              </a:rPr>
            </a:br>
            <a:r>
              <a:rPr lang="en-US" sz="3600" dirty="0" smtClean="0">
                <a:solidFill>
                  <a:schemeClr val="bg1"/>
                </a:solidFill>
              </a:rPr>
              <a:t>A parallel search algorithm in power law networks</a:t>
            </a:r>
            <a:endParaRPr lang="en-US" sz="1700" dirty="0">
              <a:solidFill>
                <a:schemeClr val="bg1"/>
              </a:solidFill>
            </a:endParaRPr>
          </a:p>
        </p:txBody>
      </p:sp>
      <p:sp>
        <p:nvSpPr>
          <p:cNvPr id="3" name="Subtitle 2"/>
          <p:cNvSpPr>
            <a:spLocks noGrp="1"/>
          </p:cNvSpPr>
          <p:nvPr>
            <p:ph type="subTitle" idx="1"/>
          </p:nvPr>
        </p:nvSpPr>
        <p:spPr>
          <a:xfrm>
            <a:off x="1676400" y="4572000"/>
            <a:ext cx="6400800" cy="1981200"/>
          </a:xfrm>
        </p:spPr>
        <p:txBody>
          <a:bodyPr>
            <a:normAutofit fontScale="85000" lnSpcReduction="20000"/>
          </a:bodyPr>
          <a:lstStyle/>
          <a:p>
            <a:pPr algn="r"/>
            <a:r>
              <a:rPr lang="en-US" b="1" dirty="0" smtClean="0">
                <a:solidFill>
                  <a:schemeClr val="bg1"/>
                </a:solidFill>
              </a:rPr>
              <a:t>Project By:</a:t>
            </a:r>
          </a:p>
          <a:p>
            <a:pPr algn="r"/>
            <a:r>
              <a:rPr lang="en-US" sz="2200" dirty="0" smtClean="0">
                <a:solidFill>
                  <a:schemeClr val="bg1"/>
                </a:solidFill>
              </a:rPr>
              <a:t>Vijesh M</a:t>
            </a:r>
          </a:p>
          <a:p>
            <a:pPr algn="r"/>
            <a:r>
              <a:rPr lang="en-US" sz="2200" dirty="0" smtClean="0">
                <a:solidFill>
                  <a:schemeClr val="bg1"/>
                </a:solidFill>
              </a:rPr>
              <a:t>Vijay Mahantesh SM</a:t>
            </a:r>
          </a:p>
          <a:p>
            <a:pPr algn="r"/>
            <a:endParaRPr lang="en-US" sz="2200" dirty="0" smtClean="0">
              <a:solidFill>
                <a:schemeClr val="bg1"/>
              </a:solidFill>
            </a:endParaRPr>
          </a:p>
          <a:p>
            <a:pPr algn="r"/>
            <a:r>
              <a:rPr lang="en-US" b="1" dirty="0" smtClean="0">
                <a:solidFill>
                  <a:schemeClr val="bg1"/>
                </a:solidFill>
              </a:rPr>
              <a:t>Guided By: </a:t>
            </a:r>
          </a:p>
          <a:p>
            <a:pPr algn="r"/>
            <a:r>
              <a:rPr lang="en-US" sz="2400" dirty="0" smtClean="0">
                <a:solidFill>
                  <a:schemeClr val="bg1"/>
                </a:solidFill>
              </a:rPr>
              <a:t> Dr. </a:t>
            </a:r>
            <a:r>
              <a:rPr lang="en-US" sz="2400" dirty="0" err="1" smtClean="0">
                <a:solidFill>
                  <a:schemeClr val="bg1"/>
                </a:solidFill>
              </a:rPr>
              <a:t>Kavi</a:t>
            </a:r>
            <a:r>
              <a:rPr lang="en-US" sz="2400" dirty="0" smtClean="0">
                <a:solidFill>
                  <a:schemeClr val="bg1"/>
                </a:solidFill>
              </a:rPr>
              <a:t> Mahesh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543800" cy="457200"/>
          </a:xfrm>
        </p:spPr>
        <p:txBody>
          <a:bodyPr>
            <a:normAutofit fontScale="90000"/>
          </a:bodyPr>
          <a:lstStyle/>
          <a:p>
            <a:r>
              <a:rPr lang="en-US" sz="3600" dirty="0" smtClean="0"/>
              <a:t>Applications : </a:t>
            </a:r>
            <a:r>
              <a:rPr lang="en-US" sz="3600" b="1" dirty="0" smtClean="0"/>
              <a:t>Gnutella peer-to-peer network</a:t>
            </a:r>
            <a:endParaRPr lang="en-US" sz="3600" dirty="0"/>
          </a:p>
        </p:txBody>
      </p:sp>
      <p:pic>
        <p:nvPicPr>
          <p:cNvPr id="1026" name="Picture 2" descr="C:\Users\Public\Documents\gnutellaInduced.jpg"/>
          <p:cNvPicPr>
            <a:picLocks noChangeAspect="1" noChangeArrowheads="1"/>
          </p:cNvPicPr>
          <p:nvPr/>
        </p:nvPicPr>
        <p:blipFill>
          <a:blip r:embed="rId2" cstate="print"/>
          <a:srcRect/>
          <a:stretch>
            <a:fillRect/>
          </a:stretch>
        </p:blipFill>
        <p:spPr bwMode="auto">
          <a:xfrm rot="5400000">
            <a:off x="1881562" y="709238"/>
            <a:ext cx="5233239" cy="67103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0" y="1071546"/>
            <a:ext cx="1314432" cy="519098"/>
          </a:xfrm>
        </p:spPr>
        <p:txBody>
          <a:bodyPr>
            <a:normAutofit fontScale="90000"/>
          </a:bodyPr>
          <a:lstStyle/>
          <a:p>
            <a:r>
              <a:rPr lang="en-US" sz="3600" dirty="0" smtClean="0"/>
              <a:t>Results</a:t>
            </a:r>
            <a:endParaRPr lang="en-US" sz="3600" dirty="0"/>
          </a:p>
        </p:txBody>
      </p:sp>
      <p:pic>
        <p:nvPicPr>
          <p:cNvPr id="2050" name="Picture 2" descr="F:\Vijay\time100-280.png"/>
          <p:cNvPicPr>
            <a:picLocks noChangeAspect="1" noChangeArrowheads="1"/>
          </p:cNvPicPr>
          <p:nvPr/>
        </p:nvPicPr>
        <p:blipFill>
          <a:blip r:embed="rId2"/>
          <a:srcRect/>
          <a:stretch>
            <a:fillRect/>
          </a:stretch>
        </p:blipFill>
        <p:spPr bwMode="auto">
          <a:xfrm>
            <a:off x="148478" y="1878190"/>
            <a:ext cx="8852678" cy="440833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0" y="1071546"/>
            <a:ext cx="1314432" cy="519098"/>
          </a:xfrm>
        </p:spPr>
        <p:txBody>
          <a:bodyPr>
            <a:normAutofit fontScale="90000"/>
          </a:bodyPr>
          <a:lstStyle/>
          <a:p>
            <a:r>
              <a:rPr lang="en-US" sz="3600" dirty="0" smtClean="0"/>
              <a:t>Results</a:t>
            </a:r>
            <a:endParaRPr lang="en-US" sz="3600" dirty="0"/>
          </a:p>
        </p:txBody>
      </p:sp>
      <p:pic>
        <p:nvPicPr>
          <p:cNvPr id="3074" name="Picture 2" descr="F:\Vijay\TwowayRandom and TwoWayAdamic1.png"/>
          <p:cNvPicPr>
            <a:picLocks noChangeAspect="1" noChangeArrowheads="1"/>
          </p:cNvPicPr>
          <p:nvPr/>
        </p:nvPicPr>
        <p:blipFill>
          <a:blip r:embed="rId2"/>
          <a:srcRect/>
          <a:stretch>
            <a:fillRect/>
          </a:stretch>
        </p:blipFill>
        <p:spPr bwMode="auto">
          <a:xfrm>
            <a:off x="0" y="1590244"/>
            <a:ext cx="9144000" cy="45534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0" y="1071546"/>
            <a:ext cx="1314432" cy="519098"/>
          </a:xfrm>
        </p:spPr>
        <p:txBody>
          <a:bodyPr>
            <a:normAutofit fontScale="90000"/>
          </a:bodyPr>
          <a:lstStyle/>
          <a:p>
            <a:r>
              <a:rPr lang="en-US" sz="3600" dirty="0" smtClean="0"/>
              <a:t>Results</a:t>
            </a:r>
            <a:endParaRPr lang="en-US" sz="3600" dirty="0"/>
          </a:p>
        </p:txBody>
      </p:sp>
      <p:pic>
        <p:nvPicPr>
          <p:cNvPr id="4098" name="Picture 2" descr="F:\Vijay\100nodes_to_380nodes.png"/>
          <p:cNvPicPr>
            <a:picLocks noChangeAspect="1" noChangeArrowheads="1"/>
          </p:cNvPicPr>
          <p:nvPr/>
        </p:nvPicPr>
        <p:blipFill>
          <a:blip r:embed="rId2"/>
          <a:srcRect/>
          <a:stretch>
            <a:fillRect/>
          </a:stretch>
        </p:blipFill>
        <p:spPr bwMode="auto">
          <a:xfrm>
            <a:off x="71438" y="1714488"/>
            <a:ext cx="8929718" cy="445391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Learnt…</a:t>
            </a:r>
            <a:endParaRPr lang="en-US" dirty="0"/>
          </a:p>
        </p:txBody>
      </p:sp>
      <p:sp>
        <p:nvSpPr>
          <p:cNvPr id="3" name="Content Placeholder 2"/>
          <p:cNvSpPr>
            <a:spLocks noGrp="1"/>
          </p:cNvSpPr>
          <p:nvPr>
            <p:ph idx="1"/>
          </p:nvPr>
        </p:nvSpPr>
        <p:spPr/>
        <p:txBody>
          <a:bodyPr/>
          <a:lstStyle/>
          <a:p>
            <a:r>
              <a:rPr lang="en-US" dirty="0" smtClean="0"/>
              <a:t>Python Programming</a:t>
            </a:r>
          </a:p>
          <a:p>
            <a:r>
              <a:rPr lang="en-US" dirty="0" smtClean="0"/>
              <a:t>Packages: </a:t>
            </a:r>
            <a:r>
              <a:rPr lang="en-US" dirty="0" err="1" smtClean="0"/>
              <a:t>networkx</a:t>
            </a:r>
            <a:r>
              <a:rPr lang="en-US" dirty="0" smtClean="0"/>
              <a:t>, </a:t>
            </a:r>
            <a:r>
              <a:rPr lang="en-US" dirty="0" err="1" smtClean="0"/>
              <a:t>matplotlib</a:t>
            </a:r>
            <a:r>
              <a:rPr lang="en-US" dirty="0" smtClean="0"/>
              <a:t>, pickle</a:t>
            </a:r>
          </a:p>
          <a:p>
            <a:r>
              <a:rPr lang="en-US" dirty="0" err="1" smtClean="0"/>
              <a:t>LaTeX</a:t>
            </a:r>
            <a:r>
              <a:rPr lang="en-US" dirty="0" smtClean="0"/>
              <a:t> 2e – Documentation Markup Language</a:t>
            </a:r>
          </a:p>
          <a:p>
            <a:r>
              <a:rPr lang="en-US" dirty="0" smtClean="0"/>
              <a:t>Complex Network Theory</a:t>
            </a:r>
          </a:p>
          <a:p>
            <a:r>
              <a:rPr lang="en-US" dirty="0" smtClean="0"/>
              <a:t>Social Networks</a:t>
            </a:r>
          </a:p>
          <a:p>
            <a:r>
              <a:rPr lang="en-US" dirty="0" err="1" smtClean="0"/>
              <a:t>yEd</a:t>
            </a:r>
            <a:r>
              <a:rPr lang="en-US" dirty="0" smtClean="0"/>
              <a:t> Graph Visualization Tool</a:t>
            </a:r>
          </a:p>
          <a:p>
            <a:r>
              <a:rPr lang="en-US" dirty="0" smtClean="0"/>
              <a:t>Reinforcement Learning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Ideas!!!</a:t>
            </a:r>
            <a:endParaRPr lang="en-US" dirty="0"/>
          </a:p>
        </p:txBody>
      </p:sp>
      <p:sp>
        <p:nvSpPr>
          <p:cNvPr id="3" name="Content Placeholder 2"/>
          <p:cNvSpPr>
            <a:spLocks noGrp="1"/>
          </p:cNvSpPr>
          <p:nvPr>
            <p:ph idx="1"/>
          </p:nvPr>
        </p:nvSpPr>
        <p:spPr/>
        <p:txBody>
          <a:bodyPr/>
          <a:lstStyle/>
          <a:p>
            <a:r>
              <a:rPr lang="en-US" dirty="0" smtClean="0"/>
              <a:t>Community Detection</a:t>
            </a:r>
          </a:p>
          <a:p>
            <a:r>
              <a:rPr lang="en-US" dirty="0" smtClean="0"/>
              <a:t>Edge Weighting Techniques – Edge Weight Function, Progressive Weighting </a:t>
            </a:r>
          </a:p>
          <a:p>
            <a:r>
              <a:rPr lang="en-US" dirty="0" smtClean="0"/>
              <a:t>Vertex Centrality Measures – Flag Centrality</a:t>
            </a:r>
          </a:p>
          <a:p>
            <a:r>
              <a:rPr lang="en-US" dirty="0" smtClean="0"/>
              <a:t>Edge Centrality Measures – </a:t>
            </a:r>
            <a:r>
              <a:rPr lang="en-US" dirty="0" err="1" smtClean="0"/>
              <a:t>Pheromonic</a:t>
            </a:r>
            <a:r>
              <a:rPr lang="en-US" dirty="0" smtClean="0"/>
              <a:t> Edge Centrality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Taking It Further…</a:t>
            </a:r>
            <a:endParaRPr lang="en-US" dirty="0"/>
          </a:p>
        </p:txBody>
      </p:sp>
      <p:sp>
        <p:nvSpPr>
          <p:cNvPr id="3" name="Content Placeholder 2"/>
          <p:cNvSpPr>
            <a:spLocks noGrp="1"/>
          </p:cNvSpPr>
          <p:nvPr>
            <p:ph idx="1"/>
          </p:nvPr>
        </p:nvSpPr>
        <p:spPr/>
        <p:txBody>
          <a:bodyPr/>
          <a:lstStyle/>
          <a:p>
            <a:r>
              <a:rPr lang="en-US" dirty="0" smtClean="0"/>
              <a:t>Development of Mathematical Model</a:t>
            </a:r>
          </a:p>
          <a:p>
            <a:r>
              <a:rPr lang="en-US" dirty="0" smtClean="0"/>
              <a:t>Application of the Algorithm to Real World Networks such as Road Networks</a:t>
            </a:r>
          </a:p>
          <a:p>
            <a:r>
              <a:rPr lang="en-US" dirty="0" smtClean="0"/>
              <a:t>Extension of the Algorithm to suit dynamically changing networks.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Story so Far…</a:t>
            </a:r>
            <a:endParaRPr lang="en-US" dirty="0"/>
          </a:p>
        </p:txBody>
      </p:sp>
      <p:sp>
        <p:nvSpPr>
          <p:cNvPr id="3" name="Content Placeholder 2"/>
          <p:cNvSpPr>
            <a:spLocks noGrp="1"/>
          </p:cNvSpPr>
          <p:nvPr>
            <p:ph idx="1"/>
          </p:nvPr>
        </p:nvSpPr>
        <p:spPr/>
        <p:txBody>
          <a:bodyPr/>
          <a:lstStyle/>
          <a:p>
            <a:pPr>
              <a:buNone/>
            </a:pPr>
            <a:r>
              <a:rPr lang="en-US" dirty="0" smtClean="0"/>
              <a:t>Learning Phase: </a:t>
            </a:r>
          </a:p>
          <a:p>
            <a:r>
              <a:rPr lang="en-US" dirty="0" smtClean="0"/>
              <a:t>Random walks on networks</a:t>
            </a:r>
          </a:p>
          <a:p>
            <a:r>
              <a:rPr lang="en-US" dirty="0" smtClean="0"/>
              <a:t>Hotspots – Strategic locations for network navigation</a:t>
            </a:r>
          </a:p>
          <a:p>
            <a:r>
              <a:rPr lang="en-US" dirty="0" smtClean="0"/>
              <a:t>Reinforcement Learning – Edge Weighting</a:t>
            </a:r>
          </a:p>
          <a:p>
            <a:pPr>
              <a:buNone/>
            </a:pPr>
            <a:endParaRPr lang="en-US" dirty="0" smtClean="0"/>
          </a:p>
          <a:p>
            <a:pPr>
              <a:buNone/>
            </a:pPr>
            <a:r>
              <a:rPr lang="en-US" dirty="0" smtClean="0"/>
              <a:t>Navigation Phase:</a:t>
            </a:r>
          </a:p>
          <a:p>
            <a:r>
              <a:rPr lang="en-US" dirty="0" err="1" smtClean="0"/>
              <a:t>Pheromonic</a:t>
            </a:r>
            <a:r>
              <a:rPr lang="en-US" dirty="0" smtClean="0"/>
              <a:t> Walks</a:t>
            </a:r>
          </a:p>
          <a:p>
            <a:r>
              <a:rPr lang="en-US" dirty="0" smtClean="0"/>
              <a:t>Path Concatenation Algorithm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a:t>
            </a:r>
            <a:r>
              <a:rPr lang="en-US" dirty="0" smtClean="0"/>
              <a:t>r Law Networks</a:t>
            </a:r>
            <a:endParaRPr lang="en-US" dirty="0"/>
          </a:p>
        </p:txBody>
      </p:sp>
      <p:sp>
        <p:nvSpPr>
          <p:cNvPr id="3" name="Content Placeholder 2"/>
          <p:cNvSpPr>
            <a:spLocks noGrp="1"/>
          </p:cNvSpPr>
          <p:nvPr>
            <p:ph idx="1"/>
          </p:nvPr>
        </p:nvSpPr>
        <p:spPr/>
        <p:txBody>
          <a:bodyPr>
            <a:normAutofit/>
          </a:bodyPr>
          <a:lstStyle/>
          <a:p>
            <a:r>
              <a:rPr lang="en-SG" sz="1600" dirty="0" smtClean="0"/>
              <a:t>A </a:t>
            </a:r>
            <a:r>
              <a:rPr lang="en-SG" sz="1600" b="1" dirty="0" smtClean="0"/>
              <a:t>scale-free network</a:t>
            </a:r>
            <a:r>
              <a:rPr lang="en-SG" sz="1600" dirty="0" smtClean="0"/>
              <a:t> is a </a:t>
            </a:r>
            <a:r>
              <a:rPr lang="en-SG" sz="1600" dirty="0" smtClean="0">
                <a:hlinkClick r:id="rId3" tooltip="Complex network"/>
              </a:rPr>
              <a:t>network</a:t>
            </a:r>
            <a:r>
              <a:rPr lang="en-SG" sz="1600" dirty="0" smtClean="0"/>
              <a:t> whose </a:t>
            </a:r>
            <a:r>
              <a:rPr lang="en-SG" sz="1600" dirty="0" smtClean="0">
                <a:hlinkClick r:id="rId4" tooltip="Degree distribution"/>
              </a:rPr>
              <a:t>degree distribution</a:t>
            </a:r>
            <a:r>
              <a:rPr lang="en-SG" sz="1600" dirty="0" smtClean="0"/>
              <a:t> follows a </a:t>
            </a:r>
            <a:r>
              <a:rPr lang="en-SG" sz="1600" dirty="0" smtClean="0">
                <a:hlinkClick r:id="rId5" tooltip="Power law"/>
              </a:rPr>
              <a:t>power law</a:t>
            </a:r>
            <a:r>
              <a:rPr lang="en-SG" sz="1600" dirty="0" smtClean="0"/>
              <a:t>, at least asymptotically. That is, the fraction </a:t>
            </a:r>
            <a:r>
              <a:rPr lang="en-SG" sz="1600" i="1" dirty="0" smtClean="0"/>
              <a:t>P</a:t>
            </a:r>
            <a:r>
              <a:rPr lang="en-SG" sz="1600" dirty="0" smtClean="0"/>
              <a:t>(</a:t>
            </a:r>
            <a:r>
              <a:rPr lang="en-SG" sz="1600" i="1" dirty="0" smtClean="0"/>
              <a:t>k</a:t>
            </a:r>
            <a:r>
              <a:rPr lang="en-SG" sz="1600" dirty="0" smtClean="0"/>
              <a:t>) of nodes in the network having </a:t>
            </a:r>
            <a:r>
              <a:rPr lang="en-SG" sz="1600" i="1" dirty="0" smtClean="0"/>
              <a:t>k</a:t>
            </a:r>
            <a:r>
              <a:rPr lang="en-SG" sz="1600" dirty="0" smtClean="0"/>
              <a:t> connections to other nodes goes for large values of </a:t>
            </a:r>
            <a:r>
              <a:rPr lang="en-SG" sz="1600" i="1" dirty="0" smtClean="0"/>
              <a:t>k</a:t>
            </a:r>
            <a:r>
              <a:rPr lang="en-SG" sz="1600" dirty="0" smtClean="0"/>
              <a:t> as</a:t>
            </a:r>
          </a:p>
          <a:p>
            <a:pPr>
              <a:buNone/>
            </a:pPr>
            <a:r>
              <a:rPr lang="en-SG" sz="1600" dirty="0" smtClean="0"/>
              <a:t/>
            </a:r>
            <a:br>
              <a:rPr lang="en-SG" sz="1600" dirty="0" smtClean="0"/>
            </a:br>
            <a:r>
              <a:rPr lang="en-SG" sz="1600" dirty="0" smtClean="0"/>
              <a:t/>
            </a:r>
            <a:br>
              <a:rPr lang="en-SG" sz="1600" dirty="0" smtClean="0"/>
            </a:br>
            <a:r>
              <a:rPr lang="en-SG" sz="1600" dirty="0" smtClean="0"/>
              <a:t>where</a:t>
            </a:r>
            <a:r>
              <a:rPr lang="en-SG" sz="1600" dirty="0" smtClean="0"/>
              <a:t>  is a normalization constant and  is a parameter whose value is typically in the range 2 &lt; </a:t>
            </a:r>
            <a:r>
              <a:rPr lang="en-SG" sz="1600" dirty="0" smtClean="0"/>
              <a:t>gamma</a:t>
            </a:r>
            <a:r>
              <a:rPr lang="en-SG" sz="1600" dirty="0" smtClean="0"/>
              <a:t> &lt; 3, although occasionally it may lie outside these bounds</a:t>
            </a:r>
            <a:r>
              <a:rPr lang="en-SG" sz="1600" dirty="0" smtClean="0"/>
              <a:t>.</a:t>
            </a:r>
            <a:br>
              <a:rPr lang="en-SG" sz="1600" dirty="0" smtClean="0"/>
            </a:br>
            <a:endParaRPr lang="en-US" sz="1600" dirty="0" smtClean="0"/>
          </a:p>
          <a:p>
            <a:r>
              <a:rPr lang="en-SG" sz="1600" dirty="0" smtClean="0"/>
              <a:t>A </a:t>
            </a:r>
            <a:r>
              <a:rPr lang="en-SG" sz="1600" b="1" dirty="0" smtClean="0"/>
              <a:t>power law</a:t>
            </a:r>
            <a:r>
              <a:rPr lang="en-SG" sz="1600" dirty="0" smtClean="0"/>
              <a:t> is a special kind of mathematical relationship between two quantities. When the frequency of an event varies as a power of some attribute of that event (e.g. its size), the frequency is said to follow a power </a:t>
            </a:r>
            <a:r>
              <a:rPr lang="en-SG" sz="1600" dirty="0" smtClean="0"/>
              <a:t>law.</a:t>
            </a:r>
          </a:p>
        </p:txBody>
      </p:sp>
      <p:pic>
        <p:nvPicPr>
          <p:cNvPr id="1026" name="Picture 2" descr="C:\Users\Sudarshan\Desktop\ec6c3402a1c4e42461e151df6271fe91.png"/>
          <p:cNvPicPr>
            <a:picLocks noChangeAspect="1" noChangeArrowheads="1"/>
          </p:cNvPicPr>
          <p:nvPr/>
        </p:nvPicPr>
        <p:blipFill>
          <a:blip r:embed="rId6"/>
          <a:srcRect/>
          <a:stretch>
            <a:fillRect/>
          </a:stretch>
        </p:blipFill>
        <p:spPr bwMode="auto">
          <a:xfrm>
            <a:off x="1428729" y="2857496"/>
            <a:ext cx="1571636" cy="270528"/>
          </a:xfrm>
          <a:prstGeom prst="rect">
            <a:avLst/>
          </a:prstGeom>
          <a:noFill/>
        </p:spPr>
      </p:pic>
      <p:sp>
        <p:nvSpPr>
          <p:cNvPr id="9" name="TextBox 8"/>
          <p:cNvSpPr txBox="1"/>
          <p:nvPr/>
        </p:nvSpPr>
        <p:spPr>
          <a:xfrm>
            <a:off x="6286512" y="5162148"/>
            <a:ext cx="3357586" cy="338554"/>
          </a:xfrm>
          <a:prstGeom prst="rect">
            <a:avLst/>
          </a:prstGeom>
          <a:noFill/>
        </p:spPr>
        <p:txBody>
          <a:bodyPr wrap="square" rtlCol="0">
            <a:spAutoFit/>
          </a:bodyPr>
          <a:lstStyle/>
          <a:p>
            <a:r>
              <a:rPr lang="en-US" sz="1600" dirty="0" smtClean="0"/>
              <a:t>Source: en.wikipedia.org</a:t>
            </a:r>
            <a:endParaRPr lang="en-SG"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Powe</a:t>
            </a:r>
            <a:r>
              <a:rPr lang="en-US" dirty="0" smtClean="0"/>
              <a:t>r Law Networks</a:t>
            </a:r>
            <a:endParaRPr lang="en-US" dirty="0"/>
          </a:p>
        </p:txBody>
      </p:sp>
      <p:pic>
        <p:nvPicPr>
          <p:cNvPr id="1028" name="Picture 4" descr="C:\Users\Sudarshan\Desktop\fig_complex_networks_powerlaw_scalefree_node_degree_distribution_large.png"/>
          <p:cNvPicPr>
            <a:picLocks noChangeAspect="1" noChangeArrowheads="1"/>
          </p:cNvPicPr>
          <p:nvPr/>
        </p:nvPicPr>
        <p:blipFill>
          <a:blip r:embed="rId3"/>
          <a:srcRect/>
          <a:stretch>
            <a:fillRect/>
          </a:stretch>
        </p:blipFill>
        <p:spPr bwMode="auto">
          <a:xfrm>
            <a:off x="500034" y="2214554"/>
            <a:ext cx="8262210" cy="2643206"/>
          </a:xfrm>
          <a:prstGeom prst="rect">
            <a:avLst/>
          </a:prstGeom>
          <a:noFill/>
        </p:spPr>
      </p:pic>
      <p:sp>
        <p:nvSpPr>
          <p:cNvPr id="8" name="TextBox 7"/>
          <p:cNvSpPr txBox="1"/>
          <p:nvPr/>
        </p:nvSpPr>
        <p:spPr>
          <a:xfrm>
            <a:off x="5857884" y="4988494"/>
            <a:ext cx="3357586" cy="369332"/>
          </a:xfrm>
          <a:prstGeom prst="rect">
            <a:avLst/>
          </a:prstGeom>
          <a:noFill/>
        </p:spPr>
        <p:txBody>
          <a:bodyPr wrap="square" rtlCol="0">
            <a:spAutoFit/>
          </a:bodyPr>
          <a:lstStyle/>
          <a:p>
            <a:r>
              <a:rPr lang="en-US" dirty="0" smtClean="0"/>
              <a:t>Source: network-science.org</a:t>
            </a:r>
            <a:endParaRPr lang="en-S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Central Idea of the Algorithm</a:t>
            </a:r>
            <a:endParaRPr lang="en-US" dirty="0"/>
          </a:p>
        </p:txBody>
      </p:sp>
      <p:sp>
        <p:nvSpPr>
          <p:cNvPr id="3" name="Content Placeholder 2"/>
          <p:cNvSpPr>
            <a:spLocks noGrp="1"/>
          </p:cNvSpPr>
          <p:nvPr>
            <p:ph idx="1"/>
          </p:nvPr>
        </p:nvSpPr>
        <p:spPr/>
        <p:txBody>
          <a:bodyPr>
            <a:normAutofit/>
          </a:bodyPr>
          <a:lstStyle/>
          <a:p>
            <a:r>
              <a:rPr lang="en-US" dirty="0" smtClean="0">
                <a:latin typeface="+mj-lt"/>
              </a:rPr>
              <a:t>Scale Free Networks follow a power law degree distribution. Hence, a hierarchy of nodes is formed. We exploit this fact in our algorithm to navigate through the network.</a:t>
            </a:r>
          </a:p>
          <a:p>
            <a:r>
              <a:rPr lang="en-US" dirty="0" smtClean="0">
                <a:latin typeface="+mj-lt"/>
              </a:rPr>
              <a:t>The walkers A and B start the navigation with the source and the destination nodes in a parallel fashion.</a:t>
            </a:r>
          </a:p>
          <a:p>
            <a:r>
              <a:rPr lang="en-US" dirty="0" smtClean="0">
                <a:latin typeface="+mj-lt"/>
              </a:rPr>
              <a:t>At each stage, the walkers hop to that neighbor with the highest degree. The intuition behind this algorithm is that the shortest path between any two nodes in the network passes through the hubs in the network.</a:t>
            </a:r>
          </a:p>
        </p:txBody>
      </p:sp>
    </p:spTree>
    <p:extLst>
      <p:ext uri="{BB962C8B-B14F-4D97-AF65-F5344CB8AC3E}">
        <p14:creationId xmlns="" xmlns:p14="http://schemas.microsoft.com/office/powerpoint/2010/main" val="942570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Central Idea of the Algorithm</a:t>
            </a:r>
            <a:endParaRPr lang="en-US" dirty="0"/>
          </a:p>
        </p:txBody>
      </p:sp>
      <p:sp>
        <p:nvSpPr>
          <p:cNvPr id="3" name="Content Placeholder 2"/>
          <p:cNvSpPr>
            <a:spLocks noGrp="1"/>
          </p:cNvSpPr>
          <p:nvPr>
            <p:ph idx="1"/>
          </p:nvPr>
        </p:nvSpPr>
        <p:spPr/>
        <p:txBody>
          <a:bodyPr>
            <a:normAutofit/>
          </a:bodyPr>
          <a:lstStyle/>
          <a:p>
            <a:r>
              <a:rPr lang="en-US" dirty="0" smtClean="0">
                <a:latin typeface="+mj-lt"/>
              </a:rPr>
              <a:t>When one of the walkers intersects the path of the other, we find the node common to both the paths and integrate the path from the source and the destination.</a:t>
            </a:r>
          </a:p>
          <a:p>
            <a:r>
              <a:rPr lang="en-US" dirty="0" smtClean="0">
                <a:latin typeface="+mj-lt"/>
              </a:rPr>
              <a:t>The contrasting difference between this algorithm and our previous algorithm is the availability of global information.</a:t>
            </a:r>
          </a:p>
          <a:p>
            <a:r>
              <a:rPr lang="en-US" dirty="0" smtClean="0">
                <a:latin typeface="+mj-lt"/>
              </a:rPr>
              <a:t>In our previous algorithm, we had assumed that we have the global knowledge of the network. But in the current algorithm, we use only local information in order to navigate within the network.</a:t>
            </a:r>
          </a:p>
          <a:p>
            <a:endParaRPr lang="en-US" dirty="0" smtClean="0">
              <a:latin typeface="+mj-lt"/>
            </a:endParaRPr>
          </a:p>
        </p:txBody>
      </p:sp>
    </p:spTree>
    <p:extLst>
      <p:ext uri="{BB962C8B-B14F-4D97-AF65-F5344CB8AC3E}">
        <p14:creationId xmlns="" xmlns:p14="http://schemas.microsoft.com/office/powerpoint/2010/main" val="942570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01000" cy="856488"/>
          </a:xfrm>
        </p:spPr>
        <p:txBody>
          <a:bodyPr/>
          <a:lstStyle/>
          <a:p>
            <a:pPr algn="ctr"/>
            <a:r>
              <a:rPr lang="en-US" dirty="0" smtClean="0"/>
              <a:t>Random Walks</a:t>
            </a:r>
            <a:endParaRPr lang="en-US" dirty="0"/>
          </a:p>
        </p:txBody>
      </p:sp>
      <p:sp>
        <p:nvSpPr>
          <p:cNvPr id="5" name="TextBox 4"/>
          <p:cNvSpPr txBox="1"/>
          <p:nvPr/>
        </p:nvSpPr>
        <p:spPr>
          <a:xfrm>
            <a:off x="3048000" y="6172200"/>
            <a:ext cx="4191000" cy="523220"/>
          </a:xfrm>
          <a:prstGeom prst="rect">
            <a:avLst/>
          </a:prstGeom>
          <a:noFill/>
        </p:spPr>
        <p:txBody>
          <a:bodyPr wrap="square" rtlCol="0">
            <a:spAutoFit/>
          </a:bodyPr>
          <a:lstStyle/>
          <a:p>
            <a:r>
              <a:rPr lang="en-US" sz="2800" dirty="0" smtClean="0"/>
              <a:t>1-Raw Random Walk</a:t>
            </a:r>
            <a:endParaRPr lang="en-US" sz="2800" dirty="0"/>
          </a:p>
        </p:txBody>
      </p:sp>
      <p:pic>
        <p:nvPicPr>
          <p:cNvPr id="1027" name="Picture 3" descr="C:\Users\Public\Documents\paper\Results\1rawrandomwalk.jpg"/>
          <p:cNvPicPr>
            <a:picLocks noChangeAspect="1" noChangeArrowheads="1"/>
          </p:cNvPicPr>
          <p:nvPr/>
        </p:nvPicPr>
        <p:blipFill>
          <a:blip r:embed="rId2" cstate="print"/>
          <a:srcRect/>
          <a:stretch>
            <a:fillRect/>
          </a:stretch>
        </p:blipFill>
        <p:spPr bwMode="auto">
          <a:xfrm>
            <a:off x="2057400" y="1447800"/>
            <a:ext cx="4800600" cy="4800600"/>
          </a:xfrm>
          <a:prstGeom prst="rect">
            <a:avLst/>
          </a:prstGeom>
          <a:noFill/>
          <a:effectLst>
            <a:softEdge rad="63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01000" cy="856488"/>
          </a:xfrm>
        </p:spPr>
        <p:txBody>
          <a:bodyPr/>
          <a:lstStyle/>
          <a:p>
            <a:pPr algn="ctr"/>
            <a:r>
              <a:rPr lang="en-US" dirty="0" smtClean="0"/>
              <a:t>Random Walks</a:t>
            </a:r>
            <a:endParaRPr lang="en-US" dirty="0"/>
          </a:p>
        </p:txBody>
      </p:sp>
      <p:pic>
        <p:nvPicPr>
          <p:cNvPr id="1026" name="Picture 2" descr="C:\Users\Public\Documents\paper\Results\2rawrandomwalk.jpg"/>
          <p:cNvPicPr>
            <a:picLocks noChangeAspect="1" noChangeArrowheads="1"/>
          </p:cNvPicPr>
          <p:nvPr/>
        </p:nvPicPr>
        <p:blipFill>
          <a:blip r:embed="rId2" cstate="print"/>
          <a:srcRect/>
          <a:stretch>
            <a:fillRect/>
          </a:stretch>
        </p:blipFill>
        <p:spPr bwMode="auto">
          <a:xfrm>
            <a:off x="2285999" y="1371600"/>
            <a:ext cx="4648201" cy="4648200"/>
          </a:xfrm>
          <a:prstGeom prst="rect">
            <a:avLst/>
          </a:prstGeom>
          <a:noFill/>
        </p:spPr>
      </p:pic>
      <p:sp>
        <p:nvSpPr>
          <p:cNvPr id="5" name="TextBox 4"/>
          <p:cNvSpPr txBox="1"/>
          <p:nvPr/>
        </p:nvSpPr>
        <p:spPr>
          <a:xfrm>
            <a:off x="3048000" y="6172200"/>
            <a:ext cx="4191000" cy="523220"/>
          </a:xfrm>
          <a:prstGeom prst="rect">
            <a:avLst/>
          </a:prstGeom>
          <a:noFill/>
        </p:spPr>
        <p:txBody>
          <a:bodyPr wrap="square" rtlCol="0">
            <a:spAutoFit/>
          </a:bodyPr>
          <a:lstStyle/>
          <a:p>
            <a:r>
              <a:rPr lang="en-US" sz="2800" dirty="0" smtClean="0"/>
              <a:t>2-Raw Random Walk</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8305800" cy="856488"/>
          </a:xfrm>
        </p:spPr>
        <p:txBody>
          <a:bodyPr>
            <a:normAutofit fontScale="90000"/>
          </a:bodyPr>
          <a:lstStyle/>
          <a:p>
            <a:r>
              <a:rPr lang="en-US" dirty="0" smtClean="0"/>
              <a:t>Applications: Word Morph Game </a:t>
            </a:r>
            <a:endParaRPr lang="en-US" dirty="0"/>
          </a:p>
        </p:txBody>
      </p:sp>
      <p:sp>
        <p:nvSpPr>
          <p:cNvPr id="5" name="TextBox 4"/>
          <p:cNvSpPr txBox="1"/>
          <p:nvPr/>
        </p:nvSpPr>
        <p:spPr>
          <a:xfrm>
            <a:off x="6553200" y="6488668"/>
            <a:ext cx="2590800" cy="369332"/>
          </a:xfrm>
          <a:prstGeom prst="rect">
            <a:avLst/>
          </a:prstGeom>
          <a:noFill/>
        </p:spPr>
        <p:txBody>
          <a:bodyPr wrap="square" rtlCol="0">
            <a:spAutoFit/>
          </a:bodyPr>
          <a:lstStyle/>
          <a:p>
            <a:r>
              <a:rPr lang="en-US" dirty="0" smtClean="0"/>
              <a:t>Word Morph Graph</a:t>
            </a:r>
            <a:endParaRPr lang="en-US" dirty="0"/>
          </a:p>
        </p:txBody>
      </p:sp>
      <p:pic>
        <p:nvPicPr>
          <p:cNvPr id="1026" name="Picture 2" descr="C:\Users\Public\Documents\WordMorpGame.png"/>
          <p:cNvPicPr>
            <a:picLocks noChangeAspect="1" noChangeArrowheads="1"/>
          </p:cNvPicPr>
          <p:nvPr/>
        </p:nvPicPr>
        <p:blipFill>
          <a:blip r:embed="rId2" cstate="print"/>
          <a:srcRect/>
          <a:stretch>
            <a:fillRect/>
          </a:stretch>
        </p:blipFill>
        <p:spPr bwMode="auto">
          <a:xfrm>
            <a:off x="304800" y="1295400"/>
            <a:ext cx="7581900" cy="523945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319</TotalTime>
  <Words>366</Words>
  <Application>Microsoft Office PowerPoint</Application>
  <PresentationFormat>On-screen Show (4:3)</PresentationFormat>
  <Paragraphs>60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Complex Networks A parallel search algorithm in power law networks</vt:lpstr>
      <vt:lpstr>The Story so Far…</vt:lpstr>
      <vt:lpstr>Power Law Networks</vt:lpstr>
      <vt:lpstr>Power Law Networks</vt:lpstr>
      <vt:lpstr>Central Idea of the Algorithm</vt:lpstr>
      <vt:lpstr>Central Idea of the Algorithm</vt:lpstr>
      <vt:lpstr>Random Walks</vt:lpstr>
      <vt:lpstr>Random Walks</vt:lpstr>
      <vt:lpstr>Applications: Word Morph Game </vt:lpstr>
      <vt:lpstr>Applications : Gnutella peer-to-peer network</vt:lpstr>
      <vt:lpstr>Results</vt:lpstr>
      <vt:lpstr>Results</vt:lpstr>
      <vt:lpstr>Results</vt:lpstr>
      <vt:lpstr>What We Learnt…</vt:lpstr>
      <vt:lpstr>Ideas!!!</vt:lpstr>
      <vt:lpstr>Taking It Further…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Networks</dc:title>
  <dc:creator>Vijay Mahantesh</dc:creator>
  <cp:lastModifiedBy>Sudarshan</cp:lastModifiedBy>
  <cp:revision>56</cp:revision>
  <dcterms:created xsi:type="dcterms:W3CDTF">2006-08-16T00:00:00Z</dcterms:created>
  <dcterms:modified xsi:type="dcterms:W3CDTF">2012-03-19T10:04:18Z</dcterms:modified>
</cp:coreProperties>
</file>