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1"/>
    <p:restoredTop sz="96512"/>
  </p:normalViewPr>
  <p:slideViewPr>
    <p:cSldViewPr snapToGrid="0" snapToObjects="1">
      <p:cViewPr varScale="1">
        <p:scale>
          <a:sx n="128" d="100"/>
          <a:sy n="128" d="100"/>
        </p:scale>
        <p:origin x="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ECEE-6A63-7242-A7F7-1C3C4EBC0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70009-CA35-B94F-9800-517B7DC2A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4E5FA-D2A1-2045-8E88-5845B7FD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E698-CD04-5A47-AB1B-C84FF446BA26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3D70B-E1B5-1247-B74F-7A7F7CD4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BBC8D-8678-9240-804B-F8B33DFA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0AE-ADDE-DF4E-A2DE-42D13A40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0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ABD9-32BB-D648-8C5F-7760C816D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81838-32A0-E247-99D3-6EBDEA958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4A4A-8744-8741-A090-AE7CD634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E698-CD04-5A47-AB1B-C84FF446BA26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C7A7-58DE-D944-8CA6-C345892C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CCA76-F0B1-794F-A01F-77FB16B2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0AE-ADDE-DF4E-A2DE-42D13A40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7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CAF7F-8B86-F049-B830-711B7CE95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5C8BF-95F1-5A44-834B-5B26EB047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445D4-33D2-5540-9C6D-38EF2F35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E698-CD04-5A47-AB1B-C84FF446BA26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36062-A570-6649-BBA4-96B8BADC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6A8E6-CBD5-F94D-93D0-97AF12F8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0AE-ADDE-DF4E-A2DE-42D13A40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6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ABD1-A5AC-3844-9F95-4BDEA6BE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55CAE-3002-3346-8C76-3F7A7D062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14F3-65F5-7E45-BAB4-270B8DCD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E698-CD04-5A47-AB1B-C84FF446BA26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48E8A-736B-1F4D-AA03-E4870E5E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EE5F3-BA0D-AD4B-A603-94F34639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0AE-ADDE-DF4E-A2DE-42D13A40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8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5620-AA18-5444-BDB4-4CB95AB4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5E214-4FED-5249-8046-188080FED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CE80A-D3E7-F945-920D-9E396987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E698-CD04-5A47-AB1B-C84FF446BA26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EEB25-5264-4940-B844-B13997FC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779F5-0300-D049-AD32-D61351CE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0AE-ADDE-DF4E-A2DE-42D13A40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04F7-7092-8942-A9A2-99D9CC82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F1AA-877F-764B-9C36-998E9CF48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7D477-630C-7F4A-B231-8172E9B08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990F4-B652-2940-A4BB-6D9AC843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E698-CD04-5A47-AB1B-C84FF446BA26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9B2A1-53CA-9F4F-BF03-250FDD2A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FE52F-AFF6-C848-826D-E5516B05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0AE-ADDE-DF4E-A2DE-42D13A40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3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F805-395E-DC4B-8CA9-281DBFFC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8097C-62E0-D149-B8D2-D2B7EBD65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61A95-5972-4740-910B-A6BE20D61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FA17A-2D0E-C947-B3F3-D1FA595B5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7057F-E1D3-F24C-8CBE-A85ED1D1D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7AAF7-ACA8-A247-B184-EE7CAA1E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E698-CD04-5A47-AB1B-C84FF446BA26}" type="datetimeFigureOut">
              <a:rPr lang="en-US" smtClean="0"/>
              <a:t>4/16/22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8096E1-D8D0-7348-9FF3-022353D9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8253A-92D4-7E4A-BCA8-EF12AA05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0AE-ADDE-DF4E-A2DE-42D13A40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7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9B9A-6694-3C4A-90A6-2DDBC459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9EB41-A51B-6241-9507-39259FDA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E698-CD04-5A47-AB1B-C84FF446BA26}" type="datetimeFigureOut">
              <a:rPr lang="en-US" smtClean="0"/>
              <a:t>4/16/22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B7206-5817-8F4F-BCC9-8E116576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0060E-E721-E34A-A7A3-F5E02513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0AE-ADDE-DF4E-A2DE-42D13A40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3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3AE85-4AA2-AE4D-A712-EB13C33C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E698-CD04-5A47-AB1B-C84FF446BA26}" type="datetimeFigureOut">
              <a:rPr lang="en-US" smtClean="0"/>
              <a:t>4/16/22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E71F8-CBE5-F340-8BD2-3BC71C65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CAFA9-AA1E-D443-A607-F450D1DE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0AE-ADDE-DF4E-A2DE-42D13A40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5211-A602-BC4D-B69D-5E90453A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88004-194F-EC47-94B2-50E190BAC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25454-F044-AA43-BC47-4DC7C76B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3F036-1EF9-5549-9D80-B3BEC8E2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E698-CD04-5A47-AB1B-C84FF446BA26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D9CAB-6088-ED47-9945-244E2DA0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3C98D-3EB6-224F-B4B3-CB8F226B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0AE-ADDE-DF4E-A2DE-42D13A40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B90D-3C70-7243-9B34-DAE846F8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F997E-8545-E944-BC5D-1DE4FE2FF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FC665-9014-D345-8539-852E6FAC9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B6ACF-63E3-4E43-AA33-02F0AA4D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E698-CD04-5A47-AB1B-C84FF446BA26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B3F1F-9034-D74C-BA31-0E59B723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E8483-258E-2744-A610-301FCB09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0AE-ADDE-DF4E-A2DE-42D13A40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8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7744E1-F95B-8C46-970B-523F573D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5A8E-AE94-E24F-AD63-46767AB30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BBAB9-BF96-5844-BB8F-26E56F73D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7E698-CD04-5A47-AB1B-C84FF446BA26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489C4-EFF1-F744-BE94-68B5F167E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4BC02-54D2-3040-A7F9-B961D9834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9E0AE-ADDE-DF4E-A2DE-42D13A40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1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9DD9-5456-B049-813F-D7299C979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9FE28-EC06-B943-98B0-79F4BB372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5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C605-4CA0-3340-AF3A-A9E4BDE0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main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AF58F-BA36-4D45-BC83-7765926EC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endParaRPr lang="en-US" dirty="0"/>
          </a:p>
          <a:p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Trainer</a:t>
            </a:r>
          </a:p>
        </p:txBody>
      </p:sp>
    </p:spTree>
    <p:extLst>
      <p:ext uri="{BB962C8B-B14F-4D97-AF65-F5344CB8AC3E}">
        <p14:creationId xmlns:p14="http://schemas.microsoft.com/office/powerpoint/2010/main" val="364959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BE47-A25F-2443-9C52-8B2E70A4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048B-632C-3048-AEEB-024ECB2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Takes in pre-processed data</a:t>
            </a:r>
          </a:p>
          <a:p>
            <a:pPr lvl="1"/>
            <a:r>
              <a:rPr lang="en-US" dirty="0"/>
              <a:t>Pre-processed data format</a:t>
            </a:r>
          </a:p>
          <a:p>
            <a:pPr lvl="2"/>
            <a:r>
              <a:rPr lang="en-US" dirty="0"/>
              <a:t>Dictionary – {‘train’: list}</a:t>
            </a:r>
          </a:p>
          <a:p>
            <a:pPr lvl="2"/>
            <a:r>
              <a:rPr lang="en-US" dirty="0" err="1"/>
              <a:t>Sublist</a:t>
            </a:r>
            <a:r>
              <a:rPr lang="en-US" dirty="0"/>
              <a:t> is collection of dictionaries – [{‘words’: [], ‘</a:t>
            </a:r>
            <a:r>
              <a:rPr lang="en-US" dirty="0" err="1"/>
              <a:t>labels_sbdh</a:t>
            </a:r>
            <a:r>
              <a:rPr lang="en-US" dirty="0"/>
              <a:t>’: [], ‘</a:t>
            </a:r>
            <a:r>
              <a:rPr lang="en-US" dirty="0" err="1"/>
              <a:t>labels_umls</a:t>
            </a:r>
            <a:r>
              <a:rPr lang="en-US" dirty="0"/>
              <a:t>’: []}]</a:t>
            </a:r>
          </a:p>
          <a:p>
            <a:r>
              <a:rPr lang="en-US" dirty="0"/>
              <a:t>Splits data</a:t>
            </a:r>
          </a:p>
          <a:p>
            <a:r>
              <a:rPr lang="en-US" dirty="0"/>
              <a:t>Tokenizes</a:t>
            </a:r>
          </a:p>
          <a:p>
            <a:pPr lvl="1"/>
            <a:r>
              <a:rPr lang="en-US" dirty="0"/>
              <a:t>I found this little tricky</a:t>
            </a:r>
          </a:p>
          <a:p>
            <a:pPr lvl="1"/>
            <a:r>
              <a:rPr lang="en-US" dirty="0"/>
              <a:t>A word can be split into multiple tokens and we need to keep track of corresponding labels </a:t>
            </a:r>
          </a:p>
          <a:p>
            <a:pPr lvl="2"/>
            <a:r>
              <a:rPr lang="en-US" dirty="0"/>
              <a:t>Either extend label for all </a:t>
            </a:r>
            <a:r>
              <a:rPr lang="en-US" dirty="0" err="1"/>
              <a:t>subtokens</a:t>
            </a:r>
            <a:endParaRPr lang="en-US" dirty="0"/>
          </a:p>
          <a:p>
            <a:pPr lvl="2"/>
            <a:r>
              <a:rPr lang="en-US" dirty="0"/>
              <a:t>Or use BIO format (we are doing this)</a:t>
            </a:r>
          </a:p>
          <a:p>
            <a:r>
              <a:rPr lang="en-US" dirty="0"/>
              <a:t>Creates </a:t>
            </a:r>
            <a:r>
              <a:rPr lang="en-US" dirty="0" err="1"/>
              <a:t>dataloaders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8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753A-6403-5645-BB63-B8D3502E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C8A43-865B-284D-B499-2A7AEC087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main elements</a:t>
            </a:r>
          </a:p>
          <a:p>
            <a:pPr lvl="1"/>
            <a:r>
              <a:rPr lang="en-US" dirty="0"/>
              <a:t>Pre-trained encoder</a:t>
            </a:r>
          </a:p>
          <a:p>
            <a:pPr lvl="1"/>
            <a:r>
              <a:rPr lang="en-US" dirty="0"/>
              <a:t>Custom classifier</a:t>
            </a:r>
          </a:p>
          <a:p>
            <a:endParaRPr lang="en-US" dirty="0"/>
          </a:p>
          <a:p>
            <a:r>
              <a:rPr lang="en-US" dirty="0"/>
              <a:t>In case of single task (NER)</a:t>
            </a:r>
          </a:p>
          <a:p>
            <a:pPr lvl="1"/>
            <a:r>
              <a:rPr lang="en-US" dirty="0"/>
              <a:t>We’ll use the pre-trained encoder only</a:t>
            </a:r>
          </a:p>
          <a:p>
            <a:pPr lvl="1"/>
            <a:r>
              <a:rPr lang="en-US" dirty="0"/>
              <a:t>Match the configuration to token classification task</a:t>
            </a:r>
          </a:p>
          <a:p>
            <a:pPr lvl="1"/>
            <a:endParaRPr lang="en-US" dirty="0"/>
          </a:p>
          <a:p>
            <a:r>
              <a:rPr lang="en-US" dirty="0"/>
              <a:t>In case of multi-task learning (NER + NEN)</a:t>
            </a:r>
          </a:p>
          <a:p>
            <a:pPr lvl="1"/>
            <a:r>
              <a:rPr lang="en-US" dirty="0"/>
              <a:t>We’ll define the custom classifier</a:t>
            </a:r>
          </a:p>
          <a:p>
            <a:pPr lvl="1"/>
            <a:r>
              <a:rPr lang="en-US" dirty="0"/>
              <a:t>Two neural networks, one for each task</a:t>
            </a:r>
          </a:p>
        </p:txBody>
      </p:sp>
    </p:spTree>
    <p:extLst>
      <p:ext uri="{BB962C8B-B14F-4D97-AF65-F5344CB8AC3E}">
        <p14:creationId xmlns:p14="http://schemas.microsoft.com/office/powerpoint/2010/main" val="356641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0E2A-A313-9743-BEFF-999A3D37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DD8DF-E849-2245-9FD6-1E3B6F74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has the most content</a:t>
            </a:r>
          </a:p>
          <a:p>
            <a:r>
              <a:rPr lang="en-US" dirty="0"/>
              <a:t>Interacts with data and model components </a:t>
            </a:r>
          </a:p>
          <a:p>
            <a:r>
              <a:rPr lang="en-US" dirty="0"/>
              <a:t>During initialization trainer defines</a:t>
            </a:r>
          </a:p>
          <a:p>
            <a:pPr lvl="1"/>
            <a:r>
              <a:rPr lang="en-US" dirty="0"/>
              <a:t>Loss function</a:t>
            </a:r>
          </a:p>
          <a:p>
            <a:pPr lvl="1"/>
            <a:r>
              <a:rPr lang="en-US" dirty="0"/>
              <a:t>Optimizer</a:t>
            </a:r>
          </a:p>
          <a:p>
            <a:r>
              <a:rPr lang="en-US" dirty="0"/>
              <a:t>Main method of trainer component is train()</a:t>
            </a:r>
          </a:p>
          <a:p>
            <a:pPr lvl="1"/>
            <a:r>
              <a:rPr lang="en-US" dirty="0"/>
              <a:t>Initializes </a:t>
            </a:r>
            <a:r>
              <a:rPr lang="en-US" dirty="0" err="1"/>
              <a:t>wandb</a:t>
            </a:r>
            <a:r>
              <a:rPr lang="en-US" dirty="0"/>
              <a:t> viz</a:t>
            </a:r>
          </a:p>
          <a:p>
            <a:pPr lvl="1"/>
            <a:r>
              <a:rPr lang="en-US" dirty="0"/>
              <a:t>Defines LR scheduler</a:t>
            </a:r>
          </a:p>
          <a:p>
            <a:pPr lvl="1"/>
            <a:r>
              <a:rPr lang="en-US" dirty="0"/>
              <a:t>Two for loops: over epochs and over train </a:t>
            </a:r>
            <a:r>
              <a:rPr lang="en-US" dirty="0" err="1"/>
              <a:t>dataloader</a:t>
            </a:r>
            <a:endParaRPr lang="en-US" dirty="0"/>
          </a:p>
          <a:p>
            <a:pPr lvl="1"/>
            <a:r>
              <a:rPr lang="en-US" dirty="0"/>
              <a:t>Performs model evaluation at ‘</a:t>
            </a:r>
            <a:r>
              <a:rPr lang="en-US" dirty="0" err="1"/>
              <a:t>every_eval_steps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Following metrics are calculated for model performance evaluation (</a:t>
            </a:r>
            <a:r>
              <a:rPr lang="en-US" dirty="0" err="1"/>
              <a:t>metho</a:t>
            </a:r>
            <a:r>
              <a:rPr lang="en-US" dirty="0"/>
              <a:t>: ‘</a:t>
            </a:r>
            <a:r>
              <a:rPr lang="en-US" dirty="0" err="1"/>
              <a:t>measure_performance</a:t>
            </a:r>
            <a:r>
              <a:rPr lang="en-US" dirty="0"/>
              <a:t>’) </a:t>
            </a:r>
          </a:p>
          <a:p>
            <a:pPr lvl="2"/>
            <a:r>
              <a:rPr lang="en-US" dirty="0"/>
              <a:t>Class specific precision, recall, f1-score</a:t>
            </a:r>
          </a:p>
          <a:p>
            <a:pPr lvl="2"/>
            <a:r>
              <a:rPr lang="en-US" dirty="0"/>
              <a:t>Confusion matrix (avoid calculating this for NEN)</a:t>
            </a:r>
          </a:p>
          <a:p>
            <a:pPr lvl="1"/>
            <a:r>
              <a:rPr lang="en-US" dirty="0"/>
              <a:t>At the end of both for loops model is tested on </a:t>
            </a:r>
            <a:r>
              <a:rPr lang="en-US" dirty="0" err="1"/>
              <a:t>dataloader_test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96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BE30EC4-94B9-7946-9A79-B6C9A9BBF2F1}"/>
              </a:ext>
            </a:extLst>
          </p:cNvPr>
          <p:cNvSpPr/>
          <p:nvPr/>
        </p:nvSpPr>
        <p:spPr>
          <a:xfrm>
            <a:off x="6698813" y="4328724"/>
            <a:ext cx="5122984" cy="2039816"/>
          </a:xfrm>
          <a:prstGeom prst="roundRect">
            <a:avLst/>
          </a:pr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01E91B5-0EF7-1749-933D-B0C39DC9F292}"/>
              </a:ext>
            </a:extLst>
          </p:cNvPr>
          <p:cNvSpPr/>
          <p:nvPr/>
        </p:nvSpPr>
        <p:spPr>
          <a:xfrm>
            <a:off x="1981619" y="1096946"/>
            <a:ext cx="3105778" cy="2039816"/>
          </a:xfrm>
          <a:prstGeom prst="roundRect">
            <a:avLst/>
          </a:pr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FD2683D-FE68-DC47-BE49-C9B707210BA4}"/>
              </a:ext>
            </a:extLst>
          </p:cNvPr>
          <p:cNvSpPr/>
          <p:nvPr/>
        </p:nvSpPr>
        <p:spPr>
          <a:xfrm>
            <a:off x="7104605" y="1096946"/>
            <a:ext cx="3105778" cy="2039816"/>
          </a:xfrm>
          <a:prstGeom prst="roundRect">
            <a:avLst/>
          </a:pr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35B659F-BDE6-1440-9A34-FE65E3A6AC8B}"/>
              </a:ext>
            </a:extLst>
          </p:cNvPr>
          <p:cNvSpPr/>
          <p:nvPr/>
        </p:nvSpPr>
        <p:spPr>
          <a:xfrm>
            <a:off x="594792" y="4328724"/>
            <a:ext cx="5122984" cy="2039816"/>
          </a:xfrm>
          <a:prstGeom prst="roundRect">
            <a:avLst/>
          </a:pr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9685F6-AC81-3849-B362-FF880C4B79F0}"/>
              </a:ext>
            </a:extLst>
          </p:cNvPr>
          <p:cNvSpPr txBox="1"/>
          <p:nvPr/>
        </p:nvSpPr>
        <p:spPr>
          <a:xfrm>
            <a:off x="3455346" y="727614"/>
            <a:ext cx="163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SBDHData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BD2BD4-3DAC-7742-ABDA-9BFA03E1563C}"/>
              </a:ext>
            </a:extLst>
          </p:cNvPr>
          <p:cNvSpPr txBox="1"/>
          <p:nvPr/>
        </p:nvSpPr>
        <p:spPr>
          <a:xfrm>
            <a:off x="8405079" y="727614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SBDHModel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54CD14-5B5D-0A4D-A8A8-2CFDB723DD6E}"/>
              </a:ext>
            </a:extLst>
          </p:cNvPr>
          <p:cNvSpPr txBox="1"/>
          <p:nvPr/>
        </p:nvSpPr>
        <p:spPr>
          <a:xfrm>
            <a:off x="3353539" y="3959392"/>
            <a:ext cx="236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SBDHExperiments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4E0FD2-D278-844B-9CE1-70739D2D2393}"/>
              </a:ext>
            </a:extLst>
          </p:cNvPr>
          <p:cNvSpPr txBox="1"/>
          <p:nvPr/>
        </p:nvSpPr>
        <p:spPr>
          <a:xfrm>
            <a:off x="9971419" y="3959392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SBDHTrainer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22C64-A777-1748-8578-2EADEAC06694}"/>
              </a:ext>
            </a:extLst>
          </p:cNvPr>
          <p:cNvSpPr txBox="1"/>
          <p:nvPr/>
        </p:nvSpPr>
        <p:spPr>
          <a:xfrm>
            <a:off x="1981617" y="1442336"/>
            <a:ext cx="3105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Read data, label2id</a:t>
            </a:r>
          </a:p>
          <a:p>
            <a:r>
              <a:rPr lang="en-US" dirty="0"/>
              <a:t>2. Define tokenizer</a:t>
            </a:r>
          </a:p>
          <a:p>
            <a:r>
              <a:rPr lang="en-US" dirty="0"/>
              <a:t>3. Tokenize data</a:t>
            </a:r>
          </a:p>
          <a:p>
            <a:r>
              <a:rPr lang="en-US" dirty="0"/>
              <a:t>4. Create </a:t>
            </a:r>
            <a:r>
              <a:rPr lang="en-US" dirty="0" err="1"/>
              <a:t>dataloaders</a:t>
            </a:r>
            <a:r>
              <a:rPr lang="en-US" dirty="0"/>
              <a:t> for train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95DF70-637C-8148-A798-25F0677C7109}"/>
              </a:ext>
            </a:extLst>
          </p:cNvPr>
          <p:cNvSpPr txBox="1"/>
          <p:nvPr/>
        </p:nvSpPr>
        <p:spPr>
          <a:xfrm>
            <a:off x="7104604" y="1442335"/>
            <a:ext cx="3105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Define config</a:t>
            </a:r>
          </a:p>
          <a:p>
            <a:r>
              <a:rPr lang="en-US" dirty="0"/>
              <a:t>2. Define encoder</a:t>
            </a:r>
          </a:p>
          <a:p>
            <a:r>
              <a:rPr lang="en-US" dirty="0"/>
              <a:t>3. Create classifier</a:t>
            </a:r>
          </a:p>
          <a:p>
            <a:r>
              <a:rPr lang="en-US" dirty="0"/>
              <a:t>4. Define forward method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4357BE-D3D9-4949-BA45-E218C3BF8F80}"/>
              </a:ext>
            </a:extLst>
          </p:cNvPr>
          <p:cNvSpPr txBox="1"/>
          <p:nvPr/>
        </p:nvSpPr>
        <p:spPr>
          <a:xfrm>
            <a:off x="6698813" y="4662788"/>
            <a:ext cx="5122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Define loss </a:t>
            </a:r>
            <a:r>
              <a:rPr lang="en-US" dirty="0" err="1"/>
              <a:t>fn</a:t>
            </a:r>
            <a:endParaRPr lang="en-US" dirty="0"/>
          </a:p>
          <a:p>
            <a:r>
              <a:rPr lang="en-US" dirty="0"/>
              <a:t>2. Define optimizer</a:t>
            </a:r>
          </a:p>
          <a:p>
            <a:r>
              <a:rPr lang="en-US" dirty="0"/>
              <a:t>3. Train method (train model, evaluate at specified frequency and test at the end)</a:t>
            </a:r>
          </a:p>
        </p:txBody>
      </p:sp>
    </p:spTree>
    <p:extLst>
      <p:ext uri="{BB962C8B-B14F-4D97-AF65-F5344CB8AC3E}">
        <p14:creationId xmlns:p14="http://schemas.microsoft.com/office/powerpoint/2010/main" val="66015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C4F5-007B-554D-9ADB-5A23E02B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A65B-2496-254C-B4CD-077936CB6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Data component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Model name </a:t>
            </a:r>
            <a:r>
              <a:rPr lang="en-US" dirty="0"/>
              <a:t>required for the tokenizer</a:t>
            </a:r>
          </a:p>
          <a:p>
            <a:r>
              <a:rPr lang="en-US" dirty="0"/>
              <a:t>Model component</a:t>
            </a:r>
          </a:p>
          <a:p>
            <a:pPr lvl="1"/>
            <a:r>
              <a:rPr lang="en-US" dirty="0"/>
              <a:t>Encoder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Model name</a:t>
            </a:r>
          </a:p>
          <a:p>
            <a:pPr lvl="1"/>
            <a:r>
              <a:rPr lang="en-US" dirty="0"/>
              <a:t>Classifier</a:t>
            </a:r>
          </a:p>
          <a:p>
            <a:pPr lvl="2"/>
            <a:r>
              <a:rPr lang="en-US" dirty="0"/>
              <a:t>Num labels</a:t>
            </a:r>
          </a:p>
          <a:p>
            <a:pPr lvl="2"/>
            <a:r>
              <a:rPr lang="en-US" dirty="0"/>
              <a:t>Num layers – can ignore this, general practice is to directly convert </a:t>
            </a:r>
            <a:r>
              <a:rPr lang="en-US" dirty="0" err="1"/>
              <a:t>encoder_hidden</a:t>
            </a:r>
            <a:r>
              <a:rPr lang="en-US" dirty="0"/>
              <a:t> to </a:t>
            </a:r>
            <a:r>
              <a:rPr lang="en-US" dirty="0" err="1"/>
              <a:t>num_labels</a:t>
            </a:r>
            <a:endParaRPr lang="en-US" dirty="0"/>
          </a:p>
          <a:p>
            <a:pPr lvl="2"/>
            <a:r>
              <a:rPr lang="en-US" dirty="0"/>
              <a:t>Layer dims – [</a:t>
            </a:r>
            <a:r>
              <a:rPr lang="en-US" dirty="0" err="1"/>
              <a:t>input_dim</a:t>
            </a:r>
            <a:r>
              <a:rPr lang="en-US" dirty="0"/>
              <a:t>, hidden, hidden, …, </a:t>
            </a:r>
            <a:r>
              <a:rPr lang="en-US" dirty="0" err="1"/>
              <a:t>num_labels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Dropout</a:t>
            </a:r>
          </a:p>
          <a:p>
            <a:r>
              <a:rPr lang="en-US" dirty="0"/>
              <a:t>Trainer component</a:t>
            </a:r>
          </a:p>
          <a:p>
            <a:pPr lvl="1"/>
            <a:r>
              <a:rPr lang="en-US" dirty="0"/>
              <a:t>Loss function – can ignore this and use standard cross-entropy</a:t>
            </a:r>
          </a:p>
          <a:p>
            <a:pPr lvl="1"/>
            <a:r>
              <a:rPr lang="en-US" dirty="0"/>
              <a:t>Optimizer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Starting learning rate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Weight decay</a:t>
            </a:r>
          </a:p>
          <a:p>
            <a:pPr lvl="2"/>
            <a:r>
              <a:rPr lang="en-US" dirty="0"/>
              <a:t>Adam epsilon</a:t>
            </a:r>
          </a:p>
          <a:p>
            <a:pPr lvl="1"/>
            <a:r>
              <a:rPr lang="en-US" dirty="0"/>
              <a:t>Scheduler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Total training steps</a:t>
            </a:r>
          </a:p>
          <a:p>
            <a:pPr lvl="2"/>
            <a:r>
              <a:rPr lang="en-US" dirty="0"/>
              <a:t>Warmup fraction</a:t>
            </a:r>
          </a:p>
          <a:p>
            <a:pPr lvl="1"/>
            <a:r>
              <a:rPr lang="en-US" dirty="0" err="1"/>
              <a:t>Wandb</a:t>
            </a:r>
            <a:r>
              <a:rPr lang="en-US" dirty="0"/>
              <a:t> project name</a:t>
            </a:r>
          </a:p>
          <a:p>
            <a:pPr lvl="1"/>
            <a:r>
              <a:rPr lang="en-US" dirty="0"/>
              <a:t>device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8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405</Words>
  <Application>Microsoft Macintosh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Code structure</vt:lpstr>
      <vt:lpstr>Three main components</vt:lpstr>
      <vt:lpstr>Data component</vt:lpstr>
      <vt:lpstr>Model component</vt:lpstr>
      <vt:lpstr>Trainer component</vt:lpstr>
      <vt:lpstr>PowerPoint Presentation</vt:lpstr>
      <vt:lpstr>Hyperparameters of interest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structure</dc:title>
  <dc:creator>Deshpande, Vijeta K</dc:creator>
  <cp:lastModifiedBy>Deshpande, Vijeta K</cp:lastModifiedBy>
  <cp:revision>5</cp:revision>
  <dcterms:created xsi:type="dcterms:W3CDTF">2022-04-16T04:23:26Z</dcterms:created>
  <dcterms:modified xsi:type="dcterms:W3CDTF">2022-04-16T13:22:22Z</dcterms:modified>
</cp:coreProperties>
</file>