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94737"/>
  </p:normalViewPr>
  <p:slideViewPr>
    <p:cSldViewPr snapToGrid="0" snapToObjects="1">
      <p:cViewPr varScale="1">
        <p:scale>
          <a:sx n="73" d="100"/>
          <a:sy n="73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43A4-ECE3-D540-83EB-FFAFC4671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0D2C-668F-F84C-94FC-0AB40B68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A750-8E54-AC47-AA83-2778560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135A-5E67-9044-BDF7-BF9F85D6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AB9B-EA3F-0A44-9987-EDE8CE1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3E35-4933-FA40-BD06-8AF0ADE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6B3A-C31E-C344-91D2-17C27E95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4A91-8229-4745-A89D-6A45E3C1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D11-002C-6240-9E6F-4D7A0659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57A0-FE8B-6448-99A1-7EC20C0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6ADA-5F36-1147-874A-25BC9650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B295-777A-D040-A164-D4B5D721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19F2-744E-CD4A-82E2-E270FF4E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90FB-5C6B-1243-BF27-EE685DF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54C0-E02F-E847-BAB1-B5FEFD18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1D98-58B9-084E-B3C1-AD3C2E3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EDF-E748-034B-B0C8-5FF36068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3A45-93D1-5E47-939A-F1CB29A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1CFD-C5DB-224F-A4E9-107ADF8E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D533-869C-C74C-B26E-FF02B957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0D6C-BE23-B941-A4A6-966CAE37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1F5-3EB0-FA48-BEA4-55E49BA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66EA-A04D-C04C-904C-BFA36D19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8E18-FED9-5949-B984-C7D598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190D-BB1A-1C43-850C-9122689E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FDF-52D1-8D45-B9EB-3E43CEB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1E28-7450-504B-9F14-526E3E0D7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BDD79-8224-9645-8956-ECFE364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F70F-7C97-2B42-97D3-68C393C4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CED5-BDC9-9340-BF9B-F8595BC7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41FB-CB64-6442-926B-CCB26E5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E5FC-18C8-684C-8F2D-EA30537B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CAE3-123E-5649-9728-D8540A44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8F3B-A0D5-4949-88F6-BC050FBE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FC544-0B04-C449-8DD8-37DBAEA8F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AA73C-33EC-F143-9AF3-69868548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038E-91D9-3F4D-8668-72456F8C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AB59E-9ACB-1048-84B6-C865029B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9DD55-929D-984F-A3CE-B32B0079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102F-8205-DD4E-9BCD-3C08411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4DE0F-DE79-8147-A419-93EFC065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6EB2-3638-604B-B8B2-58C6CCF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E653-EDCF-584C-B5D3-B8B2B124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6180-BFD5-0D45-8246-8167E9CF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683C0-E908-9E4F-A5D1-6CD680A1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6517-F2D7-2C47-A084-286F8B47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7A9D-60E8-3A44-8869-CBAE95D4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B9C-94D5-D240-8338-57609D0C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AD7B3-17C1-0C41-B8EB-450C2EEE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6858-D1D2-AA48-90CD-CCCA4DB8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58CB-14C1-2D46-AB6C-7AEE8FCA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3B78-A473-0F44-A887-070D0E4D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0D9-3EA8-524E-8278-FF6C92F7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8A330-5FA7-C647-B119-49C5D048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6EA2-E6AC-A647-94CA-794615BA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7BE5-B882-7C48-9B3E-908ED1F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3952-6EE6-9842-9106-AFD5FFEF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2996-C4C8-0741-BFCB-BB6025B3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1F392-7516-8B48-9E38-4FE7EEB4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2BE7-2502-D843-855E-FCDF1A3B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70D9-9B7E-5743-8C2C-CFA07220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F419-5A02-7343-AB86-E833DAAF76A0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4074-C430-FA42-98AE-6D3A7E2A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2C5D-E5BC-0F4F-BDB1-E6F29452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B1A-CDC7-9944-8B13-692BA5FD9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Side Effect Prediction with GNN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3007-8286-4E4B-AE0D-EFD44CEF1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Vijeta Deshpande</a:t>
            </a:r>
          </a:p>
          <a:p>
            <a:r>
              <a:rPr lang="en-US" dirty="0"/>
              <a:t>November 18, 2021</a:t>
            </a:r>
          </a:p>
        </p:txBody>
      </p:sp>
    </p:spTree>
    <p:extLst>
      <p:ext uri="{BB962C8B-B14F-4D97-AF65-F5344CB8AC3E}">
        <p14:creationId xmlns:p14="http://schemas.microsoft.com/office/powerpoint/2010/main" val="75475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0DAA-9954-2E4E-BA08-28F08EF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in GNN perspective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31F33A-C6F9-234F-A0DC-65C3B42432ED}"/>
              </a:ext>
            </a:extLst>
          </p:cNvPr>
          <p:cNvGrpSpPr/>
          <p:nvPr/>
        </p:nvGrpSpPr>
        <p:grpSpPr>
          <a:xfrm>
            <a:off x="641268" y="1713314"/>
            <a:ext cx="2577935" cy="4969256"/>
            <a:chOff x="8775865" y="775163"/>
            <a:chExt cx="2577935" cy="49692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D5CABE-C724-4A44-9418-323EB2EF4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/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blipFill>
                  <a:blip r:embed="rId3"/>
                  <a:stretch>
                    <a:fillRect l="-165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1A7164-57A4-3040-B094-5D4B010BD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/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blipFill>
                  <a:blip r:embed="rId4"/>
                  <a:stretch>
                    <a:fillRect l="-454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8D9D9-BB2C-CC4A-B8B3-526AE2219510}"/>
              </a:ext>
            </a:extLst>
          </p:cNvPr>
          <p:cNvCxnSpPr/>
          <p:nvPr/>
        </p:nvCxnSpPr>
        <p:spPr>
          <a:xfrm>
            <a:off x="4096987" y="1496291"/>
            <a:ext cx="0" cy="518627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6E16BE-948F-AF46-9E02-53AE7B5B0763}"/>
              </a:ext>
            </a:extLst>
          </p:cNvPr>
          <p:cNvGrpSpPr/>
          <p:nvPr/>
        </p:nvGrpSpPr>
        <p:grpSpPr>
          <a:xfrm>
            <a:off x="5594885" y="1551138"/>
            <a:ext cx="5211642" cy="5110768"/>
            <a:chOff x="5594885" y="1551138"/>
            <a:chExt cx="5211642" cy="51107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/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𝑝𝑟𝑜𝑡𝑒𝑖𝑛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/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𝑑𝑟𝑢𝑔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/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8270E6F-77FF-2A4E-858A-16D3259E93F5}"/>
                </a:ext>
              </a:extLst>
            </p:cNvPr>
            <p:cNvSpPr/>
            <p:nvPr/>
          </p:nvSpPr>
          <p:spPr>
            <a:xfrm>
              <a:off x="5594885" y="2701636"/>
              <a:ext cx="5211642" cy="2962893"/>
            </a:xfrm>
            <a:prstGeom prst="roundRect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/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C34F8D-3E07-FB41-A90D-EE5468EB6272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19" y="202919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30846C-23AC-054E-A307-B82570DD5284}"/>
                </a:ext>
              </a:extLst>
            </p:cNvPr>
            <p:cNvCxnSpPr>
              <a:cxnSpLocks/>
            </p:cNvCxnSpPr>
            <p:nvPr/>
          </p:nvCxnSpPr>
          <p:spPr>
            <a:xfrm>
              <a:off x="8213077" y="5664529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/>
                <p:nvPr/>
              </p:nvSpPr>
              <p:spPr>
                <a:xfrm>
                  <a:off x="6765686" y="1551138"/>
                  <a:ext cx="2904898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𝒒𝒖𝒆𝒓𝒚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686" y="1551138"/>
                  <a:ext cx="2904898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/>
                <p:nvPr/>
              </p:nvSpPr>
              <p:spPr>
                <a:xfrm>
                  <a:off x="7213187" y="6292574"/>
                  <a:ext cx="30845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561)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187" y="6292574"/>
                  <a:ext cx="308456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0E477F4-09DB-2744-9195-BCC3B10F01FF}"/>
                  </a:ext>
                </a:extLst>
              </p:cNvPr>
              <p:cNvSpPr/>
              <p:nvPr/>
            </p:nvSpPr>
            <p:spPr>
              <a:xfrm>
                <a:off x="7749145" y="4005066"/>
                <a:ext cx="843148" cy="2777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𝑎𝑔𝑔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0E477F4-09DB-2744-9195-BCC3B10F0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45" y="4005066"/>
                <a:ext cx="843148" cy="277721"/>
              </a:xfrm>
              <a:prstGeom prst="roundRect">
                <a:avLst/>
              </a:prstGeom>
              <a:blipFill>
                <a:blip r:embed="rId11"/>
                <a:stretch>
                  <a:fillRect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50CCFF-630F-F84B-9B54-A93A6EFEA15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222670" y="3777493"/>
            <a:ext cx="1948049" cy="2275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7343FA-3073-764C-9D08-284F82D85FD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170719" y="3799436"/>
            <a:ext cx="1919471" cy="2056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CED89F-C772-4040-82CF-E23F8E5C56C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749145" y="4282787"/>
            <a:ext cx="421574" cy="24812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47D0E7-5EB1-BB4B-A97D-DE893473EA7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454382" y="3788465"/>
            <a:ext cx="716337" cy="2166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3B611-7885-FF42-842F-7EAB3F04D64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170719" y="3793253"/>
            <a:ext cx="627786" cy="21181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656AF-0A17-6B4E-B324-6BD336171B4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70719" y="4282787"/>
            <a:ext cx="512737" cy="24418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3C1128-FA23-624D-AA26-21BF6771E7B6}"/>
                  </a:ext>
                </a:extLst>
              </p:cNvPr>
              <p:cNvSpPr txBox="1"/>
              <p:nvPr/>
            </p:nvSpPr>
            <p:spPr>
              <a:xfrm>
                <a:off x="6633047" y="4183082"/>
                <a:ext cx="50898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3C1128-FA23-624D-AA26-21BF6771E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47" y="4183082"/>
                <a:ext cx="508985" cy="3942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05D98-E6D8-BD47-81B7-256B9DAB6F01}"/>
                  </a:ext>
                </a:extLst>
              </p:cNvPr>
              <p:cNvSpPr txBox="1"/>
              <p:nvPr/>
            </p:nvSpPr>
            <p:spPr>
              <a:xfrm>
                <a:off x="9410909" y="4170046"/>
                <a:ext cx="512191" cy="423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05D98-E6D8-BD47-81B7-256B9DAB6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909" y="4170046"/>
                <a:ext cx="512191" cy="423386"/>
              </a:xfrm>
              <a:prstGeom prst="rect">
                <a:avLst/>
              </a:prstGeom>
              <a:blipFill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74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58CF-0274-8D4B-8126-D263B2F5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557A-4061-7D4A-8EE4-E2FC04E4F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We can rewrite above equation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Finally,</a:t>
                </a: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557A-4061-7D4A-8EE4-E2FC04E4F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40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D7B3-2475-B848-A5C3-A1D7A2B9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model development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7C90-0E04-804C-A020-CF370993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Formulate as a supervised task instead of two-step approach</a:t>
            </a:r>
          </a:p>
          <a:p>
            <a:r>
              <a:rPr lang="en-US" dirty="0"/>
              <a:t>Simplify the problem</a:t>
            </a:r>
          </a:p>
          <a:p>
            <a:pPr lvl="1"/>
            <a:r>
              <a:rPr lang="en-US" dirty="0"/>
              <a:t>Share weights across the different types of drug-drug relations</a:t>
            </a:r>
          </a:p>
          <a:p>
            <a:pPr lvl="1"/>
            <a:r>
              <a:rPr lang="en-US" dirty="0"/>
              <a:t>Share weights for protein and drug-protein graph networks</a:t>
            </a:r>
          </a:p>
          <a:p>
            <a:r>
              <a:rPr lang="en-US" dirty="0"/>
              <a:t>Initial embeddings</a:t>
            </a:r>
          </a:p>
          <a:p>
            <a:pPr lvl="1"/>
            <a:r>
              <a:rPr lang="en-US" dirty="0"/>
              <a:t>We know adverse event type for every drug</a:t>
            </a:r>
          </a:p>
          <a:p>
            <a:pPr lvl="2"/>
            <a:r>
              <a:rPr lang="en-US" dirty="0" err="1"/>
              <a:t>MedSpacy</a:t>
            </a:r>
            <a:endParaRPr lang="en-US" dirty="0"/>
          </a:p>
          <a:p>
            <a:pPr lvl="2"/>
            <a:r>
              <a:rPr lang="en-US" dirty="0" err="1"/>
              <a:t>BioBERT</a:t>
            </a:r>
            <a:endParaRPr lang="en-US" dirty="0"/>
          </a:p>
          <a:p>
            <a:pPr lvl="1"/>
            <a:r>
              <a:rPr lang="en-US" dirty="0"/>
              <a:t>Preprocessing needs be done for protein embeddings</a:t>
            </a:r>
          </a:p>
          <a:p>
            <a:r>
              <a:rPr lang="en-US" dirty="0"/>
              <a:t>Hyper-parameter tuning</a:t>
            </a:r>
          </a:p>
          <a:p>
            <a:pPr lvl="1"/>
            <a:r>
              <a:rPr lang="en-US" dirty="0"/>
              <a:t>GNN depth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Aggregators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FD-192F-8643-B322-5FD65315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4DAC-9697-2046-9B73-73B6D486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Inter-relations</a:t>
            </a:r>
          </a:p>
          <a:p>
            <a:r>
              <a:rPr lang="en-US" dirty="0"/>
              <a:t>Problem </a:t>
            </a:r>
          </a:p>
          <a:p>
            <a:pPr lvl="1"/>
            <a:r>
              <a:rPr lang="en-US" dirty="0"/>
              <a:t>Objective</a:t>
            </a:r>
          </a:p>
          <a:p>
            <a:pPr lvl="1"/>
            <a:r>
              <a:rPr lang="en-US" dirty="0"/>
              <a:t>Objective function</a:t>
            </a:r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94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C694-D5C5-4940-B3C2-F19E1AE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8823-8D6C-A84C-A4AB-54B2094E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Polypharmacy</a:t>
            </a:r>
          </a:p>
          <a:p>
            <a:pPr lvl="1"/>
            <a:r>
              <a:rPr lang="en-US" dirty="0"/>
              <a:t>Complex cases</a:t>
            </a:r>
          </a:p>
          <a:p>
            <a:pPr lvl="1"/>
            <a:r>
              <a:rPr lang="en-US" dirty="0"/>
              <a:t>Parallel conditions – comorbidities</a:t>
            </a:r>
          </a:p>
          <a:p>
            <a:pPr lvl="1"/>
            <a:r>
              <a:rPr lang="en-US" dirty="0"/>
              <a:t>Conditions such as HIV or TB</a:t>
            </a:r>
          </a:p>
          <a:p>
            <a:pPr lvl="1"/>
            <a:r>
              <a:rPr lang="en-US" dirty="0"/>
              <a:t>MEPS data: prescription expenses are high</a:t>
            </a:r>
          </a:p>
          <a:p>
            <a:r>
              <a:rPr lang="en-US" dirty="0"/>
              <a:t>Understanding different moving parts</a:t>
            </a:r>
          </a:p>
          <a:p>
            <a:pPr lvl="1"/>
            <a:r>
              <a:rPr lang="en-US" dirty="0"/>
              <a:t>Micro view of biology</a:t>
            </a:r>
          </a:p>
          <a:p>
            <a:pPr lvl="1"/>
            <a:r>
              <a:rPr lang="en-US" dirty="0"/>
              <a:t>Composition of the drug</a:t>
            </a:r>
          </a:p>
          <a:p>
            <a:pPr lvl="1"/>
            <a:r>
              <a:rPr lang="en-US" dirty="0"/>
              <a:t>Mutual relationship between drug and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AD0-7572-F143-867F-A916B0B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2BC71-9580-4843-AC12-A4B8F3BF7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Three main components</a:t>
                </a:r>
              </a:p>
              <a:p>
                <a:pPr lvl="1"/>
                <a:r>
                  <a:rPr lang="en-US" dirty="0"/>
                  <a:t>A protein graph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Curated by combining different sources</a:t>
                </a:r>
              </a:p>
              <a:p>
                <a:pPr lvl="2"/>
                <a:r>
                  <a:rPr lang="en-US" dirty="0"/>
                  <a:t>Physical interaction experimentally documented in humans</a:t>
                </a:r>
              </a:p>
              <a:p>
                <a:pPr lvl="1"/>
                <a:r>
                  <a:rPr lang="en-US" dirty="0"/>
                  <a:t>Connections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STITCH dataset</a:t>
                </a:r>
              </a:p>
              <a:p>
                <a:pPr lvl="2"/>
                <a:r>
                  <a:rPr lang="en-US" dirty="0"/>
                  <a:t>Only considers drug-protein interaction that are experimentally validated</a:t>
                </a:r>
              </a:p>
              <a:p>
                <a:pPr lvl="1"/>
                <a:r>
                  <a:rPr lang="en-US" dirty="0"/>
                  <a:t>A drug reaction graph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Curated by combining multiple sources</a:t>
                </a:r>
              </a:p>
              <a:p>
                <a:pPr lvl="2"/>
                <a:r>
                  <a:rPr lang="en-US" dirty="0"/>
                  <a:t>Contains information reported as adverse drug event</a:t>
                </a:r>
              </a:p>
              <a:p>
                <a:pPr lvl="2"/>
                <a:r>
                  <a:rPr lang="en-US" dirty="0"/>
                  <a:t>Side effects of individual drug and combination with one other drug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2BC71-9580-4843-AC12-A4B8F3BF7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9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58915-2E75-1644-8871-251807D402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58915-2E75-1644-8871-251807D40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47FE-C474-2841-9AA4-BCA90308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864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: set of distinct proteins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: set of protein-protein interaction which are experimentally reported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19k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700k</a:t>
                </a:r>
              </a:p>
              <a:p>
                <a:pPr lvl="1"/>
                <a:r>
                  <a:rPr lang="en-US" dirty="0"/>
                  <a:t>Edges are undirected and unweighted</a:t>
                </a:r>
              </a:p>
              <a:p>
                <a:r>
                  <a:rPr lang="en-US" dirty="0"/>
                  <a:t>Degree distribution</a:t>
                </a:r>
              </a:p>
              <a:p>
                <a:pPr lvl="1"/>
                <a:r>
                  <a:rPr lang="en-US" dirty="0"/>
                  <a:t>Percentile: (25, 50, 75) = (11, 33, 89)</a:t>
                </a:r>
              </a:p>
              <a:p>
                <a:pPr lvl="1"/>
                <a:r>
                  <a:rPr lang="en-US" dirty="0"/>
                  <a:t>Mean = 75</a:t>
                </a:r>
              </a:p>
              <a:p>
                <a:r>
                  <a:rPr lang="en-US" dirty="0"/>
                  <a:t>Components in the graph</a:t>
                </a:r>
              </a:p>
              <a:p>
                <a:pPr lvl="1"/>
                <a:r>
                  <a:rPr lang="en-US" dirty="0"/>
                  <a:t>Total eight components</a:t>
                </a:r>
              </a:p>
              <a:p>
                <a:pPr lvl="1"/>
                <a:r>
                  <a:rPr lang="en-US" dirty="0"/>
                  <a:t>Largest component has 99.9% nodes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47FE-C474-2841-9AA4-BCA90308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86400" cy="4351338"/>
              </a:xfrm>
              <a:blipFill>
                <a:blip r:embed="rId3"/>
                <a:stretch>
                  <a:fillRect l="-1848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9D2E3E9-2C1A-944B-A1D5-8C9F8840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91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7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391F36-8E09-1D4F-BA30-C61C281CA2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391F36-8E09-1D4F-BA30-C61C281CA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B2FC5-3DA7-0249-99E8-49F1B7E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85614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𝑠𝑢𝑏𝑠𝑒𝑡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/>
                  <a:t> = {set of drugs, target proteins}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b="0" dirty="0"/>
                  <a:t> = edges from drug to the target protein</a:t>
                </a:r>
              </a:p>
              <a:p>
                <a:pPr lvl="1"/>
                <a:r>
                  <a:rPr lang="en-US" b="0" dirty="0"/>
                  <a:t>|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b="0" dirty="0"/>
                  <a:t>| = 645</a:t>
                </a:r>
              </a:p>
              <a:p>
                <a:r>
                  <a:rPr lang="en-US" b="0" dirty="0"/>
                  <a:t>Target protein distribution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B2FC5-3DA7-0249-99E8-49F1B7E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85614" cy="4351338"/>
              </a:xfrm>
              <a:blipFill>
                <a:blip r:embed="rId3"/>
                <a:stretch>
                  <a:fillRect l="-1815" t="-2326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49A956-30F1-E34B-B99B-1D243B479AD8}"/>
                  </a:ext>
                </a:extLst>
              </p:cNvPr>
              <p:cNvSpPr/>
              <p:nvPr/>
            </p:nvSpPr>
            <p:spPr>
              <a:xfrm>
                <a:off x="8439627" y="216297"/>
                <a:ext cx="796783" cy="978471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49A956-30F1-E34B-B99B-1D243B479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27" y="216297"/>
                <a:ext cx="796783" cy="9784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B6C63A-EB5E-2543-B918-FB27D3114290}"/>
                  </a:ext>
                </a:extLst>
              </p:cNvPr>
              <p:cNvSpPr/>
              <p:nvPr/>
            </p:nvSpPr>
            <p:spPr>
              <a:xfrm>
                <a:off x="10449148" y="216297"/>
                <a:ext cx="796783" cy="978471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𝑠𝑢𝑏𝑠𝑒𝑡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B6C63A-EB5E-2543-B918-FB27D3114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148" y="216297"/>
                <a:ext cx="796783" cy="978471"/>
              </a:xfrm>
              <a:prstGeom prst="ellipse">
                <a:avLst/>
              </a:prstGeom>
              <a:blipFill>
                <a:blip r:embed="rId5"/>
                <a:stretch>
                  <a:fillRect l="-2941"/>
                </a:stretch>
              </a:blipFill>
              <a:ln w="476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5C130-9665-2D47-B498-FF56FBB2FBF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9236410" y="705533"/>
            <a:ext cx="1212738" cy="0"/>
          </a:xfrm>
          <a:prstGeom prst="straightConnector1">
            <a:avLst/>
          </a:prstGeom>
          <a:ln w="539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1E30B7A-370E-B646-8810-A20DE8A75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093" y="1387139"/>
            <a:ext cx="4568042" cy="3045361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7708B39-DDD4-A74A-BDB0-D68172B04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30511"/>
              </p:ext>
            </p:extLst>
          </p:nvPr>
        </p:nvGraphicFramePr>
        <p:xfrm>
          <a:off x="311627" y="4711303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71678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4880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3070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2637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681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17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proteins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0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 of target proteins for a pair of drugs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9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0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3E49-34F1-A74D-B07E-D532A475F5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3E49-34F1-A74D-B07E-D532A475F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0E5DB-F56E-1B4D-95D6-26058764E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03223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| = drugs = 645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= set of relationships between pairs of drugs</a:t>
                </a:r>
              </a:p>
              <a:p>
                <a:pPr lvl="1"/>
                <a:r>
                  <a:rPr lang="en-US" dirty="0"/>
                  <a:t>Number of edges = 63k</a:t>
                </a:r>
              </a:p>
              <a:p>
                <a:pPr lvl="1"/>
                <a:r>
                  <a:rPr lang="en-US" dirty="0"/>
                  <a:t>Types of edges = 561</a:t>
                </a:r>
              </a:p>
              <a:p>
                <a:r>
                  <a:rPr lang="en-US" dirty="0"/>
                  <a:t>A multi-class classification</a:t>
                </a:r>
              </a:p>
              <a:p>
                <a:pPr lvl="1"/>
                <a:r>
                  <a:rPr lang="en-US" dirty="0"/>
                  <a:t>Similar side effects for present drug pairs</a:t>
                </a:r>
              </a:p>
              <a:p>
                <a:pPr lvl="1"/>
                <a:r>
                  <a:rPr lang="en-US" dirty="0"/>
                  <a:t>Dissimilar target proteins for present drug pairs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0E5DB-F56E-1B4D-95D6-26058764E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03223" cy="4351338"/>
              </a:xfrm>
              <a:blipFill>
                <a:blip r:embed="rId3"/>
                <a:stretch>
                  <a:fillRect l="-2074" t="-2326" r="-115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EF5547C-6957-694C-9058-E711F91D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423" y="146957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60B-F163-2648-AF90-DC45D7FE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B8458-6A93-CE48-94B0-063FCC5DF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7888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𝑝𝑟𝑜𝑡𝑒𝑖𝑛𝑠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𝑙𝑎𝑏𝑒𝑙𝑒𝑑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B8458-6A93-CE48-94B0-063FCC5DF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7888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EBAA913-CE10-D449-B314-873464623207}"/>
              </a:ext>
            </a:extLst>
          </p:cNvPr>
          <p:cNvSpPr/>
          <p:nvPr/>
        </p:nvSpPr>
        <p:spPr>
          <a:xfrm>
            <a:off x="6804561" y="1199408"/>
            <a:ext cx="1935677" cy="1767631"/>
          </a:xfrm>
          <a:custGeom>
            <a:avLst/>
            <a:gdLst>
              <a:gd name="connsiteX0" fmla="*/ 0 w 3158836"/>
              <a:gd name="connsiteY0" fmla="*/ 2232561 h 2232561"/>
              <a:gd name="connsiteX1" fmla="*/ 1793174 w 3158836"/>
              <a:gd name="connsiteY1" fmla="*/ 1935678 h 2232561"/>
              <a:gd name="connsiteX2" fmla="*/ 2185059 w 3158836"/>
              <a:gd name="connsiteY2" fmla="*/ 676893 h 2232561"/>
              <a:gd name="connsiteX3" fmla="*/ 3158836 w 3158836"/>
              <a:gd name="connsiteY3" fmla="*/ 0 h 223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836" h="2232561">
                <a:moveTo>
                  <a:pt x="0" y="2232561"/>
                </a:moveTo>
                <a:cubicBezTo>
                  <a:pt x="714499" y="2213758"/>
                  <a:pt x="1428998" y="2194956"/>
                  <a:pt x="1793174" y="1935678"/>
                </a:cubicBezTo>
                <a:cubicBezTo>
                  <a:pt x="2157350" y="1676400"/>
                  <a:pt x="1957449" y="999506"/>
                  <a:pt x="2185059" y="676893"/>
                </a:cubicBezTo>
                <a:cubicBezTo>
                  <a:pt x="2412669" y="354280"/>
                  <a:pt x="3109356" y="77189"/>
                  <a:pt x="3158836" y="0"/>
                </a:cubicBezTo>
              </a:path>
            </a:pathLst>
          </a:custGeom>
          <a:noFill/>
          <a:ln w="53975">
            <a:solidFill>
              <a:schemeClr val="accent6">
                <a:lumMod val="75000"/>
              </a:schemeClr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1A40C0-FFD0-F245-843A-5A33C56FF710}"/>
              </a:ext>
            </a:extLst>
          </p:cNvPr>
          <p:cNvGrpSpPr/>
          <p:nvPr/>
        </p:nvGrpSpPr>
        <p:grpSpPr>
          <a:xfrm>
            <a:off x="8775865" y="564674"/>
            <a:ext cx="2577935" cy="5511348"/>
            <a:chOff x="8775865" y="564674"/>
            <a:chExt cx="2577935" cy="5511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D5C6C82E-0A49-9F48-856F-5BF45DC11220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D5C6C82E-0A49-9F48-856F-5BF45DC11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DD7DEB-6C1D-6142-8324-56FDF94F0B7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B4A2AE-A4BE-6344-A8EC-8F57481D377F}"/>
                    </a:ext>
                  </a:extLst>
                </p:cNvPr>
                <p:cNvSpPr txBox="1"/>
                <p:nvPr/>
              </p:nvSpPr>
              <p:spPr>
                <a:xfrm>
                  <a:off x="8910625" y="564674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B4A2AE-A4BE-6344-A8EC-8F57481D3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564674"/>
                  <a:ext cx="2284664" cy="1126014"/>
                </a:xfrm>
                <a:prstGeom prst="rect">
                  <a:avLst/>
                </a:prstGeom>
                <a:blipFill>
                  <a:blip r:embed="rId4"/>
                  <a:stretch>
                    <a:fillRect l="-1657" t="-1124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999631-E67B-6142-9799-A8C742CFA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6C3D69-AE27-934B-8BE0-71946011A42E}"/>
                    </a:ext>
                  </a:extLst>
                </p:cNvPr>
                <p:cNvSpPr txBox="1"/>
                <p:nvPr/>
              </p:nvSpPr>
              <p:spPr>
                <a:xfrm>
                  <a:off x="9250442" y="5265800"/>
                  <a:ext cx="1628779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=561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6C3D69-AE27-934B-8BE0-71946011A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442" y="5265800"/>
                  <a:ext cx="1628779" cy="810222"/>
                </a:xfrm>
                <a:prstGeom prst="rect">
                  <a:avLst/>
                </a:prstGeom>
                <a:blipFill>
                  <a:blip r:embed="rId5"/>
                  <a:stretch>
                    <a:fillRect l="-3101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7B1ABE07-31BA-D74F-AA82-2A9362BBE921}"/>
              </a:ext>
            </a:extLst>
          </p:cNvPr>
          <p:cNvSpPr/>
          <p:nvPr/>
        </p:nvSpPr>
        <p:spPr>
          <a:xfrm>
            <a:off x="6804560" y="3429000"/>
            <a:ext cx="2375065" cy="2199905"/>
          </a:xfrm>
          <a:custGeom>
            <a:avLst/>
            <a:gdLst>
              <a:gd name="connsiteX0" fmla="*/ 0 w 3028208"/>
              <a:gd name="connsiteY0" fmla="*/ 7665 h 1872091"/>
              <a:gd name="connsiteX1" fmla="*/ 1555668 w 3028208"/>
              <a:gd name="connsiteY1" fmla="*/ 185795 h 1872091"/>
              <a:gd name="connsiteX2" fmla="*/ 1911927 w 3028208"/>
              <a:gd name="connsiteY2" fmla="*/ 1254574 h 1872091"/>
              <a:gd name="connsiteX3" fmla="*/ 3028208 w 3028208"/>
              <a:gd name="connsiteY3" fmla="*/ 1872091 h 187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208" h="1872091">
                <a:moveTo>
                  <a:pt x="0" y="7665"/>
                </a:moveTo>
                <a:cubicBezTo>
                  <a:pt x="618507" y="-7179"/>
                  <a:pt x="1237014" y="-22023"/>
                  <a:pt x="1555668" y="185795"/>
                </a:cubicBezTo>
                <a:cubicBezTo>
                  <a:pt x="1874322" y="393613"/>
                  <a:pt x="1666504" y="973525"/>
                  <a:pt x="1911927" y="1254574"/>
                </a:cubicBezTo>
                <a:cubicBezTo>
                  <a:pt x="2157350" y="1535623"/>
                  <a:pt x="2836224" y="1767192"/>
                  <a:pt x="3028208" y="1872091"/>
                </a:cubicBezTo>
              </a:path>
            </a:pathLst>
          </a:custGeom>
          <a:noFill/>
          <a:ln w="53975">
            <a:solidFill>
              <a:srgbClr val="C00000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0DAA-9954-2E4E-BA08-28F08EF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in GNN perspective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31F33A-C6F9-234F-A0DC-65C3B42432ED}"/>
              </a:ext>
            </a:extLst>
          </p:cNvPr>
          <p:cNvGrpSpPr/>
          <p:nvPr/>
        </p:nvGrpSpPr>
        <p:grpSpPr>
          <a:xfrm>
            <a:off x="641268" y="1713314"/>
            <a:ext cx="2577935" cy="4969256"/>
            <a:chOff x="8775865" y="775163"/>
            <a:chExt cx="2577935" cy="49692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D5CABE-C724-4A44-9418-323EB2EF4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/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blipFill>
                  <a:blip r:embed="rId3"/>
                  <a:stretch>
                    <a:fillRect l="-165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1A7164-57A4-3040-B094-5D4B010BD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/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blipFill>
                  <a:blip r:embed="rId4"/>
                  <a:stretch>
                    <a:fillRect l="-454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8D9D9-BB2C-CC4A-B8B3-526AE2219510}"/>
              </a:ext>
            </a:extLst>
          </p:cNvPr>
          <p:cNvCxnSpPr/>
          <p:nvPr/>
        </p:nvCxnSpPr>
        <p:spPr>
          <a:xfrm>
            <a:off x="4096987" y="1496291"/>
            <a:ext cx="0" cy="518627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6E16BE-948F-AF46-9E02-53AE7B5B0763}"/>
              </a:ext>
            </a:extLst>
          </p:cNvPr>
          <p:cNvGrpSpPr/>
          <p:nvPr/>
        </p:nvGrpSpPr>
        <p:grpSpPr>
          <a:xfrm>
            <a:off x="5594885" y="1578888"/>
            <a:ext cx="5211642" cy="5213825"/>
            <a:chOff x="5594885" y="1578888"/>
            <a:chExt cx="5211642" cy="52138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/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𝑝𝑟𝑜𝑡𝑒𝑖𝑛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/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𝑑𝑟𝑢𝑔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/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8270E6F-77FF-2A4E-858A-16D3259E93F5}"/>
                </a:ext>
              </a:extLst>
            </p:cNvPr>
            <p:cNvSpPr/>
            <p:nvPr/>
          </p:nvSpPr>
          <p:spPr>
            <a:xfrm>
              <a:off x="5594885" y="2701636"/>
              <a:ext cx="5211642" cy="2962893"/>
            </a:xfrm>
            <a:prstGeom prst="roundRect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/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C34F8D-3E07-FB41-A90D-EE5468EB6272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19" y="202919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30846C-23AC-054E-A307-B82570DD5284}"/>
                </a:ext>
              </a:extLst>
            </p:cNvPr>
            <p:cNvCxnSpPr>
              <a:cxnSpLocks/>
            </p:cNvCxnSpPr>
            <p:nvPr/>
          </p:nvCxnSpPr>
          <p:spPr>
            <a:xfrm>
              <a:off x="8213077" y="5664529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/>
                <p:nvPr/>
              </p:nvSpPr>
              <p:spPr>
                <a:xfrm>
                  <a:off x="8004562" y="1578888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562" y="1578888"/>
                  <a:ext cx="3922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/>
                <p:nvPr/>
              </p:nvSpPr>
              <p:spPr>
                <a:xfrm>
                  <a:off x="8021742" y="6423381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42" y="6423381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794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549</Words>
  <Application>Microsoft Macintosh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Side Effect Prediction with GNN </vt:lpstr>
      <vt:lpstr>Content</vt:lpstr>
      <vt:lpstr>Background</vt:lpstr>
      <vt:lpstr>Data</vt:lpstr>
      <vt:lpstr>Data - G^P</vt:lpstr>
      <vt:lpstr>Data - G^CP</vt:lpstr>
      <vt:lpstr>Data - G^C</vt:lpstr>
      <vt:lpstr>Problem - objective</vt:lpstr>
      <vt:lpstr>Problem – objective in GNN perspective</vt:lpstr>
      <vt:lpstr>Problem – objective in GNN perspective</vt:lpstr>
      <vt:lpstr>Problem – objective function</vt:lpstr>
      <vt:lpstr>Plan – model development and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normalization</dc:title>
  <dc:creator>Deshpande, Vijeta K</dc:creator>
  <cp:lastModifiedBy>Deshpande, Vijeta K</cp:lastModifiedBy>
  <cp:revision>17</cp:revision>
  <dcterms:created xsi:type="dcterms:W3CDTF">2021-11-18T14:17:23Z</dcterms:created>
  <dcterms:modified xsi:type="dcterms:W3CDTF">2021-12-09T20:40:11Z</dcterms:modified>
</cp:coreProperties>
</file>