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639-205B-3B45-8218-02E8C3A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A01D-4419-0341-825B-97B29BEE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8E5C-8DF9-974D-9F1E-61D873AA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2C2C-A9E1-0C4D-96C7-E02BEBBA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92D6-CA11-0547-97C0-5757B6F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C39-7E6A-9740-A8D6-11BC29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88A7F-140B-2645-86DE-E362A2452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17-5B5E-3248-BB6F-B20855A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40C5-98FF-9249-9123-C91DC9B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7C9E-6915-E745-8FB4-60BB9250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E249B-D87F-C64F-B430-982D87F3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BCAC2-919D-E046-81B3-EA089FF9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99A-43DF-A64D-BEC5-207D63AA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AEC4-3A90-4D41-BFBA-89B9CFA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401A-F176-C94C-BEF1-E25CB32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F5E-281A-D842-9C84-36345F61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10B0-E9E4-A34D-BBFB-0F42E483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2CDA-2480-5B47-B5B5-859BA64C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1B20-C09C-504F-B83B-22ED76EF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719F-C369-FF41-930C-2CC2A7E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4537-C4E5-7845-89A6-D664976F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CEC49-8FC0-D94C-9B16-2FECBBB6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A978-E9AB-5347-B2F0-0EAAA1DC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A151-CCB7-BE45-B1C5-C832A742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46D4-8FCE-6C43-BC14-0497942F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B74-AF55-CE45-8F4F-FDF34983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7754-E376-7B4A-AF51-B18807EE2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6EE4-5470-EC40-B5D3-7F6A8CE9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364E3-BF50-1C46-9911-FCF302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D685-19EE-5543-9C30-F605D5C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E453-C98D-0B42-82C6-2183454A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FA94-5788-4A42-9D4C-86DA3D9E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3240-E6B1-0F4F-8C7F-E085CB84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23098-CD6A-464F-ABE9-4916DCFF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A2CAA-B4A5-5E4E-82EE-7F1A8A68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9DAF8-CA4B-F34B-A6D5-0130E70E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31F13-D270-1D47-A414-CF69F60C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6081-1B25-ED4B-9FDA-25F3EC9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0C977-4A25-F743-B8BF-96348664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EE7-4322-144A-BE4D-CB987A73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D80E5-02C3-9E47-AF6F-714C1306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AF929-534B-7646-983C-B0FF6B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694B-4C65-F644-8595-F88DBBA5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4FFD-CF1E-E64B-A8DE-F42D7A8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D794D-42EA-8049-88D9-78D2883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0AF-68DE-A743-9306-EA8D49FE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E7B7-A4B2-BC42-8D54-0512567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5E4B-E2C9-D449-AE77-B12B3CC0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87250-2EDD-AD42-80B2-F777AE95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C2CC-37A7-5743-AA3A-5F2A9F93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37EB-4277-2A46-886C-53BCF13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DF54-EE7B-674C-A466-636CD05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0ABE-7598-7647-9FC7-698EBFF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85C4-DB91-E54D-AF0F-37F51A39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ABA7-959B-2F44-ADE9-5261BC2D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9178-F458-1E4B-93AF-A946BDC1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CBDE-9994-6A4C-BF55-6C96196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3AC39-7DBC-CB43-9D9C-DC5B1A6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65818-8C75-FC4C-AAA0-FA7E5BE2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A351-BE77-AD41-AD07-F92B95E1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BD8-220F-6C48-926F-1F930FD8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C6B8-CE28-7F48-9F13-5D6893AC2A3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9C1-C444-7644-B388-21A1DC8E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994E-7895-AF4F-9763-B8B2F737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9F69-C40D-464B-8D6C-485E903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8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D05-F8F2-A94A-B0B5-E54EEDDD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Compartment model to analyze testing strategies and hospitalization capacity scale-up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9FA4-1CA8-6C4F-B030-50D6657B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Vijeta</a:t>
            </a:r>
            <a:r>
              <a:rPr lang="en-US" dirty="0"/>
              <a:t> Deshpande</a:t>
            </a:r>
          </a:p>
          <a:p>
            <a:r>
              <a:rPr lang="en-US" dirty="0"/>
              <a:t>March 28, 2020</a:t>
            </a:r>
          </a:p>
        </p:txBody>
      </p:sp>
    </p:spTree>
    <p:extLst>
      <p:ext uri="{BB962C8B-B14F-4D97-AF65-F5344CB8AC3E}">
        <p14:creationId xmlns:p14="http://schemas.microsoft.com/office/powerpoint/2010/main" val="414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Progression rate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2A08D-56DE-9E40-8C09-2974127FA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BAD4-53FE-9E47-AD22-26BFE46B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Incubation period</a:t>
            </a:r>
          </a:p>
          <a:p>
            <a:pPr lvl="1"/>
            <a:r>
              <a:rPr lang="en-US" dirty="0"/>
              <a:t>Time from onset to first symptom</a:t>
            </a:r>
          </a:p>
          <a:p>
            <a:pPr lvl="1"/>
            <a:r>
              <a:rPr lang="en-US" dirty="0"/>
              <a:t>Ref : Lauer, S. A., </a:t>
            </a:r>
            <a:r>
              <a:rPr lang="en-US" dirty="0" err="1"/>
              <a:t>Grantz</a:t>
            </a:r>
            <a:r>
              <a:rPr lang="en-US" dirty="0"/>
              <a:t>, K. H., Bi, Q., Jones, F. K., Zheng, Q., Meredith, H. R., ... &amp; </a:t>
            </a:r>
            <a:r>
              <a:rPr lang="en-US" dirty="0" err="1"/>
              <a:t>Lessler</a:t>
            </a:r>
            <a:r>
              <a:rPr lang="en-US" dirty="0"/>
              <a:t>, J. (2020). The incubation period of coronavirus disease 2019 (COVID-19) from publicly reported confirmed cases: estimation and application. </a:t>
            </a:r>
            <a:r>
              <a:rPr lang="en-US" i="1" dirty="0"/>
              <a:t>Annals of internal medicine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Median incubation period = 5.1 days</a:t>
            </a:r>
          </a:p>
          <a:p>
            <a:r>
              <a:rPr lang="en-US" dirty="0"/>
              <a:t>97.5% of those who develop symptoms will do so in 11.5 days</a:t>
            </a:r>
          </a:p>
          <a:p>
            <a:r>
              <a:rPr lang="en-US" dirty="0"/>
              <a:t>101 cases/10,000 will develop symptoms after 14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97983A-0988-F14E-8B86-271285BF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(1 / Time from hospitalization to recovery)</a:t>
                </a:r>
              </a:p>
              <a:p>
                <a:pPr lvl="1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severe cases:</a:t>
                </a:r>
              </a:p>
              <a:p>
                <a:pPr lvl="2"/>
                <a:r>
                  <a:rPr lang="en-US" dirty="0"/>
                  <a:t>Recovery time = 22 days (including approximately 6 days in ICU)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(1 / time from onset to recovery)</a:t>
                </a:r>
              </a:p>
              <a:p>
                <a:pPr lvl="1"/>
                <a:r>
                  <a:rPr lang="en-US" dirty="0"/>
                  <a:t>Not found yet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479C4-0E7D-004C-8103-E5317648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7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Mortality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B6A0-BF4B-444D-8271-5564FFB4E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natural mortality rate = (1 / (68.5 * 52 * 7)) = 0.00004/person-day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Mortality rate under treatment for mild and severe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Ref: Zhou, F., Yu, T., Du, R., Fan, G., Liu, Y., Liu, Z., ... &amp; Guan, L. (2020). Clinical course and risk factors for mortality of adult inpatients with COVID-19 in Wuhan, China: a retrospective cohort study. </a:t>
                </a:r>
                <a:r>
                  <a:rPr lang="en-US" i="1" dirty="0"/>
                  <a:t>The Lancet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= (1/19.5 days)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sub>
                    </m:sSub>
                  </m:oMath>
                </a14:m>
                <a:r>
                  <a:rPr lang="en-US" dirty="0"/>
                  <a:t>: still searching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Disease mortality rate without treatment: have estimates for symptomatic-CFR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FEB25-7379-8448-A85B-07FC9E0D7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7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AA6-A2F0-A142-B389-A1D73819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fatality rate for symptomatic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C56A-332D-354B-9F10-A89783B3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CFR is (deaths/patients), for our model we want (deaths/person-day)</a:t>
            </a:r>
          </a:p>
          <a:p>
            <a:r>
              <a:rPr lang="en-US" dirty="0"/>
              <a:t>CFR estimates</a:t>
            </a:r>
          </a:p>
          <a:p>
            <a:pPr lvl="1"/>
            <a:r>
              <a:rPr lang="en-US" dirty="0"/>
              <a:t>Ref: Wu, J. T., Leung, K., Bushman, M., Kishore, N., </a:t>
            </a:r>
            <a:r>
              <a:rPr lang="en-US" dirty="0" err="1"/>
              <a:t>Niehus</a:t>
            </a:r>
            <a:r>
              <a:rPr lang="en-US" dirty="0"/>
              <a:t>, R., de Salazar, P. M., ... &amp; Leung, G. M. (2020). Estimating clinical severity of COVID-19 from the transmission dynamics in Wuhan, China. </a:t>
            </a:r>
            <a:r>
              <a:rPr lang="en-US" i="1" dirty="0"/>
              <a:t>Nature Medicine</a:t>
            </a:r>
            <a:r>
              <a:rPr lang="en-US" dirty="0"/>
              <a:t>, 1-5.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EB1EA-506E-574A-AA72-F5ED9195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5094"/>
              </p:ext>
            </p:extLst>
          </p:nvPr>
        </p:nvGraphicFramePr>
        <p:xfrm>
          <a:off x="1776819" y="407955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67310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5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Symptomatic-CFR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0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7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&gt;59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6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67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E83-7996-FF4C-9E84-68B1EC8E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for exposed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DE7-DDF1-F642-8F51-C058BF1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in the population of exposed compartment will be due to the transmission generating from exposed and undiagnosed symptomatic cases.</a:t>
            </a:r>
          </a:p>
          <a:p>
            <a:r>
              <a:rPr lang="en-US" dirty="0"/>
              <a:t>Reproduction rate of COVID19</a:t>
            </a:r>
          </a:p>
          <a:p>
            <a:pPr lvl="1"/>
            <a:r>
              <a:rPr lang="en-US" dirty="0"/>
              <a:t>Ref: Wang, C., Liu, L., Hao, X., Guo, H., Wang, Q., Huang, J., ... &amp; Wei, S. (2020). Evolving Epidemiology and Impact of Non-pharmaceutical Interventions on the Outbreak of Coronavirus Disease 2019 in Wuhan, China. </a:t>
            </a:r>
            <a:r>
              <a:rPr lang="en-US" i="1" dirty="0" err="1"/>
              <a:t>medRxiv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0D8BC-E198-EB43-A2F4-670980984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29379"/>
              </p:ext>
            </p:extLst>
          </p:nvPr>
        </p:nvGraphicFramePr>
        <p:xfrm>
          <a:off x="2032000" y="46936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11566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2226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distancing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Reproductive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1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2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Mandatory social distancing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3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Quarantining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2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6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578F4CB4-9379-C043-AC9F-F160BAE154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Schematic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43E6C-5E44-0E44-8E32-31A3D07ADDC3}"/>
              </a:ext>
            </a:extLst>
          </p:cNvPr>
          <p:cNvGrpSpPr/>
          <p:nvPr/>
        </p:nvGrpSpPr>
        <p:grpSpPr>
          <a:xfrm>
            <a:off x="3830769" y="1649139"/>
            <a:ext cx="6873611" cy="4521884"/>
            <a:chOff x="3830769" y="1649139"/>
            <a:chExt cx="6873611" cy="452188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4ACDC0-6AA2-E545-A5C5-2BE426BF704A}"/>
                </a:ext>
              </a:extLst>
            </p:cNvPr>
            <p:cNvGrpSpPr/>
            <p:nvPr/>
          </p:nvGrpSpPr>
          <p:grpSpPr>
            <a:xfrm>
              <a:off x="3830769" y="1649139"/>
              <a:ext cx="6873611" cy="4521884"/>
              <a:chOff x="1084521" y="1169581"/>
              <a:chExt cx="8041758" cy="529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/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201D1B4-917E-A548-89AC-0B9B29C34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0521" y="1768549"/>
                    <a:ext cx="754912" cy="75491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54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/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C07D0F0-0DE9-9545-AE0F-5D5DB0DCA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1768549"/>
                    <a:ext cx="754912" cy="75491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92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/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𝑑𝑖𝑎𝑔𝑛𝑜𝑠𝑒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F8FC259D-4A9E-1940-BAAF-AE8E41BB86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3051544"/>
                    <a:ext cx="754912" cy="75491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44231" r="-3269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/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C1C51F52-961A-D747-BFD1-284B4C8FE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544" y="4819688"/>
                    <a:ext cx="754912" cy="75491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/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E73932F-C63C-1F47-B8D5-597DA3AF78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521" y="1493873"/>
                    <a:ext cx="1212112" cy="3870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/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DFB65EF5-6C98-1448-9A04-129FEEE1C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4167" y="1493873"/>
                    <a:ext cx="1212112" cy="3870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FDE6A5B-4CB3-5042-A7D2-ABDE7A6DA7C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3747977" y="1169581"/>
                <a:ext cx="0" cy="5989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8D9D6C-6689-3240-B9B2-6B610BC089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096000" y="2523460"/>
                <a:ext cx="0" cy="5280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2903EC4-77DE-B74E-842D-DAB20B6034C0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6096000" y="3806455"/>
                <a:ext cx="0" cy="10132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7D6205E-A59F-8742-AC7B-EE1434A0EE81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4125433" y="2146005"/>
                <a:ext cx="15931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346055-5C1F-8F4C-BED7-1B3C1175F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6" y="2146004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CBC78D-FB70-2C42-B351-A9660F549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1604" y="3428998"/>
                <a:ext cx="1440711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4759B2-688C-8844-83BB-99B62B3CC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455" y="5197142"/>
                <a:ext cx="14407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6456EB8-9E43-4D46-93B5-A4BDCBF35BE9}"/>
                  </a:ext>
                </a:extLst>
              </p:cNvPr>
              <p:cNvSpPr/>
              <p:nvPr/>
            </p:nvSpPr>
            <p:spPr>
              <a:xfrm>
                <a:off x="3747977" y="5705033"/>
                <a:ext cx="2348023" cy="7549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Death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FE54A13-2A05-7A46-BC9D-F3B9ECF8A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047" y="1284216"/>
                    <a:ext cx="585788" cy="4320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E0F0DD-F6E8-AE43-A25C-B4161294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8636" y="2602836"/>
                    <a:ext cx="585788" cy="4320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𝑠𝑒𝑣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B5FFDE6-4640-204E-8589-FE94F9CD5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7854" y="3987358"/>
                    <a:ext cx="585788" cy="4320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E0911F-B1AA-7446-9BCC-63AEDCA6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094" y="1778110"/>
                    <a:ext cx="585788" cy="4320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1A297E-FB4D-7F40-BC8F-A62419064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1778110"/>
                    <a:ext cx="585788" cy="4320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49E19A6-715D-5947-8810-A5F25FD934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065" y="3047556"/>
                    <a:ext cx="585788" cy="4320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/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EFE01D2-327C-704D-8D32-EFFB74D65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917" y="4771770"/>
                    <a:ext cx="585788" cy="4320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D64438-1C38-CA4D-93B0-A1C0D985E9A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2296633" y="2146005"/>
                <a:ext cx="1073888" cy="0"/>
              </a:xfrm>
              <a:prstGeom prst="straightConnector1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2CFDF93-0B49-1245-8360-AD6C029E8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788" y="1772498"/>
                    <a:ext cx="585788" cy="4320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397CB23D-3A3E-B44E-B997-FB70161A0FEB}"/>
                  </a:ext>
                </a:extLst>
              </p:cNvPr>
              <p:cNvCxnSpPr/>
              <p:nvPr/>
            </p:nvCxnSpPr>
            <p:spPr>
              <a:xfrm flipV="1">
                <a:off x="4119507" y="1768183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1B0D85A4-E97F-D54D-9D1C-0DD973376516}"/>
                  </a:ext>
                </a:extLst>
              </p:cNvPr>
              <p:cNvCxnSpPr/>
              <p:nvPr/>
            </p:nvCxnSpPr>
            <p:spPr>
              <a:xfrm flipV="1">
                <a:off x="6473455" y="1764084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AE9634C0-ABAE-CA42-9292-477D31D370CF}"/>
                  </a:ext>
                </a:extLst>
              </p:cNvPr>
              <p:cNvCxnSpPr/>
              <p:nvPr/>
            </p:nvCxnSpPr>
            <p:spPr>
              <a:xfrm flipV="1">
                <a:off x="6458060" y="3045859"/>
                <a:ext cx="503661" cy="377456"/>
              </a:xfrm>
              <a:prstGeom prst="curvedConnector3">
                <a:avLst/>
              </a:prstGeom>
              <a:ln>
                <a:solidFill>
                  <a:schemeClr val="tx1">
                    <a:alpha val="2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ADF4E5BC-D7F3-DA42-9641-C609B46D66E4}"/>
                  </a:ext>
                </a:extLst>
              </p:cNvPr>
              <p:cNvCxnSpPr/>
              <p:nvPr/>
            </p:nvCxnSpPr>
            <p:spPr>
              <a:xfrm flipV="1">
                <a:off x="6482981" y="4826828"/>
                <a:ext cx="503661" cy="37745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4AC429-A288-644A-896E-565603DA97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137" y="1408504"/>
                    <a:ext cx="585788" cy="4320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280095A-8E24-2F42-B9E4-72259E920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5727" y="1373841"/>
                    <a:ext cx="585788" cy="4320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B2BB9F6-C584-3241-85DD-198025EB7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7269" y="2674147"/>
                    <a:ext cx="585788" cy="4320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𝑠𝑒𝑣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8687847-0052-D241-81BA-566F2BA06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462" y="4461068"/>
                    <a:ext cx="585788" cy="432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5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D3D320-B9D5-4D43-B3E6-B829FD8166B4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6107331" y="2806354"/>
              <a:ext cx="1684322" cy="774001"/>
            </a:xfrm>
            <a:prstGeom prst="straightConnector1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/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CF7A177-4D61-0A4D-9A2C-4823580A8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74" y="2824912"/>
                  <a:ext cx="50069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/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D185896-C0E7-6E44-B9C3-B1D225875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39" y="4051647"/>
                <a:ext cx="645253" cy="645253"/>
              </a:xfrm>
              <a:prstGeom prst="ellipse">
                <a:avLst/>
              </a:prstGeom>
              <a:blipFill>
                <a:blip r:embed="rId23"/>
                <a:stretch>
                  <a:fillRect l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AD3C35-0209-3F43-858A-05939E150A1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903068" y="4374274"/>
            <a:ext cx="109407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/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1203CC-6647-7442-975F-09F0EA29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91" y="4020472"/>
                <a:ext cx="500696" cy="369332"/>
              </a:xfrm>
              <a:prstGeom prst="rect">
                <a:avLst/>
              </a:prstGeom>
              <a:blipFill>
                <a:blip r:embed="rId24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0DDFDB58-A84B-8F4C-A7AF-901A8AAF617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5515847" y="4051648"/>
            <a:ext cx="481293" cy="3226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/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3D7546-AAB9-5849-AEFA-CC84FEF0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9" y="3682315"/>
                <a:ext cx="500696" cy="369332"/>
              </a:xfrm>
              <a:prstGeom prst="rect">
                <a:avLst/>
              </a:prstGeom>
              <a:blipFill>
                <a:blip r:embed="rId25"/>
                <a:stretch>
                  <a:fillRect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C6347-0FE5-D14B-AA59-9A535D1043D6}"/>
              </a:ext>
            </a:extLst>
          </p:cNvPr>
          <p:cNvCxnSpPr>
            <a:cxnSpLocks/>
            <a:stCxn id="7" idx="4"/>
            <a:endCxn id="46" idx="0"/>
          </p:cNvCxnSpPr>
          <p:nvPr/>
        </p:nvCxnSpPr>
        <p:spPr>
          <a:xfrm flipH="1">
            <a:off x="6319766" y="3902981"/>
            <a:ext cx="1794514" cy="148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/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BDBE7B5-B2C8-844C-920A-60038496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792" y="3651140"/>
                <a:ext cx="500696" cy="369332"/>
              </a:xfrm>
              <a:prstGeom prst="rect">
                <a:avLst/>
              </a:prstGeom>
              <a:blipFill>
                <a:blip r:embed="rId26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231D-F4EF-9247-99D9-0A6CB313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765725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247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𝑚𝑖𝑙𝑑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01FFC5E-47D1-3740-BE5D-AADAAAE93D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765725"/>
                  </p:ext>
                </p:extLst>
              </p:nvPr>
            </p:nvGraphicFramePr>
            <p:xfrm>
              <a:off x="838199" y="1690688"/>
              <a:ext cx="10515598" cy="434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7460">
                      <a:extLst>
                        <a:ext uri="{9D8B030D-6E8A-4147-A177-3AD203B41FA5}">
                          <a16:colId xmlns:a16="http://schemas.microsoft.com/office/drawing/2014/main" val="518776375"/>
                        </a:ext>
                      </a:extLst>
                    </a:gridCol>
                    <a:gridCol w="4033766">
                      <a:extLst>
                        <a:ext uri="{9D8B030D-6E8A-4147-A177-3AD203B41FA5}">
                          <a16:colId xmlns:a16="http://schemas.microsoft.com/office/drawing/2014/main" val="2951115646"/>
                        </a:ext>
                      </a:extLst>
                    </a:gridCol>
                    <a:gridCol w="4524372">
                      <a:extLst>
                        <a:ext uri="{9D8B030D-6E8A-4147-A177-3AD203B41FA5}">
                          <a16:colId xmlns:a16="http://schemas.microsoft.com/office/drawing/2014/main" val="2532313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Possible source of estimation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66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000" r="-439610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Rate of new transmissions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Transmissions resulting from asymptomatic and symptomatic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51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0000" r="-43961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Progression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Lauer, S. A.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708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82759" r="-439610" b="-7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Diagnosis rate for symptomatic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112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82759" r="-439610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Diagnosis rate for exposed individuals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Calibrated this to incident cases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23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63333" r="-43961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Hospitalization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29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86207" r="-439610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946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86207" r="-439610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6162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86207" r="-43961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mortality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4571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53333" r="-439610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without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u="none" dirty="0"/>
                            <a:t>Assumption (=0)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72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9655" r="-43961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Disease mortality rate under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Zhou, F. et. al.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6204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350C722-69F4-374D-A1AB-AAAB6CABB83A}"/>
              </a:ext>
            </a:extLst>
          </p:cNvPr>
          <p:cNvSpPr txBox="1"/>
          <p:nvPr/>
        </p:nvSpPr>
        <p:spPr>
          <a:xfrm>
            <a:off x="838199" y="6308209"/>
            <a:ext cx="2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*: Probable analysis goals</a:t>
            </a:r>
          </a:p>
        </p:txBody>
      </p:sp>
    </p:spTree>
    <p:extLst>
      <p:ext uri="{BB962C8B-B14F-4D97-AF65-F5344CB8AC3E}">
        <p14:creationId xmlns:p14="http://schemas.microsoft.com/office/powerpoint/2010/main" val="40333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241-DBED-DC4D-B968-D41B6E1EB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Calibration model for testing/diagnosis rate</a:t>
            </a:r>
          </a:p>
        </p:txBody>
      </p:sp>
    </p:spTree>
    <p:extLst>
      <p:ext uri="{BB962C8B-B14F-4D97-AF65-F5344CB8AC3E}">
        <p14:creationId xmlns:p14="http://schemas.microsoft.com/office/powerpoint/2010/main" val="22564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657E-5B40-7945-8DB1-6D010125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optimization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 … ,70}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model estimate of incident cases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is available data of incident cases from ICMR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Rewriting objective,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Such that,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𝑚𝑎𝑟𝑘𝑜𝑣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𝑐𝑜𝑚𝑝𝑎𝑟𝑡𝑚𝑒𝑛𝑡𝑎𝑙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6027D-5D8A-B146-AAF6-B97C0D661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81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BFC2-D8CA-8044-9670-85906ADC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testing/diagnosis rate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329DFE-4FDC-E34F-8AFC-498875B0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2" y="1801019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CB77-C7A7-0B46-A438-745959AA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3" y="180101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88907C-6983-114F-BF0A-779E00AA3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3CD0030-B517-EF4C-854C-199BCB37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0" y="0"/>
            <a:ext cx="4672013" cy="31146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5F99-433C-BD47-87AE-0E3184E5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33562"/>
            <a:ext cx="4786313" cy="319087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6EA29-9FB0-4C42-883B-596085A3E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3544886"/>
            <a:ext cx="4672014" cy="31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806B1D-FDBF-8341-9E1C-ABE0E7EA5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0EC80-F725-904F-A143-94501D9E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412" y="268273"/>
            <a:ext cx="4624388" cy="30829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A07B9-27A7-934E-83EE-970C1281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06" y="1625597"/>
            <a:ext cx="5486400" cy="36576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141AFC0-A155-B143-9DE7-04B7109B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412" y="3351198"/>
            <a:ext cx="4624388" cy="30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D424CD-FEEA-8140-9B38-006D08F4A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CA4412-A36B-FB44-A654-DE99AB3FE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228587"/>
            <a:ext cx="5005426" cy="333695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DDD8AF-6852-9842-A7D8-E10989FE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1690688"/>
            <a:ext cx="5486400" cy="36576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73808D-85D3-6B48-B6AA-0CFDBF24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8" y="3429000"/>
            <a:ext cx="5005426" cy="33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808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Compartment model to analyze testing strategies and hospitalization capacity scale-up</vt:lpstr>
      <vt:lpstr>PowerPoint Presentation</vt:lpstr>
      <vt:lpstr>Parameters</vt:lpstr>
      <vt:lpstr>Calibration model for testing/diagnosis rate</vt:lpstr>
      <vt:lpstr>Non-linear optimization formulation</vt:lpstr>
      <vt:lpstr>Result for testing/diagnosis rate</vt:lpstr>
      <vt:lpstr>Model fit (R_0=2.2)</vt:lpstr>
      <vt:lpstr>Model fit (R_0=1.2)</vt:lpstr>
      <vt:lpstr>Model fit (R_0=3.2)</vt:lpstr>
      <vt:lpstr>PowerPoint Presentation</vt:lpstr>
      <vt:lpstr>Progression rate (γ)</vt:lpstr>
      <vt:lpstr>Recovery rate (r, r ̅) </vt:lpstr>
      <vt:lpstr>Mortality rate (μ_n,μ_d, μ ̅_mild,μ ̅_sev) </vt:lpstr>
      <vt:lpstr>Case fatality rate for symptomatic cases</vt:lpstr>
      <vt:lpstr>Birth rate for exposed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Vijeta Kiran</dc:creator>
  <cp:lastModifiedBy>Deshpande, Vijeta Kiran</cp:lastModifiedBy>
  <cp:revision>73</cp:revision>
  <dcterms:created xsi:type="dcterms:W3CDTF">2020-03-28T21:14:30Z</dcterms:created>
  <dcterms:modified xsi:type="dcterms:W3CDTF">2020-04-10T04:54:15Z</dcterms:modified>
</cp:coreProperties>
</file>