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3" r:id="rId5"/>
    <p:sldId id="264" r:id="rId6"/>
    <p:sldId id="261" r:id="rId7"/>
    <p:sldId id="262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639-205B-3B45-8218-02E8C3AE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A01D-4419-0341-825B-97B29BEE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8E5C-8DF9-974D-9F1E-61D873AA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2C2C-A9E1-0C4D-96C7-E02BEBBA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92D6-CA11-0547-97C0-5757B6F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C39-7E6A-9740-A8D6-11BC299D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88A7F-140B-2645-86DE-E362A2452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A017-5B5E-3248-BB6F-B20855AE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40C5-98FF-9249-9123-C91DC9BA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7C9E-6915-E745-8FB4-60BB9250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E249B-D87F-C64F-B430-982D87F33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BCAC2-919D-E046-81B3-EA089FF9A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99A-43DF-A64D-BEC5-207D63AA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7AEC4-3A90-4D41-BFBA-89B9CFAE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401A-F176-C94C-BEF1-E25CB32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F5E-281A-D842-9C84-36345F61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10B0-E9E4-A34D-BBFB-0F42E483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2CDA-2480-5B47-B5B5-859BA64C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1B20-C09C-504F-B83B-22ED76EF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719F-C369-FF41-930C-2CC2A7E6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4537-C4E5-7845-89A6-D664976F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CEC49-8FC0-D94C-9B16-2FECBBB6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A978-E9AB-5347-B2F0-0EAAA1DC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A151-CCB7-BE45-B1C5-C832A742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46D4-8FCE-6C43-BC14-0497942F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8B74-AF55-CE45-8F4F-FDF34983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7754-E376-7B4A-AF51-B18807EE2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6EE4-5470-EC40-B5D3-7F6A8CE9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364E3-BF50-1C46-9911-FCF302F6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D685-19EE-5543-9C30-F605D5C9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2E453-C98D-0B42-82C6-2183454A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FA94-5788-4A42-9D4C-86DA3D9E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3240-E6B1-0F4F-8C7F-E085CB84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23098-CD6A-464F-ABE9-4916DCFF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A2CAA-B4A5-5E4E-82EE-7F1A8A68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9DAF8-CA4B-F34B-A6D5-0130E70E6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31F13-D270-1D47-A414-CF69F60C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46081-1B25-ED4B-9FDA-25F3EC95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0C977-4A25-F743-B8BF-96348664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9EE7-4322-144A-BE4D-CB987A73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D80E5-02C3-9E47-AF6F-714C1306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AF929-534B-7646-983C-B0FF6B1B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694B-4C65-F644-8595-F88DBBA5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84FFD-CF1E-E64B-A8DE-F42D7A8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D794D-42EA-8049-88D9-78D2883C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B0AF-68DE-A743-9306-EA8D49FE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E7B7-A4B2-BC42-8D54-0512567E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5E4B-E2C9-D449-AE77-B12B3CC0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87250-2EDD-AD42-80B2-F777AE95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C2CC-37A7-5743-AA3A-5F2A9F93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F37EB-4277-2A46-886C-53BCF138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2DF54-EE7B-674C-A466-636CD05A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0ABE-7598-7647-9FC7-698EBFF6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85C4-DB91-E54D-AF0F-37F51A39A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1ABA7-959B-2F44-ADE9-5261BC2D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9178-F458-1E4B-93AF-A946BDC1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CBDE-9994-6A4C-BF55-6C961968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AC39-7DBC-CB43-9D9C-DC5B1A69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65818-8C75-FC4C-AAA0-FA7E5BE2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3A351-BE77-AD41-AD07-F92B95E1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BD8-220F-6C48-926F-1F930FD89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C6B8-CE28-7F48-9F13-5D6893AC2A38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F9C1-C444-7644-B388-21A1DC8E9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994E-7895-AF4F-9763-B8B2F737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D05-F8F2-A94A-B0B5-E54EEDDDB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Compartment model to analyze testing strategies and hospitalization capacity scale-up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9FA4-1CA8-6C4F-B030-50D6657B1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Vijeta</a:t>
            </a:r>
            <a:r>
              <a:rPr lang="en-US" dirty="0"/>
              <a:t> Deshpande</a:t>
            </a:r>
          </a:p>
          <a:p>
            <a:r>
              <a:rPr lang="en-US" dirty="0"/>
              <a:t>March 28, 2020</a:t>
            </a:r>
          </a:p>
        </p:txBody>
      </p:sp>
    </p:spTree>
    <p:extLst>
      <p:ext uri="{BB962C8B-B14F-4D97-AF65-F5344CB8AC3E}">
        <p14:creationId xmlns:p14="http://schemas.microsoft.com/office/powerpoint/2010/main" val="414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1E83-7996-FF4C-9E84-68B1EC8E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rate for exposed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BDE7-DDF1-F642-8F51-C058BF17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in the population of exposed compartment will be due to the transmission generating from exposed and undiagnosed symptomatic cases.</a:t>
            </a:r>
          </a:p>
          <a:p>
            <a:r>
              <a:rPr lang="en-US" dirty="0"/>
              <a:t>Reproduction rate of COVID19</a:t>
            </a:r>
          </a:p>
          <a:p>
            <a:pPr lvl="1"/>
            <a:r>
              <a:rPr lang="en-US" dirty="0"/>
              <a:t>Ref: Wang, C., Liu, L., Hao, X., Guo, H., Wang, Q., Huang, J., ... &amp; Wei, S. (2020). Evolving Epidemiology and Impact of Non-pharmaceutical Interventions on the Outbreak of Coronavirus Disease 2019 in Wuhan, China. </a:t>
            </a:r>
            <a:r>
              <a:rPr lang="en-US" i="1" dirty="0" err="1"/>
              <a:t>medRxiv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0D8BC-E198-EB43-A2F4-670980984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29379"/>
              </p:ext>
            </p:extLst>
          </p:nvPr>
        </p:nvGraphicFramePr>
        <p:xfrm>
          <a:off x="2032000" y="469360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11566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222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 distancing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Reproductive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1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2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Mandatory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3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Quarantining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6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578F4CB4-9379-C043-AC9F-F160BAE154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Schematic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143E6C-5E44-0E44-8E32-31A3D07ADDC3}"/>
              </a:ext>
            </a:extLst>
          </p:cNvPr>
          <p:cNvGrpSpPr/>
          <p:nvPr/>
        </p:nvGrpSpPr>
        <p:grpSpPr>
          <a:xfrm>
            <a:off x="3830769" y="686976"/>
            <a:ext cx="6873611" cy="5484048"/>
            <a:chOff x="3830769" y="686976"/>
            <a:chExt cx="6873611" cy="548404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34ACDC0-6AA2-E545-A5C5-2BE426BF704A}"/>
                </a:ext>
              </a:extLst>
            </p:cNvPr>
            <p:cNvGrpSpPr/>
            <p:nvPr/>
          </p:nvGrpSpPr>
          <p:grpSpPr>
            <a:xfrm>
              <a:off x="3830769" y="686976"/>
              <a:ext cx="6873611" cy="5484048"/>
              <a:chOff x="1084521" y="43901"/>
              <a:chExt cx="8041758" cy="64160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2E261E2-2FB4-4545-89DE-5308D2D8B1F6}"/>
                      </a:ext>
                    </a:extLst>
                  </p:cNvPr>
                  <p:cNvSpPr/>
                  <p:nvPr/>
                </p:nvSpPr>
                <p:spPr>
                  <a:xfrm>
                    <a:off x="3370521" y="414670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2E261E2-2FB4-4545-89DE-5308D2D8B1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521" y="414670"/>
                    <a:ext cx="754912" cy="754911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/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𝑎𝑠𝑦𝑚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54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/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92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/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𝑑𝑖𝑎𝑔𝑛𝑜𝑠𝑒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44231" r="-3269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/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𝑠𝑒𝑣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/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/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FDE6A5B-4CB3-5042-A7D2-ABDE7A6DA7C8}"/>
                  </a:ext>
                </a:extLst>
              </p:cNvPr>
              <p:cNvCxnSpPr>
                <a:stCxn id="4" idx="4"/>
                <a:endCxn id="5" idx="0"/>
              </p:cNvCxnSpPr>
              <p:nvPr/>
            </p:nvCxnSpPr>
            <p:spPr>
              <a:xfrm>
                <a:off x="3747977" y="1169581"/>
                <a:ext cx="0" cy="5989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48D9D6C-6689-3240-B9B2-6B610BC0894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6096000" y="2523460"/>
                <a:ext cx="0" cy="5280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2903EC4-77DE-B74E-842D-DAB20B6034C0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6096000" y="3806455"/>
                <a:ext cx="0" cy="10132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7D6205E-A59F-8742-AC7B-EE1434A0EE81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4125433" y="2146005"/>
                <a:ext cx="15931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5346055-5C1F-8F4C-BED7-1B3C1175F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6" y="2146004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CBC78D-FB70-2C42-B351-A9660F549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1604" y="3428998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54759B2-688C-8844-83BB-99B62B3CC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5" y="5197142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16456EB8-9E43-4D46-93B5-A4BDCBF35BE9}"/>
                  </a:ext>
                </a:extLst>
              </p:cNvPr>
              <p:cNvSpPr/>
              <p:nvPr/>
            </p:nvSpPr>
            <p:spPr>
              <a:xfrm>
                <a:off x="3747977" y="5705033"/>
                <a:ext cx="2348023" cy="75491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Death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FE54A13-2A05-7A46-BC9D-F3B9ECF8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692047" y="128421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𝑟𝑒𝑝𝑟𝑜𝑑𝑢𝑐𝑡𝑖𝑜𝑛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FE54A13-2A05-7A46-BC9D-F3B9ECF8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047" y="1284216"/>
                    <a:ext cx="585788" cy="4320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439" r="-29024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/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094" y="1778110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9094" y="1778110"/>
                    <a:ext cx="585788" cy="4320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1778111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1778111"/>
                    <a:ext cx="58578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9065" y="3047556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9065" y="3047556"/>
                    <a:ext cx="58578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4771770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𝑠𝑒𝑣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4771770"/>
                    <a:ext cx="585788" cy="4320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7D64438-1C38-CA4D-93B0-A1C0D985E9A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2296633" y="2146005"/>
                <a:ext cx="107388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/>
                  <p:nvPr/>
                </p:nvSpPr>
                <p:spPr>
                  <a:xfrm>
                    <a:off x="2550788" y="1772498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788" y="1772498"/>
                    <a:ext cx="58578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Curved Connector 36">
                <a:extLst>
                  <a:ext uri="{FF2B5EF4-FFF2-40B4-BE49-F238E27FC236}">
                    <a16:creationId xmlns:a16="http://schemas.microsoft.com/office/drawing/2014/main" id="{1BCE265E-CBDC-B14A-BD30-83F813432A53}"/>
                  </a:ext>
                </a:extLst>
              </p:cNvPr>
              <p:cNvCxnSpPr>
                <a:stCxn id="4" idx="6"/>
              </p:cNvCxnSpPr>
              <p:nvPr/>
            </p:nvCxnSpPr>
            <p:spPr>
              <a:xfrm flipV="1">
                <a:off x="4125433" y="414670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397CB23D-3A3E-B44E-B997-FB70161A0FEB}"/>
                  </a:ext>
                </a:extLst>
              </p:cNvPr>
              <p:cNvCxnSpPr/>
              <p:nvPr/>
            </p:nvCxnSpPr>
            <p:spPr>
              <a:xfrm flipV="1">
                <a:off x="4119507" y="1768183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1B0D85A4-E97F-D54D-9D1C-0DD973376516}"/>
                  </a:ext>
                </a:extLst>
              </p:cNvPr>
              <p:cNvCxnSpPr/>
              <p:nvPr/>
            </p:nvCxnSpPr>
            <p:spPr>
              <a:xfrm flipV="1">
                <a:off x="6473455" y="1764084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AE9634C0-ABAE-CA42-9292-477D31D370CF}"/>
                  </a:ext>
                </a:extLst>
              </p:cNvPr>
              <p:cNvCxnSpPr/>
              <p:nvPr/>
            </p:nvCxnSpPr>
            <p:spPr>
              <a:xfrm flipV="1">
                <a:off x="6458060" y="3045859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ADF4E5BC-D7F3-DA42-9641-C609B46D66E4}"/>
                  </a:ext>
                </a:extLst>
              </p:cNvPr>
              <p:cNvCxnSpPr/>
              <p:nvPr/>
            </p:nvCxnSpPr>
            <p:spPr>
              <a:xfrm flipV="1">
                <a:off x="6482981" y="4826828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EE763F9-D802-A04D-9DEA-18824EE93F68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507" y="43901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EE763F9-D802-A04D-9DEA-18824EE93F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507" y="43901"/>
                    <a:ext cx="58578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37" y="1408504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137" y="1408504"/>
                    <a:ext cx="58578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/>
                  <p:nvPr/>
                </p:nvSpPr>
                <p:spPr>
                  <a:xfrm>
                    <a:off x="6475728" y="1373841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5728" y="1373841"/>
                    <a:ext cx="58578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497268" y="2674147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7268" y="2674147"/>
                    <a:ext cx="58578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/>
                  <p:nvPr/>
                </p:nvSpPr>
                <p:spPr>
                  <a:xfrm>
                    <a:off x="6523462" y="446106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𝑠𝑒𝑣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3462" y="4461068"/>
                    <a:ext cx="585788" cy="4320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5D3D320-B9D5-4D43-B3E6-B829FD8166B4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6107331" y="2806354"/>
              <a:ext cx="1684322" cy="7740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/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D403416-E963-AD43-9388-76CBF44694A9}"/>
              </a:ext>
            </a:extLst>
          </p:cNvPr>
          <p:cNvSpPr/>
          <p:nvPr/>
        </p:nvSpPr>
        <p:spPr>
          <a:xfrm>
            <a:off x="5584742" y="686976"/>
            <a:ext cx="1357625" cy="106014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E4EEF9-67B4-424A-884C-CDC1177CA6A1}"/>
                  </a:ext>
                </a:extLst>
              </p:cNvPr>
              <p:cNvSpPr txBox="1"/>
              <p:nvPr/>
            </p:nvSpPr>
            <p:spPr>
              <a:xfrm>
                <a:off x="5385164" y="301121"/>
                <a:ext cx="5006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𝐼𝑔𝑛𝑜𝑟𝑒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𝑐𝑜𝑚𝑝𝑎𝑟𝑡𝑚𝑒𝑛𝑡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𝑡h𝑒𝑡𝑎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𝑎𝑙𝑠𝑜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𝑐𝑜𝑛𝑠𝑖𝑑𝑒𝑟𝑒𝑑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𝑔𝑟𝑜𝑤𝑡h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𝑏𝑖𝑟𝑡h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E4EEF9-67B4-424A-884C-CDC1177C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64" y="301121"/>
                <a:ext cx="500696" cy="646331"/>
              </a:xfrm>
              <a:prstGeom prst="rect">
                <a:avLst/>
              </a:prstGeom>
              <a:blipFill>
                <a:blip r:embed="rId22"/>
                <a:stretch>
                  <a:fillRect l="-2500" r="-1117500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/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blipFill>
                <a:blip r:embed="rId23"/>
                <a:stretch>
                  <a:fillRect l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AD3C35-0209-3F43-858A-05939E150A10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903068" y="4374274"/>
            <a:ext cx="1094071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/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blipFill>
                <a:blip r:embed="rId24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0DDFDB58-A84B-8F4C-A7AF-901A8AAF6170}"/>
              </a:ext>
            </a:extLst>
          </p:cNvPr>
          <p:cNvCxnSpPr>
            <a:cxnSpLocks/>
            <a:stCxn id="46" idx="2"/>
          </p:cNvCxnSpPr>
          <p:nvPr/>
        </p:nvCxnSpPr>
        <p:spPr>
          <a:xfrm rot="10800000">
            <a:off x="5515847" y="4051648"/>
            <a:ext cx="481293" cy="3226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/>
              <p:nvPr/>
            </p:nvSpPr>
            <p:spPr>
              <a:xfrm>
                <a:off x="5292389" y="3682315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89" y="3682315"/>
                <a:ext cx="500696" cy="369332"/>
              </a:xfrm>
              <a:prstGeom prst="rect">
                <a:avLst/>
              </a:prstGeom>
              <a:blipFill>
                <a:blip r:embed="rId25"/>
                <a:stretch>
                  <a:fillRect r="-3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C6347-0FE5-D14B-AA59-9A535D1043D6}"/>
              </a:ext>
            </a:extLst>
          </p:cNvPr>
          <p:cNvCxnSpPr>
            <a:cxnSpLocks/>
            <a:stCxn id="7" idx="4"/>
            <a:endCxn id="46" idx="0"/>
          </p:cNvCxnSpPr>
          <p:nvPr/>
        </p:nvCxnSpPr>
        <p:spPr>
          <a:xfrm flipH="1">
            <a:off x="6319766" y="3902981"/>
            <a:ext cx="1794514" cy="148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/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blipFill>
                <a:blip r:embed="rId26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1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231D-F4EF-9247-99D9-0A6CB313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764960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247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incidence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exposed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sng" dirty="0"/>
                            <a:t>Still searching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= (1/(68.5*52*7))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sng" dirty="0"/>
                            <a:t>Still searching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764960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2000" r="-439610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incidence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exposed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0000" r="-43961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82759" r="-439610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82759" r="-439610" b="-6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63333" r="-43961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6207" r="-439610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sng" dirty="0"/>
                            <a:t>Still searching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86207" r="-439610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86207" r="-439610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= (1/(68.5*52*7))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53333" r="-43961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sng" dirty="0"/>
                            <a:t>Still searching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9655" r="-439610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50C722-69F4-374D-A1AB-AAAB6CABB83A}"/>
              </a:ext>
            </a:extLst>
          </p:cNvPr>
          <p:cNvSpPr txBox="1"/>
          <p:nvPr/>
        </p:nvSpPr>
        <p:spPr>
          <a:xfrm>
            <a:off x="838199" y="6308209"/>
            <a:ext cx="2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*: Probable analysis goals</a:t>
            </a:r>
          </a:p>
        </p:txBody>
      </p:sp>
    </p:spTree>
    <p:extLst>
      <p:ext uri="{BB962C8B-B14F-4D97-AF65-F5344CB8AC3E}">
        <p14:creationId xmlns:p14="http://schemas.microsoft.com/office/powerpoint/2010/main" val="403331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CA70-0D47-104B-82EE-F71DAB9D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and don’t know in Q?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752144-5CBE-2344-8CB9-C1B92FD64F6D}"/>
              </a:ext>
            </a:extLst>
          </p:cNvPr>
          <p:cNvSpPr/>
          <p:nvPr/>
        </p:nvSpPr>
        <p:spPr>
          <a:xfrm>
            <a:off x="838200" y="3912782"/>
            <a:ext cx="542261" cy="499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EC2156-FE0D-FB40-BE71-D49CC6B5A22F}"/>
              </a:ext>
            </a:extLst>
          </p:cNvPr>
          <p:cNvSpPr/>
          <p:nvPr/>
        </p:nvSpPr>
        <p:spPr>
          <a:xfrm>
            <a:off x="838199" y="4626860"/>
            <a:ext cx="542261" cy="4997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BE9BA66-FA7A-D448-8835-87179794F34D}"/>
              </a:ext>
            </a:extLst>
          </p:cNvPr>
          <p:cNvSpPr/>
          <p:nvPr/>
        </p:nvSpPr>
        <p:spPr>
          <a:xfrm>
            <a:off x="838198" y="5335625"/>
            <a:ext cx="542261" cy="49973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5487F3-9363-2D4D-8336-13E09099961A}"/>
              </a:ext>
            </a:extLst>
          </p:cNvPr>
          <p:cNvSpPr/>
          <p:nvPr/>
        </p:nvSpPr>
        <p:spPr>
          <a:xfrm>
            <a:off x="838198" y="6042471"/>
            <a:ext cx="542261" cy="4997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30FA8-1839-CB46-95E0-281AD4808F2A}"/>
              </a:ext>
            </a:extLst>
          </p:cNvPr>
          <p:cNvSpPr txBox="1"/>
          <p:nvPr/>
        </p:nvSpPr>
        <p:spPr>
          <a:xfrm>
            <a:off x="1626781" y="3973552"/>
            <a:ext cx="901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data: </a:t>
            </a:r>
            <a:r>
              <a:rPr lang="en-US" i="1" dirty="0"/>
              <a:t>Progression rate, recovery and mortality rate under treatment for severe cases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F9935-B019-6649-A6A9-6D92F4B0B4E3}"/>
              </a:ext>
            </a:extLst>
          </p:cNvPr>
          <p:cNvSpPr txBox="1"/>
          <p:nvPr/>
        </p:nvSpPr>
        <p:spPr>
          <a:xfrm>
            <a:off x="1626780" y="4692059"/>
            <a:ext cx="526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Assumptions: </a:t>
            </a:r>
            <a:r>
              <a:rPr lang="en-US" i="1" dirty="0"/>
              <a:t>Mortality rate for exposed, symptomatic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F6CC9-CD62-A240-AD41-C63402522CD0}"/>
              </a:ext>
            </a:extLst>
          </p:cNvPr>
          <p:cNvSpPr txBox="1"/>
          <p:nvPr/>
        </p:nvSpPr>
        <p:spPr>
          <a:xfrm>
            <a:off x="1626780" y="5400824"/>
            <a:ext cx="813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find data: </a:t>
            </a:r>
            <a:r>
              <a:rPr lang="en-US" i="1" dirty="0"/>
              <a:t>Recovery and mortality rate under treatment for non-severe cases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A52FC-9587-8649-A80A-A4CD08D1ACE1}"/>
              </a:ext>
            </a:extLst>
          </p:cNvPr>
          <p:cNvSpPr txBox="1"/>
          <p:nvPr/>
        </p:nvSpPr>
        <p:spPr>
          <a:xfrm>
            <a:off x="1626779" y="6077766"/>
            <a:ext cx="898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sensitive to decisions on testing and scaling up of hospitalization/isolation capacities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20549E-D3C8-6E46-99CD-864C04F8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374317"/>
            <a:ext cx="9779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2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241-DBED-DC4D-B968-D41B6E1EB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Available estimates</a:t>
            </a:r>
          </a:p>
        </p:txBody>
      </p:sp>
    </p:spTree>
    <p:extLst>
      <p:ext uri="{BB962C8B-B14F-4D97-AF65-F5344CB8AC3E}">
        <p14:creationId xmlns:p14="http://schemas.microsoft.com/office/powerpoint/2010/main" val="225645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Progression rate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BAD4-53FE-9E47-AD22-26BFE46B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Incubation period</a:t>
            </a:r>
          </a:p>
          <a:p>
            <a:pPr lvl="1"/>
            <a:r>
              <a:rPr lang="en-US" dirty="0"/>
              <a:t>Time from onset to first symptom</a:t>
            </a:r>
          </a:p>
          <a:p>
            <a:pPr lvl="1"/>
            <a:r>
              <a:rPr lang="en-US" dirty="0"/>
              <a:t>Ref : Lauer, S. A., </a:t>
            </a:r>
            <a:r>
              <a:rPr lang="en-US" dirty="0" err="1"/>
              <a:t>Grantz</a:t>
            </a:r>
            <a:r>
              <a:rPr lang="en-US" dirty="0"/>
              <a:t>, K. H., Bi, Q., Jones, F. K., Zheng, Q., Meredith, H. R., ... &amp; </a:t>
            </a:r>
            <a:r>
              <a:rPr lang="en-US" dirty="0" err="1"/>
              <a:t>Lessler</a:t>
            </a:r>
            <a:r>
              <a:rPr lang="en-US" dirty="0"/>
              <a:t>, J. (2020). The incubation period of coronavirus disease 2019 (COVID-19) from publicly reported confirmed cases: estimation and application. </a:t>
            </a:r>
            <a:r>
              <a:rPr lang="en-US" i="1" dirty="0"/>
              <a:t>Annals of internal medicine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Median incubation period = 5.1 days</a:t>
            </a:r>
          </a:p>
          <a:p>
            <a:r>
              <a:rPr lang="en-US" dirty="0"/>
              <a:t>97.5% of those who develop symptoms will do so in 11.5 days</a:t>
            </a:r>
          </a:p>
          <a:p>
            <a:r>
              <a:rPr lang="en-US" dirty="0"/>
              <a:t>101 cases/10,000 will develop symptoms after 14 days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3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(1 / Time from hospitalization to recovery)</a:t>
                </a:r>
              </a:p>
              <a:p>
                <a:pPr lvl="1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severe cases:</a:t>
                </a:r>
              </a:p>
              <a:p>
                <a:pPr lvl="2"/>
                <a:r>
                  <a:rPr lang="en-US" dirty="0"/>
                  <a:t>Recovery time = 22 days (including approximately 6 days in ICU)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= (1 / time from onset to recovery)</a:t>
                </a:r>
              </a:p>
              <a:p>
                <a:pPr lvl="1"/>
                <a:r>
                  <a:rPr lang="en-US" dirty="0"/>
                  <a:t>Not found yet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7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natural mortality rate = (1 / (68.5 * 52 * 7)) = 0.00004/person-day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Mortality rate under treatment for mild and severe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= (1/19.5 days)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US" dirty="0"/>
                  <a:t>: still searching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Disease mortality rate without treatment: have estimates for symptomatic-CFR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AA6-A2F0-A142-B389-A1D7381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fatality rate for symptomatic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C56A-332D-354B-9F10-A89783B3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CFR is (deaths/patients), for our model we want (deaths/person-day)</a:t>
            </a:r>
          </a:p>
          <a:p>
            <a:r>
              <a:rPr lang="en-US" dirty="0"/>
              <a:t>CFR estimates</a:t>
            </a:r>
          </a:p>
          <a:p>
            <a:pPr lvl="1"/>
            <a:r>
              <a:rPr lang="en-US" dirty="0"/>
              <a:t>Ref: Wu, J. T., Leung, K., Bushman, M., Kishore, N., </a:t>
            </a:r>
            <a:r>
              <a:rPr lang="en-US" dirty="0" err="1"/>
              <a:t>Niehus</a:t>
            </a:r>
            <a:r>
              <a:rPr lang="en-US" dirty="0"/>
              <a:t>, R., de Salazar, P. M., ... &amp; Leung, G. M. (2020). Estimating clinical severity of COVID-19 from the transmission dynamics in Wuhan, China. </a:t>
            </a:r>
            <a:r>
              <a:rPr lang="en-US" i="1" dirty="0"/>
              <a:t>Nature Medicine</a:t>
            </a:r>
            <a:r>
              <a:rPr lang="en-US" dirty="0"/>
              <a:t>, 1-5.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EB1EA-506E-574A-AA72-F5ED9195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75094"/>
              </p:ext>
            </p:extLst>
          </p:nvPr>
        </p:nvGraphicFramePr>
        <p:xfrm>
          <a:off x="1776819" y="4079554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67310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56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Symptomatic-CFR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8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0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&gt;59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6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67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780</Words>
  <Application>Microsoft Macintosh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Compartment model to analyze testing strategies and hospitalization capacity scale-up</vt:lpstr>
      <vt:lpstr>PowerPoint Presentation</vt:lpstr>
      <vt:lpstr>Parameters</vt:lpstr>
      <vt:lpstr>What we know and don’t know in Q?</vt:lpstr>
      <vt:lpstr>Available estimates</vt:lpstr>
      <vt:lpstr>Progression rate (γ)</vt:lpstr>
      <vt:lpstr>Recovery rate (r, r ̅) </vt:lpstr>
      <vt:lpstr>Mortality rate (μ_n,μ_d, μ ̅_mild,μ ̅_sev) </vt:lpstr>
      <vt:lpstr>Case fatality rate for symptomatic cases</vt:lpstr>
      <vt:lpstr>Birth rate for exposed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Vijeta Kiran</dc:creator>
  <cp:lastModifiedBy>Deshpande, Vijeta Kiran</cp:lastModifiedBy>
  <cp:revision>48</cp:revision>
  <dcterms:created xsi:type="dcterms:W3CDTF">2020-03-28T21:14:30Z</dcterms:created>
  <dcterms:modified xsi:type="dcterms:W3CDTF">2020-04-06T18:08:52Z</dcterms:modified>
</cp:coreProperties>
</file>