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87" r:id="rId3"/>
    <p:sldId id="419" r:id="rId4"/>
    <p:sldId id="429" r:id="rId5"/>
    <p:sldId id="422" r:id="rId6"/>
    <p:sldId id="424" r:id="rId7"/>
    <p:sldId id="427" r:id="rId8"/>
    <p:sldId id="438" r:id="rId9"/>
    <p:sldId id="439" r:id="rId10"/>
    <p:sldId id="440" r:id="rId11"/>
    <p:sldId id="425" r:id="rId12"/>
    <p:sldId id="431" r:id="rId13"/>
    <p:sldId id="442" r:id="rId14"/>
    <p:sldId id="432" r:id="rId15"/>
    <p:sldId id="443" r:id="rId16"/>
    <p:sldId id="435" r:id="rId17"/>
    <p:sldId id="437" r:id="rId18"/>
    <p:sldId id="423" r:id="rId19"/>
    <p:sldId id="436" r:id="rId20"/>
    <p:sldId id="420" r:id="rId21"/>
    <p:sldId id="4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6891" autoAdjust="0"/>
  </p:normalViewPr>
  <p:slideViewPr>
    <p:cSldViewPr snapToGrid="0">
      <p:cViewPr varScale="1">
        <p:scale>
          <a:sx n="68" d="100"/>
          <a:sy n="68" d="100"/>
        </p:scale>
        <p:origin x="13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42EA-9E9E-482E-857C-50E7F5F74F25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C565-26FC-4AE9-BDDB-165DEF158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2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9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6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6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7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8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6040-2F92-4E28-B3BD-58926CEB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510B-C052-471F-A3F3-E9FD022F7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15A9-A114-46C6-A187-6BBCEB62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8E68-9F8A-4A9F-AF12-BDFDC2004E9F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7855-57EA-4B15-9984-0B57F27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C9BC-5BD4-4C7C-A311-AB4217B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F96-4C31-4415-A9C8-98043400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A3F9-7214-4C74-B612-979465F2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7ED4-6CDF-4E32-B617-CD2B7CB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CB67-86B3-4C99-8FF8-3F5131B629A5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8C3C-F7FA-435F-8D19-C959906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A63C-DAEF-4020-9746-895AF96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6405-20B0-4ACD-AA72-A324D32A3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78A3E-9557-44BA-872F-75D0EDBF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931E-44AF-4214-9626-CD07835B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259-A48A-4813-9F2B-3CAD864A3794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9D04-FF45-4DE5-B291-6E2BF05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6822-E7B3-4028-9EEA-28F85FE6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0E7C-7216-4376-B385-DB93167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22A7-1393-4BA5-A933-17F8AEB3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F8AA-2A0D-4BE4-913A-D1A8B9A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79B-3A48-4611-892A-9DE79C0A0192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1D70-AB7B-47B3-B420-B79B2C8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C80F-4A35-4562-A2F8-3D2AA37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F29A-3C0F-4A4D-92D2-CFF499B8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EB75-107C-4A85-826C-74C80C25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0DD-9D87-4E65-918F-06D006A4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5FC4-D370-464B-A06E-457ECAD69E84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6D14-E4B8-406D-B8EF-E1A51CB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7E01-4639-4478-A176-0576DBC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E2A-4B31-4299-91EB-40709CE8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E92E-191C-4427-9BEB-530D4F70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735D-3608-49FD-ACC7-2D489B9A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09F2-283B-4A2B-B3EE-9A252B56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7878-20FE-4C2E-8C78-A855FE095A7E}" type="datetime1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E50D-EFE9-40B0-9395-DE4CBF53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28B2-E0B7-4467-B7DB-7F848CD4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756C-339A-4367-8B26-982E8C36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3968-F16F-4DA0-B61C-8828284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FECA0-37FE-4F17-AA2E-C99A32B0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2D60-5E3C-444D-85FB-9382ACA0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20DAD-4985-4E0B-AF64-7EA2662E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1D354-F4CC-4695-BD68-654C81B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058-E3BB-4823-8762-5C6F89557C29}" type="datetime1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8451A-8809-4C03-903A-E7EAE35C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FC9F4-CB4A-40CB-BFAA-931474EB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BC0-99D2-4BA9-819C-441347B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B129-F293-4F47-9043-6FF00D2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5CFC-F4D1-42C5-A7C7-5B6E805C1581}" type="datetime1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4F72A-5779-43A4-B96B-89FF47B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2D66-666F-4D0B-B731-97E04CD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BAAF9-65F3-4683-82FE-9DB3822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CF8-97C1-4599-A83F-07F9F35396C7}" type="datetime1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8E1D4-705D-4DA8-8479-0FEEE32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5F62-ACB3-4ED6-9666-F8C2D33A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633-BDFF-44E9-BA19-B07E623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19D1-056B-4C44-ABEC-218CBB76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0BEB-9B5D-4863-80B4-7F421CD5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E5E8-D840-412D-97C1-CFC6BE64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994A-0A29-4E48-A241-F8D60086EA3C}" type="datetime1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671BC-A4B8-456B-B93B-C68E5196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19D-0A70-4C8B-A873-E5B5C3B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028-807E-4484-94A7-9E5604D8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B926-3C30-4B65-8D30-FE4627B3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6963-48EC-45C6-AEC9-0ADCD038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68A5-A168-4CCF-A0B3-011DA783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C2AF-DE68-443B-B99D-8E826F1EAFAF}" type="datetime1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3B7C-F84E-41B8-9F25-911551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FCF0-DD0A-4AFC-8B1F-88B7B85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9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E711-2B5E-45F4-8A36-6C7E723B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21C4-2D13-492C-ACD4-143BA32F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368D-DA6D-4E3E-B64E-A50C390F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A276-F727-4F7E-B9E2-A14FEA8FDA45}" type="datetime1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6A77-474B-409D-ADBA-5F602408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B593-3BAC-4EDE-A910-C9906DB42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32718976_Deep_Learning_with_Convolutional_Neural_Network_and_Long_Short-Term_Memory_for_Phishing_Detection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ieeexplore.ieee.org/document/9730579/authors#autho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2079-9292/9/9/1514" TargetMode="External"/><Relationship Id="rId5" Type="http://schemas.openxmlformats.org/officeDocument/2006/relationships/hyperlink" Target="https://ieeexplore.ieee.org/document/9297395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://ijournals.in/wp-content/uploads/2020/03/IJSHRE-8210-Hajara-Musa-1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1D3464-6C8C-4524-A0D4-E3B73968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684" y="4874211"/>
            <a:ext cx="4908115" cy="16557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Guided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Roopesh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Kumar BN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Asst. Professor Dept of CSE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KSIT Bengaluru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57018" y="136525"/>
            <a:ext cx="11877963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9" y="328027"/>
            <a:ext cx="1157273" cy="13249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7CA1D6-E331-4837-A4D1-D4D3907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51E69-D750-4B06-9064-0602566C3DCF}"/>
              </a:ext>
            </a:extLst>
          </p:cNvPr>
          <p:cNvSpPr txBox="1"/>
          <p:nvPr/>
        </p:nvSpPr>
        <p:spPr>
          <a:xfrm>
            <a:off x="1570616" y="2094025"/>
            <a:ext cx="96496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Department of Computer Science and Engineering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Project Phase – II (18CSP83)         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Review – 2</a:t>
            </a:r>
          </a:p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ENHANCING THE PERFORMANCE OF ANTIPHISHING MECHANISM USING MACHINE LEARNING</a:t>
            </a:r>
            <a:endParaRPr lang="en-IN" sz="26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76CD9-83AF-4E88-88AE-08DF64EEC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98" y="328027"/>
            <a:ext cx="8039433" cy="1651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B0C3EDD-C2AE-4B86-AF80-80BA847639F4}"/>
              </a:ext>
            </a:extLst>
          </p:cNvPr>
          <p:cNvSpPr txBox="1">
            <a:spLocks/>
          </p:cNvSpPr>
          <p:nvPr/>
        </p:nvSpPr>
        <p:spPr>
          <a:xfrm>
            <a:off x="576907" y="4788634"/>
            <a:ext cx="42844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 Soumya         1KS18CS125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Sri Chandana P 1KS18CS098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Vijetha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             1KS18CS117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Sushmitha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S     1KS18CS106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34AB7-519A-41FC-B09C-FDD726D76C1D}"/>
              </a:ext>
            </a:extLst>
          </p:cNvPr>
          <p:cNvSpPr txBox="1"/>
          <p:nvPr/>
        </p:nvSpPr>
        <p:spPr>
          <a:xfrm>
            <a:off x="1365814" y="4135467"/>
            <a:ext cx="1050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Group No.:	06	                   	 Batch No.:  2021_CSE_08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8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2" y="45720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F0927EF7-450B-4670-9692-3B8D903F7962}"/>
              </a:ext>
            </a:extLst>
          </p:cNvPr>
          <p:cNvSpPr txBox="1"/>
          <p:nvPr/>
        </p:nvSpPr>
        <p:spPr>
          <a:xfrm>
            <a:off x="1196340" y="2514600"/>
            <a:ext cx="1592580" cy="37338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7F083636-6AD8-41F3-8D87-CBC63B510EE0}"/>
              </a:ext>
            </a:extLst>
          </p:cNvPr>
          <p:cNvSpPr txBox="1"/>
          <p:nvPr/>
        </p:nvSpPr>
        <p:spPr>
          <a:xfrm>
            <a:off x="1295400" y="3489960"/>
            <a:ext cx="1531620" cy="38862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3E3F7384-A65D-41E7-A833-8727ABE6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F10E15F1-2836-4673-99BD-66E9D8C68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524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7000"/>
                  </a:lnSpc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final prediction score of the model is obtained by summing the predictive score of individual tree. The predictive value at step t of the training can be written as</a:t>
                </a:r>
                <a:endParaRPr lang="en-IN" sz="2000" dirty="0">
                  <a:latin typeface="Times New Roman" panose="02020603050405020304" pitchFamily="18" charset="0"/>
                  <a:ea typeface="DengXian" panose="020B0503020204020204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:endParaRPr lang="en-IN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here every newest tree is created to compensate for the instances of the websites wrongly predicted.</a:t>
                </a:r>
              </a:p>
              <a:p>
                <a:pPr algn="just">
                  <a:lnSpc>
                    <a:spcPct val="107000"/>
                  </a:lnSpc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a model with high predictive power is obtained.</a:t>
                </a:r>
                <a:endParaRPr lang="en-I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:endParaRPr lang="en-I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F10E15F1-2836-4673-99BD-66E9D8C68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5241"/>
                <a:ext cx="10515600" cy="4351338"/>
              </a:xfrm>
              <a:blipFill>
                <a:blip r:embed="rId5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EFA649DF-AEC9-4839-B97D-30A5821B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400"/>
            <a:ext cx="10515600" cy="112235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E0588D60-C5F5-44B8-B94D-193EA44ACE2B}"/>
              </a:ext>
            </a:extLst>
          </p:cNvPr>
          <p:cNvSpPr txBox="1">
            <a:spLocks/>
          </p:cNvSpPr>
          <p:nvPr/>
        </p:nvSpPr>
        <p:spPr>
          <a:xfrm>
            <a:off x="2978686" y="452132"/>
            <a:ext cx="6444867" cy="885109"/>
          </a:xfrm>
          <a:prstGeom prst="rect">
            <a:avLst/>
          </a:prstGeo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B936B-D167-4B6A-ADE9-838E9B395237}"/>
              </a:ext>
            </a:extLst>
          </p:cNvPr>
          <p:cNvSpPr/>
          <p:nvPr/>
        </p:nvSpPr>
        <p:spPr>
          <a:xfrm>
            <a:off x="139463" y="169751"/>
            <a:ext cx="11913073" cy="6518497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89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76"/>
            <a:ext cx="10515600" cy="47117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>
              <a:lnSpc>
                <a:spcPct val="120000"/>
              </a:lnSpc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</a:p>
          <a:p>
            <a:pPr>
              <a:lnSpc>
                <a:spcPct val="120000"/>
              </a:lnSpc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3.9.7</a:t>
            </a:r>
          </a:p>
          <a:p>
            <a:pPr>
              <a:lnSpc>
                <a:spcPct val="120000"/>
              </a:lnSpc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Anaconda 4.10.3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11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21186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3394113" y="423965"/>
            <a:ext cx="6019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3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5BD484-D000-44B1-8E6F-B014DA9F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5" y="2415822"/>
            <a:ext cx="10672286" cy="356993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12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21186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2593144" y="423965"/>
            <a:ext cx="6957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 with codes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F01CB-60AF-4716-A280-99E7B078B8D7}"/>
              </a:ext>
            </a:extLst>
          </p:cNvPr>
          <p:cNvSpPr txBox="1"/>
          <p:nvPr/>
        </p:nvSpPr>
        <p:spPr>
          <a:xfrm>
            <a:off x="799521" y="1832555"/>
            <a:ext cx="354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Code</a:t>
            </a:r>
          </a:p>
        </p:txBody>
      </p:sp>
    </p:spTree>
    <p:extLst>
      <p:ext uri="{BB962C8B-B14F-4D97-AF65-F5344CB8AC3E}">
        <p14:creationId xmlns:p14="http://schemas.microsoft.com/office/powerpoint/2010/main" val="4356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13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21186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2593144" y="423965"/>
            <a:ext cx="6957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 with codes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F01CB-60AF-4716-A280-99E7B078B8D7}"/>
              </a:ext>
            </a:extLst>
          </p:cNvPr>
          <p:cNvSpPr txBox="1"/>
          <p:nvPr/>
        </p:nvSpPr>
        <p:spPr>
          <a:xfrm>
            <a:off x="799521" y="1832555"/>
            <a:ext cx="354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324AB6-224F-49DB-904D-556C45CA2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10515600" cy="3640902"/>
          </a:xfrm>
        </p:spPr>
      </p:pic>
    </p:spTree>
    <p:extLst>
      <p:ext uri="{BB962C8B-B14F-4D97-AF65-F5344CB8AC3E}">
        <p14:creationId xmlns:p14="http://schemas.microsoft.com/office/powerpoint/2010/main" val="367972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1" y="1465177"/>
            <a:ext cx="11524629" cy="510758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Predicting the tests set result of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14</a:t>
            </a:fld>
            <a:endParaRPr lang="en-IN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08571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2686756" y="447836"/>
            <a:ext cx="7402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 with codes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52B6C8-A2F5-479C-8432-3E5627FA4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7" y="1910516"/>
            <a:ext cx="7585993" cy="46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5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1" y="1465177"/>
            <a:ext cx="11524629" cy="510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Feature Importance code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15</a:t>
            </a:fld>
            <a:endParaRPr lang="en-IN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08571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2686756" y="447836"/>
            <a:ext cx="7402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 with codes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5593D-F315-420C-BF49-CC02D15C2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59003"/>
            <a:ext cx="8207022" cy="23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1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1" y="1465177"/>
            <a:ext cx="11524629" cy="510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16</a:t>
            </a:fld>
            <a:endParaRPr lang="en-IN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08571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5283200" y="447836"/>
            <a:ext cx="1670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146D7-9F87-C348-4206-205A4C757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71" y="1501673"/>
            <a:ext cx="10212813" cy="485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1" y="1465177"/>
            <a:ext cx="11524629" cy="510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17</a:t>
            </a:fld>
            <a:endParaRPr lang="en-IN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08571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5249333" y="447836"/>
            <a:ext cx="2381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0A0AE-5E7F-739B-3C7E-DE9789C5D8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t="11406" r="43200" b="11968"/>
          <a:stretch/>
        </p:blipFill>
        <p:spPr>
          <a:xfrm>
            <a:off x="3042705" y="1434499"/>
            <a:ext cx="5718530" cy="492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4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525CC-29C4-46A4-8F52-7B34DC5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18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3AFA4B74-BD3D-4732-98FE-16EE3474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627" y="227544"/>
            <a:ext cx="9795933" cy="868757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5DC2D-F0E3-404E-AB16-DF8895627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9" y="125236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BFC59D-74F2-4AAE-966D-E67E78F637A6}"/>
              </a:ext>
            </a:extLst>
          </p:cNvPr>
          <p:cNvSpPr/>
          <p:nvPr/>
        </p:nvSpPr>
        <p:spPr>
          <a:xfrm>
            <a:off x="110169" y="75921"/>
            <a:ext cx="11968942" cy="6673108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42A293-AB7F-4F39-8A8A-55EBC1E9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1" y="1220260"/>
            <a:ext cx="11751733" cy="5463406"/>
          </a:xfrm>
        </p:spPr>
      </p:pic>
    </p:spTree>
    <p:extLst>
      <p:ext uri="{BB962C8B-B14F-4D97-AF65-F5344CB8AC3E}">
        <p14:creationId xmlns:p14="http://schemas.microsoft.com/office/powerpoint/2010/main" val="158854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71" y="1465177"/>
            <a:ext cx="11524629" cy="510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19</a:t>
            </a:fld>
            <a:endParaRPr lang="en-IN" dirty="0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57" y="285235"/>
            <a:ext cx="9494943" cy="1000553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1" y="285234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108571" y="136525"/>
            <a:ext cx="11974858" cy="6584950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4831644" y="447836"/>
            <a:ext cx="2122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E26F93-7C02-44A4-8EB6-42D0C1ACB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57" y="1472948"/>
            <a:ext cx="9494943" cy="49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458534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08332" y="81441"/>
            <a:ext cx="11975336" cy="6640034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406329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70" y="1376279"/>
            <a:ext cx="9449116" cy="51030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 with codes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7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20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181496"/>
            <a:ext cx="11629016" cy="5103019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[1]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 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V Lakshmi Pooja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Sridhar.M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“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Analysis of Phishing Website Detection Using CNN and Bidirectional LSTM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”,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Fourth International Conference on Electronics, Communication and Aerospace Technology (ICECA-2020) IEEE Xplore Part Number: CFP20J88-ART; ISBN: 978-1-7281-6387-1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2020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[2] </a:t>
            </a:r>
            <a:r>
              <a:rPr lang="en-IN" sz="2000" b="0" i="0" u="none" strike="noStrike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Jiaqi Gu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, </a:t>
            </a:r>
            <a:r>
              <a:rPr lang="en-IN" sz="2000" b="0" i="0" u="none" strike="noStrike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Hui Xu, “</a:t>
            </a:r>
            <a:r>
              <a:rPr lang="en-IN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An Ensemble Method for Phishing Websites Detection Based on </a:t>
            </a:r>
            <a:r>
              <a:rPr lang="en-IN" sz="20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XGBoost</a:t>
            </a:r>
            <a:r>
              <a:rPr lang="en-IN" sz="20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”, in 1</a:t>
            </a:r>
            <a:r>
              <a:rPr lang="en-IN" sz="2000" b="0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4th</a:t>
            </a:r>
            <a:r>
              <a:rPr lang="en-IN" sz="1400" b="0" i="0" u="sng" dirty="0">
                <a:solidFill>
                  <a:srgbClr val="333333"/>
                </a:solidFill>
                <a:effectLst/>
                <a:latin typeface="Arial" panose="020B0604020202020204" pitchFamily="34" charset="0"/>
                <a:hlinkClick r:id="rId7"/>
              </a:rPr>
              <a:t> </a:t>
            </a:r>
            <a:r>
              <a:rPr lang="en-IN" sz="2000" b="0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International Conference on Computer Research and Development 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15 March 2022.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[3]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Hajara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Musa,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Dr.A.Y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Gital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Mohzo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Gideon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Bitrus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Dr.Nurul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 Farhana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Juma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’ at “Boosting the Accuracy of Phishing Detection with Less Features Using XGBOOST”, in International Journal of Software &amp; Hardware Research in Engineering Volume 8 Issue 2 February 2020.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84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1446EF-199A-474C-A93A-033CABF4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2967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rgbClr val="C00000"/>
                </a:solidFill>
                <a:latin typeface="Algerian" panose="04020705040A02060702" pitchFamily="82" charset="0"/>
              </a:rPr>
              <a:t>THANK 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21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47775"/>
            <a:ext cx="11628438" cy="51022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4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1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4690" y="58559"/>
            <a:ext cx="11942619" cy="6729017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3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79" y="1188274"/>
            <a:ext cx="6133226" cy="5386146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endParaRPr lang="en-US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cyber security problems are increasing nowadays due to the growth of internet </a:t>
            </a:r>
            <a:r>
              <a:rPr lang="en-US" sz="8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world wide</a:t>
            </a:r>
            <a:r>
              <a:rPr lang="en-GB" sz="8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them is phishing.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attacker creates a replica of existing link or webpage to fool the user to get access to the personal information.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8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Phishers use multiple methods, including email, uniform resource locators(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instant </a:t>
            </a:r>
            <a:r>
              <a:rPr lang="en-US" sz="8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messages,</a:t>
            </a:r>
            <a:r>
              <a:rPr lang="en-GB" sz="8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8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 user information.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AF24B-2786-4505-A872-1166CF7A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04" y="1396650"/>
            <a:ext cx="5127017" cy="4646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7DE580-F783-48DC-8E0F-C6AA9726609F}"/>
              </a:ext>
            </a:extLst>
          </p:cNvPr>
          <p:cNvSpPr txBox="1"/>
          <p:nvPr/>
        </p:nvSpPr>
        <p:spPr>
          <a:xfrm>
            <a:off x="5279682" y="6006048"/>
            <a:ext cx="754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3375" marR="1689735" algn="ctr">
              <a:spcBef>
                <a:spcPts val="102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1</a:t>
            </a: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b="1">
                <a:latin typeface="Times New Roman" panose="02020603050405020304" pitchFamily="18" charset="0"/>
                <a:ea typeface="Times New Roman" panose="02020603050405020304" pitchFamily="18" charset="0"/>
              </a:rPr>
              <a:t>General flow of Phishing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217479"/>
            <a:ext cx="9358840" cy="80028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43219" y="136524"/>
            <a:ext cx="11924090" cy="6594781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9" y="28358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4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79" y="1188274"/>
            <a:ext cx="11046748" cy="538614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 mainly depends on recognizing phishing websites accurately and within an acceptable timescale.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IN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 based phishing techniques depend on website functionalities to gather information that can help classify websites for detecting phishing sites.</a:t>
            </a:r>
            <a:r>
              <a:rPr lang="en-IN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some common supervised learning techniques are applied to accurately detect phishing websites.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887"/>
            <a:ext cx="10515600" cy="46291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the machine learning model that enhances the   performance  of  anti-phishing  mechanism”.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a model that detects the phishing websites accurately.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the identity theft of the online users.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5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429" y="363557"/>
            <a:ext cx="9386371" cy="922231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5" y="374929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20AA4-87BB-4E98-9292-CC1C3DBDAF6E}"/>
              </a:ext>
            </a:extLst>
          </p:cNvPr>
          <p:cNvSpPr/>
          <p:nvPr/>
        </p:nvSpPr>
        <p:spPr>
          <a:xfrm>
            <a:off x="88135" y="136524"/>
            <a:ext cx="11990976" cy="6568435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3087178" y="451692"/>
            <a:ext cx="6530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1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641-09B2-4B1F-A853-39FD1AD8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9" y="1762699"/>
            <a:ext cx="10763491" cy="42983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 is collected from UCI and Kaggle websites.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No. of records= 11056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dataset size= 75% (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8292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dataset size=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(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2764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6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76CEBF0-91E9-4866-8237-7F54A25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728" y="253388"/>
            <a:ext cx="6951643" cy="756914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9" y="20276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9E4AB4-99B4-482B-8215-7E74949F88A2}"/>
              </a:ext>
            </a:extLst>
          </p:cNvPr>
          <p:cNvSpPr txBox="1"/>
          <p:nvPr/>
        </p:nvSpPr>
        <p:spPr>
          <a:xfrm>
            <a:off x="4695905" y="280808"/>
            <a:ext cx="4326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4ABD33-B7FB-4A26-AADE-6D0B9812EBE2}"/>
              </a:ext>
            </a:extLst>
          </p:cNvPr>
          <p:cNvSpPr/>
          <p:nvPr/>
        </p:nvSpPr>
        <p:spPr>
          <a:xfrm>
            <a:off x="79022" y="105078"/>
            <a:ext cx="12000089" cy="6643949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64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2" y="45720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F0927EF7-450B-4670-9692-3B8D903F7962}"/>
              </a:ext>
            </a:extLst>
          </p:cNvPr>
          <p:cNvSpPr txBox="1"/>
          <p:nvPr/>
        </p:nvSpPr>
        <p:spPr>
          <a:xfrm>
            <a:off x="1196340" y="2514600"/>
            <a:ext cx="1592580" cy="37338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7F083636-6AD8-41F3-8D87-CBC63B510EE0}"/>
              </a:ext>
            </a:extLst>
          </p:cNvPr>
          <p:cNvSpPr txBox="1"/>
          <p:nvPr/>
        </p:nvSpPr>
        <p:spPr>
          <a:xfrm>
            <a:off x="1295400" y="3489960"/>
            <a:ext cx="1531620" cy="38862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3E3F7384-A65D-41E7-A833-8727ABE6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10E15F1-2836-4673-99BD-66E9D8C6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24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done 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for the dataset.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CNN module : 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CNNs are used to learn sequential information from the URL.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involves feature extraction and classification.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this model is obtained by using different layers in CNN. 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graph is plotted.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FA649DF-AEC9-4839-B97D-30A5821B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400"/>
            <a:ext cx="10515600" cy="112235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E0588D60-C5F5-44B8-B94D-193EA44ACE2B}"/>
              </a:ext>
            </a:extLst>
          </p:cNvPr>
          <p:cNvSpPr txBox="1">
            <a:spLocks/>
          </p:cNvSpPr>
          <p:nvPr/>
        </p:nvSpPr>
        <p:spPr>
          <a:xfrm>
            <a:off x="2978686" y="452132"/>
            <a:ext cx="6444867" cy="885109"/>
          </a:xfrm>
          <a:prstGeom prst="rect">
            <a:avLst/>
          </a:prstGeo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B936B-D167-4B6A-ADE9-838E9B395237}"/>
              </a:ext>
            </a:extLst>
          </p:cNvPr>
          <p:cNvSpPr/>
          <p:nvPr/>
        </p:nvSpPr>
        <p:spPr>
          <a:xfrm>
            <a:off x="139463" y="169751"/>
            <a:ext cx="11913073" cy="6518497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3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2" y="45720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F0927EF7-450B-4670-9692-3B8D903F7962}"/>
              </a:ext>
            </a:extLst>
          </p:cNvPr>
          <p:cNvSpPr txBox="1"/>
          <p:nvPr/>
        </p:nvSpPr>
        <p:spPr>
          <a:xfrm>
            <a:off x="1196340" y="2514600"/>
            <a:ext cx="1592580" cy="37338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7F083636-6AD8-41F3-8D87-CBC63B510EE0}"/>
              </a:ext>
            </a:extLst>
          </p:cNvPr>
          <p:cNvSpPr txBox="1"/>
          <p:nvPr/>
        </p:nvSpPr>
        <p:spPr>
          <a:xfrm>
            <a:off x="1295400" y="3489960"/>
            <a:ext cx="1531620" cy="38862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3E3F7384-A65D-41E7-A833-8727ABE6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10E15F1-2836-4673-99BD-66E9D8C6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89" y="1453974"/>
            <a:ext cx="11130843" cy="50686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Boosting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technique to build strong classifier from several weak classifiers in series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 is tree based model that aggregates trees using the boosting technique.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FA649DF-AEC9-4839-B97D-30A5821B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400"/>
            <a:ext cx="10515600" cy="112235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E0588D60-C5F5-44B8-B94D-193EA44ACE2B}"/>
              </a:ext>
            </a:extLst>
          </p:cNvPr>
          <p:cNvSpPr txBox="1">
            <a:spLocks/>
          </p:cNvSpPr>
          <p:nvPr/>
        </p:nvSpPr>
        <p:spPr>
          <a:xfrm>
            <a:off x="2978686" y="452132"/>
            <a:ext cx="6444867" cy="885109"/>
          </a:xfrm>
          <a:prstGeom prst="rect">
            <a:avLst/>
          </a:prstGeo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B936B-D167-4B6A-ADE9-838E9B395237}"/>
              </a:ext>
            </a:extLst>
          </p:cNvPr>
          <p:cNvSpPr/>
          <p:nvPr/>
        </p:nvSpPr>
        <p:spPr>
          <a:xfrm>
            <a:off x="139463" y="113307"/>
            <a:ext cx="11913073" cy="6518497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4564B-7C77-4F65-A3F5-B571A199C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23" y="3004713"/>
            <a:ext cx="8873066" cy="323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8BFAB-CBC3-41B1-9940-73EE0825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5E068-CB07-48FC-87AD-196447E9A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2" y="45720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F0927EF7-450B-4670-9692-3B8D903F7962}"/>
              </a:ext>
            </a:extLst>
          </p:cNvPr>
          <p:cNvSpPr txBox="1"/>
          <p:nvPr/>
        </p:nvSpPr>
        <p:spPr>
          <a:xfrm>
            <a:off x="1196340" y="2514600"/>
            <a:ext cx="1592580" cy="37338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7F083636-6AD8-41F3-8D87-CBC63B510EE0}"/>
              </a:ext>
            </a:extLst>
          </p:cNvPr>
          <p:cNvSpPr txBox="1"/>
          <p:nvPr/>
        </p:nvSpPr>
        <p:spPr>
          <a:xfrm>
            <a:off x="1295400" y="3489960"/>
            <a:ext cx="1531620" cy="38862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3E3F7384-A65D-41E7-A833-8727ABE6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F10E15F1-2836-4673-99BD-66E9D8C68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2821"/>
                <a:ext cx="10515600" cy="47837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endParaRPr lang="en-I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Each tree predicts the </a:t>
                </a:r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similarity score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 the form of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Similarity Score= </a:t>
                </a:r>
                <a:r>
                  <a:rPr lang="en-IN" sz="2000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(Sum of residuals)</a:t>
                </a:r>
                <a:r>
                  <a:rPr lang="en-IN" sz="2000" u="sng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 </a:t>
                </a:r>
                <a:endParaRPr lang="en-IN" sz="2000" u="sng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No. of residuals +λ</a:t>
                </a:r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endParaRPr lang="en-I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prediction model (y) can be written as the aggregation of all the prediction score for each tree for a sample(x). For </a:t>
                </a:r>
                <a:r>
                  <a:rPr lang="en-IN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i-th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sample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N" sz="2000" dirty="0">
                  <a:latin typeface="Times New Roman" panose="02020603050405020304" pitchFamily="18" charset="0"/>
                  <a:ea typeface="DengXian" panose="020B0503020204020204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IN" sz="2000" dirty="0">
                  <a:latin typeface="Times New Roman" panose="02020603050405020304" pitchFamily="18" charset="0"/>
                  <a:ea typeface="DengXian" panose="020B0503020204020204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combining many trees using technique like boosting, the predictive performance of trees can be improved substantially.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:endParaRPr lang="en-IN" sz="2000" dirty="0">
                  <a:latin typeface="Times New Roman" panose="02020603050405020304" pitchFamily="18" charset="0"/>
                  <a:ea typeface="DengXian" panose="020B0503020204020204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:endParaRPr lang="en-IN" sz="2000" dirty="0">
                  <a:latin typeface="Times New Roman" panose="02020603050405020304" pitchFamily="18" charset="0"/>
                  <a:ea typeface="DengXian" panose="020B0503020204020204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Content Placeholder 31">
                <a:extLst>
                  <a:ext uri="{FF2B5EF4-FFF2-40B4-BE49-F238E27FC236}">
                    <a16:creationId xmlns:a16="http://schemas.microsoft.com/office/drawing/2014/main" id="{F10E15F1-2836-4673-99BD-66E9D8C68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2821"/>
                <a:ext cx="10515600" cy="4783758"/>
              </a:xfrm>
              <a:blipFill>
                <a:blip r:embed="rId5"/>
                <a:stretch>
                  <a:fillRect l="-522" r="-5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EFA649DF-AEC9-4839-B97D-30A5821B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400"/>
            <a:ext cx="10515600" cy="112235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E0588D60-C5F5-44B8-B94D-193EA44ACE2B}"/>
              </a:ext>
            </a:extLst>
          </p:cNvPr>
          <p:cNvSpPr txBox="1">
            <a:spLocks/>
          </p:cNvSpPr>
          <p:nvPr/>
        </p:nvSpPr>
        <p:spPr>
          <a:xfrm>
            <a:off x="2978686" y="452132"/>
            <a:ext cx="6444867" cy="885109"/>
          </a:xfrm>
          <a:prstGeom prst="rect">
            <a:avLst/>
          </a:prstGeo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</a:pPr>
            <a:br>
              <a:rPr lang="en-US" sz="11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2B936B-D167-4B6A-ADE9-838E9B395237}"/>
              </a:ext>
            </a:extLst>
          </p:cNvPr>
          <p:cNvSpPr/>
          <p:nvPr/>
        </p:nvSpPr>
        <p:spPr>
          <a:xfrm>
            <a:off x="139463" y="169751"/>
            <a:ext cx="11913073" cy="6518497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3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9681</TotalTime>
  <Words>1048</Words>
  <Application>Microsoft Office PowerPoint</Application>
  <PresentationFormat>Widescreen</PresentationFormat>
  <Paragraphs>188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Bookman Old Style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Contents</vt:lpstr>
      <vt:lpstr>Introduction</vt:lpstr>
      <vt:lpstr>Introduction</vt:lpstr>
      <vt:lpstr>  </vt:lpstr>
      <vt:lpstr>  </vt:lpstr>
      <vt:lpstr>Methodology</vt:lpstr>
      <vt:lpstr>Methodology</vt:lpstr>
      <vt:lpstr>Methodology</vt:lpstr>
      <vt:lpstr>Methodology</vt:lpstr>
      <vt:lpstr>  </vt:lpstr>
      <vt:lpstr>  </vt:lpstr>
      <vt:lpstr>  </vt:lpstr>
      <vt:lpstr>  </vt:lpstr>
      <vt:lpstr>  </vt:lpstr>
      <vt:lpstr>  </vt:lpstr>
      <vt:lpstr>  </vt:lpstr>
      <vt:lpstr>Snapshots</vt:lpstr>
      <vt:lpstr>  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Things(18CS81)</dc:title>
  <dc:creator>Vaneeta M</dc:creator>
  <cp:lastModifiedBy>SRI.CHANDANAP</cp:lastModifiedBy>
  <cp:revision>121</cp:revision>
  <dcterms:created xsi:type="dcterms:W3CDTF">2022-03-31T14:34:30Z</dcterms:created>
  <dcterms:modified xsi:type="dcterms:W3CDTF">2022-05-25T12:49:04Z</dcterms:modified>
</cp:coreProperties>
</file>