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9" r:id="rId3"/>
    <p:sldId id="257" r:id="rId4"/>
    <p:sldId id="261" r:id="rId5"/>
    <p:sldId id="262" r:id="rId6"/>
    <p:sldId id="263" r:id="rId7"/>
    <p:sldId id="264" r:id="rId8"/>
    <p:sldId id="267" r:id="rId9"/>
    <p:sldId id="265" r:id="rId10"/>
    <p:sldId id="266" r:id="rId11"/>
    <p:sldId id="269" r:id="rId12"/>
    <p:sldId id="274" r:id="rId13"/>
    <p:sldId id="270" r:id="rId14"/>
    <p:sldId id="271" r:id="rId15"/>
    <p:sldId id="272" r:id="rId16"/>
    <p:sldId id="27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AEFF"/>
    <a:srgbClr val="003635"/>
    <a:srgbClr val="FF0D97"/>
    <a:srgbClr val="0000CC"/>
    <a:srgbClr val="9EFF29"/>
    <a:srgbClr val="C80064"/>
    <a:srgbClr val="C33A1F"/>
    <a:srgbClr val="FF2549"/>
    <a:srgbClr val="007033"/>
    <a:srgbClr val="D63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442" y="29"/>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5188" y="2293374"/>
            <a:ext cx="8008376" cy="196153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r">
              <a:buNone/>
              <a:defRPr sz="2800" b="0" i="0">
                <a:solidFill>
                  <a:srgbClr val="89AE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534054"/>
            <a:ext cx="8259098" cy="763526"/>
          </a:xfrm>
        </p:spPr>
        <p:txBody>
          <a:bodyPr>
            <a:normAutofit/>
          </a:bodyPr>
          <a:lstStyle>
            <a:lvl1pPr algn="r">
              <a:defRPr sz="3600" baseline="0">
                <a:solidFill>
                  <a:srgbClr val="89AE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78974"/>
            <a:ext cx="8246070" cy="339950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864" y="406537"/>
            <a:ext cx="6416073"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3768" y="1143000"/>
            <a:ext cx="6437671"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581362"/>
            <a:ext cx="8093365" cy="763525"/>
          </a:xfrm>
        </p:spPr>
        <p:txBody>
          <a:bodyPr>
            <a:normAutofit/>
          </a:bodyPr>
          <a:lstStyle>
            <a:lvl1pPr algn="r">
              <a:defRPr sz="3600" baseline="0">
                <a:solidFill>
                  <a:srgbClr val="89AE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691" y="2483430"/>
            <a:ext cx="8067368" cy="1666563"/>
          </a:xfrm>
        </p:spPr>
        <p:txBody>
          <a:bodyPr>
            <a:normAutofit/>
          </a:bodyPr>
          <a:lstStyle/>
          <a:p>
            <a:r>
              <a:rPr lang="en-IN" sz="4000" dirty="0" smtClean="0">
                <a:latin typeface="Bahnschrift Light SemiCondensed" panose="020B0502040204020203" pitchFamily="34" charset="0"/>
              </a:rPr>
              <a:t>Voice - Based Sentiment Analysis</a:t>
            </a:r>
            <a:endParaRPr lang="en-US" sz="4000" dirty="0">
              <a:latin typeface="Bahnschrift Light SemiCondensed" panose="020B0502040204020203" pitchFamily="34" charset="0"/>
            </a:endParaRPr>
          </a:p>
        </p:txBody>
      </p:sp>
      <p:sp>
        <p:nvSpPr>
          <p:cNvPr id="3" name="Subtitle 2"/>
          <p:cNvSpPr>
            <a:spLocks noGrp="1"/>
          </p:cNvSpPr>
          <p:nvPr>
            <p:ph type="subTitle" idx="1"/>
          </p:nvPr>
        </p:nvSpPr>
        <p:spPr>
          <a:xfrm>
            <a:off x="516195" y="4091627"/>
            <a:ext cx="8096864" cy="730043"/>
          </a:xfrm>
        </p:spPr>
        <p:txBody>
          <a:bodyPr>
            <a:noAutofit/>
          </a:bodyPr>
          <a:lstStyle/>
          <a:p>
            <a:r>
              <a:rPr lang="en-IN" sz="1000" dirty="0" smtClean="0">
                <a:latin typeface="Bahnschrift SemiBold" panose="020B0502040204020203" pitchFamily="34" charset="0"/>
              </a:rPr>
              <a:t>By:</a:t>
            </a:r>
          </a:p>
          <a:p>
            <a:r>
              <a:rPr lang="en-IN" sz="1000" dirty="0" smtClean="0">
                <a:latin typeface="Bahnschrift SemiBold" panose="020B0502040204020203" pitchFamily="34" charset="0"/>
              </a:rPr>
              <a:t>Vijeth APJ (PES1UG20CS499)</a:t>
            </a:r>
          </a:p>
          <a:p>
            <a:r>
              <a:rPr lang="en-IN" sz="1000" dirty="0" err="1" smtClean="0">
                <a:latin typeface="Bahnschrift SemiBold" panose="020B0502040204020203" pitchFamily="34" charset="0"/>
              </a:rPr>
              <a:t>Vrishank</a:t>
            </a:r>
            <a:r>
              <a:rPr lang="en-IN" sz="1000" dirty="0" smtClean="0">
                <a:latin typeface="Bahnschrift SemiBold" panose="020B0502040204020203" pitchFamily="34" charset="0"/>
              </a:rPr>
              <a:t> </a:t>
            </a:r>
            <a:r>
              <a:rPr lang="en-IN" sz="1000" dirty="0" err="1" smtClean="0">
                <a:latin typeface="Bahnschrift SemiBold" panose="020B0502040204020203" pitchFamily="34" charset="0"/>
              </a:rPr>
              <a:t>Shishir</a:t>
            </a:r>
            <a:r>
              <a:rPr lang="en-IN" sz="1000" dirty="0">
                <a:latin typeface="Bahnschrift SemiBold" panose="020B0502040204020203" pitchFamily="34" charset="0"/>
              </a:rPr>
              <a:t> </a:t>
            </a:r>
            <a:r>
              <a:rPr lang="en-IN" sz="1000" dirty="0" smtClean="0">
                <a:latin typeface="Bahnschrift SemiBold" panose="020B0502040204020203" pitchFamily="34" charset="0"/>
              </a:rPr>
              <a:t>(PES1UG20CS515)</a:t>
            </a:r>
          </a:p>
          <a:p>
            <a:r>
              <a:rPr lang="en-IN" sz="1000" dirty="0" err="1" smtClean="0">
                <a:latin typeface="Bahnschrift SemiBold" panose="020B0502040204020203" pitchFamily="34" charset="0"/>
              </a:rPr>
              <a:t>Vikas</a:t>
            </a:r>
            <a:r>
              <a:rPr lang="en-IN" sz="1000" dirty="0" smtClean="0">
                <a:latin typeface="Bahnschrift SemiBold" panose="020B0502040204020203" pitchFamily="34" charset="0"/>
              </a:rPr>
              <a:t> C (PES1UG20CS502)</a:t>
            </a:r>
          </a:p>
          <a:p>
            <a:r>
              <a:rPr lang="en-IN" sz="1000" dirty="0" smtClean="0">
                <a:latin typeface="Bahnschrift SemiBold" panose="020B0502040204020203" pitchFamily="34" charset="0"/>
              </a:rPr>
              <a:t>Vishnu </a:t>
            </a:r>
            <a:r>
              <a:rPr lang="en-IN" sz="1000" dirty="0" err="1" smtClean="0">
                <a:latin typeface="Bahnschrift SemiBold" panose="020B0502040204020203" pitchFamily="34" charset="0"/>
              </a:rPr>
              <a:t>Athreya</a:t>
            </a:r>
            <a:r>
              <a:rPr lang="en-IN" sz="1000" dirty="0" smtClean="0">
                <a:latin typeface="Bahnschrift SemiBold" panose="020B0502040204020203" pitchFamily="34" charset="0"/>
              </a:rPr>
              <a:t> (PES1UG20CS509)</a:t>
            </a:r>
          </a:p>
          <a:p>
            <a:endParaRPr lang="en-IN" sz="1000" dirty="0" smtClean="0">
              <a:latin typeface="Bahnschrift SemiBold" panose="020B0502040204020203" pitchFamily="34"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chemeClr val="bg2"/>
                </a:solidFill>
              </a:rPr>
              <a:t>Feature Extraction from </a:t>
            </a:r>
            <a:r>
              <a:rPr lang="en-US" sz="4000" u="sng" dirty="0" smtClean="0">
                <a:solidFill>
                  <a:schemeClr val="bg2"/>
                </a:solidFill>
              </a:rPr>
              <a:t>Text</a:t>
            </a:r>
            <a:endParaRPr lang="en-US" sz="4000" dirty="0">
              <a:solidFill>
                <a:schemeClr val="bg2"/>
              </a:solidFill>
            </a:endParaRPr>
          </a:p>
        </p:txBody>
      </p:sp>
      <p:sp>
        <p:nvSpPr>
          <p:cNvPr id="3" name="Content Placeholder 2"/>
          <p:cNvSpPr>
            <a:spLocks noGrp="1"/>
          </p:cNvSpPr>
          <p:nvPr>
            <p:ph idx="1"/>
          </p:nvPr>
        </p:nvSpPr>
        <p:spPr/>
        <p:txBody>
          <a:bodyPr>
            <a:normAutofit lnSpcReduction="10000"/>
          </a:bodyPr>
          <a:lstStyle/>
          <a:p>
            <a:pPr lvl="0"/>
            <a:r>
              <a:rPr lang="en-US" dirty="0"/>
              <a:t>The first step in a machine learning text classifier is to transform the text extraction and the classical approach has been bag-of-words with their frequency.</a:t>
            </a:r>
          </a:p>
          <a:p>
            <a:pPr lvl="0"/>
            <a:r>
              <a:rPr lang="en-US" dirty="0"/>
              <a:t>New feature extraction techniques have been applied based on word embedding (word vectors). This kind of representations makes it possible for words with similar meaning to have a similar representation</a:t>
            </a:r>
            <a:r>
              <a:rPr lang="en-US" dirty="0" smtClean="0"/>
              <a:t>.</a:t>
            </a:r>
            <a:endParaRPr lang="en-US" dirty="0"/>
          </a:p>
        </p:txBody>
      </p:sp>
    </p:spTree>
    <p:extLst>
      <p:ext uri="{BB962C8B-B14F-4D97-AF65-F5344CB8AC3E}">
        <p14:creationId xmlns:p14="http://schemas.microsoft.com/office/powerpoint/2010/main" val="384106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chemeClr val="bg2"/>
                </a:solidFill>
              </a:rPr>
              <a:t>Classification </a:t>
            </a:r>
            <a:r>
              <a:rPr lang="en-US" sz="4000" u="sng" dirty="0" smtClean="0">
                <a:solidFill>
                  <a:schemeClr val="bg2"/>
                </a:solidFill>
              </a:rPr>
              <a:t>Algorithms</a:t>
            </a:r>
            <a:endParaRPr lang="en-US" sz="4000" dirty="0"/>
          </a:p>
        </p:txBody>
      </p:sp>
      <p:sp>
        <p:nvSpPr>
          <p:cNvPr id="3" name="Content Placeholder 2"/>
          <p:cNvSpPr>
            <a:spLocks noGrp="1"/>
          </p:cNvSpPr>
          <p:nvPr>
            <p:ph idx="1"/>
          </p:nvPr>
        </p:nvSpPr>
        <p:spPr/>
        <p:txBody>
          <a:bodyPr/>
          <a:lstStyle/>
          <a:p>
            <a:r>
              <a:rPr lang="en-US" dirty="0"/>
              <a:t>The classification step usually involves one of the following statistical models:</a:t>
            </a:r>
          </a:p>
          <a:p>
            <a:pPr lvl="0"/>
            <a:r>
              <a:rPr lang="en-US" dirty="0"/>
              <a:t>Naïve Bayes</a:t>
            </a:r>
            <a:endParaRPr lang="en-US" dirty="0"/>
          </a:p>
          <a:p>
            <a:pPr lvl="0"/>
            <a:r>
              <a:rPr lang="en-US" dirty="0"/>
              <a:t>Linear Regression</a:t>
            </a:r>
            <a:endParaRPr lang="en-US" dirty="0"/>
          </a:p>
          <a:p>
            <a:pPr lvl="0"/>
            <a:r>
              <a:rPr lang="en-US" dirty="0"/>
              <a:t>Support Vector Machines</a:t>
            </a:r>
            <a:endParaRPr lang="en-US" dirty="0"/>
          </a:p>
          <a:p>
            <a:pPr lvl="0"/>
            <a:r>
              <a:rPr lang="en-US" dirty="0"/>
              <a:t>Deep </a:t>
            </a:r>
            <a:r>
              <a:rPr lang="en-US" dirty="0" smtClean="0"/>
              <a:t>Learning</a:t>
            </a:r>
            <a:endParaRPr lang="en-US" dirty="0"/>
          </a:p>
        </p:txBody>
      </p:sp>
    </p:spTree>
    <p:extLst>
      <p:ext uri="{BB962C8B-B14F-4D97-AF65-F5344CB8AC3E}">
        <p14:creationId xmlns:p14="http://schemas.microsoft.com/office/powerpoint/2010/main" val="394998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Design Approach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15830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Some of the various benefits of SA include:</a:t>
            </a:r>
          </a:p>
          <a:p>
            <a:pPr lvl="1"/>
            <a:r>
              <a:rPr lang="en-IN" u="sng" dirty="0" smtClean="0"/>
              <a:t>Sorting data at scale: </a:t>
            </a:r>
            <a:r>
              <a:rPr lang="en-IN" dirty="0" smtClean="0"/>
              <a:t>its too tedious to sift through thousands of tweets, customer support conversations and surveys. Hence SA comes into play helping businesses process huge amounts of unstructured data in a much more efficient and cost effective method</a:t>
            </a:r>
            <a:endParaRPr lang="en-US" dirty="0"/>
          </a:p>
          <a:p>
            <a:pPr lvl="1"/>
            <a:r>
              <a:rPr lang="en-IN" u="sng" dirty="0" smtClean="0"/>
              <a:t>Real-time analysis: </a:t>
            </a:r>
            <a:r>
              <a:rPr lang="en-IN" dirty="0" smtClean="0"/>
              <a:t>SA helps identify critical issues real time. For example is a PR crisis on social media escalating? With SA the user can identify such issues early on, enabling the user to take swift action in resolving such </a:t>
            </a:r>
            <a:r>
              <a:rPr lang="en-IN" dirty="0" err="1" smtClean="0"/>
              <a:t>crisises</a:t>
            </a:r>
            <a:r>
              <a:rPr lang="en-IN" dirty="0" smtClean="0"/>
              <a:t>.</a:t>
            </a:r>
          </a:p>
          <a:p>
            <a:pPr lvl="1"/>
            <a:r>
              <a:rPr lang="en-IN" u="sng" dirty="0" smtClean="0"/>
              <a:t>Consistent Criteria: </a:t>
            </a:r>
            <a:r>
              <a:rPr lang="en-US" dirty="0"/>
              <a:t>It’s estimated that people only agree around 60-65% of the time when determining the sentiment of a particular text. Tagging text by sentiment is highly subjective, influenced by personal experiences, thoughts, and </a:t>
            </a:r>
            <a:r>
              <a:rPr lang="en-US" dirty="0" smtClean="0"/>
              <a:t>beliefs. By </a:t>
            </a:r>
            <a:r>
              <a:rPr lang="en-US" dirty="0"/>
              <a:t>using a centralized sentiment analysis system, companies can apply the same criteria to all of their data, helping them improve accuracy and gain better insights.</a:t>
            </a:r>
          </a:p>
          <a:p>
            <a:pPr lvl="1"/>
            <a:endParaRPr lang="en-IN" dirty="0"/>
          </a:p>
        </p:txBody>
      </p:sp>
    </p:spTree>
    <p:extLst>
      <p:ext uri="{BB962C8B-B14F-4D97-AF65-F5344CB8AC3E}">
        <p14:creationId xmlns:p14="http://schemas.microsoft.com/office/powerpoint/2010/main" val="1919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a:t>
            </a:r>
            <a:endParaRPr lang="en-US" dirty="0"/>
          </a:p>
        </p:txBody>
      </p:sp>
      <p:sp>
        <p:nvSpPr>
          <p:cNvPr id="3" name="Content Placeholder 2"/>
          <p:cNvSpPr>
            <a:spLocks noGrp="1"/>
          </p:cNvSpPr>
          <p:nvPr>
            <p:ph idx="1"/>
          </p:nvPr>
        </p:nvSpPr>
        <p:spPr/>
        <p:txBody>
          <a:bodyPr>
            <a:normAutofit fontScale="85000" lnSpcReduction="20000"/>
          </a:bodyPr>
          <a:lstStyle/>
          <a:p>
            <a:r>
              <a:rPr lang="en-US" dirty="0"/>
              <a:t>Sentiment analysis is one of the hardest tasks in natural language processing because even humans struggle to analyze sentiments accurately</a:t>
            </a:r>
            <a:r>
              <a:rPr lang="en-US" dirty="0" smtClean="0"/>
              <a:t>.</a:t>
            </a:r>
          </a:p>
          <a:p>
            <a:r>
              <a:rPr lang="en-IN" dirty="0" smtClean="0"/>
              <a:t>The primary disadvantages include the inability for machines to differentiate between much more complex and subjective tones such as:</a:t>
            </a:r>
          </a:p>
          <a:p>
            <a:pPr lvl="1"/>
            <a:r>
              <a:rPr lang="en-IN" dirty="0" smtClean="0"/>
              <a:t>Subjectivity and Tone</a:t>
            </a:r>
          </a:p>
          <a:p>
            <a:pPr lvl="1"/>
            <a:r>
              <a:rPr lang="en-IN" dirty="0" smtClean="0"/>
              <a:t>Context and Polarity</a:t>
            </a:r>
          </a:p>
          <a:p>
            <a:pPr lvl="1"/>
            <a:r>
              <a:rPr lang="en-IN" dirty="0" smtClean="0"/>
              <a:t>Irony and Sarcasm</a:t>
            </a:r>
          </a:p>
          <a:p>
            <a:pPr lvl="1"/>
            <a:r>
              <a:rPr lang="en-IN" dirty="0" smtClean="0"/>
              <a:t>Usage of </a:t>
            </a:r>
            <a:r>
              <a:rPr lang="en-IN" dirty="0" err="1" smtClean="0"/>
              <a:t>Emojis</a:t>
            </a:r>
            <a:r>
              <a:rPr lang="en-US" dirty="0" smtClean="0"/>
              <a:t> etc.</a:t>
            </a:r>
          </a:p>
        </p:txBody>
      </p:sp>
    </p:spTree>
    <p:extLst>
      <p:ext uri="{BB962C8B-B14F-4D97-AF65-F5344CB8AC3E}">
        <p14:creationId xmlns:p14="http://schemas.microsoft.com/office/powerpoint/2010/main" val="364872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 Contd..</a:t>
            </a:r>
            <a:endParaRPr lang="en-US" dirty="0"/>
          </a:p>
        </p:txBody>
      </p:sp>
      <p:sp>
        <p:nvSpPr>
          <p:cNvPr id="3" name="Content Placeholder 2"/>
          <p:cNvSpPr>
            <a:spLocks noGrp="1"/>
          </p:cNvSpPr>
          <p:nvPr>
            <p:ph idx="1"/>
          </p:nvPr>
        </p:nvSpPr>
        <p:spPr/>
        <p:txBody>
          <a:bodyPr>
            <a:normAutofit lnSpcReduction="10000"/>
          </a:bodyPr>
          <a:lstStyle/>
          <a:p>
            <a:r>
              <a:rPr lang="en-IN" dirty="0" smtClean="0"/>
              <a:t>But these drawbacks doesn’t necessarily mean that the model is improper/ underdeveloped as SA is a difficult task even for humans.</a:t>
            </a:r>
            <a:endParaRPr lang="en-US" dirty="0" smtClean="0"/>
          </a:p>
          <a:p>
            <a:r>
              <a:rPr lang="en-IN" dirty="0" smtClean="0"/>
              <a:t>On average, inter- annotator agreement (a measure of how well two (or more) human labellers can make the same annotation decision) is pretty low and since machines learn from labelled data, SA classifiers might not be as precise as other types of classifiers.</a:t>
            </a:r>
          </a:p>
        </p:txBody>
      </p:sp>
    </p:spTree>
    <p:extLst>
      <p:ext uri="{BB962C8B-B14F-4D97-AF65-F5344CB8AC3E}">
        <p14:creationId xmlns:p14="http://schemas.microsoft.com/office/powerpoint/2010/main" val="227465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Nonetheless, SA is still worth the effort even if the predictions are wrong from time to time and this can be seen through how almost all businesses implement SA for sifting through the data.</a:t>
            </a:r>
          </a:p>
          <a:p>
            <a:r>
              <a:rPr lang="en-IN" dirty="0" smtClean="0"/>
              <a:t>Some of the most popular ways SA is being used for in business include:</a:t>
            </a:r>
          </a:p>
          <a:p>
            <a:pPr lvl="1"/>
            <a:r>
              <a:rPr lang="en-IN" dirty="0" smtClean="0"/>
              <a:t>Social Media Monitoring</a:t>
            </a:r>
          </a:p>
          <a:p>
            <a:pPr lvl="1"/>
            <a:r>
              <a:rPr lang="en-IN" dirty="0" smtClean="0"/>
              <a:t>Brand Monitoring</a:t>
            </a:r>
          </a:p>
          <a:p>
            <a:pPr lvl="1"/>
            <a:r>
              <a:rPr lang="en-IN" dirty="0" smtClean="0"/>
              <a:t>Voice of Customer (</a:t>
            </a:r>
            <a:r>
              <a:rPr lang="en-IN" dirty="0" err="1" smtClean="0"/>
              <a:t>VoC</a:t>
            </a:r>
            <a:r>
              <a:rPr lang="en-IN" dirty="0" smtClean="0"/>
              <a:t>)</a:t>
            </a:r>
          </a:p>
          <a:p>
            <a:pPr lvl="1"/>
            <a:r>
              <a:rPr lang="en-IN" dirty="0" smtClean="0"/>
              <a:t>Customer Service</a:t>
            </a:r>
          </a:p>
          <a:p>
            <a:pPr lvl="1"/>
            <a:r>
              <a:rPr lang="en-IN" dirty="0" smtClean="0"/>
              <a:t>Market Research etc.</a:t>
            </a:r>
            <a:endParaRPr lang="en-US" dirty="0"/>
          </a:p>
        </p:txBody>
      </p:sp>
    </p:spTree>
    <p:extLst>
      <p:ext uri="{BB962C8B-B14F-4D97-AF65-F5344CB8AC3E}">
        <p14:creationId xmlns:p14="http://schemas.microsoft.com/office/powerpoint/2010/main" val="20479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dirty="0" smtClean="0"/>
              <a:t>Index</a:t>
            </a:r>
            <a:endParaRPr lang="en-US" dirty="0"/>
          </a:p>
        </p:txBody>
      </p:sp>
      <p:sp>
        <p:nvSpPr>
          <p:cNvPr id="5" name="Content Placeholder 4"/>
          <p:cNvSpPr>
            <a:spLocks noGrp="1"/>
          </p:cNvSpPr>
          <p:nvPr>
            <p:ph idx="1"/>
          </p:nvPr>
        </p:nvSpPr>
        <p:spPr/>
        <p:txBody>
          <a:bodyPr>
            <a:normAutofit fontScale="92500" lnSpcReduction="10000"/>
          </a:bodyPr>
          <a:lstStyle/>
          <a:p>
            <a:r>
              <a:rPr lang="en-IN" dirty="0" smtClean="0"/>
              <a:t>Abstract</a:t>
            </a:r>
          </a:p>
          <a:p>
            <a:r>
              <a:rPr lang="en-IN" dirty="0" smtClean="0"/>
              <a:t>Scope</a:t>
            </a:r>
          </a:p>
          <a:p>
            <a:r>
              <a:rPr lang="en-IN" dirty="0" smtClean="0"/>
              <a:t>Feasibility</a:t>
            </a:r>
          </a:p>
          <a:p>
            <a:r>
              <a:rPr lang="en-IN" dirty="0"/>
              <a:t>Literature </a:t>
            </a:r>
            <a:r>
              <a:rPr lang="en-IN" dirty="0" smtClean="0"/>
              <a:t>Review</a:t>
            </a:r>
          </a:p>
          <a:p>
            <a:r>
              <a:rPr lang="en-IN" dirty="0" smtClean="0"/>
              <a:t>Design Approach</a:t>
            </a:r>
          </a:p>
          <a:p>
            <a:r>
              <a:rPr lang="en-IN" dirty="0" smtClean="0"/>
              <a:t>Advantages</a:t>
            </a:r>
          </a:p>
          <a:p>
            <a:r>
              <a:rPr lang="en-IN" dirty="0" smtClean="0"/>
              <a:t>Drawbacks</a:t>
            </a:r>
          </a:p>
          <a:p>
            <a:r>
              <a:rPr lang="en-IN" dirty="0" smtClean="0"/>
              <a:t>Applications</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Sentiment analysis (or opinion mining) is a natural language processing (NLP) technique used to determine whether data is positive, negative or neutral. Sentiment analysis is often performed on textual data to help businesses monitor brand and product sentiment in customer feedback, and understand customer needs</a:t>
            </a:r>
            <a:r>
              <a:rPr lang="en-US" dirty="0" smtClean="0"/>
              <a:t>.</a:t>
            </a:r>
          </a:p>
          <a:p>
            <a:pPr lvl="0"/>
            <a:r>
              <a:rPr lang="en-US" dirty="0"/>
              <a:t>Sentiment analysis focuses on the polarity of a text (positive, negative, neutral) but it also goes beyond polarity to detect specific feelings and emotions (angry, happy, sad, etc.), urgency (urgent, not urgent) and even intentions (interested vs not interested).</a:t>
            </a:r>
          </a:p>
          <a:p>
            <a:pPr lvl="0"/>
            <a:r>
              <a:rPr lang="en-US" dirty="0"/>
              <a:t>Depending on how you want to interpret customer feedback and queries, you can define and tailor your categories to meet your sentiment analysis needs</a:t>
            </a:r>
            <a:r>
              <a:rPr lang="en-US" dirty="0" smtClean="0"/>
              <a:t>.</a:t>
            </a: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Most companies tend to record calls made during customer service, surveys etc. which produce a lot of data through user interactions. Sometimes, this happens between a customer and a virtual bot, which means that analyzing the data is tedious and not very prevalent. </a:t>
            </a:r>
          </a:p>
          <a:p>
            <a:pPr lvl="0"/>
            <a:r>
              <a:rPr lang="en-US" dirty="0"/>
              <a:t>To analyze data recorded via reviews, sentiment analysis is implemented. But, speech analysis still doesn’t seem to be viable to a great degree just yet. </a:t>
            </a:r>
          </a:p>
          <a:p>
            <a:pPr lvl="0"/>
            <a:r>
              <a:rPr lang="en-US" dirty="0"/>
              <a:t>Hence, our project deals with a solution to solve this drawback which is a sentiment analysis which is designed to work with speech analysis</a:t>
            </a:r>
            <a:r>
              <a:rPr lang="en-US" dirty="0" smtClean="0"/>
              <a:t>.</a:t>
            </a:r>
            <a:endParaRPr lang="en-US" dirty="0"/>
          </a:p>
        </p:txBody>
      </p:sp>
    </p:spTree>
    <p:extLst>
      <p:ext uri="{BB962C8B-B14F-4D97-AF65-F5344CB8AC3E}">
        <p14:creationId xmlns:p14="http://schemas.microsoft.com/office/powerpoint/2010/main" val="3138172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SA Algorithms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Sentiment analysis algorithms fall into one of three categories:</a:t>
            </a:r>
          </a:p>
          <a:p>
            <a:pPr lvl="0"/>
            <a:r>
              <a:rPr lang="en-US" u="sng" dirty="0"/>
              <a:t>Rule-based</a:t>
            </a:r>
            <a:r>
              <a:rPr lang="en-US" dirty="0"/>
              <a:t>: these systems automatically perform sentiment analysis based on a set of manually crafted rules.</a:t>
            </a:r>
            <a:endParaRPr lang="en-US" dirty="0"/>
          </a:p>
          <a:p>
            <a:pPr lvl="0"/>
            <a:r>
              <a:rPr lang="en-US" u="sng" dirty="0"/>
              <a:t>Automatic</a:t>
            </a:r>
            <a:r>
              <a:rPr lang="en-US" dirty="0"/>
              <a:t>: systems rely on machine learning techniques to learn from data.</a:t>
            </a:r>
            <a:endParaRPr lang="en-US" dirty="0"/>
          </a:p>
          <a:p>
            <a:pPr lvl="0"/>
            <a:r>
              <a:rPr lang="en-US" u="sng" dirty="0"/>
              <a:t>Hybrid</a:t>
            </a:r>
            <a:r>
              <a:rPr lang="en-US" dirty="0"/>
              <a:t>: systems which combine both rule-based and automatic approaches</a:t>
            </a:r>
            <a:r>
              <a:rPr lang="en-US" dirty="0" smtClean="0"/>
              <a:t>.</a:t>
            </a:r>
            <a:endParaRPr lang="en-US" dirty="0"/>
          </a:p>
        </p:txBody>
      </p:sp>
    </p:spTree>
    <p:extLst>
      <p:ext uri="{BB962C8B-B14F-4D97-AF65-F5344CB8AC3E}">
        <p14:creationId xmlns:p14="http://schemas.microsoft.com/office/powerpoint/2010/main" val="289074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Feasibility Study</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Since humans express their thoughts and feelings more openly than ever before, sentiment analysis is quickly becoming an essential tool to monitor and understand sentiment in all types of data.</a:t>
            </a:r>
          </a:p>
          <a:p>
            <a:pPr lvl="0"/>
            <a:r>
              <a:rPr lang="en-US" dirty="0"/>
              <a:t>Automatically analyzing customer feedback, such as opinions in survey responses and social media conversations, allows brands to learn what makes customers happy or frustrated, so that they can tailor products and services to meet their customers’ needs.</a:t>
            </a:r>
          </a:p>
          <a:p>
            <a:pPr lvl="0"/>
            <a:r>
              <a:rPr lang="en-US" dirty="0"/>
              <a:t>It’s helpful when you want to track brand sentiment so you can detect disgruntled customers immediately and respond as soon as possible. Maybe you want to compare sentiment from one quarter to the next to see if you need to take action</a:t>
            </a:r>
            <a:r>
              <a:rPr lang="en-US" dirty="0" smtClean="0"/>
              <a:t>.</a:t>
            </a:r>
            <a:endParaRPr lang="en-US" dirty="0"/>
          </a:p>
        </p:txBody>
      </p:sp>
    </p:spTree>
    <p:extLst>
      <p:ext uri="{BB962C8B-B14F-4D97-AF65-F5344CB8AC3E}">
        <p14:creationId xmlns:p14="http://schemas.microsoft.com/office/powerpoint/2010/main" val="362755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923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492" y="2088888"/>
            <a:ext cx="7772400" cy="1021556"/>
          </a:xfrm>
        </p:spPr>
        <p:txBody>
          <a:bodyPr/>
          <a:lstStyle/>
          <a:p>
            <a:r>
              <a:rPr lang="en-IN" dirty="0" smtClean="0">
                <a:solidFill>
                  <a:schemeClr val="bg1"/>
                </a:solidFill>
                <a:latin typeface="Bahnschrift SemiBold" panose="020B0502040204020203" pitchFamily="34" charset="0"/>
              </a:rPr>
              <a:t>Design approach</a:t>
            </a:r>
            <a:endParaRPr lang="en-US" dirty="0">
              <a:solidFill>
                <a:schemeClr val="bg1"/>
              </a:solidFill>
              <a:latin typeface="Bahnschrift SemiBold" panose="020B0502040204020203" pitchFamily="34" charset="0"/>
            </a:endParaRPr>
          </a:p>
        </p:txBody>
      </p:sp>
      <p:sp>
        <p:nvSpPr>
          <p:cNvPr id="3" name="Text Placeholder 2"/>
          <p:cNvSpPr>
            <a:spLocks noGrp="1"/>
          </p:cNvSpPr>
          <p:nvPr>
            <p:ph type="body" idx="1"/>
          </p:nvPr>
        </p:nvSpPr>
        <p:spPr>
          <a:xfrm>
            <a:off x="644492" y="3382819"/>
            <a:ext cx="7772400" cy="1125140"/>
          </a:xfrm>
        </p:spPr>
        <p:txBody>
          <a:bodyPr>
            <a:normAutofit/>
          </a:bodyPr>
          <a:lstStyle/>
          <a:p>
            <a:pPr marL="342900" indent="-342900">
              <a:buFont typeface="Wingdings" panose="05000000000000000000" pitchFamily="2" charset="2"/>
              <a:buChar char="v"/>
            </a:pPr>
            <a:r>
              <a:rPr lang="en-US" sz="1800" u="sng" dirty="0">
                <a:solidFill>
                  <a:schemeClr val="bg2"/>
                </a:solidFill>
              </a:rPr>
              <a:t>The Training and Prediction Processes</a:t>
            </a:r>
            <a:endParaRPr lang="en-US" sz="1800" dirty="0">
              <a:solidFill>
                <a:schemeClr val="bg2"/>
              </a:solidFill>
            </a:endParaRPr>
          </a:p>
          <a:p>
            <a:pPr marL="342900" indent="-342900">
              <a:buFont typeface="Wingdings" panose="05000000000000000000" pitchFamily="2" charset="2"/>
              <a:buChar char="v"/>
            </a:pPr>
            <a:r>
              <a:rPr lang="en-US" sz="1800" u="sng" dirty="0">
                <a:solidFill>
                  <a:schemeClr val="bg2"/>
                </a:solidFill>
              </a:rPr>
              <a:t>Feature Extraction from Text</a:t>
            </a:r>
            <a:endParaRPr lang="en-US" sz="1800" dirty="0">
              <a:solidFill>
                <a:schemeClr val="bg2"/>
              </a:solidFill>
            </a:endParaRPr>
          </a:p>
          <a:p>
            <a:pPr marL="342900" indent="-342900">
              <a:buFont typeface="Wingdings" panose="05000000000000000000" pitchFamily="2" charset="2"/>
              <a:buChar char="v"/>
            </a:pPr>
            <a:r>
              <a:rPr lang="en-US" sz="1800" u="sng" dirty="0">
                <a:solidFill>
                  <a:schemeClr val="bg2"/>
                </a:solidFill>
              </a:rPr>
              <a:t>Classification Algorithms</a:t>
            </a:r>
            <a:endParaRPr lang="en-US" sz="1800" dirty="0">
              <a:solidFill>
                <a:schemeClr val="bg2"/>
              </a:solidFill>
            </a:endParaRPr>
          </a:p>
          <a:p>
            <a:endParaRPr lang="en-US" dirty="0"/>
          </a:p>
        </p:txBody>
      </p:sp>
    </p:spTree>
    <p:extLst>
      <p:ext uri="{BB962C8B-B14F-4D97-AF65-F5344CB8AC3E}">
        <p14:creationId xmlns:p14="http://schemas.microsoft.com/office/powerpoint/2010/main" val="2288905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solidFill>
                  <a:schemeClr val="bg2"/>
                </a:solidFill>
              </a:rPr>
              <a:t>The Training and Prediction </a:t>
            </a:r>
            <a:r>
              <a:rPr lang="en-US" sz="4000" u="sng" dirty="0" smtClean="0">
                <a:solidFill>
                  <a:schemeClr val="bg2"/>
                </a:solidFill>
              </a:rPr>
              <a:t>Processes</a:t>
            </a:r>
            <a:endParaRPr lang="en-US" sz="4000" dirty="0">
              <a:solidFill>
                <a:schemeClr val="bg2"/>
              </a:solidFill>
            </a:endParaRPr>
          </a:p>
        </p:txBody>
      </p:sp>
      <p:sp>
        <p:nvSpPr>
          <p:cNvPr id="3" name="Content Placeholder 2"/>
          <p:cNvSpPr>
            <a:spLocks noGrp="1"/>
          </p:cNvSpPr>
          <p:nvPr>
            <p:ph idx="1"/>
          </p:nvPr>
        </p:nvSpPr>
        <p:spPr/>
        <p:txBody>
          <a:bodyPr>
            <a:normAutofit fontScale="85000" lnSpcReduction="20000"/>
          </a:bodyPr>
          <a:lstStyle/>
          <a:p>
            <a:pPr lvl="0"/>
            <a:r>
              <a:rPr lang="en-US" dirty="0" smtClean="0"/>
              <a:t>In </a:t>
            </a:r>
            <a:r>
              <a:rPr lang="en-US" dirty="0"/>
              <a:t>the training process, the model learns to associate a particular input (i.e. a text) to the corresponding output (tag) based on the test samples used for training. The feature extractor transfers the text input into a feature vector. Pairs of feature vectors and tags (e.g. positive, negative or neutral) are fed into the machine learning algorithm to generate a model.</a:t>
            </a:r>
          </a:p>
          <a:p>
            <a:pPr lvl="0"/>
            <a:r>
              <a:rPr lang="en-US" dirty="0"/>
              <a:t>In the prediction process, the feature extractor is used to transform unseen text inputs into feature vectors. These feature vectors are then fed into the model, which generates predicted tags</a:t>
            </a:r>
            <a:r>
              <a:rPr lang="en-US" dirty="0" smtClean="0"/>
              <a:t>.</a:t>
            </a:r>
            <a:endParaRPr lang="en-US" dirty="0"/>
          </a:p>
        </p:txBody>
      </p:sp>
    </p:spTree>
    <p:extLst>
      <p:ext uri="{BB962C8B-B14F-4D97-AF65-F5344CB8AC3E}">
        <p14:creationId xmlns:p14="http://schemas.microsoft.com/office/powerpoint/2010/main" val="428359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986</Words>
  <Application>Microsoft Office PowerPoint</Application>
  <PresentationFormat>On-screen Show (16:9)</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 Light SemiCondensed</vt:lpstr>
      <vt:lpstr>Bahnschrift SemiBold</vt:lpstr>
      <vt:lpstr>Calibri</vt:lpstr>
      <vt:lpstr>Wingdings</vt:lpstr>
      <vt:lpstr>Office Theme</vt:lpstr>
      <vt:lpstr>Voice - Based Sentiment Analysis</vt:lpstr>
      <vt:lpstr>Index</vt:lpstr>
      <vt:lpstr>Abstract</vt:lpstr>
      <vt:lpstr>Scope</vt:lpstr>
      <vt:lpstr>Types of SA Algorithms</vt:lpstr>
      <vt:lpstr>Feasibility Study</vt:lpstr>
      <vt:lpstr>Literature Review</vt:lpstr>
      <vt:lpstr>Design approach</vt:lpstr>
      <vt:lpstr>The Training and Prediction Processes</vt:lpstr>
      <vt:lpstr>Feature Extraction from Text</vt:lpstr>
      <vt:lpstr>Classification Algorithms</vt:lpstr>
      <vt:lpstr>Our Design Approach</vt:lpstr>
      <vt:lpstr>Advantages</vt:lpstr>
      <vt:lpstr>Drawbacks</vt:lpstr>
      <vt:lpstr>Drawbacks Contd..</vt:lpstr>
      <vt:lpstr>Applications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2022-11-17T10:08:34Z</dcterms:modified>
</cp:coreProperties>
</file>