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7" r:id="rId9"/>
    <p:sldId id="268" r:id="rId10"/>
    <p:sldId id="266" r:id="rId11"/>
    <p:sldId id="261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8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5CAB-DD1C-4B43-9125-A4E7ADC6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7B950-D9BB-5F43-9022-D34482C2E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E8AE-5E8E-C647-9854-81AF936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C196-8906-2D4D-AD89-252828F1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9ECD-EC2B-2E44-BCB6-329A126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E9B5-E274-8845-ABF0-B2DE079D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B3D07-D526-2F49-B5CB-872A23A38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6310-B5DF-6C40-94FF-05D8BFE6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BC9E-2196-794A-83C2-DB58A25D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0B02-46E6-7E42-9F06-F838A329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71CE3-96D9-D54A-A759-A49FB384A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1DA3B-075C-3D4A-B40A-5DF9951E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38A2-B87B-5147-A082-A4881EDC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15101-D675-8E41-A76C-9111772D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2A4A-3966-184E-BE83-0DE869E0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5517-D2BD-2A49-B036-64834008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A1FB-73C7-9B4A-96CE-75280DAD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E1F5-35AC-F742-A4CD-6F785968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C5D6-6ECC-A44F-90C7-E3B1EA1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FFE0-7BDE-CB4B-9EB3-C34B196D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5F2D-D93C-2946-82EF-AFCEDB2B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6B9B5-5931-E842-AD9A-36FF9A2A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39BC-F419-C042-BEA2-43754497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24B3-DFE3-5B4C-841A-EF82FCDC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BFC7-BFF6-DA47-AA5A-2F9A895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40D3-6C96-6048-823E-D42F7931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B5D7-F415-224D-B5D2-0552017B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09BFA-1FDA-4D43-8DFA-1701A7F35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EADA9-4322-8E4A-9719-9289A1F8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C879-0632-D144-815E-18D7D898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A12A-C03A-3942-910D-196F957F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9816-AA82-E948-A97D-E6226036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8A4E0-C911-4B4F-A7A1-3E7E7EEE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250E-F0C4-AA42-8798-14AF6AFEC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D9A60-19D7-BE4C-88BF-E858E1ED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E3276-D6BE-7B41-B6F2-5F644A091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D6F65-D8B9-6F4A-A855-182A0E7F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F51BC-5B83-7D4D-9D4D-1054EA93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66488-7C2B-EB4E-A09B-20BA6D92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D1B9-BE44-2447-A581-EABC219E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43707-BCDA-1A4C-84FA-F2771C9F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B0BCB-1DE5-A546-AAF3-F1B65907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5EC2A-A890-CB4F-AD5E-D4B06C47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4D45A-0F51-8A41-A1C4-2B6C9D0C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78C7A-7D0A-8B4F-91D3-2F428D56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8656-1273-3645-A891-8E9D151D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03E8-46F6-7049-9E38-4CFEB957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FAB1-7897-8941-9123-8E6466E8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6E3CE-1325-A04E-AF99-F12B46FB1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FF93E-144C-2F49-90CB-AF09CA4C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94EF5-732E-3148-BE96-8E67DCE8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F297A-DDE0-D943-A16E-55D7CD71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C725-960F-124D-A9C8-17C737C2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3B51F-E066-E149-9D63-6E6555DFD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9D58E-B627-4D41-B7EF-C872B11AC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22BEC-40D2-584E-A81A-78CA3F04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6938-F6B6-F441-A0A2-9E32DEF7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C947-F5F2-FE43-9B86-C9DDD50B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BA163-7F59-D64F-AC1D-37588522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BAFF-8FC4-5642-AE2E-51C2EFEC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2939-8F6C-1E49-9D7B-2F2EB4E60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95D1-5D18-9A41-BD49-366043AF003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3002-0983-7244-A760-7307E41A0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76D2-AB80-2C44-BDEC-70A71881D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4D20-FD17-4A44-94F5-CFBA8F7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901E-4F61-A944-9149-4F6F8A6F9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 Friday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549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3AA5-A6F7-5E4D-8658-0862C834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52CA-67D5-2948-89FD-2C7EB785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to machine learning concepts: </a:t>
            </a:r>
          </a:p>
          <a:p>
            <a:pPr lvl="1"/>
            <a:r>
              <a:rPr lang="en-US" dirty="0"/>
              <a:t>Took time to understand before implementing.</a:t>
            </a:r>
          </a:p>
          <a:p>
            <a:pPr lvl="1"/>
            <a:r>
              <a:rPr lang="en-US" dirty="0"/>
              <a:t>May be a reason why we couldn’t implement more models.</a:t>
            </a:r>
          </a:p>
          <a:p>
            <a:r>
              <a:rPr lang="en-US" dirty="0"/>
              <a:t>Data integrity:</a:t>
            </a:r>
          </a:p>
          <a:p>
            <a:pPr lvl="1"/>
            <a:r>
              <a:rPr lang="en-US" dirty="0"/>
              <a:t>Almost every model needed data to be munged differently.</a:t>
            </a:r>
          </a:p>
          <a:p>
            <a:pPr lvl="1"/>
            <a:r>
              <a:rPr lang="en-US" dirty="0"/>
              <a:t>Ran into a lot of errors due to data not being in proper format as required by the models.</a:t>
            </a:r>
          </a:p>
          <a:p>
            <a:r>
              <a:rPr lang="en-US" dirty="0"/>
              <a:t>Maximum amount of time and efforts were spent on data cleaning and re-formatting.</a:t>
            </a:r>
          </a:p>
          <a:p>
            <a:r>
              <a:rPr lang="en-US" dirty="0"/>
              <a:t>Another issue that was faced was overfitting.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5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E5C7-BF3D-A642-81A0-2A15A7D5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621"/>
            <a:ext cx="10515600" cy="5546342"/>
          </a:xfrm>
        </p:spPr>
        <p:txBody>
          <a:bodyPr/>
          <a:lstStyle/>
          <a:p>
            <a:r>
              <a:rPr lang="en-US" dirty="0"/>
              <a:t>What we intended to do:</a:t>
            </a:r>
          </a:p>
          <a:p>
            <a:pPr lvl="1"/>
            <a:r>
              <a:rPr lang="en-US" dirty="0"/>
              <a:t>Clean and re-format the Black Friday sales data.</a:t>
            </a:r>
          </a:p>
          <a:p>
            <a:pPr lvl="1"/>
            <a:r>
              <a:rPr lang="en-US" dirty="0"/>
              <a:t>Analyze the data.</a:t>
            </a:r>
          </a:p>
          <a:p>
            <a:pPr lvl="1"/>
            <a:r>
              <a:rPr lang="en-US" dirty="0"/>
              <a:t>Implement machine learning in an attempt to predict the amount spent by a customer based on the customer’s details.</a:t>
            </a:r>
          </a:p>
          <a:p>
            <a:pPr lvl="1"/>
            <a:r>
              <a:rPr lang="en-US" dirty="0"/>
              <a:t>Compare the models implemented on the basis of accuracy and time taken.</a:t>
            </a:r>
          </a:p>
          <a:p>
            <a:pPr lvl="1"/>
            <a:r>
              <a:rPr lang="en-US" dirty="0"/>
              <a:t>Add a functionality in the system so that the models can make a prediction for a previously unknown customer based on the details entered by the user.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9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54BB-8BED-1044-9B23-D12C4C71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310"/>
            <a:ext cx="10515600" cy="5861653"/>
          </a:xfrm>
        </p:spPr>
        <p:txBody>
          <a:bodyPr/>
          <a:lstStyle/>
          <a:p>
            <a:r>
              <a:rPr lang="en-US" dirty="0"/>
              <a:t>What we managed to complete:</a:t>
            </a:r>
          </a:p>
          <a:p>
            <a:pPr lvl="1"/>
            <a:r>
              <a:rPr lang="en-US" dirty="0"/>
              <a:t>Clean and re-format Black Friday sales data.</a:t>
            </a:r>
          </a:p>
          <a:p>
            <a:pPr lvl="1"/>
            <a:r>
              <a:rPr lang="en-US" dirty="0"/>
              <a:t>Ran statistical and visual analysis.</a:t>
            </a:r>
          </a:p>
          <a:p>
            <a:pPr lvl="1"/>
            <a:r>
              <a:rPr lang="en-US" dirty="0"/>
              <a:t>Succeeded in implementing 4 predictive models to learn patterns from the data and help in forecasting sales amount.</a:t>
            </a:r>
          </a:p>
          <a:p>
            <a:pPr lvl="1"/>
            <a:r>
              <a:rPr lang="en-US" dirty="0"/>
              <a:t>Compared the models based on the accuracy and time taken.</a:t>
            </a:r>
          </a:p>
          <a:p>
            <a:r>
              <a:rPr lang="en-US" dirty="0"/>
              <a:t>What we could not complete:</a:t>
            </a:r>
          </a:p>
          <a:p>
            <a:pPr lvl="1"/>
            <a:r>
              <a:rPr lang="en-US" dirty="0"/>
              <a:t>Add the functionality to make a prediction for an unknown customer.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4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58E4-1484-1D45-8893-436014B9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"/>
            <a:ext cx="10515600" cy="59247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867BC-04B1-9148-8105-53D5719CA59B}"/>
              </a:ext>
            </a:extLst>
          </p:cNvPr>
          <p:cNvSpPr txBox="1"/>
          <p:nvPr/>
        </p:nvSpPr>
        <p:spPr>
          <a:xfrm>
            <a:off x="3962400" y="2575034"/>
            <a:ext cx="6180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0384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4B78-DF96-DF43-9F20-B601483A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75F7-354F-4C49-B026-DC27A231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Naïve Bayes model is used.</a:t>
            </a:r>
          </a:p>
          <a:p>
            <a:r>
              <a:rPr lang="en-US" dirty="0"/>
              <a:t>The Naïve Bayes model did not need any different kind of pre-processing and munging of data than Random Forest Classifier.</a:t>
            </a:r>
          </a:p>
          <a:p>
            <a:r>
              <a:rPr lang="en-US" dirty="0"/>
              <a:t>Highest accuracy achieved: 63.23%</a:t>
            </a:r>
          </a:p>
          <a:p>
            <a:r>
              <a:rPr lang="en-US" dirty="0"/>
              <a:t>This accuracy was achieved when the target variable was binned into 3 bins.</a:t>
            </a:r>
          </a:p>
        </p:txBody>
      </p:sp>
    </p:spTree>
    <p:extLst>
      <p:ext uri="{BB962C8B-B14F-4D97-AF65-F5344CB8AC3E}">
        <p14:creationId xmlns:p14="http://schemas.microsoft.com/office/powerpoint/2010/main" val="161486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469E-F53B-FF42-BF07-95E69A98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the basis of accuracy: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8061-7B79-1143-BD28-D3C082E1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Linear Regression: </a:t>
            </a:r>
          </a:p>
          <a:p>
            <a:pPr lvl="1"/>
            <a:r>
              <a:rPr lang="en-US" dirty="0"/>
              <a:t>Adjusted R-Squared: 0.300</a:t>
            </a:r>
          </a:p>
          <a:p>
            <a:pPr lvl="1"/>
            <a:r>
              <a:rPr lang="en-US" dirty="0"/>
              <a:t>16 out of 19 parameters are significant.</a:t>
            </a:r>
          </a:p>
          <a:p>
            <a:r>
              <a:rPr lang="en-US" dirty="0"/>
              <a:t>Random Forest Regressor: </a:t>
            </a:r>
          </a:p>
          <a:p>
            <a:pPr lvl="1"/>
            <a:r>
              <a:rPr lang="en-US" dirty="0"/>
              <a:t>Smallest Root Mean Squared Error : </a:t>
            </a:r>
            <a:r>
              <a:rPr lang="en-IN" dirty="0"/>
              <a:t>2902.718761271851</a:t>
            </a:r>
            <a:endParaRPr lang="en-US" dirty="0"/>
          </a:p>
          <a:p>
            <a:pPr lvl="1"/>
            <a:r>
              <a:rPr lang="en-US" dirty="0"/>
              <a:t>Maximum number of leaf nodes pertaining to this error: 2000</a:t>
            </a:r>
          </a:p>
          <a:p>
            <a:r>
              <a:rPr lang="en-US" dirty="0"/>
              <a:t>Random Forest Classifier: </a:t>
            </a:r>
          </a:p>
          <a:p>
            <a:pPr lvl="1"/>
            <a:r>
              <a:rPr lang="en-US" dirty="0"/>
              <a:t>Highest Accuracy: 62.18%</a:t>
            </a:r>
          </a:p>
          <a:p>
            <a:pPr lvl="1"/>
            <a:r>
              <a:rPr lang="en-US" dirty="0"/>
              <a:t>Setting: Number of trees in the forest: 150, maximum leaf nodes: 1500, Gain (entropy) criteria.</a:t>
            </a:r>
          </a:p>
          <a:p>
            <a:r>
              <a:rPr lang="en-US" dirty="0"/>
              <a:t>Naïve Bayes: </a:t>
            </a:r>
          </a:p>
          <a:p>
            <a:pPr lvl="1"/>
            <a:r>
              <a:rPr lang="en-US" dirty="0"/>
              <a:t>Highest Accuracy: 63.23%</a:t>
            </a:r>
          </a:p>
          <a:p>
            <a:pPr lvl="1"/>
            <a:r>
              <a:rPr lang="en-US" dirty="0"/>
              <a:t>Target variable binned into 3 categories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2CB4-89C5-AF43-881B-8CE71DB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on the basis of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8CB5-D034-7E4A-94B6-DF8524CB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regression: </a:t>
            </a:r>
          </a:p>
          <a:p>
            <a:pPr lvl="1"/>
            <a:r>
              <a:rPr lang="en-US" dirty="0"/>
              <a:t>Total execution: </a:t>
            </a:r>
            <a:r>
              <a:rPr lang="en-IN" dirty="0"/>
              <a:t>5.888156890869141 seconds</a:t>
            </a:r>
          </a:p>
          <a:p>
            <a:r>
              <a:rPr lang="en-IN" dirty="0"/>
              <a:t>Random Forest Regressor: </a:t>
            </a:r>
          </a:p>
          <a:p>
            <a:pPr lvl="1"/>
            <a:r>
              <a:rPr lang="en-IN" dirty="0"/>
              <a:t>Pre-processing: 1.8084118366241455 seconds</a:t>
            </a:r>
          </a:p>
          <a:p>
            <a:pPr lvl="1"/>
            <a:r>
              <a:rPr lang="en-IN" dirty="0"/>
              <a:t>Execution: 11.367883920669556 seconds</a:t>
            </a:r>
          </a:p>
          <a:p>
            <a:r>
              <a:rPr lang="en-US" dirty="0"/>
              <a:t>Random Forest Regressor: </a:t>
            </a:r>
          </a:p>
          <a:p>
            <a:pPr lvl="1"/>
            <a:r>
              <a:rPr lang="en-US" dirty="0"/>
              <a:t>Pre-processing: </a:t>
            </a:r>
            <a:r>
              <a:rPr lang="en-IN" dirty="0"/>
              <a:t>1.984044075012207 seconds</a:t>
            </a:r>
          </a:p>
          <a:p>
            <a:pPr lvl="1"/>
            <a:r>
              <a:rPr lang="en-IN" dirty="0"/>
              <a:t>Execution:90.13988089561462 seconds</a:t>
            </a:r>
          </a:p>
          <a:p>
            <a:r>
              <a:rPr lang="en-IN" dirty="0"/>
              <a:t>Naïve Bayes: </a:t>
            </a:r>
          </a:p>
          <a:p>
            <a:pPr lvl="1"/>
            <a:r>
              <a:rPr lang="en-IN" dirty="0"/>
              <a:t>Pre-processing: 5.1625471115112305 seconds</a:t>
            </a:r>
          </a:p>
          <a:p>
            <a:pPr lvl="1"/>
            <a:r>
              <a:rPr lang="en-IN" dirty="0"/>
              <a:t>Execution: 5.461106061935425 seconds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04D-A3FA-C849-9CDE-9194B6F0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model is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794B-CDBE-674D-8063-FB1B7E99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However, the result is not as satisfactory as Random Forest Classifier.</a:t>
            </a:r>
          </a:p>
          <a:p>
            <a:r>
              <a:rPr lang="en-US" dirty="0"/>
              <a:t>The highest accuracy was achieved when the target variable was binned into 3 bins.</a:t>
            </a:r>
          </a:p>
          <a:p>
            <a:r>
              <a:rPr lang="en-US" dirty="0"/>
              <a:t>When the number of bins was increased to 4, the accuracy dropped down drastically to 48.46%</a:t>
            </a:r>
          </a:p>
          <a:p>
            <a:r>
              <a:rPr lang="en-US" dirty="0"/>
              <a:t>Possible reason is that as the number of bins increase, the data on the increasing number of borders is increasing.</a:t>
            </a:r>
          </a:p>
          <a:p>
            <a:r>
              <a:rPr lang="en-US" dirty="0"/>
              <a:t>Thus, the model is not correctly classifying that data correctly.</a:t>
            </a:r>
          </a:p>
          <a:p>
            <a:r>
              <a:rPr lang="en-US" dirty="0"/>
              <a:t>The reason behind saying that Naïve Bayes isn’t as good as Random Forest Classifier in our case, is the drastic drop in accuracy.</a:t>
            </a:r>
          </a:p>
          <a:p>
            <a:r>
              <a:rPr lang="en-US" dirty="0"/>
              <a:t>With Random Forest Classifier, the drop was there, but it wasn’t this drastic.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1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A9F8-BF02-ED49-A89A-CAF94E2D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3C42-2C22-1D47-BAF6-86EA2B59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Black Friday sales data, Random Forest Classifier proved to be the best model, on the basis of accuracy.</a:t>
            </a:r>
          </a:p>
          <a:p>
            <a:r>
              <a:rPr lang="en-US" dirty="0"/>
              <a:t>However, it is also the model that took relatively the most amount of time to be executed.</a:t>
            </a:r>
          </a:p>
          <a:p>
            <a:r>
              <a:rPr lang="en-US" dirty="0"/>
              <a:t>Despite that, we’d conclude that Random Forest Classifier is the best possible solution of all the implemented solutions.</a:t>
            </a:r>
          </a:p>
        </p:txBody>
      </p:sp>
    </p:spTree>
    <p:extLst>
      <p:ext uri="{BB962C8B-B14F-4D97-AF65-F5344CB8AC3E}">
        <p14:creationId xmlns:p14="http://schemas.microsoft.com/office/powerpoint/2010/main" val="199602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BF1D-BBD4-2A47-98EF-648D9BF0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0157-DE60-F346-AEA1-BE05C767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Menu driven system, terminal based.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E880C-2CB5-804D-AABC-0AD16B3A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69" y="2514599"/>
            <a:ext cx="8145517" cy="31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8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9DCF-175B-7C49-A598-AEC563A8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A71C6-F2ED-944F-8944-68BCD8C51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899" y="2107138"/>
            <a:ext cx="5372100" cy="584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1507E-3CD8-4845-8B96-37001A0D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5522369"/>
            <a:ext cx="5118100" cy="52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592194-1703-B94F-A269-6CF597C28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99" y="3433512"/>
            <a:ext cx="3848100" cy="198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F1760D-2DF3-DB45-9725-13854638C212}"/>
              </a:ext>
            </a:extLst>
          </p:cNvPr>
          <p:cNvSpPr txBox="1"/>
          <p:nvPr/>
        </p:nvSpPr>
        <p:spPr>
          <a:xfrm>
            <a:off x="977899" y="1683978"/>
            <a:ext cx="45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889C2-3FB1-6F4F-8742-72DE2CDFAEDB}"/>
              </a:ext>
            </a:extLst>
          </p:cNvPr>
          <p:cNvSpPr txBox="1"/>
          <p:nvPr/>
        </p:nvSpPr>
        <p:spPr>
          <a:xfrm>
            <a:off x="886590" y="3010352"/>
            <a:ext cx="45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Classifier:</a:t>
            </a:r>
          </a:p>
        </p:txBody>
      </p:sp>
    </p:spTree>
    <p:extLst>
      <p:ext uri="{BB962C8B-B14F-4D97-AF65-F5344CB8AC3E}">
        <p14:creationId xmlns:p14="http://schemas.microsoft.com/office/powerpoint/2010/main" val="206933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E071C-ACAC-9C4B-84CB-DD45518462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56596-B0F7-1A40-9D14-C2909E2A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53" y="2495550"/>
            <a:ext cx="6108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0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648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Black Friday data analysis</vt:lpstr>
      <vt:lpstr>Naïve Bayes model:</vt:lpstr>
      <vt:lpstr>Summary on the basis of accuracy:</vt:lpstr>
      <vt:lpstr>Comparison on the basis of time:</vt:lpstr>
      <vt:lpstr>So, which model is the best?</vt:lpstr>
      <vt:lpstr>Conclusion:</vt:lpstr>
      <vt:lpstr>Summary of the project</vt:lpstr>
      <vt:lpstr>Flexibility:</vt:lpstr>
      <vt:lpstr>PowerPoint Presentation</vt:lpstr>
      <vt:lpstr>Issues faced: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data analysis</dc:title>
  <dc:creator>Vijet Muley</dc:creator>
  <cp:lastModifiedBy>Vijet Muley</cp:lastModifiedBy>
  <cp:revision>7</cp:revision>
  <dcterms:created xsi:type="dcterms:W3CDTF">2019-04-09T19:44:32Z</dcterms:created>
  <dcterms:modified xsi:type="dcterms:W3CDTF">2019-04-09T20:38:23Z</dcterms:modified>
</cp:coreProperties>
</file>