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63" r:id="rId4"/>
    <p:sldId id="262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AEF3F9-C75D-496D-9E92-950AE8111C1B}">
          <p14:sldIdLst>
            <p14:sldId id="256"/>
            <p14:sldId id="257"/>
            <p14:sldId id="263"/>
            <p14:sldId id="262"/>
            <p14:sldId id="260"/>
            <p14:sldId id="261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42214-7838-4355-A953-0EB39A62CDD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340F71-DB6C-43F3-A257-D848B961257F}">
      <dgm:prSet/>
      <dgm:spPr/>
      <dgm:t>
        <a:bodyPr/>
        <a:lstStyle/>
        <a:p>
          <a:r>
            <a:rPr lang="en-US"/>
            <a:t>Rockbuster Stealth LLC is a global movie rental company that wants to enter the online video rental service to stay competitive with competitors like Netflix and Amazon Prime.</a:t>
          </a:r>
        </a:p>
      </dgm:t>
    </dgm:pt>
    <dgm:pt modelId="{D072690E-8643-45A1-B3A6-6771EF147BCC}" type="parTrans" cxnId="{266CFF34-621F-45D0-846D-80A634896C61}">
      <dgm:prSet/>
      <dgm:spPr/>
      <dgm:t>
        <a:bodyPr/>
        <a:lstStyle/>
        <a:p>
          <a:endParaRPr lang="en-US"/>
        </a:p>
      </dgm:t>
    </dgm:pt>
    <dgm:pt modelId="{FCBEE260-60C2-4541-8032-185814864267}" type="sibTrans" cxnId="{266CFF34-621F-45D0-846D-80A634896C61}">
      <dgm:prSet/>
      <dgm:spPr/>
      <dgm:t>
        <a:bodyPr/>
        <a:lstStyle/>
        <a:p>
          <a:endParaRPr lang="en-US"/>
        </a:p>
      </dgm:t>
    </dgm:pt>
    <dgm:pt modelId="{FED535B2-ADA7-429E-A816-D0305EC974FE}">
      <dgm:prSet/>
      <dgm:spPr/>
      <dgm:t>
        <a:bodyPr/>
        <a:lstStyle/>
        <a:p>
          <a:r>
            <a:rPr lang="en-US"/>
            <a:t>The company has its store presence in Australia and Canada with a revenue of $31,060 and $30,252 respectively. </a:t>
          </a:r>
        </a:p>
      </dgm:t>
    </dgm:pt>
    <dgm:pt modelId="{565A744F-7D74-412E-B21D-900D9135D544}" type="parTrans" cxnId="{000447ED-A392-44A5-AAE6-EC5DF0E24686}">
      <dgm:prSet/>
      <dgm:spPr/>
      <dgm:t>
        <a:bodyPr/>
        <a:lstStyle/>
        <a:p>
          <a:endParaRPr lang="en-US"/>
        </a:p>
      </dgm:t>
    </dgm:pt>
    <dgm:pt modelId="{9602BD55-167A-40AF-992F-1E1B029A7B2F}" type="sibTrans" cxnId="{000447ED-A392-44A5-AAE6-EC5DF0E24686}">
      <dgm:prSet/>
      <dgm:spPr/>
      <dgm:t>
        <a:bodyPr/>
        <a:lstStyle/>
        <a:p>
          <a:endParaRPr lang="en-US"/>
        </a:p>
      </dgm:t>
    </dgm:pt>
    <dgm:pt modelId="{6AD1138D-7783-4372-818B-E809A818C127}">
      <dgm:prSet/>
      <dgm:spPr/>
      <dgm:t>
        <a:bodyPr/>
        <a:lstStyle/>
        <a:p>
          <a:r>
            <a:rPr lang="en-US"/>
            <a:t>The company has a customer base of 599 customers in 109 countries.</a:t>
          </a:r>
        </a:p>
      </dgm:t>
    </dgm:pt>
    <dgm:pt modelId="{D70BCEDD-7AA2-49EF-B148-9C1552783933}" type="parTrans" cxnId="{39BCC05D-268D-4727-94B6-FD33843999CF}">
      <dgm:prSet/>
      <dgm:spPr/>
      <dgm:t>
        <a:bodyPr/>
        <a:lstStyle/>
        <a:p>
          <a:endParaRPr lang="en-US"/>
        </a:p>
      </dgm:t>
    </dgm:pt>
    <dgm:pt modelId="{E8A7B5E1-445E-4578-B3F5-ACA195745FEA}" type="sibTrans" cxnId="{39BCC05D-268D-4727-94B6-FD33843999CF}">
      <dgm:prSet/>
      <dgm:spPr/>
      <dgm:t>
        <a:bodyPr/>
        <a:lstStyle/>
        <a:p>
          <a:endParaRPr lang="en-US"/>
        </a:p>
      </dgm:t>
    </dgm:pt>
    <dgm:pt modelId="{3B584C55-0119-4A7D-A028-60456C298BD3}" type="pres">
      <dgm:prSet presAssocID="{2C742214-7838-4355-A953-0EB39A62CDDA}" presName="linear" presStyleCnt="0">
        <dgm:presLayoutVars>
          <dgm:animLvl val="lvl"/>
          <dgm:resizeHandles val="exact"/>
        </dgm:presLayoutVars>
      </dgm:prSet>
      <dgm:spPr/>
    </dgm:pt>
    <dgm:pt modelId="{A0377D4C-7ADD-4F62-8B32-69EA29FB1D61}" type="pres">
      <dgm:prSet presAssocID="{20340F71-DB6C-43F3-A257-D848B96125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695F7B-AF13-4EAB-AA91-8B66FC2F2B58}" type="pres">
      <dgm:prSet presAssocID="{FCBEE260-60C2-4541-8032-185814864267}" presName="spacer" presStyleCnt="0"/>
      <dgm:spPr/>
    </dgm:pt>
    <dgm:pt modelId="{9907E320-4495-4540-8BDE-36B209AB9D34}" type="pres">
      <dgm:prSet presAssocID="{FED535B2-ADA7-429E-A816-D0305EC974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223870-C2A0-4492-AED2-D2640399DB9F}" type="pres">
      <dgm:prSet presAssocID="{9602BD55-167A-40AF-992F-1E1B029A7B2F}" presName="spacer" presStyleCnt="0"/>
      <dgm:spPr/>
    </dgm:pt>
    <dgm:pt modelId="{076F3654-CF51-4437-88E5-6A3B4F896F5E}" type="pres">
      <dgm:prSet presAssocID="{6AD1138D-7783-4372-818B-E809A818C1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C99421-5CC6-4763-BC00-AA99F1BF7A54}" type="presOf" srcId="{FED535B2-ADA7-429E-A816-D0305EC974FE}" destId="{9907E320-4495-4540-8BDE-36B209AB9D34}" srcOrd="0" destOrd="0" presId="urn:microsoft.com/office/officeart/2005/8/layout/vList2"/>
    <dgm:cxn modelId="{266CFF34-621F-45D0-846D-80A634896C61}" srcId="{2C742214-7838-4355-A953-0EB39A62CDDA}" destId="{20340F71-DB6C-43F3-A257-D848B961257F}" srcOrd="0" destOrd="0" parTransId="{D072690E-8643-45A1-B3A6-6771EF147BCC}" sibTransId="{FCBEE260-60C2-4541-8032-185814864267}"/>
    <dgm:cxn modelId="{39BCC05D-268D-4727-94B6-FD33843999CF}" srcId="{2C742214-7838-4355-A953-0EB39A62CDDA}" destId="{6AD1138D-7783-4372-818B-E809A818C127}" srcOrd="2" destOrd="0" parTransId="{D70BCEDD-7AA2-49EF-B148-9C1552783933}" sibTransId="{E8A7B5E1-445E-4578-B3F5-ACA195745FEA}"/>
    <dgm:cxn modelId="{D6BE3396-59FB-407D-A9AC-4B539D5D2D60}" type="presOf" srcId="{2C742214-7838-4355-A953-0EB39A62CDDA}" destId="{3B584C55-0119-4A7D-A028-60456C298BD3}" srcOrd="0" destOrd="0" presId="urn:microsoft.com/office/officeart/2005/8/layout/vList2"/>
    <dgm:cxn modelId="{31C650AB-C0BA-4207-BEE8-F37B93EDDD45}" type="presOf" srcId="{20340F71-DB6C-43F3-A257-D848B961257F}" destId="{A0377D4C-7ADD-4F62-8B32-69EA29FB1D61}" srcOrd="0" destOrd="0" presId="urn:microsoft.com/office/officeart/2005/8/layout/vList2"/>
    <dgm:cxn modelId="{000447ED-A392-44A5-AAE6-EC5DF0E24686}" srcId="{2C742214-7838-4355-A953-0EB39A62CDDA}" destId="{FED535B2-ADA7-429E-A816-D0305EC974FE}" srcOrd="1" destOrd="0" parTransId="{565A744F-7D74-412E-B21D-900D9135D544}" sibTransId="{9602BD55-167A-40AF-992F-1E1B029A7B2F}"/>
    <dgm:cxn modelId="{88A5F5FD-F7E8-4D99-97DD-5379C056191F}" type="presOf" srcId="{6AD1138D-7783-4372-818B-E809A818C127}" destId="{076F3654-CF51-4437-88E5-6A3B4F896F5E}" srcOrd="0" destOrd="0" presId="urn:microsoft.com/office/officeart/2005/8/layout/vList2"/>
    <dgm:cxn modelId="{BB9A20E0-59D8-489D-889A-DDB472C3D458}" type="presParOf" srcId="{3B584C55-0119-4A7D-A028-60456C298BD3}" destId="{A0377D4C-7ADD-4F62-8B32-69EA29FB1D61}" srcOrd="0" destOrd="0" presId="urn:microsoft.com/office/officeart/2005/8/layout/vList2"/>
    <dgm:cxn modelId="{C8772DF7-DCAA-467B-83ED-E4986938C931}" type="presParOf" srcId="{3B584C55-0119-4A7D-A028-60456C298BD3}" destId="{18695F7B-AF13-4EAB-AA91-8B66FC2F2B58}" srcOrd="1" destOrd="0" presId="urn:microsoft.com/office/officeart/2005/8/layout/vList2"/>
    <dgm:cxn modelId="{1932F420-E49B-4F49-BB06-1F440BBE065E}" type="presParOf" srcId="{3B584C55-0119-4A7D-A028-60456C298BD3}" destId="{9907E320-4495-4540-8BDE-36B209AB9D34}" srcOrd="2" destOrd="0" presId="urn:microsoft.com/office/officeart/2005/8/layout/vList2"/>
    <dgm:cxn modelId="{C7FCF054-7C1D-420A-9092-D89325C6B41E}" type="presParOf" srcId="{3B584C55-0119-4A7D-A028-60456C298BD3}" destId="{4C223870-C2A0-4492-AED2-D2640399DB9F}" srcOrd="3" destOrd="0" presId="urn:microsoft.com/office/officeart/2005/8/layout/vList2"/>
    <dgm:cxn modelId="{79DC4E08-0671-47C0-A7B8-31DC3603B8EB}" type="presParOf" srcId="{3B584C55-0119-4A7D-A028-60456C298BD3}" destId="{076F3654-CF51-4437-88E5-6A3B4F896F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42214-7838-4355-A953-0EB39A62CDD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D535B2-ADA7-429E-A816-D0305EC974FE}">
      <dgm:prSet/>
      <dgm:spPr/>
      <dgm:t>
        <a:bodyPr/>
        <a:lstStyle/>
        <a:p>
          <a:r>
            <a:rPr lang="en-US" dirty="0"/>
            <a:t>India, China, United States, Japan and Mexico are top 5 revenue generating countries.</a:t>
          </a:r>
        </a:p>
      </dgm:t>
    </dgm:pt>
    <dgm:pt modelId="{565A744F-7D74-412E-B21D-900D9135D544}" type="parTrans" cxnId="{000447ED-A392-44A5-AAE6-EC5DF0E24686}">
      <dgm:prSet/>
      <dgm:spPr/>
      <dgm:t>
        <a:bodyPr/>
        <a:lstStyle/>
        <a:p>
          <a:endParaRPr lang="en-US"/>
        </a:p>
      </dgm:t>
    </dgm:pt>
    <dgm:pt modelId="{9602BD55-167A-40AF-992F-1E1B029A7B2F}" type="sibTrans" cxnId="{000447ED-A392-44A5-AAE6-EC5DF0E24686}">
      <dgm:prSet/>
      <dgm:spPr/>
      <dgm:t>
        <a:bodyPr/>
        <a:lstStyle/>
        <a:p>
          <a:endParaRPr lang="en-US"/>
        </a:p>
      </dgm:t>
    </dgm:pt>
    <dgm:pt modelId="{6AD1138D-7783-4372-818B-E809A818C127}">
      <dgm:prSet/>
      <dgm:spPr/>
      <dgm:t>
        <a:bodyPr/>
        <a:lstStyle/>
        <a:p>
          <a:r>
            <a:rPr lang="en-US" dirty="0"/>
            <a:t>52% of the revenue is from the top 10 countries.</a:t>
          </a:r>
        </a:p>
      </dgm:t>
    </dgm:pt>
    <dgm:pt modelId="{D70BCEDD-7AA2-49EF-B148-9C1552783933}" type="parTrans" cxnId="{39BCC05D-268D-4727-94B6-FD33843999CF}">
      <dgm:prSet/>
      <dgm:spPr/>
      <dgm:t>
        <a:bodyPr/>
        <a:lstStyle/>
        <a:p>
          <a:endParaRPr lang="en-US"/>
        </a:p>
      </dgm:t>
    </dgm:pt>
    <dgm:pt modelId="{E8A7B5E1-445E-4578-B3F5-ACA195745FEA}" type="sibTrans" cxnId="{39BCC05D-268D-4727-94B6-FD33843999CF}">
      <dgm:prSet/>
      <dgm:spPr/>
      <dgm:t>
        <a:bodyPr/>
        <a:lstStyle/>
        <a:p>
          <a:endParaRPr lang="en-US"/>
        </a:p>
      </dgm:t>
    </dgm:pt>
    <dgm:pt modelId="{20340F71-DB6C-43F3-A257-D848B961257F}">
      <dgm:prSet/>
      <dgm:spPr/>
      <dgm:t>
        <a:bodyPr/>
        <a:lstStyle/>
        <a:p>
          <a:r>
            <a:rPr lang="en-US" dirty="0" err="1"/>
            <a:t>Rockbuster</a:t>
          </a:r>
          <a:r>
            <a:rPr lang="en-US" dirty="0"/>
            <a:t> has 14,596 rentals with 599 customers in 109 countries.</a:t>
          </a:r>
        </a:p>
      </dgm:t>
    </dgm:pt>
    <dgm:pt modelId="{FCBEE260-60C2-4541-8032-185814864267}" type="sibTrans" cxnId="{266CFF34-621F-45D0-846D-80A634896C61}">
      <dgm:prSet/>
      <dgm:spPr/>
      <dgm:t>
        <a:bodyPr/>
        <a:lstStyle/>
        <a:p>
          <a:endParaRPr lang="en-US"/>
        </a:p>
      </dgm:t>
    </dgm:pt>
    <dgm:pt modelId="{D072690E-8643-45A1-B3A6-6771EF147BCC}" type="parTrans" cxnId="{266CFF34-621F-45D0-846D-80A634896C61}">
      <dgm:prSet/>
      <dgm:spPr/>
      <dgm:t>
        <a:bodyPr/>
        <a:lstStyle/>
        <a:p>
          <a:endParaRPr lang="en-US"/>
        </a:p>
      </dgm:t>
    </dgm:pt>
    <dgm:pt modelId="{1A24DCFC-9356-42E9-A862-1EFB406FC6DA}">
      <dgm:prSet/>
      <dgm:spPr/>
      <dgm:t>
        <a:bodyPr/>
        <a:lstStyle/>
        <a:p>
          <a:r>
            <a:rPr lang="en-US" dirty="0"/>
            <a:t>Most popular genres were Sports, Sci fi and animation.</a:t>
          </a:r>
        </a:p>
      </dgm:t>
    </dgm:pt>
    <dgm:pt modelId="{1DCF5185-7D45-4507-AF1F-DC645DD62597}" type="parTrans" cxnId="{5BBA8D10-CFA5-4E45-90D4-8157AED85B36}">
      <dgm:prSet/>
      <dgm:spPr/>
      <dgm:t>
        <a:bodyPr/>
        <a:lstStyle/>
        <a:p>
          <a:endParaRPr lang="en-US"/>
        </a:p>
      </dgm:t>
    </dgm:pt>
    <dgm:pt modelId="{632A57E0-E8F1-4376-97B3-EEA1946C22DA}" type="sibTrans" cxnId="{5BBA8D10-CFA5-4E45-90D4-8157AED85B36}">
      <dgm:prSet/>
      <dgm:spPr/>
      <dgm:t>
        <a:bodyPr/>
        <a:lstStyle/>
        <a:p>
          <a:endParaRPr lang="en-US"/>
        </a:p>
      </dgm:t>
    </dgm:pt>
    <dgm:pt modelId="{33AC31BA-EDB3-42B0-A886-118F718BC02F}">
      <dgm:prSet/>
      <dgm:spPr/>
      <dgm:t>
        <a:bodyPr/>
        <a:lstStyle/>
        <a:p>
          <a:r>
            <a:rPr lang="en-US" dirty="0"/>
            <a:t>Thriller genre has been rented out the least compared to all other genres.</a:t>
          </a:r>
        </a:p>
      </dgm:t>
    </dgm:pt>
    <dgm:pt modelId="{B8D12C3E-4C11-474F-BE5F-56A994F0169B}" type="parTrans" cxnId="{C62A747A-D4DA-4CBE-B749-57F8C6CF5EA3}">
      <dgm:prSet/>
      <dgm:spPr/>
      <dgm:t>
        <a:bodyPr/>
        <a:lstStyle/>
        <a:p>
          <a:endParaRPr lang="en-US"/>
        </a:p>
      </dgm:t>
    </dgm:pt>
    <dgm:pt modelId="{6E3EA68C-4F1B-4D2C-832E-0A2EFD469CEE}" type="sibTrans" cxnId="{C62A747A-D4DA-4CBE-B749-57F8C6CF5EA3}">
      <dgm:prSet/>
      <dgm:spPr/>
      <dgm:t>
        <a:bodyPr/>
        <a:lstStyle/>
        <a:p>
          <a:endParaRPr lang="en-US"/>
        </a:p>
      </dgm:t>
    </dgm:pt>
    <dgm:pt modelId="{3B584C55-0119-4A7D-A028-60456C298BD3}" type="pres">
      <dgm:prSet presAssocID="{2C742214-7838-4355-A953-0EB39A62CDDA}" presName="linear" presStyleCnt="0">
        <dgm:presLayoutVars>
          <dgm:animLvl val="lvl"/>
          <dgm:resizeHandles val="exact"/>
        </dgm:presLayoutVars>
      </dgm:prSet>
      <dgm:spPr/>
    </dgm:pt>
    <dgm:pt modelId="{A0377D4C-7ADD-4F62-8B32-69EA29FB1D61}" type="pres">
      <dgm:prSet presAssocID="{20340F71-DB6C-43F3-A257-D848B961257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695F7B-AF13-4EAB-AA91-8B66FC2F2B58}" type="pres">
      <dgm:prSet presAssocID="{FCBEE260-60C2-4541-8032-185814864267}" presName="spacer" presStyleCnt="0"/>
      <dgm:spPr/>
    </dgm:pt>
    <dgm:pt modelId="{9907E320-4495-4540-8BDE-36B209AB9D34}" type="pres">
      <dgm:prSet presAssocID="{FED535B2-ADA7-429E-A816-D0305EC974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C223870-C2A0-4492-AED2-D2640399DB9F}" type="pres">
      <dgm:prSet presAssocID="{9602BD55-167A-40AF-992F-1E1B029A7B2F}" presName="spacer" presStyleCnt="0"/>
      <dgm:spPr/>
    </dgm:pt>
    <dgm:pt modelId="{076F3654-CF51-4437-88E5-6A3B4F896F5E}" type="pres">
      <dgm:prSet presAssocID="{6AD1138D-7783-4372-818B-E809A818C1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860857-9D0B-4C90-BC22-4A3ED042C0E5}" type="pres">
      <dgm:prSet presAssocID="{E8A7B5E1-445E-4578-B3F5-ACA195745FEA}" presName="spacer" presStyleCnt="0"/>
      <dgm:spPr/>
    </dgm:pt>
    <dgm:pt modelId="{AC246261-56F5-4664-A21F-5D0232483EA5}" type="pres">
      <dgm:prSet presAssocID="{1A24DCFC-9356-42E9-A862-1EFB406FC6D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895DE0A-1FCD-4CF0-9226-AF57B446D812}" type="pres">
      <dgm:prSet presAssocID="{632A57E0-E8F1-4376-97B3-EEA1946C22DA}" presName="spacer" presStyleCnt="0"/>
      <dgm:spPr/>
    </dgm:pt>
    <dgm:pt modelId="{C8578DEA-F068-4A1F-9192-4795A7F14430}" type="pres">
      <dgm:prSet presAssocID="{33AC31BA-EDB3-42B0-A886-118F718BC02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BBA8D10-CFA5-4E45-90D4-8157AED85B36}" srcId="{2C742214-7838-4355-A953-0EB39A62CDDA}" destId="{1A24DCFC-9356-42E9-A862-1EFB406FC6DA}" srcOrd="3" destOrd="0" parTransId="{1DCF5185-7D45-4507-AF1F-DC645DD62597}" sibTransId="{632A57E0-E8F1-4376-97B3-EEA1946C22DA}"/>
    <dgm:cxn modelId="{63C99421-5CC6-4763-BC00-AA99F1BF7A54}" type="presOf" srcId="{FED535B2-ADA7-429E-A816-D0305EC974FE}" destId="{9907E320-4495-4540-8BDE-36B209AB9D34}" srcOrd="0" destOrd="0" presId="urn:microsoft.com/office/officeart/2005/8/layout/vList2"/>
    <dgm:cxn modelId="{F49EEF31-F183-4B6B-960F-324CBCC4B2EE}" type="presOf" srcId="{1A24DCFC-9356-42E9-A862-1EFB406FC6DA}" destId="{AC246261-56F5-4664-A21F-5D0232483EA5}" srcOrd="0" destOrd="0" presId="urn:microsoft.com/office/officeart/2005/8/layout/vList2"/>
    <dgm:cxn modelId="{266CFF34-621F-45D0-846D-80A634896C61}" srcId="{2C742214-7838-4355-A953-0EB39A62CDDA}" destId="{20340F71-DB6C-43F3-A257-D848B961257F}" srcOrd="0" destOrd="0" parTransId="{D072690E-8643-45A1-B3A6-6771EF147BCC}" sibTransId="{FCBEE260-60C2-4541-8032-185814864267}"/>
    <dgm:cxn modelId="{39BCC05D-268D-4727-94B6-FD33843999CF}" srcId="{2C742214-7838-4355-A953-0EB39A62CDDA}" destId="{6AD1138D-7783-4372-818B-E809A818C127}" srcOrd="2" destOrd="0" parTransId="{D70BCEDD-7AA2-49EF-B148-9C1552783933}" sibTransId="{E8A7B5E1-445E-4578-B3F5-ACA195745FEA}"/>
    <dgm:cxn modelId="{C62A747A-D4DA-4CBE-B749-57F8C6CF5EA3}" srcId="{2C742214-7838-4355-A953-0EB39A62CDDA}" destId="{33AC31BA-EDB3-42B0-A886-118F718BC02F}" srcOrd="4" destOrd="0" parTransId="{B8D12C3E-4C11-474F-BE5F-56A994F0169B}" sibTransId="{6E3EA68C-4F1B-4D2C-832E-0A2EFD469CEE}"/>
    <dgm:cxn modelId="{D6BE3396-59FB-407D-A9AC-4B539D5D2D60}" type="presOf" srcId="{2C742214-7838-4355-A953-0EB39A62CDDA}" destId="{3B584C55-0119-4A7D-A028-60456C298BD3}" srcOrd="0" destOrd="0" presId="urn:microsoft.com/office/officeart/2005/8/layout/vList2"/>
    <dgm:cxn modelId="{31C650AB-C0BA-4207-BEE8-F37B93EDDD45}" type="presOf" srcId="{20340F71-DB6C-43F3-A257-D848B961257F}" destId="{A0377D4C-7ADD-4F62-8B32-69EA29FB1D61}" srcOrd="0" destOrd="0" presId="urn:microsoft.com/office/officeart/2005/8/layout/vList2"/>
    <dgm:cxn modelId="{1F5883C2-B0A6-4E5E-BB92-DD7B606F0E20}" type="presOf" srcId="{33AC31BA-EDB3-42B0-A886-118F718BC02F}" destId="{C8578DEA-F068-4A1F-9192-4795A7F14430}" srcOrd="0" destOrd="0" presId="urn:microsoft.com/office/officeart/2005/8/layout/vList2"/>
    <dgm:cxn modelId="{000447ED-A392-44A5-AAE6-EC5DF0E24686}" srcId="{2C742214-7838-4355-A953-0EB39A62CDDA}" destId="{FED535B2-ADA7-429E-A816-D0305EC974FE}" srcOrd="1" destOrd="0" parTransId="{565A744F-7D74-412E-B21D-900D9135D544}" sibTransId="{9602BD55-167A-40AF-992F-1E1B029A7B2F}"/>
    <dgm:cxn modelId="{88A5F5FD-F7E8-4D99-97DD-5379C056191F}" type="presOf" srcId="{6AD1138D-7783-4372-818B-E809A818C127}" destId="{076F3654-CF51-4437-88E5-6A3B4F896F5E}" srcOrd="0" destOrd="0" presId="urn:microsoft.com/office/officeart/2005/8/layout/vList2"/>
    <dgm:cxn modelId="{BB9A20E0-59D8-489D-889A-DDB472C3D458}" type="presParOf" srcId="{3B584C55-0119-4A7D-A028-60456C298BD3}" destId="{A0377D4C-7ADD-4F62-8B32-69EA29FB1D61}" srcOrd="0" destOrd="0" presId="urn:microsoft.com/office/officeart/2005/8/layout/vList2"/>
    <dgm:cxn modelId="{C8772DF7-DCAA-467B-83ED-E4986938C931}" type="presParOf" srcId="{3B584C55-0119-4A7D-A028-60456C298BD3}" destId="{18695F7B-AF13-4EAB-AA91-8B66FC2F2B58}" srcOrd="1" destOrd="0" presId="urn:microsoft.com/office/officeart/2005/8/layout/vList2"/>
    <dgm:cxn modelId="{1932F420-E49B-4F49-BB06-1F440BBE065E}" type="presParOf" srcId="{3B584C55-0119-4A7D-A028-60456C298BD3}" destId="{9907E320-4495-4540-8BDE-36B209AB9D34}" srcOrd="2" destOrd="0" presId="urn:microsoft.com/office/officeart/2005/8/layout/vList2"/>
    <dgm:cxn modelId="{C7FCF054-7C1D-420A-9092-D89325C6B41E}" type="presParOf" srcId="{3B584C55-0119-4A7D-A028-60456C298BD3}" destId="{4C223870-C2A0-4492-AED2-D2640399DB9F}" srcOrd="3" destOrd="0" presId="urn:microsoft.com/office/officeart/2005/8/layout/vList2"/>
    <dgm:cxn modelId="{79DC4E08-0671-47C0-A7B8-31DC3603B8EB}" type="presParOf" srcId="{3B584C55-0119-4A7D-A028-60456C298BD3}" destId="{076F3654-CF51-4437-88E5-6A3B4F896F5E}" srcOrd="4" destOrd="0" presId="urn:microsoft.com/office/officeart/2005/8/layout/vList2"/>
    <dgm:cxn modelId="{8B3A48C9-B074-486F-A591-35B1ED19CE0D}" type="presParOf" srcId="{3B584C55-0119-4A7D-A028-60456C298BD3}" destId="{56860857-9D0B-4C90-BC22-4A3ED042C0E5}" srcOrd="5" destOrd="0" presId="urn:microsoft.com/office/officeart/2005/8/layout/vList2"/>
    <dgm:cxn modelId="{4BC944D8-2C87-4E5D-8D26-0A3A3803A0AF}" type="presParOf" srcId="{3B584C55-0119-4A7D-A028-60456C298BD3}" destId="{AC246261-56F5-4664-A21F-5D0232483EA5}" srcOrd="6" destOrd="0" presId="urn:microsoft.com/office/officeart/2005/8/layout/vList2"/>
    <dgm:cxn modelId="{34202074-7617-49C9-950A-4D5353DF766D}" type="presParOf" srcId="{3B584C55-0119-4A7D-A028-60456C298BD3}" destId="{6895DE0A-1FCD-4CF0-9226-AF57B446D812}" srcOrd="7" destOrd="0" presId="urn:microsoft.com/office/officeart/2005/8/layout/vList2"/>
    <dgm:cxn modelId="{637EE05B-4A72-4611-8A34-F594D0CDBBD4}" type="presParOf" srcId="{3B584C55-0119-4A7D-A028-60456C298BD3}" destId="{C8578DEA-F068-4A1F-9192-4795A7F1443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42214-7838-4355-A953-0EB39A62CDD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B70A3B-9C5F-49B1-BD04-FE2BD7EF4D7F}">
      <dgm:prSet/>
      <dgm:spPr/>
      <dgm:t>
        <a:bodyPr/>
        <a:lstStyle/>
        <a:p>
          <a:r>
            <a:rPr lang="en-US" dirty="0"/>
            <a:t>Top countries could be prioritized to introduce the online movie rental.</a:t>
          </a:r>
        </a:p>
      </dgm:t>
    </dgm:pt>
    <dgm:pt modelId="{B247DCFC-73F8-4803-B7F2-49F1F097B076}" type="parTrans" cxnId="{30DB2A55-7534-41D2-8B12-C111E6020FB7}">
      <dgm:prSet/>
      <dgm:spPr/>
      <dgm:t>
        <a:bodyPr/>
        <a:lstStyle/>
        <a:p>
          <a:endParaRPr lang="en-US"/>
        </a:p>
      </dgm:t>
    </dgm:pt>
    <dgm:pt modelId="{1DD0E0F0-83BB-40BB-8E77-C7AC896EE002}" type="sibTrans" cxnId="{30DB2A55-7534-41D2-8B12-C111E6020FB7}">
      <dgm:prSet/>
      <dgm:spPr/>
      <dgm:t>
        <a:bodyPr/>
        <a:lstStyle/>
        <a:p>
          <a:endParaRPr lang="en-US"/>
        </a:p>
      </dgm:t>
    </dgm:pt>
    <dgm:pt modelId="{3B9DFAD7-145B-4BDE-BE64-A95FAE93989C}">
      <dgm:prSet/>
      <dgm:spPr/>
      <dgm:t>
        <a:bodyPr/>
        <a:lstStyle/>
        <a:p>
          <a:r>
            <a:rPr lang="en-US" dirty="0"/>
            <a:t>Customer could be retained by rewarding the high valued customers. Reference program could be introduced to increase the customer base.</a:t>
          </a:r>
        </a:p>
      </dgm:t>
    </dgm:pt>
    <dgm:pt modelId="{9A662339-955E-4553-9074-D2017EEE70B3}" type="parTrans" cxnId="{A9A8005E-3FB4-41B4-A33B-8ED2FC0F9650}">
      <dgm:prSet/>
      <dgm:spPr/>
      <dgm:t>
        <a:bodyPr/>
        <a:lstStyle/>
        <a:p>
          <a:endParaRPr lang="en-US"/>
        </a:p>
      </dgm:t>
    </dgm:pt>
    <dgm:pt modelId="{F913D59C-044F-479E-8B44-D81293E671D4}" type="sibTrans" cxnId="{A9A8005E-3FB4-41B4-A33B-8ED2FC0F9650}">
      <dgm:prSet/>
      <dgm:spPr/>
      <dgm:t>
        <a:bodyPr/>
        <a:lstStyle/>
        <a:p>
          <a:endParaRPr lang="en-US"/>
        </a:p>
      </dgm:t>
    </dgm:pt>
    <dgm:pt modelId="{520A6A41-7B32-46B1-BC43-91557B637BA3}">
      <dgm:prSet/>
      <dgm:spPr/>
      <dgm:t>
        <a:bodyPr/>
        <a:lstStyle/>
        <a:p>
          <a:r>
            <a:rPr lang="en-US" dirty="0"/>
            <a:t>Customer survey could be conducted with the existing customers to understand the renting pattern more in detail</a:t>
          </a:r>
          <a:r>
            <a:rPr lang="en-US"/>
            <a:t>. All language movies should be added to the inventory. Regional language movies could increase the customer base.</a:t>
          </a:r>
          <a:endParaRPr lang="en-US" dirty="0"/>
        </a:p>
      </dgm:t>
    </dgm:pt>
    <dgm:pt modelId="{D9B69428-1D0E-490B-89D3-BA2027031FED}" type="parTrans" cxnId="{AE23C525-DFCC-4EC8-9044-31C226B1CE89}">
      <dgm:prSet/>
      <dgm:spPr/>
      <dgm:t>
        <a:bodyPr/>
        <a:lstStyle/>
        <a:p>
          <a:endParaRPr lang="en-US"/>
        </a:p>
      </dgm:t>
    </dgm:pt>
    <dgm:pt modelId="{A0C63F58-5A66-49AC-912A-CFFE7D14CA98}" type="sibTrans" cxnId="{AE23C525-DFCC-4EC8-9044-31C226B1CE89}">
      <dgm:prSet/>
      <dgm:spPr/>
      <dgm:t>
        <a:bodyPr/>
        <a:lstStyle/>
        <a:p>
          <a:endParaRPr lang="en-US"/>
        </a:p>
      </dgm:t>
    </dgm:pt>
    <dgm:pt modelId="{76036C9F-9DEF-49BD-8DE3-5A9DC2314048}">
      <dgm:prSet/>
      <dgm:spPr/>
      <dgm:t>
        <a:bodyPr/>
        <a:lstStyle/>
        <a:p>
          <a:r>
            <a:rPr lang="en-US" dirty="0"/>
            <a:t>Marketing strategies like sending email to the active customers as and when new movies get added.</a:t>
          </a:r>
        </a:p>
      </dgm:t>
    </dgm:pt>
    <dgm:pt modelId="{577CA746-AA3E-45C7-A953-1E1C261779AF}" type="parTrans" cxnId="{4C92C429-B357-4F37-870C-9A0C1D1F429F}">
      <dgm:prSet/>
      <dgm:spPr/>
      <dgm:t>
        <a:bodyPr/>
        <a:lstStyle/>
        <a:p>
          <a:endParaRPr lang="en-US"/>
        </a:p>
      </dgm:t>
    </dgm:pt>
    <dgm:pt modelId="{41EDE737-401A-4C22-9FF0-AA741C45FA45}" type="sibTrans" cxnId="{4C92C429-B357-4F37-870C-9A0C1D1F429F}">
      <dgm:prSet/>
      <dgm:spPr/>
      <dgm:t>
        <a:bodyPr/>
        <a:lstStyle/>
        <a:p>
          <a:endParaRPr lang="en-US"/>
        </a:p>
      </dgm:t>
    </dgm:pt>
    <dgm:pt modelId="{3B584C55-0119-4A7D-A028-60456C298BD3}" type="pres">
      <dgm:prSet presAssocID="{2C742214-7838-4355-A953-0EB39A62CDDA}" presName="linear" presStyleCnt="0">
        <dgm:presLayoutVars>
          <dgm:animLvl val="lvl"/>
          <dgm:resizeHandles val="exact"/>
        </dgm:presLayoutVars>
      </dgm:prSet>
      <dgm:spPr/>
    </dgm:pt>
    <dgm:pt modelId="{B2FD4274-34FB-4B85-B65B-0D491E2DB0DD}" type="pres">
      <dgm:prSet presAssocID="{B5B70A3B-9C5F-49B1-BD04-FE2BD7EF4D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7CB54BF-33C1-41F1-A5A5-5E18A5957F91}" type="pres">
      <dgm:prSet presAssocID="{1DD0E0F0-83BB-40BB-8E77-C7AC896EE002}" presName="spacer" presStyleCnt="0"/>
      <dgm:spPr/>
    </dgm:pt>
    <dgm:pt modelId="{F7C83ABA-0C8D-49A3-A4F7-BD9284741270}" type="pres">
      <dgm:prSet presAssocID="{3B9DFAD7-145B-4BDE-BE64-A95FAE9398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2E5948-1ED8-4CB4-90C7-4774F962AFD2}" type="pres">
      <dgm:prSet presAssocID="{F913D59C-044F-479E-8B44-D81293E671D4}" presName="spacer" presStyleCnt="0"/>
      <dgm:spPr/>
    </dgm:pt>
    <dgm:pt modelId="{EDBEB2DB-9258-4776-847A-46637DF4629E}" type="pres">
      <dgm:prSet presAssocID="{520A6A41-7B32-46B1-BC43-91557B637B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60D4E5-020D-46BF-8BAF-6F4BDE3924C6}" type="pres">
      <dgm:prSet presAssocID="{A0C63F58-5A66-49AC-912A-CFFE7D14CA98}" presName="spacer" presStyleCnt="0"/>
      <dgm:spPr/>
    </dgm:pt>
    <dgm:pt modelId="{00FB2DF3-F245-419A-8FFB-35A295777882}" type="pres">
      <dgm:prSet presAssocID="{76036C9F-9DEF-49BD-8DE3-5A9DC231404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23C525-DFCC-4EC8-9044-31C226B1CE89}" srcId="{2C742214-7838-4355-A953-0EB39A62CDDA}" destId="{520A6A41-7B32-46B1-BC43-91557B637BA3}" srcOrd="2" destOrd="0" parTransId="{D9B69428-1D0E-490B-89D3-BA2027031FED}" sibTransId="{A0C63F58-5A66-49AC-912A-CFFE7D14CA98}"/>
    <dgm:cxn modelId="{04A61629-C929-4971-9BB0-9F778B86767A}" type="presOf" srcId="{3B9DFAD7-145B-4BDE-BE64-A95FAE93989C}" destId="{F7C83ABA-0C8D-49A3-A4F7-BD9284741270}" srcOrd="0" destOrd="0" presId="urn:microsoft.com/office/officeart/2005/8/layout/vList2"/>
    <dgm:cxn modelId="{4C92C429-B357-4F37-870C-9A0C1D1F429F}" srcId="{2C742214-7838-4355-A953-0EB39A62CDDA}" destId="{76036C9F-9DEF-49BD-8DE3-5A9DC2314048}" srcOrd="3" destOrd="0" parTransId="{577CA746-AA3E-45C7-A953-1E1C261779AF}" sibTransId="{41EDE737-401A-4C22-9FF0-AA741C45FA45}"/>
    <dgm:cxn modelId="{A9A8005E-3FB4-41B4-A33B-8ED2FC0F9650}" srcId="{2C742214-7838-4355-A953-0EB39A62CDDA}" destId="{3B9DFAD7-145B-4BDE-BE64-A95FAE93989C}" srcOrd="1" destOrd="0" parTransId="{9A662339-955E-4553-9074-D2017EEE70B3}" sibTransId="{F913D59C-044F-479E-8B44-D81293E671D4}"/>
    <dgm:cxn modelId="{B0DEB451-1C1C-4F47-BDF3-6BC1AD53E19D}" type="presOf" srcId="{520A6A41-7B32-46B1-BC43-91557B637BA3}" destId="{EDBEB2DB-9258-4776-847A-46637DF4629E}" srcOrd="0" destOrd="0" presId="urn:microsoft.com/office/officeart/2005/8/layout/vList2"/>
    <dgm:cxn modelId="{30DB2A55-7534-41D2-8B12-C111E6020FB7}" srcId="{2C742214-7838-4355-A953-0EB39A62CDDA}" destId="{B5B70A3B-9C5F-49B1-BD04-FE2BD7EF4D7F}" srcOrd="0" destOrd="0" parTransId="{B247DCFC-73F8-4803-B7F2-49F1F097B076}" sibTransId="{1DD0E0F0-83BB-40BB-8E77-C7AC896EE002}"/>
    <dgm:cxn modelId="{B6FAB758-4D25-4CF7-AFDB-911B40012A4C}" type="presOf" srcId="{B5B70A3B-9C5F-49B1-BD04-FE2BD7EF4D7F}" destId="{B2FD4274-34FB-4B85-B65B-0D491E2DB0DD}" srcOrd="0" destOrd="0" presId="urn:microsoft.com/office/officeart/2005/8/layout/vList2"/>
    <dgm:cxn modelId="{E3D0ED88-F24E-40BC-8138-5ADD9FEAAF06}" type="presOf" srcId="{76036C9F-9DEF-49BD-8DE3-5A9DC2314048}" destId="{00FB2DF3-F245-419A-8FFB-35A295777882}" srcOrd="0" destOrd="0" presId="urn:microsoft.com/office/officeart/2005/8/layout/vList2"/>
    <dgm:cxn modelId="{D6BE3396-59FB-407D-A9AC-4B539D5D2D60}" type="presOf" srcId="{2C742214-7838-4355-A953-0EB39A62CDDA}" destId="{3B584C55-0119-4A7D-A028-60456C298BD3}" srcOrd="0" destOrd="0" presId="urn:microsoft.com/office/officeart/2005/8/layout/vList2"/>
    <dgm:cxn modelId="{39C1E757-15E0-4097-B574-007B17BDCDE6}" type="presParOf" srcId="{3B584C55-0119-4A7D-A028-60456C298BD3}" destId="{B2FD4274-34FB-4B85-B65B-0D491E2DB0DD}" srcOrd="0" destOrd="0" presId="urn:microsoft.com/office/officeart/2005/8/layout/vList2"/>
    <dgm:cxn modelId="{D4C518C0-E105-497C-B95E-D78F5B34060F}" type="presParOf" srcId="{3B584C55-0119-4A7D-A028-60456C298BD3}" destId="{77CB54BF-33C1-41F1-A5A5-5E18A5957F91}" srcOrd="1" destOrd="0" presId="urn:microsoft.com/office/officeart/2005/8/layout/vList2"/>
    <dgm:cxn modelId="{97DCB236-E950-4810-8B61-1BBB6C6B0A7A}" type="presParOf" srcId="{3B584C55-0119-4A7D-A028-60456C298BD3}" destId="{F7C83ABA-0C8D-49A3-A4F7-BD9284741270}" srcOrd="2" destOrd="0" presId="urn:microsoft.com/office/officeart/2005/8/layout/vList2"/>
    <dgm:cxn modelId="{C55A46E5-3F56-45CD-BEB2-3F3645941D22}" type="presParOf" srcId="{3B584C55-0119-4A7D-A028-60456C298BD3}" destId="{C12E5948-1ED8-4CB4-90C7-4774F962AFD2}" srcOrd="3" destOrd="0" presId="urn:microsoft.com/office/officeart/2005/8/layout/vList2"/>
    <dgm:cxn modelId="{0AC1EBD4-0AB4-4D10-8CFF-F46100412931}" type="presParOf" srcId="{3B584C55-0119-4A7D-A028-60456C298BD3}" destId="{EDBEB2DB-9258-4776-847A-46637DF4629E}" srcOrd="4" destOrd="0" presId="urn:microsoft.com/office/officeart/2005/8/layout/vList2"/>
    <dgm:cxn modelId="{6AC44C76-DBB6-4F3D-9B48-337F6D932C08}" type="presParOf" srcId="{3B584C55-0119-4A7D-A028-60456C298BD3}" destId="{1E60D4E5-020D-46BF-8BAF-6F4BDE3924C6}" srcOrd="5" destOrd="0" presId="urn:microsoft.com/office/officeart/2005/8/layout/vList2"/>
    <dgm:cxn modelId="{91DC0D7F-73CD-462A-AC2C-3A65019D36A3}" type="presParOf" srcId="{3B584C55-0119-4A7D-A028-60456C298BD3}" destId="{00FB2DF3-F245-419A-8FFB-35A2957778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77D4C-7ADD-4F62-8B32-69EA29FB1D61}">
      <dsp:nvSpPr>
        <dsp:cNvPr id="0" name=""/>
        <dsp:cNvSpPr/>
      </dsp:nvSpPr>
      <dsp:spPr>
        <a:xfrm>
          <a:off x="0" y="4184"/>
          <a:ext cx="6692813" cy="1560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Rockbuster Stealth LLC is a global movie rental company that wants to enter the online video rental service to stay competitive with competitors like Netflix and Amazon Prime.</a:t>
          </a:r>
        </a:p>
      </dsp:txBody>
      <dsp:txXfrm>
        <a:off x="76191" y="80375"/>
        <a:ext cx="6540431" cy="1408398"/>
      </dsp:txXfrm>
    </dsp:sp>
    <dsp:sp modelId="{9907E320-4495-4540-8BDE-36B209AB9D34}">
      <dsp:nvSpPr>
        <dsp:cNvPr id="0" name=""/>
        <dsp:cNvSpPr/>
      </dsp:nvSpPr>
      <dsp:spPr>
        <a:xfrm>
          <a:off x="0" y="1631205"/>
          <a:ext cx="6692813" cy="156078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company has its store presence in Australia and Canada with a revenue of $31,060 and $30,252 respectively. </a:t>
          </a:r>
        </a:p>
      </dsp:txBody>
      <dsp:txXfrm>
        <a:off x="76191" y="1707396"/>
        <a:ext cx="6540431" cy="1408398"/>
      </dsp:txXfrm>
    </dsp:sp>
    <dsp:sp modelId="{076F3654-CF51-4437-88E5-6A3B4F896F5E}">
      <dsp:nvSpPr>
        <dsp:cNvPr id="0" name=""/>
        <dsp:cNvSpPr/>
      </dsp:nvSpPr>
      <dsp:spPr>
        <a:xfrm>
          <a:off x="0" y="3258225"/>
          <a:ext cx="6692813" cy="156078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company has a customer base of 599 customers in 109 countries.</a:t>
          </a:r>
        </a:p>
      </dsp:txBody>
      <dsp:txXfrm>
        <a:off x="76191" y="3334416"/>
        <a:ext cx="6540431" cy="1408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77D4C-7ADD-4F62-8B32-69EA29FB1D61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Rockbuster</a:t>
          </a:r>
          <a:r>
            <a:rPr lang="en-US" sz="2300" kern="1200" dirty="0"/>
            <a:t> has 14,596 rentals with 599 customers in 109 countries.</a:t>
          </a:r>
        </a:p>
      </dsp:txBody>
      <dsp:txXfrm>
        <a:off x="43350" y="102389"/>
        <a:ext cx="6606113" cy="801330"/>
      </dsp:txXfrm>
    </dsp:sp>
    <dsp:sp modelId="{9907E320-4495-4540-8BDE-36B209AB9D34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678113"/>
                <a:satOff val="-414"/>
                <a:lumOff val="1618"/>
                <a:alphaOff val="0"/>
                <a:tint val="96000"/>
                <a:lumMod val="100000"/>
              </a:schemeClr>
            </a:gs>
            <a:gs pos="78000">
              <a:schemeClr val="accent2">
                <a:hueOff val="-678113"/>
                <a:satOff val="-414"/>
                <a:lumOff val="16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India, China, United States, Japan and Mexico are top 5 revenue generating countries.</a:t>
          </a:r>
        </a:p>
      </dsp:txBody>
      <dsp:txXfrm>
        <a:off x="43350" y="1056659"/>
        <a:ext cx="6606113" cy="801330"/>
      </dsp:txXfrm>
    </dsp:sp>
    <dsp:sp modelId="{076F3654-CF51-4437-88E5-6A3B4F896F5E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52% of the revenue is from the top 10 countries.</a:t>
          </a:r>
        </a:p>
      </dsp:txBody>
      <dsp:txXfrm>
        <a:off x="43350" y="2010929"/>
        <a:ext cx="6606113" cy="801330"/>
      </dsp:txXfrm>
    </dsp:sp>
    <dsp:sp modelId="{AC246261-56F5-4664-A21F-5D0232483EA5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2034338"/>
                <a:satOff val="-1242"/>
                <a:lumOff val="4853"/>
                <a:alphaOff val="0"/>
                <a:tint val="96000"/>
                <a:lumMod val="100000"/>
              </a:schemeClr>
            </a:gs>
            <a:gs pos="78000">
              <a:schemeClr val="accent2">
                <a:hueOff val="-2034338"/>
                <a:satOff val="-1242"/>
                <a:lumOff val="4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Most popular genres were Sports, Sci fi and animation.</a:t>
          </a:r>
        </a:p>
      </dsp:txBody>
      <dsp:txXfrm>
        <a:off x="43350" y="2965199"/>
        <a:ext cx="6606113" cy="801330"/>
      </dsp:txXfrm>
    </dsp:sp>
    <dsp:sp modelId="{C8578DEA-F068-4A1F-9192-4795A7F14430}">
      <dsp:nvSpPr>
        <dsp:cNvPr id="0" name=""/>
        <dsp:cNvSpPr/>
      </dsp:nvSpPr>
      <dsp:spPr>
        <a:xfrm>
          <a:off x="0" y="3876120"/>
          <a:ext cx="6692813" cy="88803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Thriller genre has been rented out the least compared to all other genres.</a:t>
          </a:r>
        </a:p>
      </dsp:txBody>
      <dsp:txXfrm>
        <a:off x="43350" y="3919470"/>
        <a:ext cx="6606113" cy="801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D4274-34FB-4B85-B65B-0D491E2DB0DD}">
      <dsp:nvSpPr>
        <dsp:cNvPr id="0" name=""/>
        <dsp:cNvSpPr/>
      </dsp:nvSpPr>
      <dsp:spPr>
        <a:xfrm>
          <a:off x="0" y="25476"/>
          <a:ext cx="6692813" cy="11563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Top countries could be prioritized to introduce the online movie rental.</a:t>
          </a:r>
        </a:p>
      </dsp:txBody>
      <dsp:txXfrm>
        <a:off x="56448" y="81924"/>
        <a:ext cx="6579917" cy="1043443"/>
      </dsp:txXfrm>
    </dsp:sp>
    <dsp:sp modelId="{F7C83ABA-0C8D-49A3-A4F7-BD9284741270}">
      <dsp:nvSpPr>
        <dsp:cNvPr id="0" name=""/>
        <dsp:cNvSpPr/>
      </dsp:nvSpPr>
      <dsp:spPr>
        <a:xfrm>
          <a:off x="0" y="1230775"/>
          <a:ext cx="6692813" cy="1156339"/>
        </a:xfrm>
        <a:prstGeom prst="roundRect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96000"/>
                <a:lumMod val="100000"/>
              </a:schemeClr>
            </a:gs>
            <a:gs pos="78000">
              <a:schemeClr val="accent2">
                <a:hueOff val="-904150"/>
                <a:satOff val="-552"/>
                <a:lumOff val="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could be retained by rewarding the high valued customers. Reference program could be introduced to increase the customer base.</a:t>
          </a:r>
        </a:p>
      </dsp:txBody>
      <dsp:txXfrm>
        <a:off x="56448" y="1287223"/>
        <a:ext cx="6579917" cy="1043443"/>
      </dsp:txXfrm>
    </dsp:sp>
    <dsp:sp modelId="{EDBEB2DB-9258-4776-847A-46637DF4629E}">
      <dsp:nvSpPr>
        <dsp:cNvPr id="0" name=""/>
        <dsp:cNvSpPr/>
      </dsp:nvSpPr>
      <dsp:spPr>
        <a:xfrm>
          <a:off x="0" y="2436074"/>
          <a:ext cx="6692813" cy="1156339"/>
        </a:xfrm>
        <a:prstGeom prst="roundRect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96000"/>
                <a:lumMod val="100000"/>
              </a:schemeClr>
            </a:gs>
            <a:gs pos="78000">
              <a:schemeClr val="accent2">
                <a:hueOff val="-1808300"/>
                <a:satOff val="-1104"/>
                <a:lumOff val="4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survey could be conducted with the existing customers to understand the renting pattern more in detail</a:t>
          </a:r>
          <a:r>
            <a:rPr lang="en-US" sz="1700" kern="1200"/>
            <a:t>. All language movies should be added to the inventory. Regional language movies could increase the customer base.</a:t>
          </a:r>
          <a:endParaRPr lang="en-US" sz="1700" kern="1200" dirty="0"/>
        </a:p>
      </dsp:txBody>
      <dsp:txXfrm>
        <a:off x="56448" y="2492522"/>
        <a:ext cx="6579917" cy="1043443"/>
      </dsp:txXfrm>
    </dsp:sp>
    <dsp:sp modelId="{00FB2DF3-F245-419A-8FFB-35A295777882}">
      <dsp:nvSpPr>
        <dsp:cNvPr id="0" name=""/>
        <dsp:cNvSpPr/>
      </dsp:nvSpPr>
      <dsp:spPr>
        <a:xfrm>
          <a:off x="0" y="3641374"/>
          <a:ext cx="6692813" cy="1156339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Marketing strategies like sending email to the active customers as and when new movies get added.</a:t>
          </a:r>
        </a:p>
      </dsp:txBody>
      <dsp:txXfrm>
        <a:off x="56448" y="3697822"/>
        <a:ext cx="6579917" cy="1043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0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59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886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8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7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3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9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9A6C-C615-4683-B05B-C6EBFABCE27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0A117E-539F-436C-9EB4-CA80C0DAF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vijayalakshmi.venugopal/viz/Rockbuster_Analysis/Countries_Reven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6F83C07-62FB-D963-395F-88CE9994B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0FD625-DB52-25C0-067C-F422E5E00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Rockbuster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B1F6A-AF39-D86A-774A-FAA494453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2020 Company Strategy Planning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312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554A-00F8-642E-BD5C-CAA5CB90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07" y="1488614"/>
            <a:ext cx="8596668" cy="1499684"/>
          </a:xfrm>
        </p:spPr>
        <p:txBody>
          <a:bodyPr/>
          <a:lstStyle/>
          <a:p>
            <a:r>
              <a:rPr lang="en-US" dirty="0"/>
              <a:t>Link to Tableau:</a:t>
            </a:r>
          </a:p>
          <a:p>
            <a:r>
              <a:rPr lang="en-US" dirty="0">
                <a:hlinkClick r:id="rId2"/>
              </a:rPr>
              <a:t>https://public.tableau.com/app/profile/vijayalakshmi.venugopal/viz/Rockbuster_Analysis/Countries_Revenue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6533D-023E-2124-75F0-143F372B4B38}"/>
              </a:ext>
            </a:extLst>
          </p:cNvPr>
          <p:cNvSpPr txBox="1"/>
          <p:nvPr/>
        </p:nvSpPr>
        <p:spPr>
          <a:xfrm>
            <a:off x="1404594" y="3139126"/>
            <a:ext cx="697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838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F59C0C-D6A5-4651-7A8C-288A3AC6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4EA971B-BA1D-A927-E783-4004D05EB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26162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89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EDF9-AC76-2EA8-83C8-2CCB2CC1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207367" cy="13208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Most popular and least popular movies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F5260-1424-2D9E-EDA9-B4650030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 are total of 1000 movies in the English language.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most popular movies are </a:t>
            </a:r>
            <a:r>
              <a:rPr lang="en-US" b="1" i="1" dirty="0">
                <a:solidFill>
                  <a:schemeClr val="tx1"/>
                </a:solidFill>
              </a:rPr>
              <a:t>Juggler Hardly, Shock Cabin and Scalawag Duck </a:t>
            </a:r>
            <a:r>
              <a:rPr lang="en-US" dirty="0">
                <a:solidFill>
                  <a:schemeClr val="tx1"/>
                </a:solidFill>
              </a:rPr>
              <a:t>that are rented the most.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tx1"/>
                </a:solidFill>
              </a:rPr>
              <a:t>Telegraph Voyage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i="1" dirty="0">
                <a:solidFill>
                  <a:schemeClr val="tx1"/>
                </a:solidFill>
              </a:rPr>
              <a:t>Oklahoma Jumanji </a:t>
            </a:r>
            <a:r>
              <a:rPr lang="en-US" dirty="0">
                <a:solidFill>
                  <a:schemeClr val="tx1"/>
                </a:solidFill>
              </a:rPr>
              <a:t>are the highest and the least revenue generating movie, respectively.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66664-B505-B3D2-099C-500283F10ADA}"/>
              </a:ext>
            </a:extLst>
          </p:cNvPr>
          <p:cNvSpPr txBox="1"/>
          <p:nvPr/>
        </p:nvSpPr>
        <p:spPr>
          <a:xfrm>
            <a:off x="5048284" y="1159612"/>
            <a:ext cx="46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revenue generating movies</a:t>
            </a:r>
          </a:p>
        </p:txBody>
      </p:sp>
      <p:graphicFrame>
        <p:nvGraphicFramePr>
          <p:cNvPr id="5" name="Content Placeholder 10">
            <a:extLst>
              <a:ext uri="{FF2B5EF4-FFF2-40B4-BE49-F238E27FC236}">
                <a16:creationId xmlns:a16="http://schemas.microsoft.com/office/drawing/2014/main" id="{627176FF-59CD-4B2D-456A-FAEC23AAA8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128929"/>
              </p:ext>
            </p:extLst>
          </p:nvPr>
        </p:nvGraphicFramePr>
        <p:xfrm>
          <a:off x="4653698" y="1549599"/>
          <a:ext cx="4978400" cy="1948815"/>
        </p:xfrm>
        <a:graphic>
          <a:graphicData uri="http://schemas.openxmlformats.org/drawingml/2006/table">
            <a:tbl>
              <a:tblPr/>
              <a:tblGrid>
                <a:gridCol w="1208134">
                  <a:extLst>
                    <a:ext uri="{9D8B030D-6E8A-4147-A177-3AD203B41FA5}">
                      <a16:colId xmlns:a16="http://schemas.microsoft.com/office/drawing/2014/main" val="1601183838"/>
                    </a:ext>
                  </a:extLst>
                </a:gridCol>
                <a:gridCol w="1281066">
                  <a:extLst>
                    <a:ext uri="{9D8B030D-6E8A-4147-A177-3AD203B41FA5}">
                      <a16:colId xmlns:a16="http://schemas.microsoft.com/office/drawing/2014/main" val="3656574487"/>
                    </a:ext>
                  </a:extLst>
                </a:gridCol>
                <a:gridCol w="1208134">
                  <a:extLst>
                    <a:ext uri="{9D8B030D-6E8A-4147-A177-3AD203B41FA5}">
                      <a16:colId xmlns:a16="http://schemas.microsoft.com/office/drawing/2014/main" val="622998889"/>
                    </a:ext>
                  </a:extLst>
                </a:gridCol>
                <a:gridCol w="1281066">
                  <a:extLst>
                    <a:ext uri="{9D8B030D-6E8A-4147-A177-3AD203B41FA5}">
                      <a16:colId xmlns:a16="http://schemas.microsoft.com/office/drawing/2014/main" val="2091296590"/>
                    </a:ext>
                  </a:extLst>
                </a:gridCol>
              </a:tblGrid>
              <a:tr h="177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total_amount_paid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99465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Telegraph Voyage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9563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Zorro Ark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831809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Wife 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57993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Innocent Usual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00707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Hustler 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789277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 Lambs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531465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Titans Jerk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03700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Harry Idaho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28896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Torque Bound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349022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Dogma Family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8837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AE3BB0-238C-B113-DFE7-37C2C56DD5D4}"/>
              </a:ext>
            </a:extLst>
          </p:cNvPr>
          <p:cNvSpPr txBox="1"/>
          <p:nvPr/>
        </p:nvSpPr>
        <p:spPr>
          <a:xfrm>
            <a:off x="4884113" y="3566097"/>
            <a:ext cx="46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revenue generating movies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798825-238A-07D0-09DD-993614BBE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63080"/>
              </p:ext>
            </p:extLst>
          </p:nvPr>
        </p:nvGraphicFramePr>
        <p:xfrm>
          <a:off x="4653698" y="3935429"/>
          <a:ext cx="4978400" cy="2095500"/>
        </p:xfrm>
        <a:graphic>
          <a:graphicData uri="http://schemas.openxmlformats.org/drawingml/2006/table">
            <a:tbl>
              <a:tblPr/>
              <a:tblGrid>
                <a:gridCol w="1208134">
                  <a:extLst>
                    <a:ext uri="{9D8B030D-6E8A-4147-A177-3AD203B41FA5}">
                      <a16:colId xmlns:a16="http://schemas.microsoft.com/office/drawing/2014/main" val="18944844"/>
                    </a:ext>
                  </a:extLst>
                </a:gridCol>
                <a:gridCol w="1281066">
                  <a:extLst>
                    <a:ext uri="{9D8B030D-6E8A-4147-A177-3AD203B41FA5}">
                      <a16:colId xmlns:a16="http://schemas.microsoft.com/office/drawing/2014/main" val="186093579"/>
                    </a:ext>
                  </a:extLst>
                </a:gridCol>
                <a:gridCol w="1208134">
                  <a:extLst>
                    <a:ext uri="{9D8B030D-6E8A-4147-A177-3AD203B41FA5}">
                      <a16:colId xmlns:a16="http://schemas.microsoft.com/office/drawing/2014/main" val="2808774922"/>
                    </a:ext>
                  </a:extLst>
                </a:gridCol>
                <a:gridCol w="1281066">
                  <a:extLst>
                    <a:ext uri="{9D8B030D-6E8A-4147-A177-3AD203B41FA5}">
                      <a16:colId xmlns:a16="http://schemas.microsoft.com/office/drawing/2014/main" val="10218123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total_amount_paid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58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Jumanji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72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Duffel Apocalypse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210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 Watch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796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Freedom Cleopatra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485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Young Language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742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Rebel Airport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45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Cruelty Unforgiven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34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Jekyll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042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 Deer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814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Japanese Run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341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2FB09E-2477-93D4-2779-5561F14FF805}"/>
              </a:ext>
            </a:extLst>
          </p:cNvPr>
          <p:cNvSpPr txBox="1"/>
          <p:nvPr/>
        </p:nvSpPr>
        <p:spPr>
          <a:xfrm>
            <a:off x="4653698" y="6030929"/>
            <a:ext cx="4742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total_amount_paid</a:t>
            </a:r>
            <a:r>
              <a:rPr lang="en-US" sz="1100" dirty="0"/>
              <a:t> in dollars</a:t>
            </a:r>
          </a:p>
        </p:txBody>
      </p:sp>
    </p:spTree>
    <p:extLst>
      <p:ext uri="{BB962C8B-B14F-4D97-AF65-F5344CB8AC3E}">
        <p14:creationId xmlns:p14="http://schemas.microsoft.com/office/powerpoint/2010/main" val="414409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EDF9-AC76-2EA8-83C8-2CCB2CC1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19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Renting pattern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A4F236D-1246-3233-B734-FC3D281F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55942"/>
            <a:ext cx="4450847" cy="26854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PG-13</a:t>
            </a:r>
            <a:r>
              <a:rPr lang="en-US" dirty="0"/>
              <a:t> is the top revenue generating in movie rating category. </a:t>
            </a:r>
          </a:p>
          <a:p>
            <a:pPr algn="just"/>
            <a:r>
              <a:rPr lang="en-US" dirty="0"/>
              <a:t>Other ratings contribute almost equally to the revenue generation.</a:t>
            </a:r>
          </a:p>
          <a:p>
            <a:pPr algn="just"/>
            <a:r>
              <a:rPr lang="en-US" dirty="0"/>
              <a:t>All </a:t>
            </a:r>
            <a:r>
              <a:rPr lang="en-US" b="1" dirty="0"/>
              <a:t>genres</a:t>
            </a:r>
            <a:r>
              <a:rPr lang="en-US" dirty="0"/>
              <a:t> have average rental duration of </a:t>
            </a:r>
            <a:r>
              <a:rPr lang="en-US" b="1" dirty="0"/>
              <a:t>5 days </a:t>
            </a:r>
            <a:r>
              <a:rPr lang="en-US" dirty="0"/>
              <a:t>except for </a:t>
            </a:r>
            <a:r>
              <a:rPr lang="en-US" b="1" dirty="0"/>
              <a:t>thriller</a:t>
            </a:r>
            <a:r>
              <a:rPr lang="en-US" dirty="0"/>
              <a:t> genre with </a:t>
            </a:r>
            <a:r>
              <a:rPr lang="en-US" b="1" dirty="0"/>
              <a:t>6 days </a:t>
            </a:r>
            <a:r>
              <a:rPr lang="en-US" dirty="0"/>
              <a:t>of average rental duration.</a:t>
            </a:r>
          </a:p>
          <a:p>
            <a:pPr algn="just"/>
            <a:r>
              <a:rPr lang="en-US" dirty="0"/>
              <a:t>Rental rate, Rating does not have much impact on renting pattern.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09629CB-C473-D5C6-C5CA-C1B10248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549" y="1021687"/>
            <a:ext cx="3729076" cy="3559740"/>
          </a:xfrm>
          <a:prstGeom prst="rect">
            <a:avLst/>
          </a:prstGeom>
        </p:spPr>
      </p:pic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CDFEA4D-7C8F-A7B8-84CD-E2867499F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26375"/>
              </p:ext>
            </p:extLst>
          </p:nvPr>
        </p:nvGraphicFramePr>
        <p:xfrm>
          <a:off x="1038219" y="1803067"/>
          <a:ext cx="37290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383">
                  <a:extLst>
                    <a:ext uri="{9D8B030D-6E8A-4147-A177-3AD203B41FA5}">
                      <a16:colId xmlns:a16="http://schemas.microsoft.com/office/drawing/2014/main" val="1222055966"/>
                    </a:ext>
                  </a:extLst>
                </a:gridCol>
                <a:gridCol w="1882693">
                  <a:extLst>
                    <a:ext uri="{9D8B030D-6E8A-4147-A177-3AD203B41FA5}">
                      <a16:colId xmlns:a16="http://schemas.microsoft.com/office/drawing/2014/main" val="296963889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Rental duration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7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6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109510"/>
                  </a:ext>
                </a:extLst>
              </a:tr>
            </a:tbl>
          </a:graphicData>
        </a:graphic>
      </p:graphicFrame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61CBAA8F-4577-BF65-3230-34030C74A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19969"/>
              </p:ext>
            </p:extLst>
          </p:nvPr>
        </p:nvGraphicFramePr>
        <p:xfrm>
          <a:off x="5128181" y="4650942"/>
          <a:ext cx="4161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931">
                  <a:extLst>
                    <a:ext uri="{9D8B030D-6E8A-4147-A177-3AD203B41FA5}">
                      <a16:colId xmlns:a16="http://schemas.microsoft.com/office/drawing/2014/main" val="3425443635"/>
                    </a:ext>
                  </a:extLst>
                </a:gridCol>
                <a:gridCol w="2579133">
                  <a:extLst>
                    <a:ext uri="{9D8B030D-6E8A-4147-A177-3AD203B41FA5}">
                      <a16:colId xmlns:a16="http://schemas.microsoft.com/office/drawing/2014/main" val="251742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rental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0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17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8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A531-6BA0-8EFD-198C-46323AD5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with high and low revenue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757611D-93E5-9183-8666-291F39A2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35951"/>
            <a:ext cx="9616736" cy="1205411"/>
          </a:xfrm>
        </p:spPr>
        <p:txBody>
          <a:bodyPr/>
          <a:lstStyle/>
          <a:p>
            <a:pPr algn="just"/>
            <a:r>
              <a:rPr lang="en-US" dirty="0"/>
              <a:t>Top 10 countries contribute 52% of the company’s revenue.</a:t>
            </a:r>
          </a:p>
          <a:p>
            <a:pPr algn="just"/>
            <a:r>
              <a:rPr lang="en-US" dirty="0"/>
              <a:t>India and China being the top players with high customer count.</a:t>
            </a:r>
          </a:p>
          <a:p>
            <a:pPr algn="just"/>
            <a:r>
              <a:rPr lang="en-US" dirty="0"/>
              <a:t>American Samoa, Lithuania being the least revenue generating countries.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DB94010-E087-A0CE-4E92-32796478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215343"/>
            <a:ext cx="9616737" cy="3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1F5F-B92C-462C-0472-592B41CB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Genre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0B9B14-7712-DF7D-11F1-0FC09E3C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583" y="1662878"/>
            <a:ext cx="3275635" cy="468905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Sports, Sci-Fi and Animation are the top revenue generating genres.</a:t>
            </a:r>
          </a:p>
          <a:p>
            <a:pPr algn="just"/>
            <a:r>
              <a:rPr lang="en-US" dirty="0"/>
              <a:t>Thriller genre is the least revenue generating genre. And was rented only for 11 times. </a:t>
            </a:r>
          </a:p>
          <a:p>
            <a:pPr algn="just"/>
            <a:r>
              <a:rPr lang="en-US" dirty="0"/>
              <a:t>Action, Documentary, Sports are the popular genre in India the high revenue generating country.</a:t>
            </a:r>
          </a:p>
          <a:p>
            <a:pPr algn="just"/>
            <a:r>
              <a:rPr lang="en-US" dirty="0"/>
              <a:t>Animation, Drama and Family are popular in China.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B18EAD-B491-A075-E5A3-9B3E9269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4" y="1662878"/>
            <a:ext cx="3275635" cy="4689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E9CD9F-7B6C-48E7-27D6-A58079A9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02" y="1040647"/>
            <a:ext cx="3579202" cy="53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4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EDF9-AC76-2EA8-83C8-2CCB2CC1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19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Top customers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8AB92E-E3E6-6552-222A-24F5BBAFB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571916"/>
              </p:ext>
            </p:extLst>
          </p:nvPr>
        </p:nvGraphicFramePr>
        <p:xfrm>
          <a:off x="4577502" y="4543720"/>
          <a:ext cx="5015058" cy="1127676"/>
        </p:xfrm>
        <a:graphic>
          <a:graphicData uri="http://schemas.openxmlformats.org/drawingml/2006/table">
            <a:tbl>
              <a:tblPr/>
              <a:tblGrid>
                <a:gridCol w="747126">
                  <a:extLst>
                    <a:ext uri="{9D8B030D-6E8A-4147-A177-3AD203B41FA5}">
                      <a16:colId xmlns:a16="http://schemas.microsoft.com/office/drawing/2014/main" val="978843435"/>
                    </a:ext>
                  </a:extLst>
                </a:gridCol>
                <a:gridCol w="911991">
                  <a:extLst>
                    <a:ext uri="{9D8B030D-6E8A-4147-A177-3AD203B41FA5}">
                      <a16:colId xmlns:a16="http://schemas.microsoft.com/office/drawing/2014/main" val="3583526774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2870931538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1434329707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427541856"/>
                    </a:ext>
                  </a:extLst>
                </a:gridCol>
                <a:gridCol w="697582">
                  <a:extLst>
                    <a:ext uri="{9D8B030D-6E8A-4147-A177-3AD203B41FA5}">
                      <a16:colId xmlns:a16="http://schemas.microsoft.com/office/drawing/2014/main" val="1130983447"/>
                    </a:ext>
                  </a:extLst>
                </a:gridCol>
              </a:tblGrid>
              <a:tr h="144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428605"/>
                  </a:ext>
                </a:extLst>
              </a:tr>
              <a:tr h="14416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Perry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Atlixco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798776"/>
                  </a:ext>
                </a:extLst>
              </a:tr>
              <a:tr h="14416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Gabriel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Harder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Sivas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Turkey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108.75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996218"/>
                  </a:ext>
                </a:extLst>
              </a:tr>
              <a:tr h="14416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Sergio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Stanfield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Celaya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102.76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14932"/>
                  </a:ext>
                </a:extLst>
              </a:tr>
              <a:tr h="14416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Clinton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Buford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Aurora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98.76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027328"/>
                  </a:ext>
                </a:extLst>
              </a:tr>
              <a:tr h="14416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Gooch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Adoni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</a:t>
                      </a:r>
                    </a:p>
                  </a:txBody>
                  <a:tcPr marL="5066" marR="5066" marT="50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142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243D7B-B3EB-8FA9-F7ED-A8C117DB5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34993"/>
              </p:ext>
            </p:extLst>
          </p:nvPr>
        </p:nvGraphicFramePr>
        <p:xfrm>
          <a:off x="1244339" y="1930400"/>
          <a:ext cx="5015058" cy="2116455"/>
        </p:xfrm>
        <a:graphic>
          <a:graphicData uri="http://schemas.openxmlformats.org/drawingml/2006/table">
            <a:tbl>
              <a:tblPr/>
              <a:tblGrid>
                <a:gridCol w="480766">
                  <a:extLst>
                    <a:ext uri="{9D8B030D-6E8A-4147-A177-3AD203B41FA5}">
                      <a16:colId xmlns:a16="http://schemas.microsoft.com/office/drawing/2014/main" val="1637860725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2403944477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854802120"/>
                    </a:ext>
                  </a:extLst>
                </a:gridCol>
                <a:gridCol w="1329179">
                  <a:extLst>
                    <a:ext uri="{9D8B030D-6E8A-4147-A177-3AD203B41FA5}">
                      <a16:colId xmlns:a16="http://schemas.microsoft.com/office/drawing/2014/main" val="3377988224"/>
                    </a:ext>
                  </a:extLst>
                </a:gridCol>
                <a:gridCol w="886120">
                  <a:extLst>
                    <a:ext uri="{9D8B030D-6E8A-4147-A177-3AD203B41FA5}">
                      <a16:colId xmlns:a16="http://schemas.microsoft.com/office/drawing/2014/main" val="2331683896"/>
                    </a:ext>
                  </a:extLst>
                </a:gridCol>
                <a:gridCol w="650448">
                  <a:extLst>
                    <a:ext uri="{9D8B030D-6E8A-4147-A177-3AD203B41FA5}">
                      <a16:colId xmlns:a16="http://schemas.microsoft.com/office/drawing/2014/main" val="27678569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01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Eleanor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Saint-Denis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02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Cape Coral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595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Snyder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Brbara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dOeste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97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Rhonda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Kennedy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Apeldoorn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867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Molodetno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Belarus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293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Collazo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Qomsheh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28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Bradley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Memphis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072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Curtis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Richmond 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360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784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Valparai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364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226423-AF58-0146-34DA-6C4ACAADFAB3}"/>
              </a:ext>
            </a:extLst>
          </p:cNvPr>
          <p:cNvSpPr txBox="1"/>
          <p:nvPr/>
        </p:nvSpPr>
        <p:spPr>
          <a:xfrm>
            <a:off x="6551629" y="2388462"/>
            <a:ext cx="293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Top revenue generating customers from all countries.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AE0A9-CBC9-1891-B8A7-7FD89EB6752D}"/>
              </a:ext>
            </a:extLst>
          </p:cNvPr>
          <p:cNvSpPr txBox="1"/>
          <p:nvPr/>
        </p:nvSpPr>
        <p:spPr>
          <a:xfrm>
            <a:off x="1236176" y="4748066"/>
            <a:ext cx="3184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Top revenue generating customers from top 10 countries.</a:t>
            </a:r>
          </a:p>
        </p:txBody>
      </p:sp>
    </p:spTree>
    <p:extLst>
      <p:ext uri="{BB962C8B-B14F-4D97-AF65-F5344CB8AC3E}">
        <p14:creationId xmlns:p14="http://schemas.microsoft.com/office/powerpoint/2010/main" val="241300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F59C0C-D6A5-4651-7A8C-288A3AC6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4EA971B-BA1D-A927-E783-4004D05EB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4637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89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F59C0C-D6A5-4651-7A8C-288A3AC6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5" y="1382486"/>
            <a:ext cx="4763557" cy="409302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Recommendation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4EA971B-BA1D-A927-E783-4004D05EB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39254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250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8287</TotalTime>
  <Words>754</Words>
  <Application>Microsoft Office PowerPoint</Application>
  <PresentationFormat>Widescreen</PresentationFormat>
  <Paragraphs>249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Rockbuster Stealth</vt:lpstr>
      <vt:lpstr>Overview</vt:lpstr>
      <vt:lpstr>Most popular and least popular movies</vt:lpstr>
      <vt:lpstr>Renting pattern</vt:lpstr>
      <vt:lpstr>Countries with high and low revenue</vt:lpstr>
      <vt:lpstr>Genre</vt:lpstr>
      <vt:lpstr>Top customers</vt:lpstr>
      <vt:lpstr>Conclusions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 Muralidharan</dc:creator>
  <cp:lastModifiedBy>Babu Muralidharan</cp:lastModifiedBy>
  <cp:revision>3</cp:revision>
  <dcterms:created xsi:type="dcterms:W3CDTF">2023-01-31T21:13:07Z</dcterms:created>
  <dcterms:modified xsi:type="dcterms:W3CDTF">2023-02-06T22:40:08Z</dcterms:modified>
</cp:coreProperties>
</file>