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426959-5038-4AAF-9C94-ECFBDFFF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137B43-06FA-49D2-B0AD-5782980B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C41BE4-3A50-4009-942D-FA61027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66C79B-853C-405B-9696-244A779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6464E-9D0F-44F8-9C81-B5A76DB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DBDF1-670A-483E-A3CD-8279F78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B813EF-7CC2-4144-B568-7CB9ABD8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A2F372-A622-4E03-ABC1-2AAC3E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3D5C6A-CDB8-4445-9319-BF5D0EB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C4BF45-89CA-4DA9-906F-4EEB841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2154E9-4A06-44F2-8AA8-A6412C20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C16C4A-AC9C-4817-AB2D-56B52E0F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056B6A-3DC5-4660-8606-C355013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1D7BF4-4530-493A-ACE9-0D971AB9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9665A-856D-4948-8DFF-19321C9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AC21F-FF5E-412B-A6EA-15E5739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7E250-F7A3-4020-AEE9-AB6F022C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E86C54-1A93-4AE0-B1A1-E020D97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FAD490-63FC-496A-98C9-0C0617E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0715A2-11FE-48DC-9BBA-68AE2BD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DBC97-EAB6-49F7-B403-621D04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E48800-9DBE-4A13-9E25-5712AA94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B9BEB1-7F60-40FE-ADDD-67CA518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6E810-9641-4CF0-9912-20185CE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FEF4A-7DE8-4642-BFEC-7A9C531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DC38D1-B716-4E32-A36E-4B31A62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BA6C1-3B4C-4716-BE0C-3585C223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5A8A3F-FFEA-43D4-8117-E0682200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D2EB74-D3BC-4335-AA5D-3BED746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81BA3B-B10B-4FD1-A5B4-8082E0E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F898EA-A26D-4435-BC8B-E023E4A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6519E-6C36-41F5-872D-A6FA171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E72F31-2004-4403-B1B7-3FCB1F86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585904-C8FB-409A-A407-BE9073F3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876B5B-CFA4-4419-ABCC-6228E0B7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0467BA-AFA2-4507-AA2F-47F057AF9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31BC26-F000-4806-B2C7-96F8836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B30AFB-F25B-44DA-8F1A-B86C9E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F22AA2-56B8-4683-B65A-F535147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4B225-2E26-49B3-AEEE-2A0E31F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CF824F-DA57-4C7F-9A21-A67F0B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8B5ACA-054E-4F2A-978F-02CD339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E04CC9-DC97-4E4A-A8BA-26EDF08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FEED20-8A96-436E-89BB-70A4CA2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23FECA-B4EE-49D5-A0E9-821C1D3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97C109-7202-4F66-9824-E958D6D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2F37C-6FAE-4DCA-9AE5-8A261C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1C71F-236B-4E6A-B6E9-8A1E3F5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C04DBF-6274-4714-904C-B2AA7BF6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BD5931-890B-4318-9D19-7F89468F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4F0BFD-0096-4B4F-AF1A-A06B120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83CB00-2CF6-4EF5-9097-F449130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A4D44-18B4-441A-9212-390B30D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C35DA0-3892-44F7-8A09-33E21008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944580-4807-4EDC-B22F-953EA237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E5F1B2-8ABB-4073-B5D3-515D421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2294D1-2EE8-4C32-BA71-3FE9CF5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D1822F-F0BC-4D13-B0B1-933B6F3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94286B-A963-4EC5-884A-6F8C1C3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03B93E-2E99-434E-87B5-32BB11BB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ABC301-FB29-491D-B6B8-00980411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74A-2564-4B50-81B9-7BC2278DE87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79BAC-D96D-404A-A246-93F93274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8C0E9-2F10-43B8-A820-102CC496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66ED89-C516-4F26-84C9-CB43A7B39DB1}"/>
              </a:ext>
            </a:extLst>
          </p:cNvPr>
          <p:cNvGrpSpPr/>
          <p:nvPr/>
        </p:nvGrpSpPr>
        <p:grpSpPr>
          <a:xfrm>
            <a:off x="26616" y="559572"/>
            <a:ext cx="1210785" cy="1050790"/>
            <a:chOff x="131685" y="2924175"/>
            <a:chExt cx="1210785" cy="10507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xmlns="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xmlns="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Magento Source </a:t>
              </a:r>
              <a:endParaRPr lang="en-US" sz="1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17D0470-8EE9-4755-BF06-A88087A562D9}"/>
              </a:ext>
            </a:extLst>
          </p:cNvPr>
          <p:cNvGrpSpPr/>
          <p:nvPr/>
        </p:nvGrpSpPr>
        <p:grpSpPr>
          <a:xfrm>
            <a:off x="35537" y="3002159"/>
            <a:ext cx="1210785" cy="1266234"/>
            <a:chOff x="131685" y="2924175"/>
            <a:chExt cx="1210785" cy="12662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xmlns="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xmlns="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Shopify Source</a:t>
              </a:r>
            </a:p>
            <a:p>
              <a:pPr algn="ctr"/>
              <a:r>
                <a:rPr lang="en-US" sz="1400" dirty="0"/>
                <a:t>Hourly Pull</a:t>
              </a:r>
              <a:endParaRPr lang="en-US" sz="1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CA66550-D272-4F54-8CF0-C6D1CC653797}"/>
              </a:ext>
            </a:extLst>
          </p:cNvPr>
          <p:cNvGrpSpPr/>
          <p:nvPr/>
        </p:nvGrpSpPr>
        <p:grpSpPr>
          <a:xfrm>
            <a:off x="3833568" y="1596134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xmlns="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 Gen 2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A2D8B15-D81B-4F74-A31B-966F47F07FE0}"/>
              </a:ext>
            </a:extLst>
          </p:cNvPr>
          <p:cNvGrpSpPr/>
          <p:nvPr/>
        </p:nvGrpSpPr>
        <p:grpSpPr>
          <a:xfrm>
            <a:off x="2286161" y="1596134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CAF17A7-E2E4-4223-84C7-5785E21350F8}"/>
              </a:ext>
            </a:extLst>
          </p:cNvPr>
          <p:cNvGrpSpPr/>
          <p:nvPr/>
        </p:nvGrpSpPr>
        <p:grpSpPr>
          <a:xfrm>
            <a:off x="6009538" y="1596134"/>
            <a:ext cx="1210785" cy="1611287"/>
            <a:chOff x="5421698" y="1312914"/>
            <a:chExt cx="1210785" cy="161128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EB89CC9B-4D3E-4B2E-87D6-4CB51E5C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BBD57A0-3939-4B4E-AE9C-C348249B6FB0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</a:t>
              </a:r>
              <a:r>
                <a:rPr lang="en-US" sz="1000" dirty="0" err="1"/>
                <a:t>PySpark</a:t>
              </a:r>
              <a:r>
                <a:rPr lang="en-US" sz="1000" dirty="0"/>
                <a:t> or Spark SQL)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C5B94A0-D656-499F-BB00-041FE5F46354}"/>
              </a:ext>
            </a:extLst>
          </p:cNvPr>
          <p:cNvGrpSpPr/>
          <p:nvPr/>
        </p:nvGrpSpPr>
        <p:grpSpPr>
          <a:xfrm>
            <a:off x="9658004" y="691837"/>
            <a:ext cx="1311417" cy="1106531"/>
            <a:chOff x="9658004" y="1577670"/>
            <a:chExt cx="1311417" cy="1106531"/>
          </a:xfrm>
        </p:grpSpPr>
        <p:pic>
          <p:nvPicPr>
            <p:cNvPr id="38" name="Picture 37" descr="A close up of a logo&#10;&#10;Description generated with high confidence">
              <a:extLst>
                <a:ext uri="{FF2B5EF4-FFF2-40B4-BE49-F238E27FC236}">
                  <a16:creationId xmlns:a16="http://schemas.microsoft.com/office/drawing/2014/main" xmlns="" id="{9C693635-2A1E-443B-9323-D1AA3097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88B270F-9212-43CD-8EC8-548BF3CBE899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Data 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896539" y="824102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xmlns="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896539" y="1986279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281699" y="1986279"/>
            <a:ext cx="76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0C5EBA6-7E65-4498-A996-E993DA679DC6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4829106" y="1986279"/>
            <a:ext cx="1399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xmlns="" id="{0F83BB4C-1A87-4748-A8C3-69FCB73D9F68}"/>
              </a:ext>
            </a:extLst>
          </p:cNvPr>
          <p:cNvCxnSpPr>
            <a:stCxn id="27" idx="2"/>
            <a:endCxn id="19" idx="1"/>
          </p:cNvCxnSpPr>
          <p:nvPr/>
        </p:nvCxnSpPr>
        <p:spPr>
          <a:xfrm rot="5400000" flipH="1" flipV="1">
            <a:off x="4073989" y="803843"/>
            <a:ext cx="972532" cy="3337403"/>
          </a:xfrm>
          <a:prstGeom prst="bentConnector4">
            <a:avLst>
              <a:gd name="adj1" fmla="val -54292"/>
              <a:gd name="adj2" fmla="val 903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xmlns="" id="{1FBC3263-8A23-4E00-A9B7-FC42ED882FFF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5369531" y="3023443"/>
            <a:ext cx="1061423" cy="142937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2D73FEB-F080-450B-BEC3-4BDB344FB893}"/>
              </a:ext>
            </a:extLst>
          </p:cNvPr>
          <p:cNvSpPr txBox="1"/>
          <p:nvPr/>
        </p:nvSpPr>
        <p:spPr>
          <a:xfrm>
            <a:off x="5291543" y="3864368"/>
            <a:ext cx="15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Trigger Databricks Notebooks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xmlns="" id="{6B20EF20-2548-4FDA-B36E-1D87E88252DB}"/>
              </a:ext>
            </a:extLst>
          </p:cNvPr>
          <p:cNvCxnSpPr>
            <a:cxnSpLocks/>
            <a:stCxn id="30" idx="1"/>
            <a:endCxn id="19" idx="0"/>
          </p:cNvCxnSpPr>
          <p:nvPr/>
        </p:nvCxnSpPr>
        <p:spPr>
          <a:xfrm rot="10800000" flipV="1">
            <a:off x="6582563" y="1086208"/>
            <a:ext cx="1407408" cy="5099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E32C400-3862-4451-B383-DA516B5484C3}"/>
              </a:ext>
            </a:extLst>
          </p:cNvPr>
          <p:cNvSpPr txBox="1"/>
          <p:nvPr/>
        </p:nvSpPr>
        <p:spPr>
          <a:xfrm>
            <a:off x="2878170" y="3543412"/>
            <a:ext cx="21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Azure Data Lake Gen 2</a:t>
            </a:r>
            <a:br>
              <a:rPr lang="en-US" sz="1000" dirty="0"/>
            </a:br>
            <a:r>
              <a:rPr lang="en-US" sz="1000" dirty="0"/>
              <a:t>Execute Databricks Notebook for transformations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39CCB79-F678-4304-A982-D5D7B7291780}"/>
              </a:ext>
            </a:extLst>
          </p:cNvPr>
          <p:cNvSpPr txBox="1"/>
          <p:nvPr/>
        </p:nvSpPr>
        <p:spPr>
          <a:xfrm>
            <a:off x="773195" y="306207"/>
            <a:ext cx="160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Integration Runtime</a:t>
            </a:r>
            <a:br>
              <a:rPr lang="en-US" sz="1000" dirty="0"/>
            </a:b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FD5C17BB-0A9B-49E3-BD77-B002AE6936CE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8673083" y="1081982"/>
            <a:ext cx="1200170" cy="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03A8DBB8-AAF5-4FDC-AA41-8CF0770B61B0}"/>
              </a:ext>
            </a:extLst>
          </p:cNvPr>
          <p:cNvGrpSpPr/>
          <p:nvPr/>
        </p:nvGrpSpPr>
        <p:grpSpPr>
          <a:xfrm>
            <a:off x="7660176" y="744653"/>
            <a:ext cx="1352348" cy="1483659"/>
            <a:chOff x="7660176" y="744653"/>
            <a:chExt cx="1352348" cy="148365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7608820-8161-4AE6-8602-923C28A2C42B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 / Snowflakes</a:t>
              </a:r>
              <a:endParaRPr lang="en-US" sz="1000"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xmlns="" id="{C82218FE-7DF5-4CDF-BB71-E48DDCAF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A03E2CFB-B948-4360-946F-EFFD9877D96D}"/>
              </a:ext>
            </a:extLst>
          </p:cNvPr>
          <p:cNvGrpSpPr/>
          <p:nvPr/>
        </p:nvGrpSpPr>
        <p:grpSpPr>
          <a:xfrm>
            <a:off x="4527166" y="4237616"/>
            <a:ext cx="1210785" cy="1362677"/>
            <a:chOff x="2286161" y="1312914"/>
            <a:chExt cx="1210785" cy="136267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EBB8AC3D-ECD0-4478-A150-AC2528E8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D219278-4FA0-43FD-8A9F-6836BFC9E1F4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1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66ED89-C516-4F26-84C9-CB43A7B39DB1}"/>
              </a:ext>
            </a:extLst>
          </p:cNvPr>
          <p:cNvGrpSpPr/>
          <p:nvPr/>
        </p:nvGrpSpPr>
        <p:grpSpPr>
          <a:xfrm>
            <a:off x="126629" y="1623991"/>
            <a:ext cx="1210785" cy="1050790"/>
            <a:chOff x="131685" y="2924175"/>
            <a:chExt cx="1210785" cy="10507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xmlns="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xmlns="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Magento Source </a:t>
              </a:r>
              <a:endParaRPr lang="en-US" sz="1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17D0470-8EE9-4755-BF06-A88087A562D9}"/>
              </a:ext>
            </a:extLst>
          </p:cNvPr>
          <p:cNvGrpSpPr/>
          <p:nvPr/>
        </p:nvGrpSpPr>
        <p:grpSpPr>
          <a:xfrm>
            <a:off x="135550" y="4066578"/>
            <a:ext cx="1210785" cy="1266234"/>
            <a:chOff x="131685" y="2924175"/>
            <a:chExt cx="1210785" cy="12662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xmlns="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xmlns="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Shopify Source</a:t>
              </a:r>
            </a:p>
            <a:p>
              <a:pPr algn="ctr"/>
              <a:r>
                <a:rPr lang="en-US" sz="1400"/>
                <a:t>Hourly </a:t>
              </a:r>
              <a:r>
                <a:rPr lang="en-US" sz="1400" smtClean="0"/>
                <a:t>Pull </a:t>
              </a:r>
              <a:endParaRPr lang="en-US" sz="1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CA66550-D272-4F54-8CF0-C6D1CC653797}"/>
              </a:ext>
            </a:extLst>
          </p:cNvPr>
          <p:cNvGrpSpPr/>
          <p:nvPr/>
        </p:nvGrpSpPr>
        <p:grpSpPr>
          <a:xfrm>
            <a:off x="4636057" y="2660553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xmlns="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 Gen 2</a:t>
              </a:r>
              <a:endParaRPr lang="en-US" sz="1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A2D8B15-D81B-4F74-A31B-966F47F07FE0}"/>
              </a:ext>
            </a:extLst>
          </p:cNvPr>
          <p:cNvGrpSpPr/>
          <p:nvPr/>
        </p:nvGrpSpPr>
        <p:grpSpPr>
          <a:xfrm>
            <a:off x="2386174" y="2660553"/>
            <a:ext cx="1210785" cy="1362677"/>
            <a:chOff x="2286161" y="1312914"/>
            <a:chExt cx="1210785" cy="1362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3B0C049-1A82-4EBA-8A06-5694DEFB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409" y="1312914"/>
              <a:ext cx="780290" cy="7802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097523E-2B0E-491F-8BC1-84B9A489E2CE}"/>
                </a:ext>
              </a:extLst>
            </p:cNvPr>
            <p:cNvSpPr txBox="1"/>
            <p:nvPr/>
          </p:nvSpPr>
          <p:spPr>
            <a:xfrm>
              <a:off x="2286161" y="215237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3608F0B2-755E-452D-B046-9F029265680E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996552" y="1888521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xmlns="" id="{615D7B35-A9F1-4983-B8CA-9D03DF1779AA}"/>
              </a:ext>
            </a:extLst>
          </p:cNvPr>
          <p:cNvCxnSpPr>
            <a:endCxn id="15" idx="1"/>
          </p:cNvCxnSpPr>
          <p:nvPr/>
        </p:nvCxnSpPr>
        <p:spPr>
          <a:xfrm flipV="1">
            <a:off x="996552" y="3050698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B8245FCA-1C32-4544-BBAC-1953D513ECF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3381712" y="3050698"/>
            <a:ext cx="1469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39CCB79-F678-4304-A982-D5D7B7291780}"/>
              </a:ext>
            </a:extLst>
          </p:cNvPr>
          <p:cNvSpPr txBox="1"/>
          <p:nvPr/>
        </p:nvSpPr>
        <p:spPr>
          <a:xfrm>
            <a:off x="996552" y="1570681"/>
            <a:ext cx="160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Integration Runtime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C4D76E1-4311-4747-8062-91EFCE2DABD7}"/>
              </a:ext>
            </a:extLst>
          </p:cNvPr>
          <p:cNvSpPr txBox="1"/>
          <p:nvPr/>
        </p:nvSpPr>
        <p:spPr>
          <a:xfrm>
            <a:off x="406094" y="458127"/>
            <a:ext cx="236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Loading</a:t>
            </a:r>
          </a:p>
        </p:txBody>
      </p:sp>
      <p:pic>
        <p:nvPicPr>
          <p:cNvPr id="42" name="Graphic 41" descr="Daily Calendar">
            <a:extLst>
              <a:ext uri="{FF2B5EF4-FFF2-40B4-BE49-F238E27FC236}">
                <a16:creationId xmlns:a16="http://schemas.microsoft.com/office/drawing/2014/main" xmlns="" id="{DD02DEB7-769C-4707-9429-6F9985D024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48085" y="2357694"/>
            <a:ext cx="667806" cy="6678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7357161-E2F6-4266-8326-BCCFFFB653A2}"/>
              </a:ext>
            </a:extLst>
          </p:cNvPr>
          <p:cNvSpPr txBox="1"/>
          <p:nvPr/>
        </p:nvSpPr>
        <p:spPr>
          <a:xfrm>
            <a:off x="3532272" y="3115221"/>
            <a:ext cx="1232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Hourly copy activity</a:t>
            </a:r>
          </a:p>
        </p:txBody>
      </p:sp>
    </p:spTree>
    <p:extLst>
      <p:ext uri="{BB962C8B-B14F-4D97-AF65-F5344CB8AC3E}">
        <p14:creationId xmlns:p14="http://schemas.microsoft.com/office/powerpoint/2010/main" val="296939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989235"/>
            <a:chOff x="131685" y="2924175"/>
            <a:chExt cx="1210785" cy="9892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xmlns="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xmlns="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Magento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989235"/>
            <a:chOff x="131685" y="2924175"/>
            <a:chExt cx="1210785" cy="98923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xmlns="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xmlns="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Shopify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CA66550-D272-4F54-8CF0-C6D1CC653797}"/>
              </a:ext>
            </a:extLst>
          </p:cNvPr>
          <p:cNvGrpSpPr/>
          <p:nvPr/>
        </p:nvGrpSpPr>
        <p:grpSpPr>
          <a:xfrm>
            <a:off x="2465320" y="2555353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xmlns="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 Gen 2</a:t>
              </a:r>
              <a:endParaRPr lang="en-US" sz="1000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xmlns="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3013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Preparation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D257516-07AF-4C61-BA1A-99C64283628B}"/>
              </a:ext>
            </a:extLst>
          </p:cNvPr>
          <p:cNvGrpSpPr/>
          <p:nvPr/>
        </p:nvGrpSpPr>
        <p:grpSpPr>
          <a:xfrm>
            <a:off x="4070190" y="255626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</a:t>
              </a:r>
              <a:r>
                <a:rPr lang="en-US" sz="1000" dirty="0" err="1"/>
                <a:t>PySpark</a:t>
              </a:r>
              <a:r>
                <a:rPr lang="en-US" sz="1000" dirty="0"/>
                <a:t>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3460858" y="2945498"/>
            <a:ext cx="828751" cy="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041D7BB-7799-4BD8-8861-08917F5CA432}"/>
              </a:ext>
            </a:extLst>
          </p:cNvPr>
          <p:cNvSpPr txBox="1"/>
          <p:nvPr/>
        </p:nvSpPr>
        <p:spPr>
          <a:xfrm>
            <a:off x="4032807" y="2105298"/>
            <a:ext cx="1928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Explore &amp; prepare 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CE86C776-4C65-4EF6-B175-01ED63239E71}"/>
              </a:ext>
            </a:extLst>
          </p:cNvPr>
          <p:cNvCxnSpPr>
            <a:stCxn id="31" idx="2"/>
            <a:endCxn id="26" idx="2"/>
          </p:cNvCxnSpPr>
          <p:nvPr/>
        </p:nvCxnSpPr>
        <p:spPr>
          <a:xfrm rot="5400000" flipH="1">
            <a:off x="3802249" y="3140327"/>
            <a:ext cx="141797" cy="1604870"/>
          </a:xfrm>
          <a:prstGeom prst="curvedConnector3">
            <a:avLst>
              <a:gd name="adj1" fmla="val -1612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7C6412B-0A16-47E7-89B2-978A00414FCB}"/>
              </a:ext>
            </a:extLst>
          </p:cNvPr>
          <p:cNvSpPr txBox="1"/>
          <p:nvPr/>
        </p:nvSpPr>
        <p:spPr>
          <a:xfrm>
            <a:off x="2838728" y="4700827"/>
            <a:ext cx="1674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Save prepared data</a:t>
            </a:r>
          </a:p>
          <a:p>
            <a:r>
              <a:rPr lang="en-US" sz="1300" i="1" dirty="0"/>
              <a:t>    back to storage</a:t>
            </a:r>
          </a:p>
        </p:txBody>
      </p:sp>
    </p:spTree>
    <p:extLst>
      <p:ext uri="{BB962C8B-B14F-4D97-AF65-F5344CB8AC3E}">
        <p14:creationId xmlns:p14="http://schemas.microsoft.com/office/powerpoint/2010/main" val="827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CA66550-D272-4F54-8CF0-C6D1CC653797}"/>
              </a:ext>
            </a:extLst>
          </p:cNvPr>
          <p:cNvGrpSpPr/>
          <p:nvPr/>
        </p:nvGrpSpPr>
        <p:grpSpPr>
          <a:xfrm>
            <a:off x="426127" y="2514892"/>
            <a:ext cx="1210785" cy="1316510"/>
            <a:chOff x="3856015" y="1312914"/>
            <a:chExt cx="1210785" cy="1316510"/>
          </a:xfrm>
        </p:grpSpPr>
        <p:pic>
          <p:nvPicPr>
            <p:cNvPr id="17" name="Picture 16" descr="A stop sign&#10;&#10;Description generated with high confidence">
              <a:extLst>
                <a:ext uri="{FF2B5EF4-FFF2-40B4-BE49-F238E27FC236}">
                  <a16:creationId xmlns:a16="http://schemas.microsoft.com/office/drawing/2014/main" xmlns="" id="{55840299-CC03-4677-A8BA-FBD12343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263" y="1312914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B82A25B-4290-4F26-B6A0-DE277E58056F}"/>
                </a:ext>
              </a:extLst>
            </p:cNvPr>
            <p:cNvSpPr txBox="1"/>
            <p:nvPr/>
          </p:nvSpPr>
          <p:spPr>
            <a:xfrm>
              <a:off x="3856015" y="2106204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Lake Gen 2</a:t>
              </a:r>
              <a:endParaRPr lang="en-US" sz="10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2288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D257516-07AF-4C61-BA1A-99C64283628B}"/>
              </a:ext>
            </a:extLst>
          </p:cNvPr>
          <p:cNvGrpSpPr/>
          <p:nvPr/>
        </p:nvGrpSpPr>
        <p:grpSpPr>
          <a:xfrm>
            <a:off x="2605757" y="2514892"/>
            <a:ext cx="1210785" cy="1457398"/>
            <a:chOff x="5421698" y="1312914"/>
            <a:chExt cx="1210785" cy="14573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A3ADDF41-A2F4-44A5-AB0B-43378FBD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17" y="1312914"/>
              <a:ext cx="707212" cy="78029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0D84B40-08DC-4A62-AF7C-D30657F11569}"/>
                </a:ext>
              </a:extLst>
            </p:cNvPr>
            <p:cNvSpPr txBox="1"/>
            <p:nvPr/>
          </p:nvSpPr>
          <p:spPr>
            <a:xfrm>
              <a:off x="5421698" y="209320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8A026AB-4E09-4B25-91D3-EE90D41ED150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421665" y="2905037"/>
            <a:ext cx="1403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041D7BB-7799-4BD8-8861-08917F5CA432}"/>
              </a:ext>
            </a:extLst>
          </p:cNvPr>
          <p:cNvSpPr txBox="1"/>
          <p:nvPr/>
        </p:nvSpPr>
        <p:spPr>
          <a:xfrm>
            <a:off x="1636912" y="4220318"/>
            <a:ext cx="2636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300" i="1" dirty="0"/>
              <a:t>Create notebooks to transform </a:t>
            </a:r>
          </a:p>
          <a:p>
            <a:r>
              <a:rPr lang="en-US" sz="1300" i="1" dirty="0"/>
              <a:t>The data into required schema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4E539D0-E115-42C1-9D88-F5271D754985}"/>
              </a:ext>
            </a:extLst>
          </p:cNvPr>
          <p:cNvSpPr txBox="1"/>
          <p:nvPr/>
        </p:nvSpPr>
        <p:spPr>
          <a:xfrm>
            <a:off x="353584" y="1882461"/>
            <a:ext cx="21361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0) Storage contains prepared</a:t>
            </a:r>
            <a:br>
              <a:rPr lang="en-US" sz="1300" i="1" dirty="0"/>
            </a:br>
            <a:r>
              <a:rPr lang="en-US" sz="1300" i="1" dirty="0"/>
              <a:t>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76AA926D-0AD8-4AD9-BCFB-D035011E3BA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532388" y="2905037"/>
            <a:ext cx="1446771" cy="160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794593C-6D62-4660-B3B9-2461070B411B}"/>
              </a:ext>
            </a:extLst>
          </p:cNvPr>
          <p:cNvCxnSpPr>
            <a:cxnSpLocks/>
          </p:cNvCxnSpPr>
          <p:nvPr/>
        </p:nvCxnSpPr>
        <p:spPr>
          <a:xfrm>
            <a:off x="5579007" y="2921050"/>
            <a:ext cx="1536957" cy="34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EBCFAF2-64A3-4475-B62A-A789E0303D37}"/>
              </a:ext>
            </a:extLst>
          </p:cNvPr>
          <p:cNvGrpSpPr/>
          <p:nvPr/>
        </p:nvGrpSpPr>
        <p:grpSpPr>
          <a:xfrm>
            <a:off x="4615110" y="2467354"/>
            <a:ext cx="1352348" cy="1945324"/>
            <a:chOff x="7660176" y="744653"/>
            <a:chExt cx="1352348" cy="1945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55ADE75-0CD3-47C6-A2DC-BEA2DD57CA58}"/>
                </a:ext>
              </a:extLst>
            </p:cNvPr>
            <p:cNvSpPr txBox="1"/>
            <p:nvPr/>
          </p:nvSpPr>
          <p:spPr>
            <a:xfrm>
              <a:off x="7660176" y="1489648"/>
              <a:ext cx="1352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000" dirty="0"/>
                <a:t>Store into SQL DWH / Warehouse</a:t>
              </a:r>
            </a:p>
            <a:p>
              <a:pPr algn="ctr"/>
              <a:endParaRPr lang="en-US" sz="1000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xmlns="" id="{03E16B29-64A5-4A16-93AB-EB28982E5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989971" y="744653"/>
              <a:ext cx="683112" cy="68311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08B229EF-8840-49B1-AE86-0A2A0175C3DF}"/>
              </a:ext>
            </a:extLst>
          </p:cNvPr>
          <p:cNvGrpSpPr/>
          <p:nvPr/>
        </p:nvGrpSpPr>
        <p:grpSpPr>
          <a:xfrm>
            <a:off x="6914422" y="2219711"/>
            <a:ext cx="1311417" cy="1106531"/>
            <a:chOff x="9658004" y="1577670"/>
            <a:chExt cx="1311417" cy="1106531"/>
          </a:xfrm>
        </p:grpSpPr>
        <p:pic>
          <p:nvPicPr>
            <p:cNvPr id="41" name="Picture 40" descr="A close up of a logo&#10;&#10;Description generated with high confidence">
              <a:extLst>
                <a:ext uri="{FF2B5EF4-FFF2-40B4-BE49-F238E27FC236}">
                  <a16:creationId xmlns:a16="http://schemas.microsoft.com/office/drawing/2014/main" xmlns="" id="{E57328A2-D586-4F8D-9C5D-4FC1F8EA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3253" y="1577670"/>
              <a:ext cx="780290" cy="78029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F59B65A-05F9-4F86-9FFA-27C2EFC689D0}"/>
                </a:ext>
              </a:extLst>
            </p:cNvPr>
            <p:cNvSpPr txBox="1"/>
            <p:nvPr/>
          </p:nvSpPr>
          <p:spPr>
            <a:xfrm>
              <a:off x="9658004" y="2376424"/>
              <a:ext cx="1311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Data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6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140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viji e</cp:lastModifiedBy>
  <cp:revision>30</cp:revision>
  <dcterms:created xsi:type="dcterms:W3CDTF">2018-06-08T01:23:41Z</dcterms:created>
  <dcterms:modified xsi:type="dcterms:W3CDTF">2020-03-25T06:02:34Z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posampat@microsoft.com</vt:lpwstr>
  </property>
  <property fmtid="{D5CDD505-2E9C-101B-9397-08002B2CF9AE}" pid="5" name="MSIP_Label_f42aa342-8706-4288-bd11-ebb85995028c_SetDate">
    <vt:lpwstr>2020-02-05T15:01:59.4396174Z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864fced4-2ad1-43e2-8dd6-e63e64f16bdf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