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147545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9A31D-E1AB-45E9-95C1-A175DBE3EB0D}"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255954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591575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1936756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2978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9A31D-E1AB-45E9-95C1-A175DBE3EB0D}" type="datetimeFigureOut">
              <a:rPr lang="en-GB" smtClean="0"/>
              <a:t>28/06/2021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789686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39A31D-E1AB-45E9-95C1-A175DBE3EB0D}" type="datetimeFigureOut">
              <a:rPr lang="en-GB" smtClean="0"/>
              <a:t>28/06/2021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13380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195580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96953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412733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9A31D-E1AB-45E9-95C1-A175DBE3EB0D}" type="datetimeFigureOut">
              <a:rPr lang="en-GB" smtClean="0"/>
              <a:t>28/06/2021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290605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39A31D-E1AB-45E9-95C1-A175DBE3EB0D}"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36958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39A31D-E1AB-45E9-95C1-A175DBE3EB0D}" type="datetimeFigureOut">
              <a:rPr lang="en-GB" smtClean="0"/>
              <a:t>28/06/2021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268208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39A31D-E1AB-45E9-95C1-A175DBE3EB0D}" type="datetimeFigureOut">
              <a:rPr lang="en-GB" smtClean="0"/>
              <a:t>28/06/2021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10824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9A31D-E1AB-45E9-95C1-A175DBE3EB0D}" type="datetimeFigureOut">
              <a:rPr lang="en-GB" smtClean="0"/>
              <a:t>28/06/2021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43896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9A31D-E1AB-45E9-95C1-A175DBE3EB0D}"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383346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9A31D-E1AB-45E9-95C1-A175DBE3EB0D}" type="datetimeFigureOut">
              <a:rPr lang="en-GB" smtClean="0"/>
              <a:t>28/06/2021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F0E4EFA-BCB7-4DE6-8722-8E38C2EB7F42}" type="slidenum">
              <a:rPr lang="en-GB" smtClean="0"/>
              <a:t>‹#›</a:t>
            </a:fld>
            <a:endParaRPr lang="en-GB"/>
          </a:p>
        </p:txBody>
      </p:sp>
    </p:spTree>
    <p:extLst>
      <p:ext uri="{BB962C8B-B14F-4D97-AF65-F5344CB8AC3E}">
        <p14:creationId xmlns:p14="http://schemas.microsoft.com/office/powerpoint/2010/main" val="725505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39A31D-E1AB-45E9-95C1-A175DBE3EB0D}" type="datetimeFigureOut">
              <a:rPr lang="en-GB" smtClean="0"/>
              <a:t>28/06/2021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F0E4EFA-BCB7-4DE6-8722-8E38C2EB7F42}" type="slidenum">
              <a:rPr lang="en-GB" smtClean="0"/>
              <a:t>‹#›</a:t>
            </a:fld>
            <a:endParaRPr lang="en-GB"/>
          </a:p>
        </p:txBody>
      </p:sp>
    </p:spTree>
    <p:extLst>
      <p:ext uri="{BB962C8B-B14F-4D97-AF65-F5344CB8AC3E}">
        <p14:creationId xmlns:p14="http://schemas.microsoft.com/office/powerpoint/2010/main" val="3522344989"/>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4083" y="2404534"/>
            <a:ext cx="8884692" cy="1646302"/>
          </a:xfrm>
        </p:spPr>
        <p:txBody>
          <a:bodyPr/>
          <a:lstStyle/>
          <a:p>
            <a:pPr algn="ctr"/>
            <a:r>
              <a:rPr lang="en-GB" b="1" dirty="0" smtClean="0">
                <a:latin typeface="Garamond" panose="02020404030301010803" pitchFamily="18" charset="0"/>
              </a:rPr>
              <a:t>Capstone Project- The Battle of Neighborhoods</a:t>
            </a:r>
            <a:endParaRPr lang="en-GB" b="1" dirty="0">
              <a:latin typeface="Garamond" panose="02020404030301010803" pitchFamily="18" charset="0"/>
            </a:endParaRPr>
          </a:p>
        </p:txBody>
      </p:sp>
      <p:sp>
        <p:nvSpPr>
          <p:cNvPr id="4" name="Subtitle 2"/>
          <p:cNvSpPr txBox="1">
            <a:spLocks/>
          </p:cNvSpPr>
          <p:nvPr/>
        </p:nvSpPr>
        <p:spPr>
          <a:xfrm>
            <a:off x="7424382" y="5074414"/>
            <a:ext cx="3523397" cy="69858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GB" dirty="0" smtClean="0"/>
              <a:t>By Vijayalakshmi Rajagopal</a:t>
            </a:r>
            <a:endParaRPr lang="en-GB" dirty="0"/>
          </a:p>
        </p:txBody>
      </p:sp>
    </p:spTree>
    <p:extLst>
      <p:ext uri="{BB962C8B-B14F-4D97-AF65-F5344CB8AC3E}">
        <p14:creationId xmlns:p14="http://schemas.microsoft.com/office/powerpoint/2010/main" val="1588916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Results</a:t>
            </a:r>
            <a:endParaRPr lang="en-GB" b="1" dirty="0">
              <a:latin typeface="Garamond" panose="02020404030301010803" pitchFamily="18" charset="0"/>
            </a:endParaRPr>
          </a:p>
        </p:txBody>
      </p:sp>
      <p:sp>
        <p:nvSpPr>
          <p:cNvPr id="3" name="Content Placeholder 2"/>
          <p:cNvSpPr>
            <a:spLocks noGrp="1"/>
          </p:cNvSpPr>
          <p:nvPr>
            <p:ph idx="1"/>
          </p:nvPr>
        </p:nvSpPr>
        <p:spPr>
          <a:xfrm>
            <a:off x="1062297" y="2181012"/>
            <a:ext cx="9077990" cy="1280161"/>
          </a:xfrm>
        </p:spPr>
        <p:txBody>
          <a:bodyPr>
            <a:normAutofit/>
          </a:bodyPr>
          <a:lstStyle/>
          <a:p>
            <a:pPr>
              <a:lnSpc>
                <a:spcPct val="150000"/>
              </a:lnSpc>
            </a:pPr>
            <a:r>
              <a:rPr lang="en-GB" dirty="0" smtClean="0">
                <a:latin typeface="Garamond" panose="02020404030301010803" pitchFamily="18" charset="0"/>
              </a:rPr>
              <a:t>Using K-mean to clustering data area with less number of sushi bars</a:t>
            </a:r>
          </a:p>
          <a:p>
            <a:pPr marL="0" indent="0">
              <a:lnSpc>
                <a:spcPct val="150000"/>
              </a:lnSpc>
              <a:buNone/>
            </a:pPr>
            <a:r>
              <a:rPr lang="en-GB" sz="2600" b="1" dirty="0" smtClean="0">
                <a:latin typeface="Garamond" panose="02020404030301010803" pitchFamily="18" charset="0"/>
              </a:rPr>
              <a:t>Cluster 0</a:t>
            </a:r>
            <a:endParaRPr lang="en-GB" sz="2600" b="1" dirty="0">
              <a:latin typeface="Garamond" panose="02020404030301010803" pitchFamily="18" charset="0"/>
            </a:endParaRPr>
          </a:p>
        </p:txBody>
      </p:sp>
      <p:pic>
        <p:nvPicPr>
          <p:cNvPr id="4" name="Picture 3"/>
          <p:cNvPicPr/>
          <p:nvPr/>
        </p:nvPicPr>
        <p:blipFill rotWithShape="1">
          <a:blip r:embed="rId2"/>
          <a:srcRect l="9306" t="31921" r="2283" b="17537"/>
          <a:stretch/>
        </p:blipFill>
        <p:spPr bwMode="auto">
          <a:xfrm>
            <a:off x="1154953" y="3643952"/>
            <a:ext cx="9995267" cy="27956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119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a:t>
            </a:r>
            <a:endParaRPr lang="en-GB" b="1" dirty="0">
              <a:latin typeface="Garamond" panose="02020404030301010803" pitchFamily="18" charset="0"/>
            </a:endParaRPr>
          </a:p>
        </p:txBody>
      </p:sp>
      <p:sp>
        <p:nvSpPr>
          <p:cNvPr id="3" name="Content Placeholder 2"/>
          <p:cNvSpPr>
            <a:spLocks noGrp="1"/>
          </p:cNvSpPr>
          <p:nvPr>
            <p:ph idx="1"/>
          </p:nvPr>
        </p:nvSpPr>
        <p:spPr>
          <a:xfrm>
            <a:off x="902330" y="2330293"/>
            <a:ext cx="8596668" cy="644919"/>
          </a:xfrm>
        </p:spPr>
        <p:txBody>
          <a:bodyPr>
            <a:normAutofit/>
          </a:bodyPr>
          <a:lstStyle/>
          <a:p>
            <a:r>
              <a:rPr lang="en-GB" sz="2400" b="1" dirty="0" smtClean="0">
                <a:latin typeface="Garamond" panose="02020404030301010803" pitchFamily="18" charset="0"/>
              </a:rPr>
              <a:t>Cluster 1</a:t>
            </a:r>
            <a:endParaRPr lang="en-GB" sz="2400" b="1" dirty="0">
              <a:latin typeface="Garamond" panose="02020404030301010803" pitchFamily="18" charset="0"/>
            </a:endParaRPr>
          </a:p>
        </p:txBody>
      </p:sp>
      <p:pic>
        <p:nvPicPr>
          <p:cNvPr id="5" name="Picture 4"/>
          <p:cNvPicPr/>
          <p:nvPr/>
        </p:nvPicPr>
        <p:blipFill rotWithShape="1">
          <a:blip r:embed="rId2"/>
          <a:srcRect l="9638" t="30739" r="2780" b="6009"/>
          <a:stretch/>
        </p:blipFill>
        <p:spPr bwMode="auto">
          <a:xfrm>
            <a:off x="902330" y="3128539"/>
            <a:ext cx="9855518" cy="3270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016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a:t>
            </a:r>
            <a:endParaRPr lang="en-GB" b="1" dirty="0">
              <a:latin typeface="Garamond" panose="02020404030301010803" pitchFamily="18" charset="0"/>
            </a:endParaRPr>
          </a:p>
        </p:txBody>
      </p:sp>
      <p:sp>
        <p:nvSpPr>
          <p:cNvPr id="3" name="Content Placeholder 2"/>
          <p:cNvSpPr>
            <a:spLocks noGrp="1"/>
          </p:cNvSpPr>
          <p:nvPr>
            <p:ph idx="1"/>
          </p:nvPr>
        </p:nvSpPr>
        <p:spPr>
          <a:xfrm>
            <a:off x="813812" y="2426161"/>
            <a:ext cx="8596668" cy="674051"/>
          </a:xfrm>
        </p:spPr>
        <p:txBody>
          <a:bodyPr>
            <a:normAutofit/>
          </a:bodyPr>
          <a:lstStyle/>
          <a:p>
            <a:r>
              <a:rPr lang="en-GB" sz="2400" b="1" dirty="0" smtClean="0">
                <a:latin typeface="Garamond" panose="02020404030301010803" pitchFamily="18" charset="0"/>
              </a:rPr>
              <a:t>Cluster 2</a:t>
            </a:r>
            <a:endParaRPr lang="en-GB" sz="2400" b="1" dirty="0">
              <a:latin typeface="Garamond" panose="02020404030301010803" pitchFamily="18" charset="0"/>
            </a:endParaRPr>
          </a:p>
        </p:txBody>
      </p:sp>
      <p:pic>
        <p:nvPicPr>
          <p:cNvPr id="4" name="Picture 3"/>
          <p:cNvPicPr/>
          <p:nvPr/>
        </p:nvPicPr>
        <p:blipFill rotWithShape="1">
          <a:blip r:embed="rId2"/>
          <a:srcRect l="10304" t="50837" r="2614" b="33202"/>
          <a:stretch/>
        </p:blipFill>
        <p:spPr bwMode="auto">
          <a:xfrm>
            <a:off x="813812" y="3373382"/>
            <a:ext cx="10412730" cy="17213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625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a:t>
            </a:r>
            <a:endParaRPr lang="en-GB" b="1" dirty="0">
              <a:latin typeface="Garamond" panose="02020404030301010803" pitchFamily="18" charset="0"/>
            </a:endParaRPr>
          </a:p>
        </p:txBody>
      </p:sp>
      <p:sp>
        <p:nvSpPr>
          <p:cNvPr id="3" name="Content Placeholder 2"/>
          <p:cNvSpPr>
            <a:spLocks noGrp="1"/>
          </p:cNvSpPr>
          <p:nvPr>
            <p:ph idx="1"/>
          </p:nvPr>
        </p:nvSpPr>
        <p:spPr>
          <a:xfrm>
            <a:off x="813811" y="2269771"/>
            <a:ext cx="8596668" cy="696911"/>
          </a:xfrm>
        </p:spPr>
        <p:txBody>
          <a:bodyPr>
            <a:normAutofit/>
          </a:bodyPr>
          <a:lstStyle/>
          <a:p>
            <a:r>
              <a:rPr lang="en-GB" sz="2400" b="1" dirty="0" smtClean="0">
                <a:latin typeface="Garamond" panose="02020404030301010803" pitchFamily="18" charset="0"/>
              </a:rPr>
              <a:t>Cluster 3</a:t>
            </a:r>
            <a:endParaRPr lang="en-GB" sz="2400" b="1" dirty="0">
              <a:latin typeface="Garamond" panose="02020404030301010803" pitchFamily="18" charset="0"/>
            </a:endParaRPr>
          </a:p>
        </p:txBody>
      </p:sp>
      <p:pic>
        <p:nvPicPr>
          <p:cNvPr id="4" name="Picture 3"/>
          <p:cNvPicPr/>
          <p:nvPr/>
        </p:nvPicPr>
        <p:blipFill rotWithShape="1">
          <a:blip r:embed="rId2"/>
          <a:srcRect l="9639" t="32217" r="2283" b="6601"/>
          <a:stretch/>
        </p:blipFill>
        <p:spPr bwMode="auto">
          <a:xfrm>
            <a:off x="920114" y="2966683"/>
            <a:ext cx="10462119" cy="36388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378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a:t>
            </a:r>
            <a:endParaRPr lang="en-GB" b="1" dirty="0">
              <a:latin typeface="Garamond" panose="02020404030301010803" pitchFamily="18" charset="0"/>
            </a:endParaRPr>
          </a:p>
        </p:txBody>
      </p:sp>
      <p:sp>
        <p:nvSpPr>
          <p:cNvPr id="3" name="Content Placeholder 2"/>
          <p:cNvSpPr>
            <a:spLocks noGrp="1"/>
          </p:cNvSpPr>
          <p:nvPr>
            <p:ph idx="1"/>
          </p:nvPr>
        </p:nvSpPr>
        <p:spPr>
          <a:xfrm>
            <a:off x="677334" y="2160589"/>
            <a:ext cx="8596668" cy="582611"/>
          </a:xfrm>
        </p:spPr>
        <p:txBody>
          <a:bodyPr>
            <a:normAutofit/>
          </a:bodyPr>
          <a:lstStyle/>
          <a:p>
            <a:r>
              <a:rPr lang="en-GB" sz="2400" b="1" dirty="0" smtClean="0">
                <a:latin typeface="Garamond" panose="02020404030301010803" pitchFamily="18" charset="0"/>
              </a:rPr>
              <a:t>Cluster 4</a:t>
            </a:r>
            <a:endParaRPr lang="en-GB" sz="2400" b="1" dirty="0">
              <a:latin typeface="Garamond" panose="02020404030301010803" pitchFamily="18" charset="0"/>
            </a:endParaRPr>
          </a:p>
        </p:txBody>
      </p:sp>
      <p:pic>
        <p:nvPicPr>
          <p:cNvPr id="4" name="Picture 3"/>
          <p:cNvPicPr/>
          <p:nvPr/>
        </p:nvPicPr>
        <p:blipFill rotWithShape="1">
          <a:blip r:embed="rId2"/>
          <a:srcRect l="9971" t="47586" r="2947" b="28769"/>
          <a:stretch/>
        </p:blipFill>
        <p:spPr bwMode="auto">
          <a:xfrm>
            <a:off x="857250" y="2973388"/>
            <a:ext cx="10001250" cy="30159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850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Result</a:t>
            </a:r>
            <a:endParaRPr lang="en-GB" b="1" dirty="0">
              <a:latin typeface="Garamond" panose="02020404030301010803" pitchFamily="18" charset="0"/>
            </a:endParaRPr>
          </a:p>
        </p:txBody>
      </p:sp>
      <p:pic>
        <p:nvPicPr>
          <p:cNvPr id="5" name="Picture 4"/>
          <p:cNvPicPr/>
          <p:nvPr/>
        </p:nvPicPr>
        <p:blipFill rotWithShape="1">
          <a:blip r:embed="rId2"/>
          <a:srcRect l="15455" t="31922" r="16076" b="12215"/>
          <a:stretch/>
        </p:blipFill>
        <p:spPr bwMode="auto">
          <a:xfrm>
            <a:off x="978488" y="2369891"/>
            <a:ext cx="10267950" cy="43291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510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Discussion</a:t>
            </a:r>
            <a:endParaRPr lang="en-GB" b="1" dirty="0">
              <a:latin typeface="Garamond" panose="02020404030301010803" pitchFamily="18" charset="0"/>
            </a:endParaRPr>
          </a:p>
        </p:txBody>
      </p:sp>
      <p:sp>
        <p:nvSpPr>
          <p:cNvPr id="3" name="Content Placeholder 2"/>
          <p:cNvSpPr>
            <a:spLocks noGrp="1"/>
          </p:cNvSpPr>
          <p:nvPr>
            <p:ph idx="1"/>
          </p:nvPr>
        </p:nvSpPr>
        <p:spPr>
          <a:xfrm>
            <a:off x="1154954" y="2603500"/>
            <a:ext cx="10077153" cy="3416300"/>
          </a:xfrm>
        </p:spPr>
        <p:txBody>
          <a:bodyPr/>
          <a:lstStyle/>
          <a:p>
            <a:pPr algn="just">
              <a:lnSpc>
                <a:spcPct val="150000"/>
              </a:lnSpc>
            </a:pPr>
            <a:r>
              <a:rPr lang="en-GB" dirty="0">
                <a:latin typeface="Garamond" panose="02020404030301010803" pitchFamily="18" charset="0"/>
              </a:rPr>
              <a:t>This analysis is performed on limited data. This may be right or may be wrong. But if good amount of data is available there is scope to come up with better results.</a:t>
            </a:r>
          </a:p>
          <a:p>
            <a:pPr algn="just">
              <a:lnSpc>
                <a:spcPct val="150000"/>
              </a:lnSpc>
            </a:pPr>
            <a:r>
              <a:rPr lang="en-GB" dirty="0">
                <a:latin typeface="Garamond" panose="02020404030301010803" pitchFamily="18" charset="0"/>
              </a:rPr>
              <a:t>There is high competition in Midtown and Soho so it is very risky to open business in these areas.</a:t>
            </a:r>
          </a:p>
          <a:p>
            <a:pPr algn="just">
              <a:lnSpc>
                <a:spcPct val="150000"/>
              </a:lnSpc>
            </a:pPr>
            <a:r>
              <a:rPr lang="en-GB" dirty="0">
                <a:latin typeface="Garamond" panose="02020404030301010803" pitchFamily="18" charset="0"/>
              </a:rPr>
              <a:t>Central Harlem has also potential where closes to Morningside Heights area.</a:t>
            </a:r>
          </a:p>
          <a:p>
            <a:pPr algn="just">
              <a:lnSpc>
                <a:spcPct val="150000"/>
              </a:lnSpc>
            </a:pPr>
            <a:r>
              <a:rPr lang="en-GB" dirty="0">
                <a:latin typeface="Garamond" panose="02020404030301010803" pitchFamily="18" charset="0"/>
              </a:rPr>
              <a:t>It can be done more detailed analysis by adding other factors such as transportation, demographics of inhabitants</a:t>
            </a:r>
          </a:p>
          <a:p>
            <a:endParaRPr lang="en-GB" dirty="0"/>
          </a:p>
        </p:txBody>
      </p:sp>
    </p:spTree>
    <p:extLst>
      <p:ext uri="{BB962C8B-B14F-4D97-AF65-F5344CB8AC3E}">
        <p14:creationId xmlns:p14="http://schemas.microsoft.com/office/powerpoint/2010/main" val="325455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Conclusion</a:t>
            </a:r>
            <a:endParaRPr lang="en-GB" b="1" dirty="0">
              <a:latin typeface="Garamond" panose="02020404030301010803" pitchFamily="18" charset="0"/>
            </a:endParaRPr>
          </a:p>
        </p:txBody>
      </p:sp>
      <p:sp>
        <p:nvSpPr>
          <p:cNvPr id="3" name="Content Placeholder 2"/>
          <p:cNvSpPr>
            <a:spLocks noGrp="1"/>
          </p:cNvSpPr>
          <p:nvPr>
            <p:ph idx="1"/>
          </p:nvPr>
        </p:nvSpPr>
        <p:spPr/>
        <p:txBody>
          <a:bodyPr/>
          <a:lstStyle/>
          <a:p>
            <a:pPr algn="just">
              <a:lnSpc>
                <a:spcPct val="150000"/>
              </a:lnSpc>
            </a:pPr>
            <a:r>
              <a:rPr lang="en-GB" dirty="0">
                <a:latin typeface="Garamond" panose="02020404030301010803" pitchFamily="18" charset="0"/>
              </a:rPr>
              <a:t>Although all of the goals of this project were met there is definitely room for further improvement and development as noted below. However, the goals of the project were met and, with some more work, could easily be </a:t>
            </a:r>
            <a:r>
              <a:rPr lang="en-GB" dirty="0" smtClean="0">
                <a:latin typeface="Garamond" panose="02020404030301010803" pitchFamily="18" charset="0"/>
              </a:rPr>
              <a:t>developed </a:t>
            </a:r>
            <a:r>
              <a:rPr lang="en-GB" dirty="0">
                <a:latin typeface="Garamond" panose="02020404030301010803" pitchFamily="18" charset="0"/>
              </a:rPr>
              <a:t>into a fully </a:t>
            </a:r>
            <a:r>
              <a:rPr lang="en-GB" dirty="0" smtClean="0">
                <a:latin typeface="Garamond" panose="02020404030301010803" pitchFamily="18" charset="0"/>
              </a:rPr>
              <a:t>pledged </a:t>
            </a:r>
            <a:r>
              <a:rPr lang="en-GB" dirty="0">
                <a:latin typeface="Garamond" panose="02020404030301010803" pitchFamily="18" charset="0"/>
              </a:rPr>
              <a:t>application that could support the opening a business idea in an unknown location.</a:t>
            </a:r>
            <a:endParaRPr lang="en-GB" dirty="0">
              <a:latin typeface="Garamond" panose="02020404030301010803" pitchFamily="18" charset="0"/>
            </a:endParaRPr>
          </a:p>
        </p:txBody>
      </p:sp>
    </p:spTree>
    <p:extLst>
      <p:ext uri="{BB962C8B-B14F-4D97-AF65-F5344CB8AC3E}">
        <p14:creationId xmlns:p14="http://schemas.microsoft.com/office/powerpoint/2010/main" val="4414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Introduction</a:t>
            </a:r>
            <a:endParaRPr lang="en-GB" b="1" dirty="0">
              <a:latin typeface="Garamond" panose="02020404030301010803" pitchFamily="18" charset="0"/>
            </a:endParaRPr>
          </a:p>
        </p:txBody>
      </p:sp>
      <p:sp>
        <p:nvSpPr>
          <p:cNvPr id="3" name="Content Placeholder 2"/>
          <p:cNvSpPr>
            <a:spLocks noGrp="1"/>
          </p:cNvSpPr>
          <p:nvPr>
            <p:ph idx="1"/>
          </p:nvPr>
        </p:nvSpPr>
        <p:spPr>
          <a:xfrm>
            <a:off x="1154954" y="2603500"/>
            <a:ext cx="9299231" cy="3416300"/>
          </a:xfrm>
        </p:spPr>
        <p:txBody>
          <a:bodyPr/>
          <a:lstStyle/>
          <a:p>
            <a:pPr algn="just">
              <a:lnSpc>
                <a:spcPct val="150000"/>
              </a:lnSpc>
            </a:pPr>
            <a:r>
              <a:rPr lang="en-GB" dirty="0" smtClean="0">
                <a:latin typeface="Garamond" panose="02020404030301010803" pitchFamily="18" charset="0"/>
              </a:rPr>
              <a:t>The following capstone project is part of the </a:t>
            </a:r>
            <a:r>
              <a:rPr lang="en-GB" dirty="0" err="1" smtClean="0">
                <a:latin typeface="Garamond" panose="02020404030301010803" pitchFamily="18" charset="0"/>
              </a:rPr>
              <a:t>Coursera</a:t>
            </a:r>
            <a:r>
              <a:rPr lang="en-GB" dirty="0" smtClean="0">
                <a:latin typeface="Garamond" panose="02020404030301010803" pitchFamily="18" charset="0"/>
              </a:rPr>
              <a:t> Applied Data Science Course, which is part of the IBM Data Science Professional Certification.</a:t>
            </a:r>
          </a:p>
          <a:p>
            <a:pPr algn="just">
              <a:lnSpc>
                <a:spcPct val="150000"/>
              </a:lnSpc>
            </a:pPr>
            <a:r>
              <a:rPr lang="en-GB" dirty="0" smtClean="0">
                <a:latin typeface="Garamond" panose="02020404030301010803" pitchFamily="18" charset="0"/>
              </a:rPr>
              <a:t>The ideas is to think of a </a:t>
            </a:r>
            <a:r>
              <a:rPr lang="en-GB" dirty="0" err="1" smtClean="0">
                <a:latin typeface="Garamond" panose="02020404030301010803" pitchFamily="18" charset="0"/>
              </a:rPr>
              <a:t>fictious</a:t>
            </a:r>
            <a:r>
              <a:rPr lang="en-GB" dirty="0" smtClean="0">
                <a:latin typeface="Garamond" panose="02020404030301010803" pitchFamily="18" charset="0"/>
              </a:rPr>
              <a:t> business problem of a client and solve it using data &amp; Foursquare API</a:t>
            </a:r>
          </a:p>
          <a:p>
            <a:pPr algn="just">
              <a:lnSpc>
                <a:spcPct val="150000"/>
              </a:lnSpc>
            </a:pPr>
            <a:r>
              <a:rPr lang="en-GB" dirty="0" smtClean="0">
                <a:latin typeface="Garamond" panose="02020404030301010803" pitchFamily="18" charset="0"/>
              </a:rPr>
              <a:t>The goal of the following project is so find out the best locations for a sushi bar in </a:t>
            </a:r>
            <a:r>
              <a:rPr lang="en-GB" dirty="0" err="1" smtClean="0">
                <a:latin typeface="Garamond" panose="02020404030301010803" pitchFamily="18" charset="0"/>
              </a:rPr>
              <a:t>manhattan</a:t>
            </a:r>
            <a:r>
              <a:rPr lang="en-GB" dirty="0" smtClean="0">
                <a:latin typeface="Garamond" panose="02020404030301010803" pitchFamily="18" charset="0"/>
              </a:rPr>
              <a:t>, New </a:t>
            </a:r>
            <a:r>
              <a:rPr lang="en-GB" dirty="0" err="1" smtClean="0">
                <a:latin typeface="Garamond" panose="02020404030301010803" pitchFamily="18" charset="0"/>
              </a:rPr>
              <a:t>york</a:t>
            </a:r>
            <a:endParaRPr lang="en-GB" dirty="0">
              <a:latin typeface="Garamond" panose="02020404030301010803" pitchFamily="18" charset="0"/>
            </a:endParaRPr>
          </a:p>
        </p:txBody>
      </p:sp>
    </p:spTree>
    <p:extLst>
      <p:ext uri="{BB962C8B-B14F-4D97-AF65-F5344CB8AC3E}">
        <p14:creationId xmlns:p14="http://schemas.microsoft.com/office/powerpoint/2010/main" val="9360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Business Problem</a:t>
            </a:r>
            <a:endParaRPr lang="en-GB" b="1" dirty="0">
              <a:latin typeface="Garamond" panose="02020404030301010803" pitchFamily="18" charset="0"/>
            </a:endParaRPr>
          </a:p>
        </p:txBody>
      </p:sp>
      <p:sp>
        <p:nvSpPr>
          <p:cNvPr id="3" name="Content Placeholder 2"/>
          <p:cNvSpPr>
            <a:spLocks noGrp="1"/>
          </p:cNvSpPr>
          <p:nvPr>
            <p:ph idx="1"/>
          </p:nvPr>
        </p:nvSpPr>
        <p:spPr>
          <a:xfrm>
            <a:off x="1237325" y="2435592"/>
            <a:ext cx="9790065" cy="3880773"/>
          </a:xfrm>
        </p:spPr>
        <p:txBody>
          <a:bodyPr>
            <a:normAutofit fontScale="92500" lnSpcReduction="10000"/>
          </a:bodyPr>
          <a:lstStyle/>
          <a:p>
            <a:pPr algn="just">
              <a:lnSpc>
                <a:spcPct val="150000"/>
              </a:lnSpc>
            </a:pPr>
            <a:r>
              <a:rPr lang="en-GB" dirty="0" smtClean="0">
                <a:latin typeface="Garamond" panose="02020404030301010803" pitchFamily="18" charset="0"/>
              </a:rPr>
              <a:t>My client wants to open his business in Manhattan area. So I focus on that borough during my analysis. We define potential neighbourhood based on the number of sushi bars which are operating right in coach neighbourhood.</a:t>
            </a:r>
          </a:p>
          <a:p>
            <a:pPr algn="just">
              <a:lnSpc>
                <a:spcPct val="150000"/>
              </a:lnSpc>
            </a:pPr>
            <a:r>
              <a:rPr lang="en-GB" dirty="0" smtClean="0">
                <a:latin typeface="Garamond" panose="02020404030301010803" pitchFamily="18" charset="0"/>
              </a:rPr>
              <a:t> Manhattan has full potential but also is a very challenging district to open a business because of high competition. </a:t>
            </a:r>
          </a:p>
          <a:p>
            <a:pPr algn="just">
              <a:lnSpc>
                <a:spcPct val="150000"/>
              </a:lnSpc>
            </a:pPr>
            <a:r>
              <a:rPr lang="en-GB" dirty="0" smtClean="0">
                <a:latin typeface="Garamond" panose="02020404030301010803" pitchFamily="18" charset="0"/>
              </a:rPr>
              <a:t>New sushi bar should be open in an area that inadequate neighbourhood in this way the bar can attract more customers . </a:t>
            </a:r>
          </a:p>
          <a:p>
            <a:pPr algn="just">
              <a:lnSpc>
                <a:spcPct val="150000"/>
              </a:lnSpc>
            </a:pPr>
            <a:r>
              <a:rPr lang="en-GB" dirty="0" smtClean="0">
                <a:latin typeface="Garamond" panose="02020404030301010803" pitchFamily="18" charset="0"/>
              </a:rPr>
              <a:t>Therefore, this analysis necessary to ensure that we have enough customers and we are not so close to other sushi places.</a:t>
            </a:r>
            <a:endParaRPr lang="en-GB" dirty="0">
              <a:latin typeface="Garamond" panose="02020404030301010803" pitchFamily="18" charset="0"/>
            </a:endParaRPr>
          </a:p>
        </p:txBody>
      </p:sp>
    </p:spTree>
    <p:extLst>
      <p:ext uri="{BB962C8B-B14F-4D97-AF65-F5344CB8AC3E}">
        <p14:creationId xmlns:p14="http://schemas.microsoft.com/office/powerpoint/2010/main" val="198764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Data</a:t>
            </a:r>
            <a:endParaRPr lang="en-GB" b="1" dirty="0">
              <a:latin typeface="Garamond" panose="02020404030301010803" pitchFamily="18" charset="0"/>
            </a:endParaRPr>
          </a:p>
        </p:txBody>
      </p:sp>
      <p:sp>
        <p:nvSpPr>
          <p:cNvPr id="3" name="Content Placeholder 2"/>
          <p:cNvSpPr>
            <a:spLocks noGrp="1"/>
          </p:cNvSpPr>
          <p:nvPr>
            <p:ph idx="1"/>
          </p:nvPr>
        </p:nvSpPr>
        <p:spPr>
          <a:xfrm>
            <a:off x="1154953" y="2390779"/>
            <a:ext cx="9981619" cy="2274251"/>
          </a:xfrm>
        </p:spPr>
        <p:txBody>
          <a:bodyPr>
            <a:normAutofit lnSpcReduction="10000"/>
          </a:bodyPr>
          <a:lstStyle/>
          <a:p>
            <a:pPr algn="just">
              <a:lnSpc>
                <a:spcPct val="150000"/>
              </a:lnSpc>
            </a:pPr>
            <a:r>
              <a:rPr lang="en-GB" dirty="0">
                <a:latin typeface="Garamond" panose="02020404030301010803" pitchFamily="18" charset="0"/>
              </a:rPr>
              <a:t>To identify the characteristics of our competitors' venues in Manhattan, we would first need to find out the number of sushi bars in Manhattan currently and their location. </a:t>
            </a:r>
            <a:endParaRPr lang="en-GB" dirty="0" smtClean="0">
              <a:latin typeface="Garamond" panose="02020404030301010803" pitchFamily="18" charset="0"/>
            </a:endParaRPr>
          </a:p>
          <a:p>
            <a:pPr>
              <a:lnSpc>
                <a:spcPct val="150000"/>
              </a:lnSpc>
            </a:pPr>
            <a:r>
              <a:rPr lang="en-GB" dirty="0" smtClean="0">
                <a:latin typeface="Garamond" panose="02020404030301010803" pitchFamily="18" charset="0"/>
              </a:rPr>
              <a:t>We </a:t>
            </a:r>
            <a:r>
              <a:rPr lang="en-GB" dirty="0">
                <a:latin typeface="Garamond" panose="02020404030301010803" pitchFamily="18" charset="0"/>
              </a:rPr>
              <a:t>then used Google Map API to find their geographic coordinates based on their postal code addresses. </a:t>
            </a:r>
            <a:endParaRPr lang="en-GB" dirty="0" smtClean="0">
              <a:latin typeface="Garamond" panose="02020404030301010803" pitchFamily="18" charset="0"/>
            </a:endParaRPr>
          </a:p>
          <a:p>
            <a:pPr>
              <a:lnSpc>
                <a:spcPct val="150000"/>
              </a:lnSpc>
            </a:pPr>
            <a:r>
              <a:rPr lang="en-GB" dirty="0" smtClean="0">
                <a:latin typeface="Garamond" panose="02020404030301010803" pitchFamily="18" charset="0"/>
              </a:rPr>
              <a:t>In </a:t>
            </a:r>
            <a:r>
              <a:rPr lang="en-GB" dirty="0">
                <a:latin typeface="Garamond" panose="02020404030301010803" pitchFamily="18" charset="0"/>
              </a:rPr>
              <a:t>Manhattan, there is </a:t>
            </a:r>
            <a:r>
              <a:rPr lang="en-GB" dirty="0" smtClean="0">
                <a:latin typeface="Garamond" panose="02020404030301010803" pitchFamily="18" charset="0"/>
              </a:rPr>
              <a:t>1097 </a:t>
            </a:r>
            <a:r>
              <a:rPr lang="en-GB" dirty="0">
                <a:latin typeface="Garamond" panose="02020404030301010803" pitchFamily="18" charset="0"/>
              </a:rPr>
              <a:t>sushi bars are currently operating.</a:t>
            </a:r>
            <a:r>
              <a:rPr lang="en-GB" dirty="0">
                <a:latin typeface="Garamond" panose="02020404030301010803" pitchFamily="18" charset="0"/>
              </a:rPr>
              <a:t/>
            </a:r>
            <a:br>
              <a:rPr lang="en-GB" dirty="0">
                <a:latin typeface="Garamond" panose="02020404030301010803" pitchFamily="18" charset="0"/>
              </a:rPr>
            </a:br>
            <a:endParaRPr lang="en-GB" dirty="0">
              <a:latin typeface="Garamond" panose="02020404030301010803" pitchFamily="18" charset="0"/>
            </a:endParaRPr>
          </a:p>
        </p:txBody>
      </p:sp>
      <p:pic>
        <p:nvPicPr>
          <p:cNvPr id="4" name="Picture 3"/>
          <p:cNvPicPr/>
          <p:nvPr/>
        </p:nvPicPr>
        <p:blipFill rotWithShape="1">
          <a:blip r:embed="rId2"/>
          <a:srcRect l="2160" t="41379" r="2282" b="48574"/>
          <a:stretch/>
        </p:blipFill>
        <p:spPr bwMode="auto">
          <a:xfrm>
            <a:off x="1005498" y="4937985"/>
            <a:ext cx="10131073" cy="10728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440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Data Selection</a:t>
            </a:r>
            <a:endParaRPr lang="en-GB" b="1" dirty="0">
              <a:latin typeface="Garamond" panose="02020404030301010803" pitchFamily="18" charset="0"/>
            </a:endParaRPr>
          </a:p>
        </p:txBody>
      </p:sp>
      <p:sp>
        <p:nvSpPr>
          <p:cNvPr id="3" name="Content Placeholder 2"/>
          <p:cNvSpPr>
            <a:spLocks noGrp="1"/>
          </p:cNvSpPr>
          <p:nvPr>
            <p:ph idx="1"/>
          </p:nvPr>
        </p:nvSpPr>
        <p:spPr>
          <a:xfrm>
            <a:off x="1154954" y="2488135"/>
            <a:ext cx="9555480" cy="971231"/>
          </a:xfrm>
        </p:spPr>
        <p:txBody>
          <a:bodyPr/>
          <a:lstStyle/>
          <a:p>
            <a:pPr algn="just">
              <a:lnSpc>
                <a:spcPct val="150000"/>
              </a:lnSpc>
            </a:pPr>
            <a:r>
              <a:rPr lang="en-GB" dirty="0">
                <a:latin typeface="Garamond" panose="02020404030301010803" pitchFamily="18" charset="0"/>
              </a:rPr>
              <a:t>Next, we also used Google Map API to find their geographic coordinates of the 5 locations shortlisted for our sushi </a:t>
            </a:r>
            <a:r>
              <a:rPr lang="en-GB" dirty="0" smtClean="0">
                <a:latin typeface="Garamond" panose="02020404030301010803" pitchFamily="18" charset="0"/>
              </a:rPr>
              <a:t>bar:</a:t>
            </a:r>
            <a:endParaRPr lang="en-GB" dirty="0">
              <a:latin typeface="Garamond" panose="02020404030301010803" pitchFamily="18" charset="0"/>
            </a:endParaRPr>
          </a:p>
        </p:txBody>
      </p:sp>
      <p:pic>
        <p:nvPicPr>
          <p:cNvPr id="4" name="Picture 3"/>
          <p:cNvPicPr/>
          <p:nvPr/>
        </p:nvPicPr>
        <p:blipFill rotWithShape="1">
          <a:blip r:embed="rId2"/>
          <a:srcRect l="9960" t="48572" r="27131" b="28221"/>
          <a:stretch/>
        </p:blipFill>
        <p:spPr bwMode="auto">
          <a:xfrm>
            <a:off x="1154954" y="4071692"/>
            <a:ext cx="9555480" cy="25130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41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096498"/>
            <a:ext cx="8761413" cy="706964"/>
          </a:xfrm>
        </p:spPr>
        <p:txBody>
          <a:bodyPr/>
          <a:lstStyle/>
          <a:p>
            <a:r>
              <a:rPr lang="en-GB" b="1" dirty="0" smtClean="0">
                <a:latin typeface="Garamond" panose="02020404030301010803" pitchFamily="18" charset="0"/>
              </a:rPr>
              <a:t>Methodology</a:t>
            </a:r>
            <a:r>
              <a:rPr lang="en-GB" b="1" dirty="0"/>
              <a:t/>
            </a:r>
            <a:br>
              <a:rPr lang="en-GB" b="1" dirty="0"/>
            </a:br>
            <a:endParaRPr lang="en-GB" dirty="0"/>
          </a:p>
        </p:txBody>
      </p:sp>
      <p:sp>
        <p:nvSpPr>
          <p:cNvPr id="3" name="Content Placeholder 2"/>
          <p:cNvSpPr>
            <a:spLocks noGrp="1"/>
          </p:cNvSpPr>
          <p:nvPr>
            <p:ph idx="1"/>
          </p:nvPr>
        </p:nvSpPr>
        <p:spPr>
          <a:xfrm>
            <a:off x="1154954" y="2603500"/>
            <a:ext cx="9162753" cy="3416300"/>
          </a:xfrm>
        </p:spPr>
        <p:txBody>
          <a:bodyPr/>
          <a:lstStyle/>
          <a:p>
            <a:pPr>
              <a:lnSpc>
                <a:spcPct val="150000"/>
              </a:lnSpc>
            </a:pPr>
            <a:r>
              <a:rPr lang="en-GB" dirty="0">
                <a:latin typeface="Garamond" panose="02020404030301010803" pitchFamily="18" charset="0"/>
              </a:rPr>
              <a:t>Addresses are converted into their equivalent latitude and longitude values.</a:t>
            </a:r>
          </a:p>
          <a:p>
            <a:pPr>
              <a:lnSpc>
                <a:spcPct val="150000"/>
              </a:lnSpc>
            </a:pPr>
            <a:r>
              <a:rPr lang="en-GB" dirty="0">
                <a:latin typeface="Garamond" panose="02020404030301010803" pitchFamily="18" charset="0"/>
              </a:rPr>
              <a:t>Foursquare API is used to explore </a:t>
            </a:r>
            <a:r>
              <a:rPr lang="en-GB" dirty="0" err="1">
                <a:latin typeface="Garamond" panose="02020404030301010803" pitchFamily="18" charset="0"/>
              </a:rPr>
              <a:t>neighborhoods</a:t>
            </a:r>
            <a:r>
              <a:rPr lang="en-GB" dirty="0">
                <a:latin typeface="Garamond" panose="02020404030301010803" pitchFamily="18" charset="0"/>
              </a:rPr>
              <a:t> in Manhattan, New York.</a:t>
            </a:r>
          </a:p>
          <a:p>
            <a:pPr>
              <a:lnSpc>
                <a:spcPct val="150000"/>
              </a:lnSpc>
            </a:pPr>
            <a:r>
              <a:rPr lang="en-GB" dirty="0">
                <a:latin typeface="Garamond" panose="02020404030301010803" pitchFamily="18" charset="0"/>
              </a:rPr>
              <a:t>After that, explore function to get sushi restaurant categories in each </a:t>
            </a:r>
            <a:r>
              <a:rPr lang="en-GB" dirty="0" err="1">
                <a:latin typeface="Garamond" panose="02020404030301010803" pitchFamily="18" charset="0"/>
              </a:rPr>
              <a:t>neighborhood</a:t>
            </a:r>
            <a:r>
              <a:rPr lang="en-GB" dirty="0">
                <a:latin typeface="Garamond" panose="02020404030301010803" pitchFamily="18" charset="0"/>
              </a:rPr>
              <a:t>.</a:t>
            </a:r>
          </a:p>
          <a:p>
            <a:pPr marL="0" indent="0">
              <a:buNone/>
            </a:pPr>
            <a:endParaRPr lang="en-GB" dirty="0"/>
          </a:p>
          <a:p>
            <a:endParaRPr lang="en-GB" dirty="0"/>
          </a:p>
        </p:txBody>
      </p:sp>
    </p:spTree>
    <p:extLst>
      <p:ext uri="{BB962C8B-B14F-4D97-AF65-F5344CB8AC3E}">
        <p14:creationId xmlns:p14="http://schemas.microsoft.com/office/powerpoint/2010/main" val="311604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Methodology</a:t>
            </a:r>
            <a:endParaRPr lang="en-GB" b="1" dirty="0">
              <a:latin typeface="Garamond" panose="02020404030301010803" pitchFamily="18" charset="0"/>
            </a:endParaRPr>
          </a:p>
        </p:txBody>
      </p:sp>
      <p:pic>
        <p:nvPicPr>
          <p:cNvPr id="4" name="Picture 3"/>
          <p:cNvPicPr/>
          <p:nvPr/>
        </p:nvPicPr>
        <p:blipFill rotWithShape="1">
          <a:blip r:embed="rId2"/>
          <a:srcRect l="9307" t="41085" r="3113" b="28472"/>
          <a:stretch/>
        </p:blipFill>
        <p:spPr bwMode="auto">
          <a:xfrm>
            <a:off x="677334" y="2674620"/>
            <a:ext cx="10455486" cy="35204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627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Methodology </a:t>
            </a:r>
            <a:r>
              <a:rPr lang="en-GB" sz="2800" b="1" dirty="0" smtClean="0">
                <a:latin typeface="Garamond" panose="02020404030301010803" pitchFamily="18" charset="0"/>
              </a:rPr>
              <a:t>(Sushi bars in Manhattan)</a:t>
            </a:r>
            <a:endParaRPr lang="en-GB" b="1" dirty="0">
              <a:latin typeface="Garamond" panose="02020404030301010803" pitchFamily="18" charset="0"/>
            </a:endParaRPr>
          </a:p>
        </p:txBody>
      </p:sp>
      <p:pic>
        <p:nvPicPr>
          <p:cNvPr id="4" name="Picture 3"/>
          <p:cNvPicPr/>
          <p:nvPr/>
        </p:nvPicPr>
        <p:blipFill rotWithShape="1">
          <a:blip r:embed="rId2"/>
          <a:srcRect l="10803" t="33399" r="29370" b="11035"/>
          <a:stretch/>
        </p:blipFill>
        <p:spPr bwMode="auto">
          <a:xfrm>
            <a:off x="1154954" y="2361063"/>
            <a:ext cx="9367418" cy="43604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3373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Garamond" panose="02020404030301010803" pitchFamily="18" charset="0"/>
              </a:rPr>
              <a:t>Methodology</a:t>
            </a:r>
            <a:endParaRPr lang="en-GB" b="1" dirty="0">
              <a:latin typeface="Garamond" panose="02020404030301010803" pitchFamily="18" charset="0"/>
            </a:endParaRPr>
          </a:p>
        </p:txBody>
      </p:sp>
      <p:sp>
        <p:nvSpPr>
          <p:cNvPr id="3" name="Content Placeholder 2"/>
          <p:cNvSpPr>
            <a:spLocks noGrp="1"/>
          </p:cNvSpPr>
          <p:nvPr>
            <p:ph idx="1"/>
          </p:nvPr>
        </p:nvSpPr>
        <p:spPr>
          <a:xfrm>
            <a:off x="1154953" y="2225757"/>
            <a:ext cx="10240927" cy="1176971"/>
          </a:xfrm>
        </p:spPr>
        <p:txBody>
          <a:bodyPr>
            <a:normAutofit fontScale="92500" lnSpcReduction="20000"/>
          </a:bodyPr>
          <a:lstStyle/>
          <a:p>
            <a:pPr algn="just">
              <a:lnSpc>
                <a:spcPct val="150000"/>
              </a:lnSpc>
            </a:pPr>
            <a:r>
              <a:rPr lang="en-GB" dirty="0">
                <a:latin typeface="Garamond" panose="02020404030301010803" pitchFamily="18" charset="0"/>
              </a:rPr>
              <a:t>Then using this feature to group the </a:t>
            </a:r>
            <a:r>
              <a:rPr lang="en-GB" dirty="0" err="1">
                <a:latin typeface="Garamond" panose="02020404030301010803" pitchFamily="18" charset="0"/>
              </a:rPr>
              <a:t>neighborhoods</a:t>
            </a:r>
            <a:r>
              <a:rPr lang="en-GB" dirty="0">
                <a:latin typeface="Garamond" panose="02020404030301010803" pitchFamily="18" charset="0"/>
              </a:rPr>
              <a:t> into clusters K-means clustering algorithm will be use to complete this task. And also, the Folium library to visualize the </a:t>
            </a:r>
            <a:r>
              <a:rPr lang="en-GB" dirty="0" err="1">
                <a:latin typeface="Garamond" panose="02020404030301010803" pitchFamily="18" charset="0"/>
              </a:rPr>
              <a:t>neighborhoods</a:t>
            </a:r>
            <a:r>
              <a:rPr lang="en-GB" dirty="0">
                <a:latin typeface="Garamond" panose="02020404030301010803" pitchFamily="18" charset="0"/>
              </a:rPr>
              <a:t> in Manhattan and its emerging clusters. </a:t>
            </a:r>
            <a:endParaRPr lang="en-GB" dirty="0">
              <a:latin typeface="Garamond" panose="02020404030301010803" pitchFamily="18" charset="0"/>
            </a:endParaRPr>
          </a:p>
        </p:txBody>
      </p:sp>
      <p:pic>
        <p:nvPicPr>
          <p:cNvPr id="4" name="Picture 3"/>
          <p:cNvPicPr/>
          <p:nvPr/>
        </p:nvPicPr>
        <p:blipFill rotWithShape="1">
          <a:blip r:embed="rId2"/>
          <a:srcRect l="9639" t="37241" r="2614" b="27291"/>
          <a:stretch/>
        </p:blipFill>
        <p:spPr bwMode="auto">
          <a:xfrm>
            <a:off x="1313533" y="3570771"/>
            <a:ext cx="9891279" cy="3195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62256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535</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Garamond</vt:lpstr>
      <vt:lpstr>Wingdings 3</vt:lpstr>
      <vt:lpstr>Ion Boardroom</vt:lpstr>
      <vt:lpstr>Capstone Project- The Battle of Neighborhoods</vt:lpstr>
      <vt:lpstr>Introduction</vt:lpstr>
      <vt:lpstr>Business Problem</vt:lpstr>
      <vt:lpstr>Data</vt:lpstr>
      <vt:lpstr>Data Selection</vt:lpstr>
      <vt:lpstr>Methodology </vt:lpstr>
      <vt:lpstr>Methodology</vt:lpstr>
      <vt:lpstr>Methodology (Sushi bars in Manhattan)</vt:lpstr>
      <vt:lpstr>Methodology</vt:lpstr>
      <vt:lpstr>Results</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Vijiya lakshmi</dc:creator>
  <cp:lastModifiedBy>Vijiya lakshmi</cp:lastModifiedBy>
  <cp:revision>16</cp:revision>
  <dcterms:created xsi:type="dcterms:W3CDTF">2021-06-27T18:12:06Z</dcterms:created>
  <dcterms:modified xsi:type="dcterms:W3CDTF">2021-06-28T08:16:25Z</dcterms:modified>
</cp:coreProperties>
</file>