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FOlBmdZjtqqwS71ltemVMXTxx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2dc7f67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2dc7f67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1835150"/>
            <a:ext cx="9144000" cy="342265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
          <p:cNvPicPr preferRelativeResize="0"/>
          <p:nvPr/>
        </p:nvPicPr>
        <p:blipFill rotWithShape="1">
          <a:blip r:embed="rId3">
            <a:alphaModFix/>
          </a:blip>
          <a:srcRect b="0" l="0" r="0" t="0"/>
          <a:stretch/>
        </p:blipFill>
        <p:spPr>
          <a:xfrm>
            <a:off x="1614170" y="1055370"/>
            <a:ext cx="8953500" cy="44157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b2dc7f67cc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b2dc7f67cc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6" name="Google Shape;14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US"/>
              <a:t>Python Identifiers</a:t>
            </a:r>
            <a:endParaRPr/>
          </a:p>
          <a:p>
            <a:pPr indent="0" lvl="0" marL="0" rtl="0" algn="l">
              <a:lnSpc>
                <a:spcPct val="80000"/>
              </a:lnSpc>
              <a:spcBef>
                <a:spcPts val="1000"/>
              </a:spcBef>
              <a:spcAft>
                <a:spcPts val="0"/>
              </a:spcAft>
              <a:buClr>
                <a:schemeClr val="dk1"/>
              </a:buClr>
              <a:buSzPts val="2800"/>
              <a:buNone/>
            </a:pPr>
            <a:r>
              <a:rPr lang="en-US"/>
              <a:t>An identifier is a name of a program element, and it is user-defined. This Python Syntax uniquely identifies the element. There are some rules to follow while choosing an identifier:</a:t>
            </a:r>
            <a:endParaRPr/>
          </a:p>
          <a:p>
            <a:pPr indent="0" lvl="0" marL="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An identifier may only begin with A-Z, a-z, or an underscore(_).</a:t>
            </a:r>
            <a:endParaRPr/>
          </a:p>
          <a:p>
            <a:pPr indent="-228600" lvl="0" marL="228600" rtl="0" algn="l">
              <a:lnSpc>
                <a:spcPct val="80000"/>
              </a:lnSpc>
              <a:spcBef>
                <a:spcPts val="1000"/>
              </a:spcBef>
              <a:spcAft>
                <a:spcPts val="0"/>
              </a:spcAft>
              <a:buClr>
                <a:schemeClr val="dk1"/>
              </a:buClr>
              <a:buSzPts val="2800"/>
              <a:buChar char="•"/>
            </a:pPr>
            <a:r>
              <a:rPr lang="en-US"/>
              <a:t>This may be followed by letters, digits, and underscores- zero or more.</a:t>
            </a:r>
            <a:endParaRPr/>
          </a:p>
          <a:p>
            <a:pPr indent="-228600" lvl="0" marL="228600" rtl="0" algn="l">
              <a:lnSpc>
                <a:spcPct val="80000"/>
              </a:lnSpc>
              <a:spcBef>
                <a:spcPts val="1000"/>
              </a:spcBef>
              <a:spcAft>
                <a:spcPts val="0"/>
              </a:spcAft>
              <a:buClr>
                <a:schemeClr val="dk1"/>
              </a:buClr>
              <a:buSzPts val="2800"/>
              <a:buChar char="•"/>
            </a:pPr>
            <a:r>
              <a:rPr lang="en-US"/>
              <a:t>Python is case-sensitive. Name and name are two different identifiers.</a:t>
            </a:r>
            <a:endParaRPr/>
          </a:p>
          <a:p>
            <a:pPr indent="-228600" lvl="0" marL="228600" rtl="0" algn="l">
              <a:lnSpc>
                <a:spcPct val="80000"/>
              </a:lnSpc>
              <a:spcBef>
                <a:spcPts val="1000"/>
              </a:spcBef>
              <a:spcAft>
                <a:spcPts val="0"/>
              </a:spcAft>
              <a:buClr>
                <a:schemeClr val="dk1"/>
              </a:buClr>
              <a:buSzPts val="2800"/>
              <a:buChar char="•"/>
            </a:pPr>
            <a:r>
              <a:rPr lang="en-US"/>
              <a:t>A reserved keyword may not be used as an identifier. The following is a list of keywords.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2" name="Google Shape;15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20"/>
              <a:buNone/>
            </a:pPr>
            <a:r>
              <a:rPr lang="en-US" sz="2520"/>
              <a:t>Python Variables</a:t>
            </a:r>
            <a:endParaRPr sz="2520"/>
          </a:p>
          <a:p>
            <a:pPr indent="0" lvl="0" marL="0" rtl="0" algn="l">
              <a:lnSpc>
                <a:spcPct val="90000"/>
              </a:lnSpc>
              <a:spcBef>
                <a:spcPts val="1000"/>
              </a:spcBef>
              <a:spcAft>
                <a:spcPts val="0"/>
              </a:spcAft>
              <a:buClr>
                <a:schemeClr val="dk1"/>
              </a:buClr>
              <a:buSzPts val="2520"/>
              <a:buNone/>
            </a:pPr>
            <a:r>
              <a:rPr lang="en-US" sz="2520"/>
              <a:t>In Python, you don’t define the type of the variable. It is assumed on the basis of the value it holds.</a:t>
            </a:r>
            <a:endParaRPr sz="2520"/>
          </a:p>
          <a:p>
            <a:pPr indent="0" lvl="0" marL="0" rtl="0" algn="l">
              <a:lnSpc>
                <a:spcPct val="90000"/>
              </a:lnSpc>
              <a:spcBef>
                <a:spcPts val="1000"/>
              </a:spcBef>
              <a:spcAft>
                <a:spcPts val="0"/>
              </a:spcAft>
              <a:buClr>
                <a:schemeClr val="dk1"/>
              </a:buClr>
              <a:buSzPts val="2520"/>
              <a:buNone/>
            </a:pPr>
            <a:r>
              <a:t/>
            </a:r>
            <a:endParaRPr sz="2520"/>
          </a:p>
          <a:p>
            <a:pPr indent="0" lvl="0" marL="0" rtl="0" algn="l">
              <a:lnSpc>
                <a:spcPct val="90000"/>
              </a:lnSpc>
              <a:spcBef>
                <a:spcPts val="1000"/>
              </a:spcBef>
              <a:spcAft>
                <a:spcPts val="0"/>
              </a:spcAft>
              <a:buClr>
                <a:schemeClr val="dk1"/>
              </a:buClr>
              <a:buSzPts val="2520"/>
              <a:buNone/>
            </a:pPr>
            <a:r>
              <a:rPr lang="en-US" sz="2520"/>
              <a:t>&gt;&gt;&gt; x=10</a:t>
            </a:r>
            <a:endParaRPr sz="2520"/>
          </a:p>
          <a:p>
            <a:pPr indent="0" lvl="0" marL="0" rtl="0" algn="l">
              <a:lnSpc>
                <a:spcPct val="90000"/>
              </a:lnSpc>
              <a:spcBef>
                <a:spcPts val="1000"/>
              </a:spcBef>
              <a:spcAft>
                <a:spcPts val="0"/>
              </a:spcAft>
              <a:buClr>
                <a:schemeClr val="dk1"/>
              </a:buClr>
              <a:buSzPts val="2520"/>
              <a:buNone/>
            </a:pPr>
            <a:r>
              <a:rPr lang="en-US" sz="2520"/>
              <a:t>&gt;&gt;&gt; print(x)</a:t>
            </a:r>
            <a:endParaRPr sz="2520"/>
          </a:p>
          <a:p>
            <a:pPr indent="0" lvl="0" marL="0" rtl="0" algn="l">
              <a:lnSpc>
                <a:spcPct val="90000"/>
              </a:lnSpc>
              <a:spcBef>
                <a:spcPts val="1000"/>
              </a:spcBef>
              <a:spcAft>
                <a:spcPts val="0"/>
              </a:spcAft>
              <a:buClr>
                <a:schemeClr val="dk1"/>
              </a:buClr>
              <a:buSzPts val="2520"/>
              <a:buNone/>
            </a:pPr>
            <a:r>
              <a:t/>
            </a:r>
            <a:endParaRPr sz="2520"/>
          </a:p>
          <a:p>
            <a:pPr indent="0" lvl="0" marL="0" rtl="0" algn="l">
              <a:lnSpc>
                <a:spcPct val="90000"/>
              </a:lnSpc>
              <a:spcBef>
                <a:spcPts val="1000"/>
              </a:spcBef>
              <a:spcAft>
                <a:spcPts val="0"/>
              </a:spcAft>
              <a:buClr>
                <a:schemeClr val="dk1"/>
              </a:buClr>
              <a:buSzPts val="2520"/>
              <a:buNone/>
            </a:pPr>
            <a:r>
              <a:rPr lang="en-US" sz="2520"/>
              <a:t>&gt;&gt;&gt; x='Hello'</a:t>
            </a:r>
            <a:endParaRPr sz="2520"/>
          </a:p>
          <a:p>
            <a:pPr indent="0" lvl="0" marL="0" rtl="0" algn="l">
              <a:lnSpc>
                <a:spcPct val="90000"/>
              </a:lnSpc>
              <a:spcBef>
                <a:spcPts val="1000"/>
              </a:spcBef>
              <a:spcAft>
                <a:spcPts val="0"/>
              </a:spcAft>
              <a:buClr>
                <a:schemeClr val="dk1"/>
              </a:buClr>
              <a:buSzPts val="2520"/>
              <a:buNone/>
            </a:pPr>
            <a:r>
              <a:rPr lang="en-US" sz="2520"/>
              <a:t>&gt;&gt;&gt; print(x)</a:t>
            </a:r>
            <a:endParaRPr sz="2520"/>
          </a:p>
          <a:p>
            <a:pPr indent="0" lvl="0" marL="0" rtl="0" algn="l">
              <a:lnSpc>
                <a:spcPct val="90000"/>
              </a:lnSpc>
              <a:spcBef>
                <a:spcPts val="1000"/>
              </a:spcBef>
              <a:spcAft>
                <a:spcPts val="0"/>
              </a:spcAft>
              <a:buClr>
                <a:schemeClr val="dk1"/>
              </a:buClr>
              <a:buSzPts val="2520"/>
              <a:buNone/>
            </a:pPr>
            <a:r>
              <a:t/>
            </a:r>
            <a:endParaRPr sz="25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8" name="Google Shape;15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Python String Formatters</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 % Operator</a:t>
            </a:r>
            <a:endParaRPr sz="1400"/>
          </a:p>
          <a:p>
            <a:pPr indent="0" lvl="0" marL="0" rtl="0" algn="l">
              <a:lnSpc>
                <a:spcPct val="90000"/>
              </a:lnSpc>
              <a:spcBef>
                <a:spcPts val="1000"/>
              </a:spcBef>
              <a:spcAft>
                <a:spcPts val="0"/>
              </a:spcAft>
              <a:buClr>
                <a:schemeClr val="dk1"/>
              </a:buClr>
              <a:buSzPts val="1400"/>
              <a:buNone/>
            </a:pPr>
            <a:r>
              <a:rPr lang="en-US" sz="1400"/>
              <a:t>You can use the % operator to format a string to contain text as well as values of identifiers. Use %s where you want a value to appear. After the string, put a % operator and mention the identifiers in parameters.</a:t>
            </a:r>
            <a:endParaRPr sz="1400"/>
          </a:p>
          <a:p>
            <a:pPr indent="0" lvl="0" marL="0" rtl="0" algn="l">
              <a:lnSpc>
                <a:spcPct val="90000"/>
              </a:lnSpc>
              <a:spcBef>
                <a:spcPts val="1000"/>
              </a:spcBef>
              <a:spcAft>
                <a:spcPts val="0"/>
              </a:spcAft>
              <a:buClr>
                <a:schemeClr val="dk1"/>
              </a:buClr>
              <a:buSzPts val="1400"/>
              <a:buNone/>
            </a:pPr>
            <a:r>
              <a:rPr lang="en-US" sz="1400"/>
              <a:t>&gt;&gt;&gt; x=10;  printer="HP"</a:t>
            </a:r>
            <a:endParaRPr sz="1400"/>
          </a:p>
          <a:p>
            <a:pPr indent="0" lvl="0" marL="0" rtl="0" algn="l">
              <a:lnSpc>
                <a:spcPct val="90000"/>
              </a:lnSpc>
              <a:spcBef>
                <a:spcPts val="1000"/>
              </a:spcBef>
              <a:spcAft>
                <a:spcPts val="0"/>
              </a:spcAft>
              <a:buClr>
                <a:schemeClr val="dk1"/>
              </a:buClr>
              <a:buSzPts val="1400"/>
              <a:buNone/>
            </a:pPr>
            <a:r>
              <a:rPr lang="en-US" sz="1400"/>
              <a:t>&gt;&gt;&gt; print("I just printed %s pages to the printer %s" % (x, printer))</a:t>
            </a:r>
            <a:endParaRPr sz="1400"/>
          </a:p>
          <a:p>
            <a:pPr indent="0" lvl="0" marL="0" rtl="0" algn="l">
              <a:lnSpc>
                <a:spcPct val="90000"/>
              </a:lnSpc>
              <a:spcBef>
                <a:spcPts val="1000"/>
              </a:spcBef>
              <a:spcAft>
                <a:spcPts val="0"/>
              </a:spcAft>
              <a:buClr>
                <a:schemeClr val="dk1"/>
              </a:buClr>
              <a:buSzPts val="1400"/>
              <a:buNone/>
            </a:pPr>
            <a:r>
              <a:rPr lang="en-US" sz="1400"/>
              <a:t>Output:</a:t>
            </a:r>
            <a:endParaRPr sz="1400"/>
          </a:p>
          <a:p>
            <a:pPr indent="0" lvl="0" marL="0" rtl="0" algn="l">
              <a:lnSpc>
                <a:spcPct val="90000"/>
              </a:lnSpc>
              <a:spcBef>
                <a:spcPts val="1000"/>
              </a:spcBef>
              <a:spcAft>
                <a:spcPts val="0"/>
              </a:spcAft>
              <a:buClr>
                <a:schemeClr val="dk1"/>
              </a:buClr>
              <a:buSzPts val="1400"/>
              <a:buNone/>
            </a:pPr>
            <a:r>
              <a:rPr lang="en-US" sz="1400"/>
              <a:t>I just printed 10 pages to the printer HP</a:t>
            </a:r>
            <a:endParaRPr sz="1400"/>
          </a:p>
          <a:p>
            <a:pPr indent="0" lvl="0" marL="0" rtl="0" algn="l">
              <a:lnSpc>
                <a:spcPct val="90000"/>
              </a:lnSpc>
              <a:spcBef>
                <a:spcPts val="1000"/>
              </a:spcBef>
              <a:spcAft>
                <a:spcPts val="0"/>
              </a:spcAft>
              <a:buClr>
                <a:schemeClr val="dk1"/>
              </a:buClr>
              <a:buSzPts val="1400"/>
              <a:buNone/>
            </a:pPr>
            <a:r>
              <a:rPr lang="en-US" sz="1400"/>
              <a:t>Format Method</a:t>
            </a:r>
            <a:endParaRPr sz="1400"/>
          </a:p>
          <a:p>
            <a:pPr indent="0" lvl="0" marL="0" rtl="0" algn="l">
              <a:lnSpc>
                <a:spcPct val="90000"/>
              </a:lnSpc>
              <a:spcBef>
                <a:spcPts val="1000"/>
              </a:spcBef>
              <a:spcAft>
                <a:spcPts val="0"/>
              </a:spcAft>
              <a:buClr>
                <a:schemeClr val="dk1"/>
              </a:buClr>
              <a:buSzPts val="1400"/>
              <a:buNone/>
            </a:pPr>
            <a:r>
              <a:rPr lang="en-US" sz="1400"/>
              <a:t>The format method allows you to format a string in a similar way. At the places, you want to put values, put 0,1,2,.. in curly braces. Call the format method on the string and mention the identifiers in the parameters.</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&gt;&gt;&gt; print("I just printed {0} pages to the printer {1}".format(x, printer))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Python Syntax</a:t>
            </a:r>
            <a:endParaRPr/>
          </a:p>
          <a:p>
            <a:pPr indent="-228600" lvl="0" marL="228600" rtl="0" algn="l">
              <a:lnSpc>
                <a:spcPct val="90000"/>
              </a:lnSpc>
              <a:spcBef>
                <a:spcPts val="1000"/>
              </a:spcBef>
              <a:spcAft>
                <a:spcPts val="0"/>
              </a:spcAft>
              <a:buClr>
                <a:schemeClr val="dk1"/>
              </a:buClr>
              <a:buSzPts val="2800"/>
              <a:buChar char="•"/>
            </a:pPr>
            <a:r>
              <a:rPr lang="en-US"/>
              <a:t>The term syntax is referred to a set of rules and principles that describes the structure of a language. The Python syntax defines all the set of rules that are used to create sentences in Python programming. For example –  we have to learn grammar when we want to learn the English language. In the same way, you will need to learn and understand the Python syntax in order to learn the Python language.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Example of Python Syntax</a:t>
            </a:r>
            <a:br>
              <a:rPr lang="en-US" sz="3959"/>
            </a:br>
            <a:endParaRPr sz="3959"/>
          </a:p>
        </p:txBody>
      </p:sp>
      <p:sp>
        <p:nvSpPr>
          <p:cNvPr id="98" name="Google Shape;98;p3"/>
          <p:cNvSpPr txBox="1"/>
          <p:nvPr>
            <p:ph idx="1" type="body"/>
          </p:nvPr>
        </p:nvSpPr>
        <p:spPr>
          <a:xfrm>
            <a:off x="536575" y="196659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20"/>
              <a:buNone/>
            </a:pPr>
            <a:r>
              <a:rPr lang="en-US" sz="1120"/>
              <a:t>Python is a popular language because of its elegant syntax structure. Let’s take a quick look at a simple Python program and you will get an idea of how programming in Python looks like.</a:t>
            </a:r>
            <a:endParaRPr sz="1120"/>
          </a:p>
          <a:p>
            <a:pPr indent="0" lvl="0" marL="0" rtl="0" algn="l">
              <a:lnSpc>
                <a:spcPct val="90000"/>
              </a:lnSpc>
              <a:spcBef>
                <a:spcPts val="1000"/>
              </a:spcBef>
              <a:spcAft>
                <a:spcPts val="0"/>
              </a:spcAft>
              <a:buClr>
                <a:schemeClr val="dk1"/>
              </a:buClr>
              <a:buSzPts val="1120"/>
              <a:buNone/>
            </a:pPr>
            <a:r>
              <a:t/>
            </a:r>
            <a:endParaRPr sz="1120"/>
          </a:p>
          <a:p>
            <a:pPr indent="0" lvl="0" marL="0" rtl="0" algn="l">
              <a:lnSpc>
                <a:spcPct val="90000"/>
              </a:lnSpc>
              <a:spcBef>
                <a:spcPts val="1000"/>
              </a:spcBef>
              <a:spcAft>
                <a:spcPts val="0"/>
              </a:spcAft>
              <a:buClr>
                <a:schemeClr val="dk1"/>
              </a:buClr>
              <a:buSzPts val="1120"/>
              <a:buNone/>
            </a:pPr>
            <a:r>
              <a:rPr lang="en-US" sz="1120"/>
              <a:t>#Simple Python Program to see if a user is eligible to vote or not.</a:t>
            </a:r>
            <a:endParaRPr sz="1120"/>
          </a:p>
          <a:p>
            <a:pPr indent="0" lvl="0" marL="0" rtl="0" algn="l">
              <a:lnSpc>
                <a:spcPct val="90000"/>
              </a:lnSpc>
              <a:spcBef>
                <a:spcPts val="1000"/>
              </a:spcBef>
              <a:spcAft>
                <a:spcPts val="0"/>
              </a:spcAft>
              <a:buClr>
                <a:schemeClr val="dk1"/>
              </a:buClr>
              <a:buSzPts val="1120"/>
              <a:buNone/>
            </a:pPr>
            <a:r>
              <a:rPr lang="en-US" sz="1120"/>
              <a:t># getting user’s name </a:t>
            </a:r>
            <a:endParaRPr sz="1120"/>
          </a:p>
          <a:p>
            <a:pPr indent="0" lvl="0" marL="0" rtl="0" algn="l">
              <a:lnSpc>
                <a:spcPct val="90000"/>
              </a:lnSpc>
              <a:spcBef>
                <a:spcPts val="1000"/>
              </a:spcBef>
              <a:spcAft>
                <a:spcPts val="0"/>
              </a:spcAft>
              <a:buClr>
                <a:schemeClr val="dk1"/>
              </a:buClr>
              <a:buSzPts val="1120"/>
              <a:buNone/>
            </a:pPr>
            <a:r>
              <a:rPr lang="en-US" sz="1120"/>
              <a:t>print("Enter your name:")</a:t>
            </a:r>
            <a:endParaRPr sz="1120"/>
          </a:p>
          <a:p>
            <a:pPr indent="0" lvl="0" marL="0" rtl="0" algn="l">
              <a:lnSpc>
                <a:spcPct val="90000"/>
              </a:lnSpc>
              <a:spcBef>
                <a:spcPts val="1000"/>
              </a:spcBef>
              <a:spcAft>
                <a:spcPts val="0"/>
              </a:spcAft>
              <a:buClr>
                <a:schemeClr val="dk1"/>
              </a:buClr>
              <a:buSzPts val="1120"/>
              <a:buNone/>
            </a:pPr>
            <a:r>
              <a:rPr lang="en-US" sz="1120"/>
              <a:t>name = input()</a:t>
            </a:r>
            <a:endParaRPr sz="1120"/>
          </a:p>
          <a:p>
            <a:pPr indent="0" lvl="0" marL="0" rtl="0" algn="l">
              <a:lnSpc>
                <a:spcPct val="90000"/>
              </a:lnSpc>
              <a:spcBef>
                <a:spcPts val="1000"/>
              </a:spcBef>
              <a:spcAft>
                <a:spcPts val="0"/>
              </a:spcAft>
              <a:buClr>
                <a:schemeClr val="dk1"/>
              </a:buClr>
              <a:buSzPts val="1120"/>
              <a:buNone/>
            </a:pPr>
            <a:r>
              <a:rPr lang="en-US" sz="1120"/>
              <a:t># getting user’s age</a:t>
            </a:r>
            <a:endParaRPr sz="1120"/>
          </a:p>
          <a:p>
            <a:pPr indent="0" lvl="0" marL="0" rtl="0" algn="l">
              <a:lnSpc>
                <a:spcPct val="90000"/>
              </a:lnSpc>
              <a:spcBef>
                <a:spcPts val="1000"/>
              </a:spcBef>
              <a:spcAft>
                <a:spcPts val="0"/>
              </a:spcAft>
              <a:buClr>
                <a:schemeClr val="dk1"/>
              </a:buClr>
              <a:buSzPts val="1120"/>
              <a:buNone/>
            </a:pPr>
            <a:r>
              <a:rPr lang="en-US" sz="1120"/>
              <a:t>print("Enter your age:")</a:t>
            </a:r>
            <a:endParaRPr sz="1120"/>
          </a:p>
          <a:p>
            <a:pPr indent="0" lvl="0" marL="0" rtl="0" algn="l">
              <a:lnSpc>
                <a:spcPct val="90000"/>
              </a:lnSpc>
              <a:spcBef>
                <a:spcPts val="1000"/>
              </a:spcBef>
              <a:spcAft>
                <a:spcPts val="0"/>
              </a:spcAft>
              <a:buClr>
                <a:schemeClr val="dk1"/>
              </a:buClr>
              <a:buSzPts val="1120"/>
              <a:buNone/>
            </a:pPr>
            <a:r>
              <a:rPr lang="en-US" sz="1120"/>
              <a:t>age = int(input())</a:t>
            </a:r>
            <a:endParaRPr sz="1120"/>
          </a:p>
          <a:p>
            <a:pPr indent="0" lvl="0" marL="0" rtl="0" algn="l">
              <a:lnSpc>
                <a:spcPct val="90000"/>
              </a:lnSpc>
              <a:spcBef>
                <a:spcPts val="1000"/>
              </a:spcBef>
              <a:spcAft>
                <a:spcPts val="0"/>
              </a:spcAft>
              <a:buClr>
                <a:schemeClr val="dk1"/>
              </a:buClr>
              <a:buSzPts val="1120"/>
              <a:buNone/>
            </a:pPr>
            <a:r>
              <a:rPr lang="en-US" sz="1120"/>
              <a:t># condition to check if user is eligible or not</a:t>
            </a:r>
            <a:endParaRPr sz="1120"/>
          </a:p>
          <a:p>
            <a:pPr indent="0" lvl="0" marL="0" rtl="0" algn="l">
              <a:lnSpc>
                <a:spcPct val="90000"/>
              </a:lnSpc>
              <a:spcBef>
                <a:spcPts val="1000"/>
              </a:spcBef>
              <a:spcAft>
                <a:spcPts val="0"/>
              </a:spcAft>
              <a:buClr>
                <a:schemeClr val="dk1"/>
              </a:buClr>
              <a:buSzPts val="1120"/>
              <a:buNone/>
            </a:pPr>
            <a:r>
              <a:rPr lang="en-US" sz="1120"/>
              <a:t>if( age &gt;= 18 ):</a:t>
            </a:r>
            <a:endParaRPr sz="1120"/>
          </a:p>
          <a:p>
            <a:pPr indent="0" lvl="0" marL="0" rtl="0" algn="l">
              <a:lnSpc>
                <a:spcPct val="90000"/>
              </a:lnSpc>
              <a:spcBef>
                <a:spcPts val="1000"/>
              </a:spcBef>
              <a:spcAft>
                <a:spcPts val="0"/>
              </a:spcAft>
              <a:buClr>
                <a:schemeClr val="dk1"/>
              </a:buClr>
              <a:buSzPts val="1120"/>
              <a:buNone/>
            </a:pPr>
            <a:r>
              <a:rPr lang="en-US" sz="1120"/>
              <a:t>  print( name, ' is eligible to vote.')</a:t>
            </a:r>
            <a:endParaRPr sz="1120"/>
          </a:p>
          <a:p>
            <a:pPr indent="0" lvl="0" marL="0" rtl="0" algn="l">
              <a:lnSpc>
                <a:spcPct val="90000"/>
              </a:lnSpc>
              <a:spcBef>
                <a:spcPts val="1000"/>
              </a:spcBef>
              <a:spcAft>
                <a:spcPts val="0"/>
              </a:spcAft>
              <a:buClr>
                <a:schemeClr val="dk1"/>
              </a:buClr>
              <a:buSzPts val="1120"/>
              <a:buNone/>
            </a:pPr>
            <a:r>
              <a:rPr lang="en-US" sz="1120"/>
              <a:t>else:</a:t>
            </a:r>
            <a:endParaRPr sz="1120"/>
          </a:p>
          <a:p>
            <a:pPr indent="0" lvl="0" marL="0" rtl="0" algn="l">
              <a:lnSpc>
                <a:spcPct val="90000"/>
              </a:lnSpc>
              <a:spcBef>
                <a:spcPts val="1000"/>
              </a:spcBef>
              <a:spcAft>
                <a:spcPts val="0"/>
              </a:spcAft>
              <a:buClr>
                <a:schemeClr val="dk1"/>
              </a:buClr>
              <a:buSzPts val="1120"/>
              <a:buNone/>
            </a:pPr>
            <a:r>
              <a:rPr lang="en-US" sz="1120"/>
              <a:t>    print( name, ' is not eligible to vote.')</a:t>
            </a:r>
            <a:endParaRPr sz="11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 Python Multiline Statements</a:t>
            </a:r>
            <a:endParaRPr sz="1400"/>
          </a:p>
          <a:p>
            <a:pPr indent="0" lvl="0" marL="0" rtl="0" algn="l">
              <a:lnSpc>
                <a:spcPct val="90000"/>
              </a:lnSpc>
              <a:spcBef>
                <a:spcPts val="1000"/>
              </a:spcBef>
              <a:spcAft>
                <a:spcPts val="0"/>
              </a:spcAft>
              <a:buClr>
                <a:schemeClr val="dk1"/>
              </a:buClr>
              <a:buSzPts val="1400"/>
              <a:buNone/>
            </a:pPr>
            <a:r>
              <a:rPr lang="en-US" sz="1400"/>
              <a:t>This one is an important Python syntax. Python does not mandate semicolons. A new line means a new statement. But sometimes, you may want to split a statement over two or more lines. It may be to aid readability. You can do so in the following ways.</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Use a backward slash</a:t>
            </a:r>
            <a:endParaRPr sz="1400"/>
          </a:p>
          <a:p>
            <a:pPr indent="0" lvl="0" marL="0" rtl="0" algn="l">
              <a:lnSpc>
                <a:spcPct val="90000"/>
              </a:lnSpc>
              <a:spcBef>
                <a:spcPts val="1000"/>
              </a:spcBef>
              <a:spcAft>
                <a:spcPts val="0"/>
              </a:spcAft>
              <a:buClr>
                <a:schemeClr val="dk1"/>
              </a:buClr>
              <a:buSzPts val="1400"/>
              <a:buNone/>
            </a:pPr>
            <a:r>
              <a:rPr lang="en-US" sz="1400"/>
              <a:t>&gt;&gt;&gt; print("Hi\</a:t>
            </a:r>
            <a:endParaRPr sz="1400"/>
          </a:p>
          <a:p>
            <a:pPr indent="0" lvl="0" marL="0" rtl="0" algn="l">
              <a:lnSpc>
                <a:spcPct val="90000"/>
              </a:lnSpc>
              <a:spcBef>
                <a:spcPts val="1000"/>
              </a:spcBef>
              <a:spcAft>
                <a:spcPts val="0"/>
              </a:spcAft>
              <a:buClr>
                <a:schemeClr val="dk1"/>
              </a:buClr>
              <a:buSzPts val="1400"/>
              <a:buNone/>
            </a:pPr>
            <a:r>
              <a:rPr lang="en-US" sz="1400"/>
              <a:t>how are you?")</a:t>
            </a:r>
            <a:endParaRPr sz="1400"/>
          </a:p>
          <a:p>
            <a:pPr indent="0" lvl="0" marL="0" rtl="0" algn="l">
              <a:lnSpc>
                <a:spcPct val="90000"/>
              </a:lnSpc>
              <a:spcBef>
                <a:spcPts val="1000"/>
              </a:spcBef>
              <a:spcAft>
                <a:spcPts val="0"/>
              </a:spcAft>
              <a:buClr>
                <a:schemeClr val="dk1"/>
              </a:buClr>
              <a:buSzPts val="1400"/>
              <a:buNone/>
            </a:pPr>
            <a:r>
              <a:rPr lang="en-US" sz="1400"/>
              <a:t>We can also use it to distribute a statement without a string across lines.</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&gt;&gt;&gt; a\</a:t>
            </a:r>
            <a:endParaRPr sz="1400"/>
          </a:p>
          <a:p>
            <a:pPr indent="0" lvl="0" marL="0" rtl="0" algn="l">
              <a:lnSpc>
                <a:spcPct val="90000"/>
              </a:lnSpc>
              <a:spcBef>
                <a:spcPts val="1000"/>
              </a:spcBef>
              <a:spcAft>
                <a:spcPts val="0"/>
              </a:spcAft>
              <a:buClr>
                <a:schemeClr val="dk1"/>
              </a:buClr>
              <a:buSzPts val="1400"/>
              <a:buNone/>
            </a:pPr>
            <a:r>
              <a:rPr lang="en-US" sz="1400"/>
              <a:t>=\</a:t>
            </a:r>
            <a:endParaRPr sz="1400"/>
          </a:p>
          <a:p>
            <a:pPr indent="0" lvl="0" marL="0" rtl="0" algn="l">
              <a:lnSpc>
                <a:spcPct val="90000"/>
              </a:lnSpc>
              <a:spcBef>
                <a:spcPts val="1000"/>
              </a:spcBef>
              <a:spcAft>
                <a:spcPts val="0"/>
              </a:spcAft>
              <a:buClr>
                <a:schemeClr val="dk1"/>
              </a:buClr>
              <a:buSzPts val="1400"/>
              <a:buNone/>
            </a:pPr>
            <a:r>
              <a:rPr lang="en-US" sz="1400"/>
              <a:t>10</a:t>
            </a:r>
            <a:endParaRPr sz="1400"/>
          </a:p>
          <a:p>
            <a:pPr indent="0" lvl="0" marL="0" rtl="0" algn="l">
              <a:lnSpc>
                <a:spcPct val="90000"/>
              </a:lnSpc>
              <a:spcBef>
                <a:spcPts val="1000"/>
              </a:spcBef>
              <a:spcAft>
                <a:spcPts val="0"/>
              </a:spcAft>
              <a:buClr>
                <a:schemeClr val="dk1"/>
              </a:buClr>
              <a:buSzPts val="1400"/>
              <a:buNone/>
            </a:pPr>
            <a:r>
              <a:rPr lang="en-US" sz="1400"/>
              <a:t>&gt;&gt;&gt; print(a)</a:t>
            </a:r>
            <a:endParaRPr sz="1400"/>
          </a:p>
          <a:p>
            <a:pPr indent="0" lvl="0" marL="0" rtl="0" algn="l">
              <a:lnSpc>
                <a:spcPct val="90000"/>
              </a:lnSpc>
              <a:spcBef>
                <a:spcPts val="1000"/>
              </a:spcBef>
              <a:spcAft>
                <a:spcPts val="0"/>
              </a:spcAft>
              <a:buClr>
                <a:schemeClr val="dk1"/>
              </a:buClr>
              <a:buSzPts val="1400"/>
              <a:buNone/>
            </a:pPr>
            <a:r>
              <a:rPr lang="en-US" sz="1400"/>
              <a:t>Output: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Python Comments</a:t>
            </a:r>
            <a:endParaRPr/>
          </a:p>
          <a:p>
            <a:pPr indent="-228600" lvl="0" marL="228600" rtl="0" algn="l">
              <a:lnSpc>
                <a:spcPct val="90000"/>
              </a:lnSpc>
              <a:spcBef>
                <a:spcPts val="1000"/>
              </a:spcBef>
              <a:spcAft>
                <a:spcPts val="0"/>
              </a:spcAft>
              <a:buClr>
                <a:schemeClr val="dk1"/>
              </a:buClr>
              <a:buSzPts val="2800"/>
              <a:buChar char="•"/>
            </a:pPr>
            <a:r>
              <a:rPr lang="en-US"/>
              <a:t>Python Syntax ‘Comments’ let you store tags at the right places in the code. You can use them to explain complex sections of code. The interpreter ignores comments. Declare a comment using an octothorpe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&gt;&gt;&gt; #This is a comment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79"/>
              <a:buNone/>
            </a:pPr>
            <a:r>
              <a:rPr lang="en-US" sz="1679"/>
              <a:t>Python Docstrings</a:t>
            </a:r>
            <a:endParaRPr sz="1679"/>
          </a:p>
          <a:p>
            <a:pPr indent="0" lvl="0" marL="0" rtl="0" algn="l">
              <a:lnSpc>
                <a:spcPct val="90000"/>
              </a:lnSpc>
              <a:spcBef>
                <a:spcPts val="1000"/>
              </a:spcBef>
              <a:spcAft>
                <a:spcPts val="0"/>
              </a:spcAft>
              <a:buClr>
                <a:schemeClr val="dk1"/>
              </a:buClr>
              <a:buSzPts val="1679"/>
              <a:buNone/>
            </a:pPr>
            <a:r>
              <a:rPr lang="en-US" sz="1679"/>
              <a:t>A docstring is a documentation string. As a comment, this Python Syntax is used to explain code. But unlike comments, they are more specific. Also, they are retained at runtime. This way, the programmer can inspect them at runtime. Delimit a docstring using three double-quotes. You may put it as a function’s first line to describe it.</a:t>
            </a:r>
            <a:endParaRPr sz="1679"/>
          </a:p>
          <a:p>
            <a:pPr indent="0" lvl="0" marL="0" rtl="0" algn="l">
              <a:lnSpc>
                <a:spcPct val="90000"/>
              </a:lnSpc>
              <a:spcBef>
                <a:spcPts val="1000"/>
              </a:spcBef>
              <a:spcAft>
                <a:spcPts val="0"/>
              </a:spcAft>
              <a:buClr>
                <a:schemeClr val="dk1"/>
              </a:buClr>
              <a:buSzPts val="1680"/>
              <a:buNone/>
            </a:pPr>
            <a:r>
              <a:t/>
            </a:r>
            <a:endParaRPr sz="1679"/>
          </a:p>
          <a:p>
            <a:pPr indent="0" lvl="0" marL="0" rtl="0" algn="l">
              <a:lnSpc>
                <a:spcPct val="90000"/>
              </a:lnSpc>
              <a:spcBef>
                <a:spcPts val="1000"/>
              </a:spcBef>
              <a:spcAft>
                <a:spcPts val="0"/>
              </a:spcAft>
              <a:buClr>
                <a:schemeClr val="dk1"/>
              </a:buClr>
              <a:buSzPts val="1679"/>
              <a:buNone/>
            </a:pPr>
            <a:r>
              <a:rPr lang="en-US" sz="1679"/>
              <a:t>&gt;&gt;&gt; def func():</a:t>
            </a:r>
            <a:endParaRPr sz="1679"/>
          </a:p>
          <a:p>
            <a:pPr indent="0" lvl="0" marL="0" rtl="0" algn="l">
              <a:lnSpc>
                <a:spcPct val="90000"/>
              </a:lnSpc>
              <a:spcBef>
                <a:spcPts val="1000"/>
              </a:spcBef>
              <a:spcAft>
                <a:spcPts val="0"/>
              </a:spcAft>
              <a:buClr>
                <a:schemeClr val="dk1"/>
              </a:buClr>
              <a:buSzPts val="1679"/>
              <a:buNone/>
            </a:pPr>
            <a:r>
              <a:rPr lang="en-US" sz="1679"/>
              <a:t>  """</a:t>
            </a:r>
            <a:endParaRPr sz="1679"/>
          </a:p>
          <a:p>
            <a:pPr indent="0" lvl="0" marL="0" rtl="0" algn="l">
              <a:lnSpc>
                <a:spcPct val="90000"/>
              </a:lnSpc>
              <a:spcBef>
                <a:spcPts val="1000"/>
              </a:spcBef>
              <a:spcAft>
                <a:spcPts val="0"/>
              </a:spcAft>
              <a:buClr>
                <a:schemeClr val="dk1"/>
              </a:buClr>
              <a:buSzPts val="1679"/>
              <a:buNone/>
            </a:pPr>
            <a:r>
              <a:rPr lang="en-US" sz="1679"/>
              <a:t>    This function prints out a greeting</a:t>
            </a:r>
            <a:endParaRPr sz="1679"/>
          </a:p>
          <a:p>
            <a:pPr indent="0" lvl="0" marL="0" rtl="0" algn="l">
              <a:lnSpc>
                <a:spcPct val="90000"/>
              </a:lnSpc>
              <a:spcBef>
                <a:spcPts val="1000"/>
              </a:spcBef>
              <a:spcAft>
                <a:spcPts val="0"/>
              </a:spcAft>
              <a:buClr>
                <a:schemeClr val="dk1"/>
              </a:buClr>
              <a:buSzPts val="1679"/>
              <a:buNone/>
            </a:pPr>
            <a:r>
              <a:rPr lang="en-US" sz="1679"/>
              <a:t>  """</a:t>
            </a:r>
            <a:endParaRPr sz="1679"/>
          </a:p>
          <a:p>
            <a:pPr indent="0" lvl="0" marL="0" rtl="0" algn="l">
              <a:lnSpc>
                <a:spcPct val="90000"/>
              </a:lnSpc>
              <a:spcBef>
                <a:spcPts val="1000"/>
              </a:spcBef>
              <a:spcAft>
                <a:spcPts val="0"/>
              </a:spcAft>
              <a:buClr>
                <a:schemeClr val="dk1"/>
              </a:buClr>
              <a:buSzPts val="1679"/>
              <a:buNone/>
            </a:pPr>
            <a:r>
              <a:rPr lang="en-US" sz="1679"/>
              <a:t>  print("Hi")</a:t>
            </a:r>
            <a:endParaRPr sz="1679"/>
          </a:p>
          <a:p>
            <a:pPr indent="0" lvl="0" marL="0" rtl="0" algn="l">
              <a:lnSpc>
                <a:spcPct val="90000"/>
              </a:lnSpc>
              <a:spcBef>
                <a:spcPts val="1000"/>
              </a:spcBef>
              <a:spcAft>
                <a:spcPts val="0"/>
              </a:spcAft>
              <a:buClr>
                <a:schemeClr val="dk1"/>
              </a:buClr>
              <a:buSzPts val="1679"/>
              <a:buNone/>
            </a:pPr>
            <a:r>
              <a:rPr lang="en-US" sz="1679"/>
              <a:t>&gt;&gt;&gt; func()</a:t>
            </a:r>
            <a:endParaRPr sz="167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Python Indentation</a:t>
            </a:r>
            <a:endParaRPr/>
          </a:p>
          <a:p>
            <a:pPr indent="0" lvl="0" marL="0" rtl="0" algn="l">
              <a:lnSpc>
                <a:spcPct val="90000"/>
              </a:lnSpc>
              <a:spcBef>
                <a:spcPts val="1000"/>
              </a:spcBef>
              <a:spcAft>
                <a:spcPts val="0"/>
              </a:spcAft>
              <a:buClr>
                <a:schemeClr val="dk1"/>
              </a:buClr>
              <a:buSzPts val="2800"/>
              <a:buNone/>
            </a:pPr>
            <a:r>
              <a:rPr lang="en-US"/>
              <a:t>Since Python doesn’t use curly braces to delimit blocks of code, this Python Syntax is mandatory. You can indent code under a function, loop, or class.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if 2&gt;1: </a:t>
            </a:r>
            <a:endParaRPr/>
          </a:p>
          <a:p>
            <a:pPr indent="0" lvl="0" marL="0" rtl="0" algn="l">
              <a:lnSpc>
                <a:spcPct val="90000"/>
              </a:lnSpc>
              <a:spcBef>
                <a:spcPts val="1000"/>
              </a:spcBef>
              <a:spcAft>
                <a:spcPts val="0"/>
              </a:spcAft>
              <a:buClr>
                <a:schemeClr val="dk1"/>
              </a:buClr>
              <a:buSzPts val="2800"/>
              <a:buNone/>
            </a:pPr>
            <a:r>
              <a:rPr lang="en-US"/>
              <a:t>     print("2 is the bigger person");</a:t>
            </a:r>
            <a:endParaRPr/>
          </a:p>
          <a:p>
            <a:pPr indent="0" lvl="0" marL="0" rtl="0" algn="l">
              <a:lnSpc>
                <a:spcPct val="90000"/>
              </a:lnSpc>
              <a:spcBef>
                <a:spcPts val="1000"/>
              </a:spcBef>
              <a:spcAft>
                <a:spcPts val="0"/>
              </a:spcAft>
              <a:buClr>
                <a:schemeClr val="dk1"/>
              </a:buClr>
              <a:buSzPts val="2800"/>
              <a:buNone/>
            </a:pPr>
            <a:r>
              <a:rPr lang="en-US"/>
              <a:t>      print("But 1 is worthy too");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Python Multiple Statements in One Line</a:t>
            </a:r>
            <a:endParaRPr/>
          </a:p>
          <a:p>
            <a:pPr indent="0" lvl="0" marL="0" rtl="0" algn="l">
              <a:lnSpc>
                <a:spcPct val="90000"/>
              </a:lnSpc>
              <a:spcBef>
                <a:spcPts val="1000"/>
              </a:spcBef>
              <a:spcAft>
                <a:spcPts val="0"/>
              </a:spcAft>
              <a:buClr>
                <a:schemeClr val="dk1"/>
              </a:buClr>
              <a:buSzPts val="2800"/>
              <a:buNone/>
            </a:pPr>
            <a:r>
              <a:rPr lang="en-US"/>
              <a:t>You can also fit in more than one statement on one line. Do this by separating them with a semicolon. But you’d only want to do so if it supplements readability.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a=7;print(a);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00"/>
              <a:buNone/>
            </a:pPr>
            <a:r>
              <a:rPr b="1" lang="en-US" sz="1000"/>
              <a:t>Python Quotations</a:t>
            </a:r>
            <a:endParaRPr b="1" sz="1000"/>
          </a:p>
          <a:p>
            <a:pPr indent="0" lvl="0" marL="0" rtl="0" algn="l">
              <a:lnSpc>
                <a:spcPct val="90000"/>
              </a:lnSpc>
              <a:spcBef>
                <a:spcPts val="1000"/>
              </a:spcBef>
              <a:spcAft>
                <a:spcPts val="0"/>
              </a:spcAft>
              <a:buClr>
                <a:schemeClr val="dk1"/>
              </a:buClr>
              <a:buSzPts val="1000"/>
              <a:buNone/>
            </a:pPr>
            <a:r>
              <a:rPr b="1" lang="en-US" sz="1000"/>
              <a:t>Python supports the single quote and the double quote for string literals. But if you begin a string with a single quote, you must end it with a single quote. The same goes for double-quotes.</a:t>
            </a:r>
            <a:endParaRPr b="1" sz="1000"/>
          </a:p>
          <a:p>
            <a:pPr indent="0" lvl="0" marL="0" rtl="0" algn="l">
              <a:lnSpc>
                <a:spcPct val="90000"/>
              </a:lnSpc>
              <a:spcBef>
                <a:spcPts val="1000"/>
              </a:spcBef>
              <a:spcAft>
                <a:spcPts val="0"/>
              </a:spcAft>
              <a:buClr>
                <a:schemeClr val="dk1"/>
              </a:buClr>
              <a:buSzPts val="1000"/>
              <a:buNone/>
            </a:pPr>
            <a:r>
              <a:t/>
            </a:r>
            <a:endParaRPr b="1" sz="1000"/>
          </a:p>
          <a:p>
            <a:pPr indent="0" lvl="0" marL="0" rtl="0" algn="l">
              <a:lnSpc>
                <a:spcPct val="90000"/>
              </a:lnSpc>
              <a:spcBef>
                <a:spcPts val="1000"/>
              </a:spcBef>
              <a:spcAft>
                <a:spcPts val="0"/>
              </a:spcAft>
              <a:buClr>
                <a:schemeClr val="dk1"/>
              </a:buClr>
              <a:buSzPts val="1000"/>
              <a:buNone/>
            </a:pPr>
            <a:r>
              <a:rPr b="1" lang="en-US" sz="1000"/>
              <a:t>The following string is delimited by single quotes.</a:t>
            </a:r>
            <a:endParaRPr b="1" sz="1000"/>
          </a:p>
          <a:p>
            <a:pPr indent="0" lvl="0" marL="0" rtl="0" algn="l">
              <a:lnSpc>
                <a:spcPct val="90000"/>
              </a:lnSpc>
              <a:spcBef>
                <a:spcPts val="1000"/>
              </a:spcBef>
              <a:spcAft>
                <a:spcPts val="0"/>
              </a:spcAft>
              <a:buClr>
                <a:schemeClr val="dk1"/>
              </a:buClr>
              <a:buSzPts val="1000"/>
              <a:buNone/>
            </a:pPr>
            <a:r>
              <a:t/>
            </a:r>
            <a:endParaRPr b="1" sz="1000"/>
          </a:p>
          <a:p>
            <a:pPr indent="0" lvl="0" marL="0" rtl="0" algn="l">
              <a:lnSpc>
                <a:spcPct val="90000"/>
              </a:lnSpc>
              <a:spcBef>
                <a:spcPts val="1000"/>
              </a:spcBef>
              <a:spcAft>
                <a:spcPts val="0"/>
              </a:spcAft>
              <a:buClr>
                <a:schemeClr val="dk1"/>
              </a:buClr>
              <a:buSzPts val="1000"/>
              <a:buNone/>
            </a:pPr>
            <a:r>
              <a:rPr b="1" lang="en-US" sz="1000"/>
              <a:t>&gt;&gt;&gt; print('We need a chaperone');</a:t>
            </a:r>
            <a:endParaRPr b="1" sz="1000"/>
          </a:p>
          <a:p>
            <a:pPr indent="0" lvl="0" marL="0" rtl="0" algn="l">
              <a:lnSpc>
                <a:spcPct val="90000"/>
              </a:lnSpc>
              <a:spcBef>
                <a:spcPts val="1000"/>
              </a:spcBef>
              <a:spcAft>
                <a:spcPts val="0"/>
              </a:spcAft>
              <a:buClr>
                <a:schemeClr val="dk1"/>
              </a:buClr>
              <a:buSzPts val="1000"/>
              <a:buNone/>
            </a:pPr>
            <a:r>
              <a:rPr b="1" lang="en-US" sz="1000"/>
              <a:t>Output:</a:t>
            </a:r>
            <a:endParaRPr b="1" sz="1000"/>
          </a:p>
          <a:p>
            <a:pPr indent="0" lvl="0" marL="0" rtl="0" algn="l">
              <a:lnSpc>
                <a:spcPct val="90000"/>
              </a:lnSpc>
              <a:spcBef>
                <a:spcPts val="1000"/>
              </a:spcBef>
              <a:spcAft>
                <a:spcPts val="0"/>
              </a:spcAft>
              <a:buClr>
                <a:schemeClr val="dk1"/>
              </a:buClr>
              <a:buSzPts val="1000"/>
              <a:buNone/>
            </a:pPr>
            <a:r>
              <a:rPr b="1" lang="en-US" sz="1000"/>
              <a:t>We need a chaperone</a:t>
            </a:r>
            <a:endParaRPr b="1" sz="1000"/>
          </a:p>
          <a:p>
            <a:pPr indent="0" lvl="0" marL="0" rtl="0" algn="l">
              <a:lnSpc>
                <a:spcPct val="90000"/>
              </a:lnSpc>
              <a:spcBef>
                <a:spcPts val="1000"/>
              </a:spcBef>
              <a:spcAft>
                <a:spcPts val="0"/>
              </a:spcAft>
              <a:buClr>
                <a:schemeClr val="dk1"/>
              </a:buClr>
              <a:buSzPts val="1000"/>
              <a:buNone/>
            </a:pPr>
            <a:r>
              <a:t/>
            </a:r>
            <a:endParaRPr b="1" sz="1000"/>
          </a:p>
          <a:p>
            <a:pPr indent="0" lvl="0" marL="0" rtl="0" algn="l">
              <a:lnSpc>
                <a:spcPct val="90000"/>
              </a:lnSpc>
              <a:spcBef>
                <a:spcPts val="1000"/>
              </a:spcBef>
              <a:spcAft>
                <a:spcPts val="0"/>
              </a:spcAft>
              <a:buClr>
                <a:schemeClr val="dk1"/>
              </a:buClr>
              <a:buSzPts val="1000"/>
              <a:buNone/>
            </a:pPr>
            <a:r>
              <a:rPr b="1" lang="en-US" sz="1000"/>
              <a:t>This string is delimited by double-quotes.</a:t>
            </a:r>
            <a:endParaRPr b="1" sz="1000"/>
          </a:p>
          <a:p>
            <a:pPr indent="0" lvl="0" marL="0" rtl="0" algn="l">
              <a:lnSpc>
                <a:spcPct val="90000"/>
              </a:lnSpc>
              <a:spcBef>
                <a:spcPts val="1000"/>
              </a:spcBef>
              <a:spcAft>
                <a:spcPts val="0"/>
              </a:spcAft>
              <a:buClr>
                <a:schemeClr val="dk1"/>
              </a:buClr>
              <a:buSzPts val="1000"/>
              <a:buNone/>
            </a:pPr>
            <a:r>
              <a:rPr b="1" lang="en-US" sz="1000"/>
              <a:t>&gt;&gt;&gt; print("We need a 'chaperone'");</a:t>
            </a:r>
            <a:endParaRPr b="1" sz="1000"/>
          </a:p>
          <a:p>
            <a:pPr indent="0" lvl="0" marL="0" rtl="0" algn="l">
              <a:lnSpc>
                <a:spcPct val="90000"/>
              </a:lnSpc>
              <a:spcBef>
                <a:spcPts val="1000"/>
              </a:spcBef>
              <a:spcAft>
                <a:spcPts val="0"/>
              </a:spcAft>
              <a:buClr>
                <a:schemeClr val="dk1"/>
              </a:buClr>
              <a:buSzPts val="1000"/>
              <a:buNone/>
            </a:pPr>
            <a:r>
              <a:rPr b="1" lang="en-US" sz="1000"/>
              <a:t>Output:</a:t>
            </a:r>
            <a:endParaRPr b="1" sz="1000"/>
          </a:p>
          <a:p>
            <a:pPr indent="0" lvl="0" marL="0" rtl="0" algn="l">
              <a:lnSpc>
                <a:spcPct val="90000"/>
              </a:lnSpc>
              <a:spcBef>
                <a:spcPts val="1000"/>
              </a:spcBef>
              <a:spcAft>
                <a:spcPts val="0"/>
              </a:spcAft>
              <a:buClr>
                <a:schemeClr val="dk1"/>
              </a:buClr>
              <a:buSzPts val="1000"/>
              <a:buNone/>
            </a:pPr>
            <a:r>
              <a:rPr b="1" lang="en-US" sz="1000"/>
              <a:t>We need a ‘chaperone’</a:t>
            </a:r>
            <a:endParaRPr b="1" sz="1000"/>
          </a:p>
          <a:p>
            <a:pPr indent="0" lvl="0" marL="0" rtl="0" algn="l">
              <a:lnSpc>
                <a:spcPct val="90000"/>
              </a:lnSpc>
              <a:spcBef>
                <a:spcPts val="1000"/>
              </a:spcBef>
              <a:spcAft>
                <a:spcPts val="0"/>
              </a:spcAft>
              <a:buClr>
                <a:schemeClr val="dk1"/>
              </a:buClr>
              <a:buSzPts val="1000"/>
              <a:buNone/>
            </a:pPr>
            <a:r>
              <a:rPr b="1" lang="en-US" sz="1000"/>
              <a:t>Notice how we used single quotes around the word chaperone in the string? If we used double quotes everywhere, the string would terminate prematurely.</a:t>
            </a:r>
            <a:endParaRPr b="1" sz="1000"/>
          </a:p>
          <a:p>
            <a:pPr indent="0" lvl="0" marL="0" rtl="0" algn="l">
              <a:lnSpc>
                <a:spcPct val="90000"/>
              </a:lnSpc>
              <a:spcBef>
                <a:spcPts val="1000"/>
              </a:spcBef>
              <a:spcAft>
                <a:spcPts val="0"/>
              </a:spcAft>
              <a:buClr>
                <a:schemeClr val="dk1"/>
              </a:buClr>
              <a:buSzPts val="1000"/>
              <a:buNone/>
            </a:pPr>
            <a:r>
              <a:t/>
            </a:r>
            <a:endParaRPr b="1" sz="1000"/>
          </a:p>
          <a:p>
            <a:pPr indent="0" lvl="0" marL="0" rtl="0" algn="l">
              <a:lnSpc>
                <a:spcPct val="90000"/>
              </a:lnSpc>
              <a:spcBef>
                <a:spcPts val="1000"/>
              </a:spcBef>
              <a:spcAft>
                <a:spcPts val="0"/>
              </a:spcAft>
              <a:buClr>
                <a:schemeClr val="dk1"/>
              </a:buClr>
              <a:buSzPts val="1000"/>
              <a:buNone/>
            </a:pPr>
            <a:r>
              <a:rPr b="1" lang="en-US" sz="1000"/>
              <a:t>&gt;&gt;&gt; print("We need a "chaperone"");</a:t>
            </a:r>
            <a:endParaRPr b="1" sz="1000"/>
          </a:p>
          <a:p>
            <a:pPr indent="0" lvl="0" marL="0" rtl="0" algn="l">
              <a:lnSpc>
                <a:spcPct val="90000"/>
              </a:lnSpc>
              <a:spcBef>
                <a:spcPts val="1000"/>
              </a:spcBef>
              <a:spcAft>
                <a:spcPts val="0"/>
              </a:spcAft>
              <a:buClr>
                <a:schemeClr val="dk1"/>
              </a:buClr>
              <a:buSzPts val="1000"/>
              <a:buNone/>
            </a:pPr>
            <a:r>
              <a:rPr b="1" lang="en-US" sz="1000"/>
              <a:t>Output:</a:t>
            </a:r>
            <a:endParaRPr b="1" sz="1000"/>
          </a:p>
          <a:p>
            <a:pPr indent="0" lvl="0" marL="0" rtl="0" algn="l">
              <a:lnSpc>
                <a:spcPct val="90000"/>
              </a:lnSpc>
              <a:spcBef>
                <a:spcPts val="1000"/>
              </a:spcBef>
              <a:spcAft>
                <a:spcPts val="0"/>
              </a:spcAft>
              <a:buClr>
                <a:schemeClr val="dk1"/>
              </a:buClr>
              <a:buSzPts val="1000"/>
              <a:buNone/>
            </a:pPr>
            <a:r>
              <a:t/>
            </a:r>
            <a:endParaRPr b="1" sz="1000"/>
          </a:p>
          <a:p>
            <a:pPr indent="0" lvl="0" marL="0" rtl="0" algn="l">
              <a:lnSpc>
                <a:spcPct val="90000"/>
              </a:lnSpc>
              <a:spcBef>
                <a:spcPts val="1000"/>
              </a:spcBef>
              <a:spcAft>
                <a:spcPts val="0"/>
              </a:spcAft>
              <a:buClr>
                <a:schemeClr val="dk1"/>
              </a:buClr>
              <a:buSzPts val="1000"/>
              <a:buNone/>
            </a:pPr>
            <a:r>
              <a:rPr b="1" lang="en-US" sz="1000"/>
              <a:t>SyntaxError: invalid syntax</a:t>
            </a:r>
            <a:endParaRPr b="1" sz="1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2020-11-15T06:49:32Z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