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7" r:id="rId5"/>
    <p:sldId id="268" r:id="rId6"/>
    <p:sldId id="258" r:id="rId7"/>
    <p:sldId id="259" r:id="rId8"/>
    <p:sldId id="261" r:id="rId9"/>
    <p:sldId id="262" r:id="rId10"/>
    <p:sldId id="263" r:id="rId11"/>
    <p:sldId id="264" r:id="rId12"/>
    <p:sldId id="265" r:id="rId13"/>
    <p:sldId id="269" r:id="rId14"/>
    <p:sldId id="270" r:id="rId15"/>
    <p:sldId id="267" r:id="rId16"/>
    <p:sldId id="266"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741" autoAdjust="0"/>
  </p:normalViewPr>
  <p:slideViewPr>
    <p:cSldViewPr snapToGrid="0">
      <p:cViewPr>
        <p:scale>
          <a:sx n="65" d="100"/>
          <a:sy n="65" d="100"/>
        </p:scale>
        <p:origin x="10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11/16/2023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11/16/2023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11/16/2023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11/16/2023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11/16/2023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11/16/2023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11/16/2023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11/16/2023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11/16/2023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11/16/2023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jithamittapalli/AICTE-CYBER-SECURITY-INTERNSH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vijithamittapalli2003@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GB" sz="3600" dirty="0"/>
              <a:t>STEGANOGRAPHY – HIDING MESSAGE IN AN IMAGE</a:t>
            </a:r>
            <a:endParaRPr lang="en-US" dirty="0"/>
          </a:p>
        </p:txBody>
      </p:sp>
      <p:pic>
        <p:nvPicPr>
          <p:cNvPr id="15" name="Content Placeholder 14">
            <a:extLst>
              <a:ext uri="{FF2B5EF4-FFF2-40B4-BE49-F238E27FC236}">
                <a16:creationId xmlns:a16="http://schemas.microsoft.com/office/drawing/2014/main" id="{99BC83A4-1070-BBA1-EE2B-8B006A6B7EBE}"/>
              </a:ext>
            </a:extLst>
          </p:cNvPr>
          <p:cNvPicPr>
            <a:picLocks noGrp="1" noChangeAspect="1"/>
          </p:cNvPicPr>
          <p:nvPr>
            <p:ph idx="1"/>
          </p:nvPr>
        </p:nvPicPr>
        <p:blipFill>
          <a:blip r:embed="rId2"/>
          <a:stretch>
            <a:fillRect/>
          </a:stretch>
        </p:blipFill>
        <p:spPr>
          <a:xfrm>
            <a:off x="581192" y="2418735"/>
            <a:ext cx="11029616" cy="398462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CB7E-CED8-EF90-315E-2A9EDA0C54B7}"/>
              </a:ext>
            </a:extLst>
          </p:cNvPr>
          <p:cNvSpPr>
            <a:spLocks noGrp="1"/>
          </p:cNvSpPr>
          <p:nvPr>
            <p:ph type="title"/>
          </p:nvPr>
        </p:nvSpPr>
        <p:spPr/>
        <p:txBody>
          <a:bodyPr/>
          <a:lstStyle/>
          <a:p>
            <a:r>
              <a:rPr lang="en-IN" dirty="0"/>
              <a:t>ENCODING METHODOLOGY</a:t>
            </a:r>
          </a:p>
        </p:txBody>
      </p:sp>
      <p:sp>
        <p:nvSpPr>
          <p:cNvPr id="3" name="Content Placeholder 2">
            <a:extLst>
              <a:ext uri="{FF2B5EF4-FFF2-40B4-BE49-F238E27FC236}">
                <a16:creationId xmlns:a16="http://schemas.microsoft.com/office/drawing/2014/main" id="{01FD9839-5ADD-2233-F3E3-DF9C0A666029}"/>
              </a:ext>
            </a:extLst>
          </p:cNvPr>
          <p:cNvSpPr>
            <a:spLocks noGrp="1"/>
          </p:cNvSpPr>
          <p:nvPr>
            <p:ph idx="1"/>
          </p:nvPr>
        </p:nvSpPr>
        <p:spPr>
          <a:xfrm>
            <a:off x="796413" y="2074607"/>
            <a:ext cx="11207685" cy="3930240"/>
          </a:xfrm>
        </p:spPr>
        <p:txBody>
          <a:bodyPr>
            <a:normAutofit fontScale="85000" lnSpcReduction="10000"/>
          </a:bodyPr>
          <a:lstStyle/>
          <a:p>
            <a:r>
              <a:rPr lang="en-US" sz="2100" b="1" dirty="0"/>
              <a:t>Text-to-Binary Conversion:</a:t>
            </a:r>
          </a:p>
          <a:p>
            <a:pPr marL="0" indent="0">
              <a:buNone/>
            </a:pPr>
            <a:r>
              <a:rPr lang="en-US" dirty="0"/>
              <a:t>                Converts the user-entered text into binary representation, establishing the foundation for data embedding.</a:t>
            </a:r>
          </a:p>
          <a:p>
            <a:r>
              <a:rPr lang="en-US" sz="2100" b="1" dirty="0"/>
              <a:t>Image Pixel Iteration:</a:t>
            </a:r>
          </a:p>
          <a:p>
            <a:pPr marL="0" indent="0">
              <a:buNone/>
            </a:pPr>
            <a:r>
              <a:rPr lang="en-US" dirty="0"/>
              <a:t>              Iterates through the pixels of the selected input image to extract RGB values, providing the canvas for concealing binary data.</a:t>
            </a:r>
          </a:p>
          <a:p>
            <a:r>
              <a:rPr lang="en-US" sz="2100" b="1" dirty="0"/>
              <a:t>Data Embedding:  </a:t>
            </a:r>
          </a:p>
          <a:p>
            <a:pPr marL="0" indent="0">
              <a:buNone/>
            </a:pPr>
            <a:r>
              <a:rPr lang="en-US" dirty="0"/>
              <a:t>             Utilizes steganographic techniques(LSB) to subtly embed the binary representation of the text within the least significant bits of selected image pixels.</a:t>
            </a:r>
          </a:p>
          <a:p>
            <a:r>
              <a:rPr lang="en-US" sz="2100" b="1" dirty="0"/>
              <a:t>Image Reconstruction:</a:t>
            </a:r>
          </a:p>
          <a:p>
            <a:pPr marL="0" indent="0">
              <a:buNone/>
            </a:pPr>
            <a:r>
              <a:rPr lang="en-US" dirty="0"/>
              <a:t>            Reconstructs the </a:t>
            </a:r>
            <a:r>
              <a:rPr lang="en-US" dirty="0" err="1"/>
              <a:t>steganographically</a:t>
            </a:r>
            <a:r>
              <a:rPr lang="en-US" dirty="0"/>
              <a:t> modified image with the concealed text, preserving the visual integrity and format of the original image.</a:t>
            </a:r>
          </a:p>
          <a:p>
            <a:r>
              <a:rPr lang="en-US" sz="2100" b="1" dirty="0"/>
              <a:t>Output Image Saving:</a:t>
            </a:r>
          </a:p>
          <a:p>
            <a:pPr marL="0" indent="0">
              <a:buNone/>
            </a:pPr>
            <a:r>
              <a:rPr lang="en-US" dirty="0"/>
              <a:t>            Allows users to save the newly generated image with concealed text, ensuring a seamless and secure output.</a:t>
            </a:r>
            <a:endParaRPr lang="en-IN" dirty="0"/>
          </a:p>
        </p:txBody>
      </p:sp>
    </p:spTree>
    <p:extLst>
      <p:ext uri="{BB962C8B-B14F-4D97-AF65-F5344CB8AC3E}">
        <p14:creationId xmlns:p14="http://schemas.microsoft.com/office/powerpoint/2010/main" val="421698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A116-C8BB-20FD-9B29-E48ADC01E56A}"/>
              </a:ext>
            </a:extLst>
          </p:cNvPr>
          <p:cNvSpPr>
            <a:spLocks noGrp="1"/>
          </p:cNvSpPr>
          <p:nvPr>
            <p:ph type="title"/>
          </p:nvPr>
        </p:nvSpPr>
        <p:spPr/>
        <p:txBody>
          <a:bodyPr/>
          <a:lstStyle/>
          <a:p>
            <a:r>
              <a:rPr lang="en-IN" dirty="0"/>
              <a:t>DECODING METHODOLOGY</a:t>
            </a:r>
          </a:p>
        </p:txBody>
      </p:sp>
      <p:sp>
        <p:nvSpPr>
          <p:cNvPr id="3" name="Content Placeholder 2">
            <a:extLst>
              <a:ext uri="{FF2B5EF4-FFF2-40B4-BE49-F238E27FC236}">
                <a16:creationId xmlns:a16="http://schemas.microsoft.com/office/drawing/2014/main" id="{FEC79AC5-6291-FEE3-BA1F-76DD0EF9E982}"/>
              </a:ext>
            </a:extLst>
          </p:cNvPr>
          <p:cNvSpPr>
            <a:spLocks noGrp="1"/>
          </p:cNvSpPr>
          <p:nvPr>
            <p:ph idx="1"/>
          </p:nvPr>
        </p:nvSpPr>
        <p:spPr/>
        <p:txBody>
          <a:bodyPr>
            <a:normAutofit lnSpcReduction="10000"/>
          </a:bodyPr>
          <a:lstStyle/>
          <a:p>
            <a:pPr algn="l">
              <a:buFont typeface="+mj-lt"/>
              <a:buAutoNum type="arabicPeriod"/>
            </a:pPr>
            <a:r>
              <a:rPr lang="en-US" sz="1800" b="1" i="0" dirty="0">
                <a:effectLst/>
              </a:rPr>
              <a:t>Image Pixel Iteration:</a:t>
            </a:r>
            <a:endParaRPr lang="en-US" sz="1800" b="0" i="0" dirty="0">
              <a:effectLst/>
            </a:endParaRPr>
          </a:p>
          <a:p>
            <a:pPr marL="457200" lvl="1" indent="0" algn="l">
              <a:buNone/>
            </a:pPr>
            <a:r>
              <a:rPr lang="en-US" sz="1600" b="0" i="0" dirty="0">
                <a:effectLst/>
              </a:rPr>
              <a:t>Similar to the encoding process, iterates through the pixels of the </a:t>
            </a:r>
            <a:r>
              <a:rPr lang="en-US" sz="1600" b="0" i="0" dirty="0" err="1">
                <a:effectLst/>
              </a:rPr>
              <a:t>steganographically</a:t>
            </a:r>
            <a:r>
              <a:rPr lang="en-US" sz="1600" b="0" i="0" dirty="0">
                <a:effectLst/>
              </a:rPr>
              <a:t> modified image to extract RGB values.</a:t>
            </a:r>
          </a:p>
          <a:p>
            <a:pPr algn="l">
              <a:buFont typeface="+mj-lt"/>
              <a:buAutoNum type="arabicPeriod"/>
            </a:pPr>
            <a:r>
              <a:rPr lang="en-US" sz="1800" b="1" i="0" dirty="0">
                <a:effectLst/>
              </a:rPr>
              <a:t>Data Extraction:</a:t>
            </a:r>
            <a:endParaRPr lang="en-US" sz="1800" b="0" i="0" dirty="0">
              <a:effectLst/>
            </a:endParaRPr>
          </a:p>
          <a:p>
            <a:pPr marL="457200" lvl="1" indent="0" algn="l">
              <a:buNone/>
            </a:pPr>
            <a:r>
              <a:rPr lang="en-US" sz="1600" b="0" i="0" dirty="0">
                <a:effectLst/>
              </a:rPr>
              <a:t>Extracts the least significant bits from the pixel values, retrieving the concealed binary representation of the text.</a:t>
            </a:r>
          </a:p>
          <a:p>
            <a:pPr algn="l">
              <a:buFont typeface="+mj-lt"/>
              <a:buAutoNum type="arabicPeriod"/>
            </a:pPr>
            <a:r>
              <a:rPr lang="en-US" sz="1800" b="1" i="0" dirty="0">
                <a:effectLst/>
              </a:rPr>
              <a:t>Binary-to-Text Conversion:</a:t>
            </a:r>
            <a:endParaRPr lang="en-US" sz="1800" b="0" i="0" dirty="0">
              <a:effectLst/>
            </a:endParaRPr>
          </a:p>
          <a:p>
            <a:pPr marL="457200" lvl="1" indent="0" algn="l">
              <a:buNone/>
            </a:pPr>
            <a:r>
              <a:rPr lang="en-US" sz="1600" b="0" i="0" dirty="0">
                <a:effectLst/>
              </a:rPr>
              <a:t>Converts the extracted binary data back into human-readable text, reconstructing the original message.</a:t>
            </a:r>
          </a:p>
          <a:p>
            <a:pPr algn="l">
              <a:buFont typeface="+mj-lt"/>
              <a:buAutoNum type="arabicPeriod"/>
            </a:pPr>
            <a:r>
              <a:rPr lang="en-US" sz="1800" b="1" i="0" dirty="0">
                <a:effectLst/>
              </a:rPr>
              <a:t>Output Presentation:</a:t>
            </a:r>
            <a:endParaRPr lang="en-US" sz="1800" b="0" i="0" dirty="0">
              <a:effectLst/>
            </a:endParaRPr>
          </a:p>
          <a:p>
            <a:pPr marL="457200" lvl="1" indent="0" algn="l">
              <a:buNone/>
            </a:pPr>
            <a:r>
              <a:rPr lang="en-US" sz="1600" b="0" i="0" dirty="0">
                <a:effectLst/>
              </a:rPr>
              <a:t>Presents the decoded text to the user, facilitating the extraction of hidden information from the </a:t>
            </a:r>
            <a:r>
              <a:rPr lang="en-US" sz="1600" b="0" i="0" dirty="0" err="1">
                <a:effectLst/>
              </a:rPr>
              <a:t>steganographically</a:t>
            </a:r>
            <a:r>
              <a:rPr lang="en-US" sz="1600" b="0" i="0" dirty="0">
                <a:effectLst/>
              </a:rPr>
              <a:t> modified image.</a:t>
            </a:r>
          </a:p>
          <a:p>
            <a:endParaRPr lang="en-IN" dirty="0"/>
          </a:p>
        </p:txBody>
      </p:sp>
    </p:spTree>
    <p:extLst>
      <p:ext uri="{BB962C8B-B14F-4D97-AF65-F5344CB8AC3E}">
        <p14:creationId xmlns:p14="http://schemas.microsoft.com/office/powerpoint/2010/main" val="347578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1800" dirty="0"/>
              <a:t>The Image Steganography Application, built with </a:t>
            </a:r>
            <a:r>
              <a:rPr lang="en-US" sz="1800" dirty="0" err="1"/>
              <a:t>Tkinter</a:t>
            </a:r>
            <a:r>
              <a:rPr lang="en-US" sz="1800" dirty="0"/>
              <a:t> and PIL, securely conceals text within digital images using the Least Significant Bit (LSB) method, ensuring visual integrity preservation. Its intuitive GUI promotes user accessibility, while the adoption of advanced steganography techniques, including LSB embedding, enhances data security. The positive user feedback and the application's versatility underscore its effectiveness, making it a valuable tool for secure communication, research, and education in the steganography domain.</a:t>
            </a:r>
          </a:p>
          <a:p>
            <a:pPr marL="0" indent="0">
              <a:buNone/>
            </a:pPr>
            <a:endParaRPr lang="en-US" sz="1800" dirty="0"/>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The project is available at :</a:t>
            </a:r>
            <a:r>
              <a:rPr lang="en-US" dirty="0">
                <a:hlinkClick r:id="rId2"/>
              </a:rPr>
              <a:t>https://github.com/</a:t>
            </a:r>
            <a:r>
              <a:rPr lang="en-US" dirty="0" err="1">
                <a:hlinkClick r:id="rId2"/>
              </a:rPr>
              <a:t>vijithamittapalli</a:t>
            </a:r>
            <a:r>
              <a:rPr lang="en-US" dirty="0">
                <a:hlinkClick r:id="rId2"/>
              </a:rPr>
              <a:t>/AICTE-CYBER-SECURITY-INTERNSHIP</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780F-5380-EE95-53EF-3F513F544C61}"/>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F9D02B58-C9CB-96D3-BF42-9EE24C28D643}"/>
              </a:ext>
            </a:extLst>
          </p:cNvPr>
          <p:cNvPicPr>
            <a:picLocks noGrp="1" noChangeAspect="1"/>
          </p:cNvPicPr>
          <p:nvPr>
            <p:ph idx="1"/>
          </p:nvPr>
        </p:nvPicPr>
        <p:blipFill>
          <a:blip r:embed="rId2"/>
          <a:stretch>
            <a:fillRect/>
          </a:stretch>
        </p:blipFill>
        <p:spPr>
          <a:xfrm>
            <a:off x="665564" y="2308416"/>
            <a:ext cx="2263463" cy="3374629"/>
          </a:xfrm>
        </p:spPr>
      </p:pic>
      <p:pic>
        <p:nvPicPr>
          <p:cNvPr id="7" name="Picture 6">
            <a:extLst>
              <a:ext uri="{FF2B5EF4-FFF2-40B4-BE49-F238E27FC236}">
                <a16:creationId xmlns:a16="http://schemas.microsoft.com/office/drawing/2014/main" id="{9EBD31D2-7869-61BC-39C0-4E5B07A5AC51}"/>
              </a:ext>
            </a:extLst>
          </p:cNvPr>
          <p:cNvPicPr>
            <a:picLocks noChangeAspect="1"/>
          </p:cNvPicPr>
          <p:nvPr/>
        </p:nvPicPr>
        <p:blipFill>
          <a:blip r:embed="rId3"/>
          <a:stretch>
            <a:fillRect/>
          </a:stretch>
        </p:blipFill>
        <p:spPr>
          <a:xfrm>
            <a:off x="5194895" y="2308417"/>
            <a:ext cx="2366111" cy="3374628"/>
          </a:xfrm>
          <a:prstGeom prst="rect">
            <a:avLst/>
          </a:prstGeom>
        </p:spPr>
      </p:pic>
      <p:pic>
        <p:nvPicPr>
          <p:cNvPr id="9" name="Picture 8">
            <a:extLst>
              <a:ext uri="{FF2B5EF4-FFF2-40B4-BE49-F238E27FC236}">
                <a16:creationId xmlns:a16="http://schemas.microsoft.com/office/drawing/2014/main" id="{AF7D4661-0E90-C72D-7DF6-D9676B2A5944}"/>
              </a:ext>
            </a:extLst>
          </p:cNvPr>
          <p:cNvPicPr>
            <a:picLocks noChangeAspect="1"/>
          </p:cNvPicPr>
          <p:nvPr/>
        </p:nvPicPr>
        <p:blipFill>
          <a:blip r:embed="rId4"/>
          <a:stretch>
            <a:fillRect/>
          </a:stretch>
        </p:blipFill>
        <p:spPr>
          <a:xfrm>
            <a:off x="2949678" y="2308417"/>
            <a:ext cx="2113935" cy="3374628"/>
          </a:xfrm>
          <a:prstGeom prst="rect">
            <a:avLst/>
          </a:prstGeom>
        </p:spPr>
      </p:pic>
      <p:pic>
        <p:nvPicPr>
          <p:cNvPr id="13" name="Picture 12">
            <a:extLst>
              <a:ext uri="{FF2B5EF4-FFF2-40B4-BE49-F238E27FC236}">
                <a16:creationId xmlns:a16="http://schemas.microsoft.com/office/drawing/2014/main" id="{B5BFF91C-CEDA-B4FB-82B3-0AAF293C03A7}"/>
              </a:ext>
            </a:extLst>
          </p:cNvPr>
          <p:cNvPicPr>
            <a:picLocks noChangeAspect="1"/>
          </p:cNvPicPr>
          <p:nvPr/>
        </p:nvPicPr>
        <p:blipFill rotWithShape="1">
          <a:blip r:embed="rId5"/>
          <a:srcRect l="1119" t="594"/>
          <a:stretch/>
        </p:blipFill>
        <p:spPr>
          <a:xfrm>
            <a:off x="7692288" y="3254002"/>
            <a:ext cx="3604304" cy="1483455"/>
          </a:xfrm>
          <a:prstGeom prst="rect">
            <a:avLst/>
          </a:prstGeom>
        </p:spPr>
      </p:pic>
    </p:spTree>
    <p:extLst>
      <p:ext uri="{BB962C8B-B14F-4D97-AF65-F5344CB8AC3E}">
        <p14:creationId xmlns:p14="http://schemas.microsoft.com/office/powerpoint/2010/main" val="77530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EEB5-A113-3C67-FEFA-79D4FCC82217}"/>
              </a:ext>
            </a:extLst>
          </p:cNvPr>
          <p:cNvSpPr>
            <a:spLocks noGrp="1"/>
          </p:cNvSpPr>
          <p:nvPr>
            <p:ph type="title"/>
          </p:nvPr>
        </p:nvSpPr>
        <p:spPr/>
        <p:txBody>
          <a:bodyPr/>
          <a:lstStyle/>
          <a:p>
            <a:r>
              <a:rPr lang="en-IN" dirty="0"/>
              <a:t>SCREENSHOTS</a:t>
            </a:r>
          </a:p>
        </p:txBody>
      </p:sp>
      <p:sp>
        <p:nvSpPr>
          <p:cNvPr id="3" name="Content Placeholder 2">
            <a:extLst>
              <a:ext uri="{FF2B5EF4-FFF2-40B4-BE49-F238E27FC236}">
                <a16:creationId xmlns:a16="http://schemas.microsoft.com/office/drawing/2014/main" id="{48E35012-CAF4-94E4-DB55-B96A1DBDCD4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F17D274-2CD9-B894-EB2B-07330FD0F498}"/>
              </a:ext>
            </a:extLst>
          </p:cNvPr>
          <p:cNvPicPr>
            <a:picLocks noChangeAspect="1"/>
          </p:cNvPicPr>
          <p:nvPr/>
        </p:nvPicPr>
        <p:blipFill>
          <a:blip r:embed="rId2"/>
          <a:stretch>
            <a:fillRect/>
          </a:stretch>
        </p:blipFill>
        <p:spPr>
          <a:xfrm>
            <a:off x="1200439" y="2598097"/>
            <a:ext cx="2460395" cy="3120019"/>
          </a:xfrm>
          <a:prstGeom prst="rect">
            <a:avLst/>
          </a:prstGeom>
        </p:spPr>
      </p:pic>
      <p:pic>
        <p:nvPicPr>
          <p:cNvPr id="7" name="Picture 6">
            <a:extLst>
              <a:ext uri="{FF2B5EF4-FFF2-40B4-BE49-F238E27FC236}">
                <a16:creationId xmlns:a16="http://schemas.microsoft.com/office/drawing/2014/main" id="{19DF938B-3907-5E4D-093D-8A971317EF36}"/>
              </a:ext>
            </a:extLst>
          </p:cNvPr>
          <p:cNvPicPr>
            <a:picLocks noChangeAspect="1"/>
          </p:cNvPicPr>
          <p:nvPr/>
        </p:nvPicPr>
        <p:blipFill>
          <a:blip r:embed="rId3"/>
          <a:stretch>
            <a:fillRect/>
          </a:stretch>
        </p:blipFill>
        <p:spPr>
          <a:xfrm>
            <a:off x="4022603" y="2576664"/>
            <a:ext cx="2460395" cy="3094382"/>
          </a:xfrm>
          <a:prstGeom prst="rect">
            <a:avLst/>
          </a:prstGeom>
        </p:spPr>
      </p:pic>
      <p:pic>
        <p:nvPicPr>
          <p:cNvPr id="9" name="Picture 8">
            <a:extLst>
              <a:ext uri="{FF2B5EF4-FFF2-40B4-BE49-F238E27FC236}">
                <a16:creationId xmlns:a16="http://schemas.microsoft.com/office/drawing/2014/main" id="{071BBEB3-4B97-6AE7-A0E8-8A6AA6A5DDB1}"/>
              </a:ext>
            </a:extLst>
          </p:cNvPr>
          <p:cNvPicPr>
            <a:picLocks noChangeAspect="1"/>
          </p:cNvPicPr>
          <p:nvPr/>
        </p:nvPicPr>
        <p:blipFill>
          <a:blip r:embed="rId4"/>
          <a:stretch>
            <a:fillRect/>
          </a:stretch>
        </p:blipFill>
        <p:spPr>
          <a:xfrm>
            <a:off x="6735694" y="2598098"/>
            <a:ext cx="2460396" cy="3096192"/>
          </a:xfrm>
          <a:prstGeom prst="rect">
            <a:avLst/>
          </a:prstGeom>
        </p:spPr>
      </p:pic>
    </p:spTree>
    <p:extLst>
      <p:ext uri="{BB962C8B-B14F-4D97-AF65-F5344CB8AC3E}">
        <p14:creationId xmlns:p14="http://schemas.microsoft.com/office/powerpoint/2010/main" val="309160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6223E-4FFD-F553-DC22-02825172A992}"/>
              </a:ext>
            </a:extLst>
          </p:cNvPr>
          <p:cNvSpPr>
            <a:spLocks noGrp="1"/>
          </p:cNvSpPr>
          <p:nvPr>
            <p:ph type="title"/>
          </p:nvPr>
        </p:nvSpPr>
        <p:spPr>
          <a:xfrm>
            <a:off x="509173" y="-1875892"/>
            <a:ext cx="11173654" cy="5621981"/>
          </a:xfrm>
        </p:spPr>
        <p:txBody>
          <a:bodyPr>
            <a:normAutofit/>
          </a:bodyPr>
          <a:lstStyle/>
          <a:p>
            <a:pPr algn="ctr"/>
            <a:r>
              <a:rPr lang="en-IN" sz="6600" dirty="0" err="1"/>
              <a:t>tHANK</a:t>
            </a:r>
            <a:r>
              <a:rPr lang="en-IN" sz="6600" dirty="0"/>
              <a:t> YOU!</a:t>
            </a:r>
          </a:p>
        </p:txBody>
      </p:sp>
    </p:spTree>
    <p:extLst>
      <p:ext uri="{BB962C8B-B14F-4D97-AF65-F5344CB8AC3E}">
        <p14:creationId xmlns:p14="http://schemas.microsoft.com/office/powerpoint/2010/main" val="356536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BD4-50B1-E7A6-0DD8-4D86C900DE8C}"/>
              </a:ext>
            </a:extLst>
          </p:cNvPr>
          <p:cNvSpPr>
            <a:spLocks noGrp="1"/>
          </p:cNvSpPr>
          <p:nvPr>
            <p:ph type="title"/>
          </p:nvPr>
        </p:nvSpPr>
        <p:spPr/>
        <p:txBody>
          <a:bodyPr/>
          <a:lstStyle/>
          <a:p>
            <a:r>
              <a:rPr lang="en-IN" dirty="0"/>
              <a:t>STUDENT DETAILS</a:t>
            </a:r>
          </a:p>
        </p:txBody>
      </p:sp>
      <p:sp>
        <p:nvSpPr>
          <p:cNvPr id="3" name="Content Placeholder 2">
            <a:extLst>
              <a:ext uri="{FF2B5EF4-FFF2-40B4-BE49-F238E27FC236}">
                <a16:creationId xmlns:a16="http://schemas.microsoft.com/office/drawing/2014/main" id="{5249E169-847F-E42C-76CE-AD4E6B7C3E5B}"/>
              </a:ext>
            </a:extLst>
          </p:cNvPr>
          <p:cNvSpPr>
            <a:spLocks noGrp="1"/>
          </p:cNvSpPr>
          <p:nvPr>
            <p:ph idx="1"/>
          </p:nvPr>
        </p:nvSpPr>
        <p:spPr/>
        <p:txBody>
          <a:bodyPr/>
          <a:lstStyle/>
          <a:p>
            <a:pPr marL="0" indent="0">
              <a:buNone/>
            </a:pPr>
            <a:r>
              <a:rPr lang="en-IN" sz="1800" dirty="0">
                <a:solidFill>
                  <a:schemeClr val="accent1"/>
                </a:solidFill>
              </a:rPr>
              <a:t>NAME                             : Vijitha Mittapalli</a:t>
            </a:r>
          </a:p>
          <a:p>
            <a:pPr marL="0" indent="0">
              <a:buNone/>
            </a:pPr>
            <a:r>
              <a:rPr lang="en-IN" sz="1800" dirty="0">
                <a:solidFill>
                  <a:schemeClr val="accent1"/>
                </a:solidFill>
              </a:rPr>
              <a:t>SKILLSBUILD EMAIL ID : </a:t>
            </a:r>
            <a:r>
              <a:rPr lang="en-IN" sz="1800" dirty="0">
                <a:solidFill>
                  <a:schemeClr val="accent1"/>
                </a:solidFill>
                <a:hlinkClick r:id="rId2"/>
              </a:rPr>
              <a:t>vijithamittapalli2003@gmail.com</a:t>
            </a:r>
            <a:endParaRPr lang="en-IN" sz="1800" dirty="0">
              <a:solidFill>
                <a:schemeClr val="accent1"/>
              </a:solidFill>
            </a:endParaRPr>
          </a:p>
          <a:p>
            <a:pPr marL="0" indent="0">
              <a:buNone/>
            </a:pPr>
            <a:r>
              <a:rPr lang="en-IN" sz="1800" dirty="0">
                <a:solidFill>
                  <a:schemeClr val="accent1"/>
                </a:solidFill>
              </a:rPr>
              <a:t>COLLEGE NAME             : Puducherry Technological University</a:t>
            </a:r>
          </a:p>
          <a:p>
            <a:pPr marL="0" indent="0">
              <a:buNone/>
            </a:pPr>
            <a:r>
              <a:rPr lang="en-IN" sz="1800" dirty="0">
                <a:solidFill>
                  <a:schemeClr val="accent1"/>
                </a:solidFill>
              </a:rPr>
              <a:t>COLLEGE STATE             : Puducherry</a:t>
            </a:r>
          </a:p>
          <a:p>
            <a:pPr marL="0" indent="0">
              <a:buNone/>
            </a:pPr>
            <a:r>
              <a:rPr lang="en-IN" sz="1800" dirty="0">
                <a:solidFill>
                  <a:schemeClr val="accent1"/>
                </a:solidFill>
              </a:rPr>
              <a:t>INTERNSHIP DOMAIN    : Cyber Security</a:t>
            </a:r>
          </a:p>
          <a:p>
            <a:pPr marL="0" indent="0">
              <a:buNone/>
            </a:pPr>
            <a:r>
              <a:rPr lang="en-IN" sz="1800" dirty="0">
                <a:solidFill>
                  <a:schemeClr val="accent1"/>
                </a:solidFill>
              </a:rPr>
              <a:t>INTERNSHIP START AND END DATE   :  </a:t>
            </a:r>
            <a:r>
              <a:rPr lang="en-US" sz="1800" dirty="0">
                <a:solidFill>
                  <a:schemeClr val="accent1"/>
                </a:solidFill>
              </a:rPr>
              <a:t>13</a:t>
            </a:r>
            <a:r>
              <a:rPr lang="en-US" sz="1800" baseline="30000" dirty="0">
                <a:solidFill>
                  <a:schemeClr val="accent1"/>
                </a:solidFill>
              </a:rPr>
              <a:t>th</a:t>
            </a:r>
            <a:r>
              <a:rPr lang="en-US" sz="1800" dirty="0">
                <a:solidFill>
                  <a:schemeClr val="accent1"/>
                </a:solidFill>
              </a:rPr>
              <a:t>  October 2023 to 26</a:t>
            </a:r>
            <a:r>
              <a:rPr lang="en-US" sz="1800" baseline="30000" dirty="0">
                <a:solidFill>
                  <a:schemeClr val="accent1"/>
                </a:solidFill>
              </a:rPr>
              <a:t>th</a:t>
            </a:r>
            <a:r>
              <a:rPr lang="en-US" sz="1800" dirty="0">
                <a:solidFill>
                  <a:schemeClr val="accent1"/>
                </a:solidFill>
              </a:rPr>
              <a:t> November 2023.</a:t>
            </a:r>
            <a:endParaRPr lang="en-IN" sz="1800" dirty="0">
              <a:solidFill>
                <a:schemeClr val="accent1"/>
              </a:solidFill>
            </a:endParaRPr>
          </a:p>
          <a:p>
            <a:endParaRPr lang="en-IN" dirty="0"/>
          </a:p>
        </p:txBody>
      </p:sp>
      <p:pic>
        <p:nvPicPr>
          <p:cNvPr id="5" name="Picture 4">
            <a:extLst>
              <a:ext uri="{FF2B5EF4-FFF2-40B4-BE49-F238E27FC236}">
                <a16:creationId xmlns:a16="http://schemas.microsoft.com/office/drawing/2014/main" id="{2F1FB2A2-293A-95CE-EA4C-EAE598894980}"/>
              </a:ext>
            </a:extLst>
          </p:cNvPr>
          <p:cNvPicPr>
            <a:picLocks noChangeAspect="1"/>
          </p:cNvPicPr>
          <p:nvPr/>
        </p:nvPicPr>
        <p:blipFill>
          <a:blip r:embed="rId3"/>
          <a:stretch>
            <a:fillRect/>
          </a:stretch>
        </p:blipFill>
        <p:spPr>
          <a:xfrm>
            <a:off x="8823383" y="2340864"/>
            <a:ext cx="1844617" cy="2449690"/>
          </a:xfrm>
          <a:prstGeom prst="rect">
            <a:avLst/>
          </a:prstGeom>
        </p:spPr>
      </p:pic>
    </p:spTree>
    <p:extLst>
      <p:ext uri="{BB962C8B-B14F-4D97-AF65-F5344CB8AC3E}">
        <p14:creationId xmlns:p14="http://schemas.microsoft.com/office/powerpoint/2010/main" val="110425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1800" dirty="0"/>
              <a:t>In the digital age, the protection of sensitive textual information during transmission is crucial.</a:t>
            </a:r>
          </a:p>
          <a:p>
            <a:r>
              <a:rPr lang="en-US" sz="1800" dirty="0"/>
              <a:t> Traditional encryption methods have their limitations, and there is a need for an innovative approach.</a:t>
            </a:r>
          </a:p>
          <a:p>
            <a:r>
              <a:rPr lang="en-US" sz="1800" dirty="0"/>
              <a:t> The challenge is to develop an effective steganographic system that conceals text within images seamlessly, ensuring both robust security against detection techniques and optimal visual quality. </a:t>
            </a:r>
          </a:p>
          <a:p>
            <a:r>
              <a:rPr lang="en-US" sz="1800" dirty="0"/>
              <a:t>This project aims to explore and implement advanced techniques to hide text within images, offering a secure and imperceptible method for transmitting confidential information.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1800" dirty="0"/>
              <a:t>Project Overview</a:t>
            </a:r>
          </a:p>
          <a:p>
            <a:r>
              <a:rPr lang="en-US" sz="1800" dirty="0"/>
              <a:t>Who are the End users </a:t>
            </a:r>
          </a:p>
          <a:p>
            <a:r>
              <a:rPr lang="en-US" sz="1800" dirty="0"/>
              <a:t>Solution and its Value Proposition</a:t>
            </a:r>
          </a:p>
          <a:p>
            <a:r>
              <a:rPr lang="en-US" sz="1800" dirty="0"/>
              <a:t>Project Customization</a:t>
            </a:r>
          </a:p>
          <a:p>
            <a:r>
              <a:rPr lang="en-US" sz="1800" dirty="0"/>
              <a:t>Modelling</a:t>
            </a:r>
          </a:p>
          <a:p>
            <a:r>
              <a:rPr lang="en-US" sz="1800" dirty="0"/>
              <a:t>Results</a:t>
            </a:r>
          </a:p>
          <a:p>
            <a:r>
              <a:rPr lang="en-US" sz="1800" dirty="0"/>
              <a:t>References</a:t>
            </a: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b="1" dirty="0"/>
              <a:t>Purpose</a:t>
            </a:r>
            <a:r>
              <a:rPr lang="en-US" sz="1800" dirty="0"/>
              <a:t>: </a:t>
            </a:r>
          </a:p>
          <a:p>
            <a:pPr marL="0" indent="0" algn="just">
              <a:buNone/>
            </a:pPr>
            <a:r>
              <a:rPr lang="en-US" sz="1800" dirty="0"/>
              <a:t>                The application addresses the need for secure data transmission by seamlessly hiding and revealing text within digital images, enhancing confidentiality.</a:t>
            </a:r>
          </a:p>
          <a:p>
            <a:r>
              <a:rPr lang="en-US" sz="2000" b="1" dirty="0"/>
              <a:t>Scope</a:t>
            </a:r>
            <a:r>
              <a:rPr lang="en-US" sz="1800" dirty="0"/>
              <a:t>:   </a:t>
            </a:r>
          </a:p>
          <a:p>
            <a:pPr marL="0" indent="0">
              <a:buNone/>
            </a:pPr>
            <a:r>
              <a:rPr lang="en-US" sz="1800" dirty="0"/>
              <a:t>                Focused on developing an intuitive GUI, the project enables users to encode and decode messages, ensuring data security and visual integrity.</a:t>
            </a:r>
          </a:p>
          <a:p>
            <a:r>
              <a:rPr lang="en-US" sz="2000" b="1" dirty="0"/>
              <a:t>Objective</a:t>
            </a:r>
            <a:r>
              <a:rPr lang="en-US" sz="1800" dirty="0"/>
              <a:t>: </a:t>
            </a:r>
          </a:p>
          <a:p>
            <a:pPr marL="0" indent="0">
              <a:buNone/>
            </a:pPr>
            <a:r>
              <a:rPr lang="en-US" sz="1800" dirty="0"/>
              <a:t>                The goal is to implement advanced steganography techniques for practical data concealment, providing a user-friendly tool for secure communication systems.</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This project caters to a diverse set of users, including everyday individuals, business professionals, researchers, security-conscious users, and casual photographers. With its user-friendly interface, the application allows individuals to easily conceal and reveal text within digital images, enhancing data security in their communication. </a:t>
            </a:r>
          </a:p>
          <a:p>
            <a:r>
              <a:rPr lang="en-US" dirty="0"/>
              <a:t>Business professionals benefit from a reliable tool for secure data transmission, ensuring compliance with confidentiality regulations. Researchers and developers find a practical platform for studying and experimenting with steganography techniques. </a:t>
            </a:r>
          </a:p>
          <a:p>
            <a:r>
              <a:rPr lang="en-US" dirty="0"/>
              <a:t>Security-conscious users appreciate the additional layer of privacy, while casual photographers creatively embed messages within images for a unique and personalized touch. Overall, the application addresses various user needs by providing a seamless and accessible solution for secure digital communication.</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576052"/>
            <a:ext cx="10686577" cy="3401961"/>
          </a:xfrm>
        </p:spPr>
        <p:txBody>
          <a:bodyPr>
            <a:normAutofit/>
          </a:bodyPr>
          <a:lstStyle/>
          <a:p>
            <a:r>
              <a:rPr lang="en-US" sz="1800" dirty="0"/>
              <a:t>Image steganography is a GUI-based project in which we are hiding a secret message within the image using encoding and decoding functions. We are creating a window in which there are two buttons: encoding and decoding.</a:t>
            </a:r>
          </a:p>
          <a:p>
            <a:r>
              <a:rPr lang="en-US" sz="1800" dirty="0"/>
              <a:t>For encoding, select any image, this image will be converted into </a:t>
            </a:r>
            <a:r>
              <a:rPr lang="en-US" sz="1800" dirty="0" err="1"/>
              <a:t>png</a:t>
            </a:r>
            <a:r>
              <a:rPr lang="en-US" sz="1800" dirty="0"/>
              <a:t> format. Type message in the message box then it will convert into base64, merge this encoded string into image and the user can save the image where he/she wants.</a:t>
            </a:r>
          </a:p>
          <a:p>
            <a:r>
              <a:rPr lang="en-US" sz="1800" dirty="0"/>
              <a:t>For decoding, select the image which is encoded, the base64 string will get separated by decoding, and by </a:t>
            </a:r>
            <a:r>
              <a:rPr lang="en-US" sz="1800" dirty="0" err="1"/>
              <a:t>Tkinter</a:t>
            </a:r>
            <a:r>
              <a:rPr lang="en-US" sz="1800" dirty="0"/>
              <a:t> module hidden text is shown in the textbox.</a:t>
            </a:r>
          </a:p>
          <a:p>
            <a:endParaRPr lang="en-US" dirty="0"/>
          </a:p>
          <a:p>
            <a:endParaRPr lang="en-US" dirty="0"/>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 WOW IN SYSTEM</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r>
              <a:rPr lang="en-US" sz="1800" b="1" dirty="0"/>
              <a:t>Security Enhancement</a:t>
            </a:r>
            <a:r>
              <a:rPr lang="en-US" sz="1800" dirty="0"/>
              <a:t>: Employs advanced steganography for discreet text embedding within digital images, surpassing traditional encryption methods.</a:t>
            </a:r>
          </a:p>
          <a:p>
            <a:r>
              <a:rPr lang="en-US" sz="1800" b="1" dirty="0"/>
              <a:t>User-Friendly Interface</a:t>
            </a:r>
            <a:r>
              <a:rPr lang="en-US" sz="1800" dirty="0"/>
              <a:t>: Ensures accessibility with an intuitive graphical user interface for users with diverse technical backgrounds.</a:t>
            </a:r>
          </a:p>
          <a:p>
            <a:r>
              <a:rPr lang="en-US" sz="1800" b="1" dirty="0"/>
              <a:t>Privacy and Confidentiality</a:t>
            </a:r>
            <a:r>
              <a:rPr lang="en-US" sz="1800" dirty="0"/>
              <a:t>: Guarantees data privacy by concealing information within images, meeting the security needs of personal and professional users.</a:t>
            </a:r>
          </a:p>
          <a:p>
            <a:r>
              <a:rPr lang="en-US" sz="1800" b="1" dirty="0"/>
              <a:t>Educational and Research Significance</a:t>
            </a:r>
            <a:r>
              <a:rPr lang="en-US" sz="1800" dirty="0"/>
              <a:t>: Provides a practical platform for researchers to study and experiment with steganography techniques, contributing to secure communication advancements.</a:t>
            </a:r>
          </a:p>
          <a:p>
            <a:r>
              <a:rPr lang="en-US" sz="1800" b="1" dirty="0"/>
              <a:t>Creative Communication</a:t>
            </a:r>
            <a:r>
              <a:rPr lang="en-US" sz="1800" dirty="0"/>
              <a:t>: Allows casual users, including photographers, to creatively embed messages within images, adding a unique and personalized dimension to shared content.</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 – Technologies used</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5"/>
            <a:ext cx="11109364" cy="3903367"/>
          </a:xfrm>
        </p:spPr>
        <p:txBody>
          <a:bodyPr>
            <a:normAutofit fontScale="92500" lnSpcReduction="10000"/>
          </a:bodyPr>
          <a:lstStyle/>
          <a:p>
            <a:pPr marL="0" indent="0">
              <a:buNone/>
            </a:pPr>
            <a:r>
              <a:rPr lang="en-US" sz="1800" dirty="0"/>
              <a:t>The Image Steganography Application utilizes key technologies to achieve its innovative solution.</a:t>
            </a:r>
          </a:p>
          <a:p>
            <a:pPr marL="0" indent="0">
              <a:buNone/>
            </a:pPr>
            <a:endParaRPr lang="en-US" sz="1800" dirty="0"/>
          </a:p>
          <a:p>
            <a:r>
              <a:rPr lang="en-US" sz="2200" b="1" dirty="0" err="1"/>
              <a:t>Tkinter</a:t>
            </a:r>
            <a:r>
              <a:rPr lang="en-US" sz="2200" b="1" dirty="0"/>
              <a:t> (GUI Framework in Python):</a:t>
            </a:r>
          </a:p>
          <a:p>
            <a:pPr marL="0" indent="0">
              <a:buNone/>
            </a:pPr>
            <a:r>
              <a:rPr lang="en-US" sz="1800" dirty="0"/>
              <a:t>           Employs </a:t>
            </a:r>
            <a:r>
              <a:rPr lang="en-US" sz="1800" dirty="0" err="1"/>
              <a:t>Tkinter</a:t>
            </a:r>
            <a:r>
              <a:rPr lang="en-US" sz="1800" dirty="0"/>
              <a:t> for creating an intuitive and user-friendly graphical interface, enhancing user engagement.</a:t>
            </a:r>
          </a:p>
          <a:p>
            <a:r>
              <a:rPr lang="en-US" sz="2200" b="1" dirty="0"/>
              <a:t>Pillow (Fork of PIL):</a:t>
            </a:r>
          </a:p>
          <a:p>
            <a:pPr marL="0" indent="0">
              <a:buNone/>
            </a:pPr>
            <a:r>
              <a:rPr lang="en-US" sz="1800" dirty="0"/>
              <a:t>            Utilizes Pillow for efficient image processing tasks, ensuring compatibility with various image formats and providing essential functionality for steganography operations.</a:t>
            </a:r>
          </a:p>
          <a:p>
            <a:r>
              <a:rPr lang="en-US" sz="2200" b="1" dirty="0" err="1"/>
              <a:t>BytesIO</a:t>
            </a:r>
            <a:r>
              <a:rPr lang="en-US" sz="2200" b="1" dirty="0"/>
              <a:t> (Python Library):</a:t>
            </a:r>
          </a:p>
          <a:p>
            <a:pPr marL="0" indent="0">
              <a:buNone/>
            </a:pPr>
            <a:r>
              <a:rPr lang="en-US" sz="1800" dirty="0"/>
              <a:t>          Implements </a:t>
            </a:r>
            <a:r>
              <a:rPr lang="en-US" sz="1800" dirty="0" err="1"/>
              <a:t>BytesIO</a:t>
            </a:r>
            <a:r>
              <a:rPr lang="en-US" sz="1800" dirty="0"/>
              <a:t> for in-memory binary data handling, contributing to the efficiency of image processing and            data manipulation.</a:t>
            </a: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Parcel</Template>
  <TotalTime>257</TotalTime>
  <Words>1037</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Demi</vt:lpstr>
      <vt:lpstr>Wingdings 2</vt:lpstr>
      <vt:lpstr>DividendVTI</vt:lpstr>
      <vt:lpstr>STEGANOGRAPHY – HIDING MESSAGE IN AN IMAGE</vt:lpstr>
      <vt:lpstr>STUDENT DETAILS</vt:lpstr>
      <vt:lpstr>PROJECT TITLE/Problem Statement </vt:lpstr>
      <vt:lpstr>AGENDA</vt:lpstr>
      <vt:lpstr>PROJECT  OVERVIEW</vt:lpstr>
      <vt:lpstr>WHO ARE THE END USERS of this project?</vt:lpstr>
      <vt:lpstr> SOLUTION AND ITS VALUE PROPOSITION</vt:lpstr>
      <vt:lpstr> WOW IN SYSTEM</vt:lpstr>
      <vt:lpstr>MODELLING – Technologies used</vt:lpstr>
      <vt:lpstr>ENCODING METHODOLOGY</vt:lpstr>
      <vt:lpstr>DECODING METHODOLOGY</vt:lpstr>
      <vt:lpstr>Results</vt:lpstr>
      <vt:lpstr>links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vijitha mittapalli</cp:lastModifiedBy>
  <cp:revision>4</cp:revision>
  <dcterms:created xsi:type="dcterms:W3CDTF">2021-05-26T16:50:10Z</dcterms:created>
  <dcterms:modified xsi:type="dcterms:W3CDTF">2023-11-16T10:20:11Z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