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9" r:id="rId2"/>
    <p:sldMasterId id="2147483710" r:id="rId3"/>
    <p:sldMasterId id="2147483726" r:id="rId4"/>
    <p:sldMasterId id="2147483741" r:id="rId5"/>
    <p:sldMasterId id="2147483757" r:id="rId6"/>
  </p:sldMasterIdLst>
  <p:notesMasterIdLst>
    <p:notesMasterId r:id="rId12"/>
  </p:notesMasterIdLst>
  <p:sldIdLst>
    <p:sldId id="317" r:id="rId7"/>
    <p:sldId id="349" r:id="rId8"/>
    <p:sldId id="350" r:id="rId9"/>
    <p:sldId id="351" r:id="rId10"/>
    <p:sldId id="32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747D"/>
    <a:srgbClr val="22A2A2"/>
    <a:srgbClr val="16A0AE"/>
    <a:srgbClr val="51D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3358" autoAdjust="0"/>
  </p:normalViewPr>
  <p:slideViewPr>
    <p:cSldViewPr snapToGrid="0">
      <p:cViewPr varScale="1">
        <p:scale>
          <a:sx n="69" d="100"/>
          <a:sy n="69" d="100"/>
        </p:scale>
        <p:origin x="8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8CFF48-0AC0-4811-AEBB-17A794C19D7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ABCE40-6B82-4C8A-950A-5C14FA116BB2}">
      <dgm:prSet custT="1"/>
      <dgm:spPr/>
      <dgm:t>
        <a:bodyPr/>
        <a:lstStyle/>
        <a:p>
          <a:pPr rtl="0"/>
          <a:r>
            <a:rPr lang="en-US" sz="1400" b="1" dirty="0" smtClean="0"/>
            <a:t>Ask Watson about…</a:t>
          </a:r>
          <a:endParaRPr lang="en-US" sz="1400" b="1" dirty="0"/>
        </a:p>
      </dgm:t>
    </dgm:pt>
    <dgm:pt modelId="{BFF95224-458C-4808-8E5C-1D2CC25A03DC}" type="parTrans" cxnId="{3AE0C8C6-8080-4C24-9511-D148EDBE83F4}">
      <dgm:prSet/>
      <dgm:spPr/>
      <dgm:t>
        <a:bodyPr/>
        <a:lstStyle/>
        <a:p>
          <a:endParaRPr lang="en-US"/>
        </a:p>
      </dgm:t>
    </dgm:pt>
    <dgm:pt modelId="{C2114BDB-335B-4F60-8921-A04F524F4D39}" type="sibTrans" cxnId="{3AE0C8C6-8080-4C24-9511-D148EDBE83F4}">
      <dgm:prSet/>
      <dgm:spPr/>
      <dgm:t>
        <a:bodyPr/>
        <a:lstStyle/>
        <a:p>
          <a:endParaRPr lang="en-US"/>
        </a:p>
      </dgm:t>
    </dgm:pt>
    <dgm:pt modelId="{0BB980F3-0D73-4BAB-A4D2-6F6970A243A1}">
      <dgm:prSet/>
      <dgm:spPr/>
      <dgm:t>
        <a:bodyPr/>
        <a:lstStyle/>
        <a:p>
          <a:pPr rtl="0"/>
          <a:r>
            <a:rPr lang="en-US" dirty="0" smtClean="0"/>
            <a:t>CASE: </a:t>
          </a:r>
          <a:r>
            <a:rPr lang="en-US" dirty="0" smtClean="0"/>
            <a:t>Wager Voice.</a:t>
          </a:r>
          <a:endParaRPr lang="en-US" dirty="0"/>
        </a:p>
      </dgm:t>
    </dgm:pt>
    <dgm:pt modelId="{4F27F1DB-9373-4FC4-843B-E72CE5F2C401}" type="parTrans" cxnId="{C6743E69-2A50-477F-84C0-6E0885365E3A}">
      <dgm:prSet/>
      <dgm:spPr/>
      <dgm:t>
        <a:bodyPr/>
        <a:lstStyle/>
        <a:p>
          <a:endParaRPr lang="en-US"/>
        </a:p>
      </dgm:t>
    </dgm:pt>
    <dgm:pt modelId="{370B10DA-CD75-4295-89E2-B943655C4D63}" type="sibTrans" cxnId="{C6743E69-2A50-477F-84C0-6E0885365E3A}">
      <dgm:prSet/>
      <dgm:spPr/>
      <dgm:t>
        <a:bodyPr/>
        <a:lstStyle/>
        <a:p>
          <a:endParaRPr lang="en-US"/>
        </a:p>
      </dgm:t>
    </dgm:pt>
    <dgm:pt modelId="{F4F7525F-CFF8-4001-B5B2-A11160F9833B}" type="pres">
      <dgm:prSet presAssocID="{788CFF48-0AC0-4811-AEBB-17A794C19D7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01A07E-837F-4D06-A121-09DED7B0F11B}" type="pres">
      <dgm:prSet presAssocID="{4FABCE40-6B82-4C8A-950A-5C14FA116BB2}" presName="parentLin" presStyleCnt="0"/>
      <dgm:spPr/>
    </dgm:pt>
    <dgm:pt modelId="{6C92799E-C9DB-457B-95AB-9C651B671FA1}" type="pres">
      <dgm:prSet presAssocID="{4FABCE40-6B82-4C8A-950A-5C14FA116BB2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0F6D1E40-D3BC-4F56-A59A-AE35F58F8983}" type="pres">
      <dgm:prSet presAssocID="{4FABCE40-6B82-4C8A-950A-5C14FA116BB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1C53B5-AACC-41E8-A732-A7018758FD1A}" type="pres">
      <dgm:prSet presAssocID="{4FABCE40-6B82-4C8A-950A-5C14FA116BB2}" presName="negativeSpace" presStyleCnt="0"/>
      <dgm:spPr/>
    </dgm:pt>
    <dgm:pt modelId="{D136025A-50D6-426E-9BB9-A9A826293D0E}" type="pres">
      <dgm:prSet presAssocID="{4FABCE40-6B82-4C8A-950A-5C14FA116BB2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55D1BD-6E62-44EB-801D-853514CD92E8}" type="presOf" srcId="{4FABCE40-6B82-4C8A-950A-5C14FA116BB2}" destId="{6C92799E-C9DB-457B-95AB-9C651B671FA1}" srcOrd="0" destOrd="0" presId="urn:microsoft.com/office/officeart/2005/8/layout/list1"/>
    <dgm:cxn modelId="{0E92BA82-6CB1-4070-BAD0-0B220D2B358C}" type="presOf" srcId="{0BB980F3-0D73-4BAB-A4D2-6F6970A243A1}" destId="{D136025A-50D6-426E-9BB9-A9A826293D0E}" srcOrd="0" destOrd="0" presId="urn:microsoft.com/office/officeart/2005/8/layout/list1"/>
    <dgm:cxn modelId="{B3F7C275-9D43-4CFD-82EF-E2F6A284D678}" type="presOf" srcId="{4FABCE40-6B82-4C8A-950A-5C14FA116BB2}" destId="{0F6D1E40-D3BC-4F56-A59A-AE35F58F8983}" srcOrd="1" destOrd="0" presId="urn:microsoft.com/office/officeart/2005/8/layout/list1"/>
    <dgm:cxn modelId="{3AE0C8C6-8080-4C24-9511-D148EDBE83F4}" srcId="{788CFF48-0AC0-4811-AEBB-17A794C19D73}" destId="{4FABCE40-6B82-4C8A-950A-5C14FA116BB2}" srcOrd="0" destOrd="0" parTransId="{BFF95224-458C-4808-8E5C-1D2CC25A03DC}" sibTransId="{C2114BDB-335B-4F60-8921-A04F524F4D39}"/>
    <dgm:cxn modelId="{C39C2DAD-6933-4BD7-85C9-DDE5124D749A}" type="presOf" srcId="{788CFF48-0AC0-4811-AEBB-17A794C19D73}" destId="{F4F7525F-CFF8-4001-B5B2-A11160F9833B}" srcOrd="0" destOrd="0" presId="urn:microsoft.com/office/officeart/2005/8/layout/list1"/>
    <dgm:cxn modelId="{C6743E69-2A50-477F-84C0-6E0885365E3A}" srcId="{4FABCE40-6B82-4C8A-950A-5C14FA116BB2}" destId="{0BB980F3-0D73-4BAB-A4D2-6F6970A243A1}" srcOrd="0" destOrd="0" parTransId="{4F27F1DB-9373-4FC4-843B-E72CE5F2C401}" sibTransId="{370B10DA-CD75-4295-89E2-B943655C4D63}"/>
    <dgm:cxn modelId="{D100B98B-7EB4-4B06-8026-D2E11203E7A0}" type="presParOf" srcId="{F4F7525F-CFF8-4001-B5B2-A11160F9833B}" destId="{8701A07E-837F-4D06-A121-09DED7B0F11B}" srcOrd="0" destOrd="0" presId="urn:microsoft.com/office/officeart/2005/8/layout/list1"/>
    <dgm:cxn modelId="{48D8E3EF-EDA9-42D6-BDD1-9FCD35A573E3}" type="presParOf" srcId="{8701A07E-837F-4D06-A121-09DED7B0F11B}" destId="{6C92799E-C9DB-457B-95AB-9C651B671FA1}" srcOrd="0" destOrd="0" presId="urn:microsoft.com/office/officeart/2005/8/layout/list1"/>
    <dgm:cxn modelId="{5213019A-0AB0-437C-8FC2-72CE7774F192}" type="presParOf" srcId="{8701A07E-837F-4D06-A121-09DED7B0F11B}" destId="{0F6D1E40-D3BC-4F56-A59A-AE35F58F8983}" srcOrd="1" destOrd="0" presId="urn:microsoft.com/office/officeart/2005/8/layout/list1"/>
    <dgm:cxn modelId="{5EE2A6FE-34E5-449E-9AE4-A85E26432E6B}" type="presParOf" srcId="{F4F7525F-CFF8-4001-B5B2-A11160F9833B}" destId="{ED1C53B5-AACC-41E8-A732-A7018758FD1A}" srcOrd="1" destOrd="0" presId="urn:microsoft.com/office/officeart/2005/8/layout/list1"/>
    <dgm:cxn modelId="{3DAB1A4B-83F7-4F33-AC01-354D3CFFEC67}" type="presParOf" srcId="{F4F7525F-CFF8-4001-B5B2-A11160F9833B}" destId="{D136025A-50D6-426E-9BB9-A9A826293D0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6025A-50D6-426E-9BB9-A9A826293D0E}">
      <dsp:nvSpPr>
        <dsp:cNvPr id="0" name=""/>
        <dsp:cNvSpPr/>
      </dsp:nvSpPr>
      <dsp:spPr>
        <a:xfrm>
          <a:off x="0" y="201725"/>
          <a:ext cx="11176000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382" tIns="270764" rIns="867382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CASE: </a:t>
          </a:r>
          <a:r>
            <a:rPr lang="en-US" sz="1300" kern="1200" dirty="0" smtClean="0"/>
            <a:t>Wager Voice.</a:t>
          </a:r>
          <a:endParaRPr lang="en-US" sz="1300" kern="1200" dirty="0"/>
        </a:p>
      </dsp:txBody>
      <dsp:txXfrm>
        <a:off x="0" y="201725"/>
        <a:ext cx="11176000" cy="552825"/>
      </dsp:txXfrm>
    </dsp:sp>
    <dsp:sp modelId="{0F6D1E40-D3BC-4F56-A59A-AE35F58F8983}">
      <dsp:nvSpPr>
        <dsp:cNvPr id="0" name=""/>
        <dsp:cNvSpPr/>
      </dsp:nvSpPr>
      <dsp:spPr>
        <a:xfrm>
          <a:off x="558800" y="9845"/>
          <a:ext cx="7823200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698" tIns="0" rIns="295698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Ask Watson about…</a:t>
          </a:r>
          <a:endParaRPr lang="en-US" sz="1400" b="1" kern="1200" dirty="0"/>
        </a:p>
      </dsp:txBody>
      <dsp:txXfrm>
        <a:off x="577534" y="28579"/>
        <a:ext cx="7785732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D3EE8-564D-414D-A87F-B22ACF676F21}" type="datetimeFigureOut">
              <a:rPr lang="en-US" smtClean="0"/>
              <a:t>7/12/2017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F42A5-1AB1-498E-B254-46CD0E8D2D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35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F42A5-1AB1-498E-B254-46CD0E8D2DA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7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95107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9448800" y="0"/>
            <a:ext cx="2743200" cy="2819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69000"/>
            <a:ext cx="34544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Rectangle 1028"/>
          <p:cNvSpPr>
            <a:spLocks noChangeArrowheads="1"/>
          </p:cNvSpPr>
          <p:nvPr/>
        </p:nvSpPr>
        <p:spPr bwMode="auto">
          <a:xfrm>
            <a:off x="3108765" y="101600"/>
            <a:ext cx="265006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en-US" sz="1467" b="1" dirty="0">
                <a:solidFill>
                  <a:srgbClr val="D8F1FD"/>
                </a:solidFill>
                <a:cs typeface="Arial" charset="0"/>
              </a:rPr>
              <a:t>www.persistent.com</a:t>
            </a:r>
          </a:p>
        </p:txBody>
      </p:sp>
      <p:pic>
        <p:nvPicPr>
          <p:cNvPr id="6" name="Picture 19" descr="PNG logo for PPT_small size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968"/>
          <a:stretch/>
        </p:blipFill>
        <p:spPr bwMode="auto">
          <a:xfrm>
            <a:off x="9375663" y="114304"/>
            <a:ext cx="2103303" cy="1511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03208" y="6542090"/>
            <a:ext cx="2529417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© 2016 Persistent Systems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406" y="3022600"/>
            <a:ext cx="9425461" cy="1219200"/>
          </a:xfrm>
        </p:spPr>
        <p:txBody>
          <a:bodyPr anchor="b"/>
          <a:lstStyle>
            <a:lvl1pPr>
              <a:defRPr sz="4267" b="1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0390" y="4343400"/>
            <a:ext cx="9423477" cy="612757"/>
          </a:xfrm>
        </p:spPr>
        <p:txBody>
          <a:bodyPr/>
          <a:lstStyle>
            <a:lvl1pPr marL="0" indent="0" algn="l">
              <a:buNone/>
              <a:defRPr sz="2667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6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35104"/>
            <a:ext cx="6815667" cy="46910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12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76861"/>
            <a:ext cx="10972800" cy="566739"/>
          </a:xfrm>
        </p:spPr>
        <p:txBody>
          <a:bodyPr anchor="b">
            <a:normAutofit/>
          </a:bodyPr>
          <a:lstStyle>
            <a:lvl1pPr algn="l">
              <a:defRPr sz="1333" b="0">
                <a:solidFill>
                  <a:srgbClr val="4040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219200"/>
            <a:ext cx="109728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1595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45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-133351" y="6437316"/>
            <a:ext cx="950384" cy="33855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>
              <a:defRPr/>
            </a:pPr>
            <a:fld id="{3BC63087-840A-47AF-9013-C813B237DC88}" type="slidenum">
              <a:rPr lang="en-US" sz="1600" b="1" smtClean="0">
                <a:solidFill>
                  <a:prstClr val="white"/>
                </a:solidFill>
                <a:cs typeface="Arial" charset="0"/>
              </a:rPr>
              <a:pPr algn="ctr" eaLnBrk="1" hangingPunct="1">
                <a:defRPr/>
              </a:pPr>
              <a:t>‹#›</a:t>
            </a:fld>
            <a:endParaRPr lang="en-US" sz="1600" b="1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544" y="2390383"/>
            <a:ext cx="11036312" cy="9128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9042400" y="0"/>
            <a:ext cx="3149600" cy="210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4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2000" y="389636"/>
            <a:ext cx="1694688" cy="132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203208" y="6542090"/>
            <a:ext cx="2529417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© 2016 Persistent Systems </a:t>
            </a:r>
          </a:p>
        </p:txBody>
      </p:sp>
    </p:spTree>
    <p:extLst>
      <p:ext uri="{BB962C8B-B14F-4D97-AF65-F5344CB8AC3E}">
        <p14:creationId xmlns:p14="http://schemas.microsoft.com/office/powerpoint/2010/main" val="217482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04801" y="1122363"/>
            <a:ext cx="1030626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267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1" y="3602037"/>
            <a:ext cx="1030626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243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498337"/>
            <a:ext cx="12192000" cy="367007"/>
          </a:xfrm>
          <a:prstGeom prst="rect">
            <a:avLst/>
          </a:prstGeom>
          <a:solidFill>
            <a:srgbClr val="D1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>
              <a:solidFill>
                <a:srgbClr val="454545"/>
              </a:solidFill>
            </a:endParaRPr>
          </a:p>
        </p:txBody>
      </p:sp>
      <p:pic>
        <p:nvPicPr>
          <p:cNvPr id="4" name="Picture 19" descr="PNG logo for PPT_small size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968"/>
          <a:stretch/>
        </p:blipFill>
        <p:spPr bwMode="auto">
          <a:xfrm>
            <a:off x="11189637" y="185738"/>
            <a:ext cx="871131" cy="62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2"/>
          <p:cNvSpPr txBox="1">
            <a:spLocks noChangeArrowheads="1"/>
          </p:cNvSpPr>
          <p:nvPr userDrawn="1"/>
        </p:nvSpPr>
        <p:spPr bwMode="auto">
          <a:xfrm>
            <a:off x="10930936" y="6490994"/>
            <a:ext cx="950384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r" defTabSz="914377" eaLnBrk="1" hangingPunct="1">
              <a:defRPr/>
            </a:pPr>
            <a:fld id="{26F96CE2-93CF-406C-ACE5-0A3BBE01630B}" type="slidenum">
              <a:rPr lang="en-US" sz="1200" smtClean="0">
                <a:solidFill>
                  <a:srgbClr val="454545"/>
                </a:solidFill>
                <a:latin typeface="Calibri" panose="020F0502020204030204"/>
              </a:rPr>
              <a:pPr algn="r" defTabSz="914377" eaLnBrk="1" hangingPunct="1">
                <a:defRPr/>
              </a:pPr>
              <a:t>‹#›</a:t>
            </a:fld>
            <a:endParaRPr lang="en-US" sz="1200" dirty="0">
              <a:solidFill>
                <a:srgbClr val="454545"/>
              </a:solidFill>
              <a:latin typeface="Calibri" panose="020F0502020204030204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304801" y="6500526"/>
            <a:ext cx="2529417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defTabSz="914377" eaLnBrk="1" hangingPunct="1">
              <a:defRPr/>
            </a:pPr>
            <a:r>
              <a:rPr lang="en-US" sz="1200" dirty="0">
                <a:solidFill>
                  <a:srgbClr val="454545"/>
                </a:solidFill>
                <a:latin typeface="Calibri" panose="020F0502020204030204"/>
              </a:rPr>
              <a:t>© 2016 Persistent Systems </a:t>
            </a:r>
          </a:p>
        </p:txBody>
      </p:sp>
    </p:spTree>
    <p:extLst>
      <p:ext uri="{BB962C8B-B14F-4D97-AF65-F5344CB8AC3E}">
        <p14:creationId xmlns:p14="http://schemas.microsoft.com/office/powerpoint/2010/main" val="319994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04801" y="1122363"/>
            <a:ext cx="1030626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267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04801" y="3602037"/>
            <a:ext cx="1030626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59055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2"/>
          <p:cNvSpPr txBox="1">
            <a:spLocks noChangeArrowheads="1"/>
          </p:cNvSpPr>
          <p:nvPr userDrawn="1"/>
        </p:nvSpPr>
        <p:spPr bwMode="auto">
          <a:xfrm>
            <a:off x="10878608" y="6490994"/>
            <a:ext cx="950384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r" defTabSz="914377" eaLnBrk="1" hangingPunct="1">
              <a:defRPr/>
            </a:pPr>
            <a:fld id="{26F96CE2-93CF-406C-ACE5-0A3BBE01630B}" type="slidenum">
              <a:rPr lang="en-US" sz="1200" smtClean="0">
                <a:solidFill>
                  <a:srgbClr val="006899">
                    <a:lumMod val="50000"/>
                    <a:lumOff val="50000"/>
                  </a:srgbClr>
                </a:solidFill>
                <a:latin typeface="Calibri" panose="020F0502020204030204"/>
              </a:rPr>
              <a:pPr algn="r" defTabSz="914377" eaLnBrk="1" hangingPunct="1">
                <a:defRPr/>
              </a:pPr>
              <a:t>‹#›</a:t>
            </a:fld>
            <a:endParaRPr lang="en-US" sz="1200" dirty="0">
              <a:solidFill>
                <a:srgbClr val="006899">
                  <a:lumMod val="50000"/>
                  <a:lumOff val="50000"/>
                </a:srgbClr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343070" y="6500526"/>
            <a:ext cx="2529417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defTabSz="914377" eaLnBrk="1" hangingPunct="1">
              <a:defRPr/>
            </a:pPr>
            <a:r>
              <a:rPr lang="en-US" sz="1200" dirty="0">
                <a:solidFill>
                  <a:srgbClr val="006899">
                    <a:lumMod val="50000"/>
                    <a:lumOff val="50000"/>
                  </a:srgbClr>
                </a:solidFill>
                <a:latin typeface="Calibri" panose="020F0502020204030204"/>
              </a:rPr>
              <a:t>© 2016 Persistent Systems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498337"/>
            <a:ext cx="12192000" cy="367007"/>
          </a:xfrm>
          <a:prstGeom prst="rect">
            <a:avLst/>
          </a:prstGeom>
          <a:solidFill>
            <a:srgbClr val="D1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>
              <a:solidFill>
                <a:srgbClr val="454545"/>
              </a:solidFill>
            </a:endParaRPr>
          </a:p>
        </p:txBody>
      </p:sp>
      <p:sp>
        <p:nvSpPr>
          <p:cNvPr id="15" name="TextBox 12"/>
          <p:cNvSpPr txBox="1">
            <a:spLocks noChangeArrowheads="1"/>
          </p:cNvSpPr>
          <p:nvPr userDrawn="1"/>
        </p:nvSpPr>
        <p:spPr bwMode="auto">
          <a:xfrm>
            <a:off x="10930936" y="6490994"/>
            <a:ext cx="950384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r" defTabSz="914377" eaLnBrk="1" hangingPunct="1">
              <a:defRPr/>
            </a:pPr>
            <a:fld id="{26F96CE2-93CF-406C-ACE5-0A3BBE01630B}" type="slidenum">
              <a:rPr lang="en-US" sz="1200" smtClean="0">
                <a:solidFill>
                  <a:srgbClr val="454545"/>
                </a:solidFill>
                <a:latin typeface="Calibri" panose="020F0502020204030204"/>
              </a:rPr>
              <a:pPr algn="r" defTabSz="914377" eaLnBrk="1" hangingPunct="1">
                <a:defRPr/>
              </a:pPr>
              <a:t>‹#›</a:t>
            </a:fld>
            <a:endParaRPr lang="en-US" sz="1200" dirty="0">
              <a:solidFill>
                <a:srgbClr val="454545"/>
              </a:solidFill>
              <a:latin typeface="Calibri" panose="020F0502020204030204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304801" y="6500526"/>
            <a:ext cx="2529417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defTabSz="914377" eaLnBrk="1" hangingPunct="1">
              <a:defRPr/>
            </a:pPr>
            <a:r>
              <a:rPr lang="en-US" sz="1200" dirty="0">
                <a:solidFill>
                  <a:srgbClr val="454545"/>
                </a:solidFill>
                <a:latin typeface="Calibri" panose="020F0502020204030204"/>
              </a:rPr>
              <a:t>© 2016 Persistent Systems </a:t>
            </a:r>
          </a:p>
        </p:txBody>
      </p:sp>
    </p:spTree>
    <p:extLst>
      <p:ext uri="{BB962C8B-B14F-4D97-AF65-F5344CB8AC3E}">
        <p14:creationId xmlns:p14="http://schemas.microsoft.com/office/powerpoint/2010/main" val="697195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>
            <a:spLocks noChangeArrowheads="1"/>
          </p:cNvSpPr>
          <p:nvPr userDrawn="1"/>
        </p:nvSpPr>
        <p:spPr bwMode="auto">
          <a:xfrm>
            <a:off x="10930936" y="6490994"/>
            <a:ext cx="950384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r" defTabSz="914377" eaLnBrk="1" hangingPunct="1">
              <a:defRPr/>
            </a:pPr>
            <a:fld id="{26F96CE2-93CF-406C-ACE5-0A3BBE01630B}" type="slidenum">
              <a:rPr lang="en-US" sz="1200" smtClean="0">
                <a:solidFill>
                  <a:srgbClr val="006899">
                    <a:lumMod val="50000"/>
                    <a:lumOff val="50000"/>
                  </a:srgbClr>
                </a:solidFill>
                <a:latin typeface="Calibri" panose="020F0502020204030204"/>
              </a:rPr>
              <a:pPr algn="r" defTabSz="914377" eaLnBrk="1" hangingPunct="1">
                <a:defRPr/>
              </a:pPr>
              <a:t>‹#›</a:t>
            </a:fld>
            <a:endParaRPr lang="en-US" sz="1200" dirty="0">
              <a:solidFill>
                <a:srgbClr val="006899">
                  <a:lumMod val="50000"/>
                  <a:lumOff val="50000"/>
                </a:srgbClr>
              </a:solidFill>
              <a:latin typeface="Calibri" panose="020F0502020204030204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304801" y="6500526"/>
            <a:ext cx="2529417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defTabSz="914377" eaLnBrk="1" hangingPunct="1">
              <a:defRPr/>
            </a:pPr>
            <a:r>
              <a:rPr lang="en-US" sz="1200" dirty="0">
                <a:solidFill>
                  <a:srgbClr val="006899">
                    <a:lumMod val="50000"/>
                    <a:lumOff val="50000"/>
                  </a:srgbClr>
                </a:solidFill>
                <a:latin typeface="Calibri" panose="020F0502020204030204"/>
              </a:rPr>
              <a:t>© 2016 Persistent Systems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490994"/>
            <a:ext cx="12192000" cy="367007"/>
          </a:xfrm>
          <a:prstGeom prst="rect">
            <a:avLst/>
          </a:prstGeom>
          <a:solidFill>
            <a:srgbClr val="D1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>
              <a:solidFill>
                <a:srgbClr val="454545"/>
              </a:solidFill>
            </a:endParaRPr>
          </a:p>
        </p:txBody>
      </p:sp>
      <p:sp>
        <p:nvSpPr>
          <p:cNvPr id="7" name="TextBox 12"/>
          <p:cNvSpPr txBox="1">
            <a:spLocks noChangeArrowheads="1"/>
          </p:cNvSpPr>
          <p:nvPr userDrawn="1"/>
        </p:nvSpPr>
        <p:spPr bwMode="auto">
          <a:xfrm>
            <a:off x="10930936" y="6490994"/>
            <a:ext cx="950384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r" defTabSz="914377" eaLnBrk="1" hangingPunct="1">
              <a:defRPr/>
            </a:pPr>
            <a:fld id="{26F96CE2-93CF-406C-ACE5-0A3BBE01630B}" type="slidenum">
              <a:rPr lang="en-US" sz="1200" smtClean="0">
                <a:solidFill>
                  <a:srgbClr val="454545"/>
                </a:solidFill>
                <a:latin typeface="Calibri" panose="020F0502020204030204"/>
              </a:rPr>
              <a:pPr algn="r" defTabSz="914377" eaLnBrk="1" hangingPunct="1">
                <a:defRPr/>
              </a:pPr>
              <a:t>‹#›</a:t>
            </a:fld>
            <a:endParaRPr lang="en-US" sz="1200" dirty="0">
              <a:solidFill>
                <a:srgbClr val="454545"/>
              </a:solidFill>
              <a:latin typeface="Calibri" panose="020F0502020204030204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304801" y="6500526"/>
            <a:ext cx="2529417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defTabSz="914377" eaLnBrk="1" hangingPunct="1">
              <a:defRPr/>
            </a:pPr>
            <a:r>
              <a:rPr lang="en-US" sz="1200" dirty="0">
                <a:solidFill>
                  <a:srgbClr val="454545"/>
                </a:solidFill>
                <a:latin typeface="Calibri" panose="020F0502020204030204"/>
              </a:rPr>
              <a:t>© 2016 Persistent Systems 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04801" y="2104572"/>
            <a:ext cx="10306260" cy="130989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267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1083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10607040" cy="119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sz="3733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Box 12"/>
          <p:cNvSpPr txBox="1">
            <a:spLocks noChangeArrowheads="1"/>
          </p:cNvSpPr>
          <p:nvPr userDrawn="1"/>
        </p:nvSpPr>
        <p:spPr bwMode="auto">
          <a:xfrm>
            <a:off x="10878608" y="6490994"/>
            <a:ext cx="950384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r" defTabSz="914377" eaLnBrk="1" hangingPunct="1">
              <a:defRPr/>
            </a:pPr>
            <a:fld id="{26F96CE2-93CF-406C-ACE5-0A3BBE01630B}" type="slidenum">
              <a:rPr lang="en-US" sz="1200" smtClean="0">
                <a:solidFill>
                  <a:srgbClr val="006899">
                    <a:lumMod val="50000"/>
                    <a:lumOff val="50000"/>
                  </a:srgbClr>
                </a:solidFill>
                <a:latin typeface="Calibri" panose="020F0502020204030204"/>
              </a:rPr>
              <a:pPr algn="r" defTabSz="914377" eaLnBrk="1" hangingPunct="1">
                <a:defRPr/>
              </a:pPr>
              <a:t>‹#›</a:t>
            </a:fld>
            <a:endParaRPr lang="en-US" sz="1200" dirty="0">
              <a:solidFill>
                <a:srgbClr val="006899">
                  <a:lumMod val="50000"/>
                  <a:lumOff val="50000"/>
                </a:srgbClr>
              </a:solidFill>
              <a:latin typeface="Calibri" panose="020F0502020204030204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43070" y="6500526"/>
            <a:ext cx="2529417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defTabSz="914377" eaLnBrk="1" hangingPunct="1">
              <a:defRPr/>
            </a:pPr>
            <a:r>
              <a:rPr lang="en-US" sz="1200" dirty="0">
                <a:solidFill>
                  <a:srgbClr val="006899">
                    <a:lumMod val="50000"/>
                    <a:lumOff val="50000"/>
                  </a:srgbClr>
                </a:solidFill>
                <a:latin typeface="Calibri" panose="020F0502020204030204"/>
              </a:rPr>
              <a:t>© 2016 Persistent Systems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79702"/>
            <a:ext cx="5503333" cy="719817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340942"/>
            <a:ext cx="5503333" cy="321906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4668" y="1679702"/>
            <a:ext cx="5394325" cy="719817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34668" y="2340942"/>
            <a:ext cx="5394325" cy="321906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498337"/>
            <a:ext cx="12192000" cy="367007"/>
          </a:xfrm>
          <a:prstGeom prst="rect">
            <a:avLst/>
          </a:prstGeom>
          <a:solidFill>
            <a:srgbClr val="D1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>
              <a:solidFill>
                <a:srgbClr val="454545"/>
              </a:solidFill>
            </a:endParaRPr>
          </a:p>
        </p:txBody>
      </p:sp>
      <p:sp>
        <p:nvSpPr>
          <p:cNvPr id="19" name="TextBox 12"/>
          <p:cNvSpPr txBox="1">
            <a:spLocks noChangeArrowheads="1"/>
          </p:cNvSpPr>
          <p:nvPr userDrawn="1"/>
        </p:nvSpPr>
        <p:spPr bwMode="auto">
          <a:xfrm>
            <a:off x="10930936" y="6490994"/>
            <a:ext cx="950384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r" defTabSz="914377" eaLnBrk="1" hangingPunct="1">
              <a:defRPr/>
            </a:pPr>
            <a:fld id="{26F96CE2-93CF-406C-ACE5-0A3BBE01630B}" type="slidenum">
              <a:rPr lang="en-US" sz="1200" smtClean="0">
                <a:solidFill>
                  <a:srgbClr val="454545"/>
                </a:solidFill>
                <a:latin typeface="Calibri" panose="020F0502020204030204"/>
              </a:rPr>
              <a:pPr algn="r" defTabSz="914377" eaLnBrk="1" hangingPunct="1">
                <a:defRPr/>
              </a:pPr>
              <a:t>‹#›</a:t>
            </a:fld>
            <a:endParaRPr lang="en-US" sz="1200" dirty="0">
              <a:solidFill>
                <a:srgbClr val="454545"/>
              </a:solidFill>
              <a:latin typeface="Calibri" panose="020F0502020204030204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304801" y="6500526"/>
            <a:ext cx="2529417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defTabSz="914377" eaLnBrk="1" hangingPunct="1">
              <a:defRPr/>
            </a:pPr>
            <a:r>
              <a:rPr lang="en-US" sz="1200" dirty="0">
                <a:solidFill>
                  <a:srgbClr val="454545"/>
                </a:solidFill>
                <a:latin typeface="Calibri" panose="020F0502020204030204"/>
              </a:rPr>
              <a:t>© 2016 Persistent Systems </a:t>
            </a:r>
          </a:p>
        </p:txBody>
      </p:sp>
    </p:spTree>
    <p:extLst>
      <p:ext uri="{BB962C8B-B14F-4D97-AF65-F5344CB8AC3E}">
        <p14:creationId xmlns:p14="http://schemas.microsoft.com/office/powerpoint/2010/main" val="20770381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3" y="76201"/>
            <a:ext cx="9772649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7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8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3" y="76201"/>
            <a:ext cx="9772649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241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3" y="76201"/>
            <a:ext cx="9772649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1"/>
            <a:ext cx="5384800" cy="4876800"/>
          </a:xfrm>
          <a:prstGeom prst="rect">
            <a:avLst/>
          </a:prstGeo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1295401"/>
            <a:ext cx="5384800" cy="4876800"/>
          </a:xfrm>
          <a:prstGeom prst="rect">
            <a:avLst/>
          </a:prstGeom>
        </p:spPr>
        <p:txBody>
          <a:bodyPr/>
          <a:lstStyle>
            <a:lvl1pPr>
              <a:defRPr sz="2667"/>
            </a:lvl1pPr>
            <a:lvl2pPr marL="484705" indent="-484705">
              <a:defRPr sz="2400"/>
            </a:lvl2pPr>
            <a:lvl3pPr marL="484705" indent="-484705">
              <a:defRPr sz="2400"/>
            </a:lvl3pPr>
            <a:lvl4pPr marL="484705" indent="-484705">
              <a:defRPr sz="2133"/>
            </a:lvl4pPr>
            <a:lvl5pPr marL="484705" indent="-484705"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7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>
            <a:spLocks noChangeArrowheads="1"/>
          </p:cNvSpPr>
          <p:nvPr userDrawn="1"/>
        </p:nvSpPr>
        <p:spPr bwMode="auto">
          <a:xfrm>
            <a:off x="10930936" y="6490994"/>
            <a:ext cx="950384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r" defTabSz="914377" eaLnBrk="1" hangingPunct="1">
              <a:defRPr/>
            </a:pPr>
            <a:fld id="{26F96CE2-93CF-406C-ACE5-0A3BBE01630B}" type="slidenum">
              <a:rPr lang="en-US" sz="1200" smtClean="0">
                <a:solidFill>
                  <a:srgbClr val="FFFFFF">
                    <a:lumMod val="50000"/>
                    <a:lumOff val="50000"/>
                  </a:srgbClr>
                </a:solidFill>
                <a:latin typeface="Calibri" panose="020F0502020204030204"/>
              </a:rPr>
              <a:pPr algn="r" defTabSz="914377" eaLnBrk="1" hangingPunct="1">
                <a:defRPr/>
              </a:pPr>
              <a:t>‹#›</a:t>
            </a:fld>
            <a:endParaRPr lang="en-US" sz="1200" dirty="0">
              <a:solidFill>
                <a:srgbClr val="FFFFFF">
                  <a:lumMod val="50000"/>
                  <a:lumOff val="50000"/>
                </a:srgbClr>
              </a:solidFill>
              <a:latin typeface="Calibri" panose="020F0502020204030204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304801" y="6500526"/>
            <a:ext cx="2529417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defTabSz="914377" eaLnBrk="1" hangingPunct="1">
              <a:defRPr/>
            </a:pP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latin typeface="Calibri" panose="020F0502020204030204"/>
              </a:rPr>
              <a:t>© 2016 Persistent Systems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490994"/>
            <a:ext cx="12192000" cy="367007"/>
          </a:xfrm>
          <a:prstGeom prst="rect">
            <a:avLst/>
          </a:prstGeom>
          <a:solidFill>
            <a:srgbClr val="D1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>
              <a:solidFill>
                <a:srgbClr val="006899"/>
              </a:solidFill>
            </a:endParaRPr>
          </a:p>
        </p:txBody>
      </p:sp>
      <p:sp>
        <p:nvSpPr>
          <p:cNvPr id="7" name="TextBox 12"/>
          <p:cNvSpPr txBox="1">
            <a:spLocks noChangeArrowheads="1"/>
          </p:cNvSpPr>
          <p:nvPr userDrawn="1"/>
        </p:nvSpPr>
        <p:spPr bwMode="auto">
          <a:xfrm>
            <a:off x="10930936" y="6490994"/>
            <a:ext cx="950384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r" defTabSz="914377" eaLnBrk="1" hangingPunct="1">
              <a:defRPr/>
            </a:pPr>
            <a:fld id="{26F96CE2-93CF-406C-ACE5-0A3BBE01630B}" type="slidenum">
              <a:rPr lang="en-US" sz="1200" smtClean="0">
                <a:solidFill>
                  <a:srgbClr val="454545"/>
                </a:solidFill>
                <a:latin typeface="Calibri" panose="020F0502020204030204"/>
              </a:rPr>
              <a:pPr algn="r" defTabSz="914377" eaLnBrk="1" hangingPunct="1">
                <a:defRPr/>
              </a:pPr>
              <a:t>‹#›</a:t>
            </a:fld>
            <a:endParaRPr lang="en-US" sz="1200" dirty="0">
              <a:solidFill>
                <a:srgbClr val="454545"/>
              </a:solidFill>
              <a:latin typeface="Calibri" panose="020F0502020204030204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304801" y="6500526"/>
            <a:ext cx="2529417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defTabSz="914377" eaLnBrk="1" hangingPunct="1">
              <a:defRPr/>
            </a:pPr>
            <a:r>
              <a:rPr lang="en-US" sz="1200" dirty="0">
                <a:solidFill>
                  <a:srgbClr val="454545"/>
                </a:solidFill>
                <a:latin typeface="Calibri" panose="020F0502020204030204"/>
              </a:rPr>
              <a:t>© 2016 Persistent Systems 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04801" y="2104572"/>
            <a:ext cx="10306260" cy="130989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267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01872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20" y="1625600"/>
            <a:ext cx="11527672" cy="391488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12"/>
          <p:cNvSpPr txBox="1">
            <a:spLocks noChangeArrowheads="1"/>
          </p:cNvSpPr>
          <p:nvPr userDrawn="1"/>
        </p:nvSpPr>
        <p:spPr bwMode="auto">
          <a:xfrm>
            <a:off x="10878608" y="6490994"/>
            <a:ext cx="950384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r" defTabSz="914377" eaLnBrk="1" hangingPunct="1">
              <a:defRPr/>
            </a:pPr>
            <a:fld id="{26F96CE2-93CF-406C-ACE5-0A3BBE01630B}" type="slidenum">
              <a:rPr lang="en-US" sz="1200" smtClean="0">
                <a:solidFill>
                  <a:srgbClr val="FFFFFF">
                    <a:lumMod val="50000"/>
                    <a:lumOff val="50000"/>
                  </a:srgbClr>
                </a:solidFill>
                <a:latin typeface="Calibri" panose="020F0502020204030204"/>
              </a:rPr>
              <a:pPr algn="r" defTabSz="914377" eaLnBrk="1" hangingPunct="1">
                <a:defRPr/>
              </a:pPr>
              <a:t>‹#›</a:t>
            </a:fld>
            <a:endParaRPr lang="en-US" sz="1200" dirty="0">
              <a:solidFill>
                <a:srgbClr val="FFFFFF">
                  <a:lumMod val="50000"/>
                  <a:lumOff val="50000"/>
                </a:srgbClr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343070" y="6500526"/>
            <a:ext cx="2529417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defTabSz="914377" eaLnBrk="1" hangingPunct="1">
              <a:defRPr/>
            </a:pP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latin typeface="Calibri" panose="020F0502020204030204"/>
              </a:rPr>
              <a:t>© 2016 Persistent Systems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498337"/>
            <a:ext cx="12192000" cy="367007"/>
          </a:xfrm>
          <a:prstGeom prst="rect">
            <a:avLst/>
          </a:prstGeom>
          <a:solidFill>
            <a:srgbClr val="D1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>
              <a:solidFill>
                <a:srgbClr val="006899"/>
              </a:solidFill>
            </a:endParaRPr>
          </a:p>
        </p:txBody>
      </p:sp>
      <p:sp>
        <p:nvSpPr>
          <p:cNvPr id="15" name="TextBox 12"/>
          <p:cNvSpPr txBox="1">
            <a:spLocks noChangeArrowheads="1"/>
          </p:cNvSpPr>
          <p:nvPr userDrawn="1"/>
        </p:nvSpPr>
        <p:spPr bwMode="auto">
          <a:xfrm>
            <a:off x="10930936" y="6490994"/>
            <a:ext cx="950384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r" defTabSz="914377" eaLnBrk="1" hangingPunct="1">
              <a:defRPr/>
            </a:pPr>
            <a:fld id="{26F96CE2-93CF-406C-ACE5-0A3BBE01630B}" type="slidenum">
              <a:rPr lang="en-US" sz="1200" smtClean="0">
                <a:solidFill>
                  <a:srgbClr val="454545"/>
                </a:solidFill>
                <a:latin typeface="Calibri" panose="020F0502020204030204"/>
              </a:rPr>
              <a:pPr algn="r" defTabSz="914377" eaLnBrk="1" hangingPunct="1">
                <a:defRPr/>
              </a:pPr>
              <a:t>‹#›</a:t>
            </a:fld>
            <a:endParaRPr lang="en-US" sz="1200" dirty="0">
              <a:solidFill>
                <a:srgbClr val="454545"/>
              </a:solidFill>
              <a:latin typeface="Calibri" panose="020F0502020204030204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304801" y="6500526"/>
            <a:ext cx="2529417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defTabSz="914377" eaLnBrk="1" hangingPunct="1">
              <a:defRPr/>
            </a:pPr>
            <a:r>
              <a:rPr lang="en-US" sz="1200" dirty="0">
                <a:solidFill>
                  <a:srgbClr val="454545"/>
                </a:solidFill>
                <a:latin typeface="Calibri" panose="020F0502020204030204"/>
              </a:rPr>
              <a:t>© 2016 Persistent Systems 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10607040" cy="119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09504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04801" y="1122363"/>
            <a:ext cx="1030626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267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04801" y="3602037"/>
            <a:ext cx="1030626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21495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46919"/>
            <a:ext cx="5723467" cy="4699632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1467" y="1646919"/>
            <a:ext cx="5597525" cy="4699632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10607040" cy="119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90535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10607040" cy="119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79702"/>
            <a:ext cx="5503333" cy="719817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340942"/>
            <a:ext cx="5503333" cy="321906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4668" y="1679702"/>
            <a:ext cx="5394325" cy="719817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34668" y="2340942"/>
            <a:ext cx="5394325" cy="321906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62043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10607040" cy="119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3629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10607040" cy="119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57649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1439334"/>
            <a:ext cx="6645804" cy="442171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latin typeface="+mn-lt"/>
                <a:cs typeface="Arial" panose="020B0604020202020204" pitchFamily="34" charset="0"/>
              </a:defRPr>
            </a:lvl1pPr>
            <a:lvl2pPr>
              <a:defRPr sz="2800">
                <a:latin typeface="+mn-lt"/>
                <a:cs typeface="Arial" panose="020B0604020202020204" pitchFamily="34" charset="0"/>
              </a:defRPr>
            </a:lvl2pPr>
            <a:lvl3pPr>
              <a:defRPr sz="2400">
                <a:latin typeface="+mn-lt"/>
                <a:cs typeface="Arial" panose="020B0604020202020204" pitchFamily="34" charset="0"/>
              </a:defRPr>
            </a:lvl3pPr>
            <a:lvl4pPr>
              <a:defRPr sz="2000">
                <a:latin typeface="+mn-lt"/>
                <a:cs typeface="Arial" panose="020B0604020202020204" pitchFamily="34" charset="0"/>
              </a:defRPr>
            </a:lvl4pPr>
            <a:lvl5pPr>
              <a:defRPr sz="2000">
                <a:latin typeface="+mn-lt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3070" y="2640959"/>
            <a:ext cx="4428956" cy="32280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667">
                <a:latin typeface="+mn-lt"/>
                <a:cs typeface="Arial" panose="020B060402020202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3070" y="1439333"/>
            <a:ext cx="4428956" cy="1057451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335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"/>
          </p:nvPr>
        </p:nvSpPr>
        <p:spPr bwMode="auto">
          <a:xfrm>
            <a:off x="488956" y="1143004"/>
            <a:ext cx="11313583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800"/>
              </a:spcBef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800"/>
              </a:spcBef>
              <a:defRPr/>
            </a:lvl3pPr>
            <a:lvl4pPr>
              <a:spcBef>
                <a:spcPts val="800"/>
              </a:spcBef>
              <a:defRPr/>
            </a:lvl4pPr>
            <a:lvl5pPr>
              <a:spcBef>
                <a:spcPts val="8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488953" y="76201"/>
            <a:ext cx="977264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86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343070" y="1439333"/>
            <a:ext cx="4428956" cy="1057451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"/>
          </p:nvPr>
        </p:nvSpPr>
        <p:spPr>
          <a:xfrm>
            <a:off x="343070" y="2640959"/>
            <a:ext cx="4428956" cy="32280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667">
                <a:latin typeface="+mn-lt"/>
                <a:cs typeface="Arial" panose="020B060402020202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7" y="1439334"/>
            <a:ext cx="6645804" cy="442171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>
                <a:latin typeface="+mn-lt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751221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10607040" cy="119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57868"/>
            <a:ext cx="11524192" cy="4619096"/>
          </a:xfrm>
          <a:prstGeom prst="rect">
            <a:avLst/>
          </a:prstGeom>
        </p:spPr>
        <p:txBody>
          <a:bodyPr vert="eaVert"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3322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ertical Text Placeholder 2"/>
          <p:cNvSpPr>
            <a:spLocks noGrp="1"/>
          </p:cNvSpPr>
          <p:nvPr>
            <p:ph type="body" orient="vert" idx="13"/>
          </p:nvPr>
        </p:nvSpPr>
        <p:spPr>
          <a:xfrm>
            <a:off x="343070" y="1318079"/>
            <a:ext cx="9342797" cy="4858885"/>
          </a:xfrm>
          <a:prstGeom prst="rect">
            <a:avLst/>
          </a:prstGeom>
        </p:spPr>
        <p:txBody>
          <a:bodyPr vert="eaVert"/>
          <a:lstStyle>
            <a:lvl1pPr>
              <a:defRPr sz="2800"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1333" y="1318078"/>
            <a:ext cx="1532467" cy="4858887"/>
          </a:xfrm>
          <a:prstGeom prst="rect">
            <a:avLst/>
          </a:prstGeom>
        </p:spPr>
        <p:txBody>
          <a:bodyPr vert="eaVert" anchor="ctr">
            <a:normAutofit/>
          </a:bodyPr>
          <a:lstStyle>
            <a:lvl1pPr>
              <a:defRPr sz="4267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97378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04801" y="1122363"/>
            <a:ext cx="1030626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267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1" y="3602037"/>
            <a:ext cx="1030626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9037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04801" y="2104572"/>
            <a:ext cx="10306260" cy="130989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267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7633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>
            <a:spLocks noChangeArrowheads="1"/>
          </p:cNvSpPr>
          <p:nvPr userDrawn="1"/>
        </p:nvSpPr>
        <p:spPr bwMode="auto">
          <a:xfrm>
            <a:off x="10930936" y="6490994"/>
            <a:ext cx="950384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r" defTabSz="914377" eaLnBrk="1" hangingPunct="1">
              <a:defRPr/>
            </a:pPr>
            <a:fld id="{26F96CE2-93CF-406C-ACE5-0A3BBE01630B}" type="slidenum">
              <a:rPr lang="en-US" sz="1200" smtClean="0">
                <a:solidFill>
                  <a:srgbClr val="FFFFFF">
                    <a:lumMod val="50000"/>
                    <a:lumOff val="50000"/>
                  </a:srgbClr>
                </a:solidFill>
                <a:latin typeface="Calibri" panose="020F0502020204030204"/>
              </a:rPr>
              <a:pPr algn="r" defTabSz="914377" eaLnBrk="1" hangingPunct="1">
                <a:defRPr/>
              </a:pPr>
              <a:t>‹#›</a:t>
            </a:fld>
            <a:endParaRPr lang="en-US" sz="1200" dirty="0">
              <a:solidFill>
                <a:srgbClr val="FFFFFF">
                  <a:lumMod val="50000"/>
                  <a:lumOff val="50000"/>
                </a:srgbClr>
              </a:solidFill>
              <a:latin typeface="Calibri" panose="020F0502020204030204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304801" y="6500526"/>
            <a:ext cx="2529417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defTabSz="914377" eaLnBrk="1" hangingPunct="1">
              <a:defRPr/>
            </a:pP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latin typeface="Calibri" panose="020F0502020204030204"/>
              </a:rPr>
              <a:t>© 2016 Persistent Systems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490994"/>
            <a:ext cx="12192000" cy="367007"/>
          </a:xfrm>
          <a:prstGeom prst="rect">
            <a:avLst/>
          </a:prstGeom>
          <a:solidFill>
            <a:srgbClr val="D1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>
              <a:solidFill>
                <a:srgbClr val="006899"/>
              </a:solidFill>
            </a:endParaRPr>
          </a:p>
        </p:txBody>
      </p:sp>
      <p:sp>
        <p:nvSpPr>
          <p:cNvPr id="7" name="TextBox 12"/>
          <p:cNvSpPr txBox="1">
            <a:spLocks noChangeArrowheads="1"/>
          </p:cNvSpPr>
          <p:nvPr userDrawn="1"/>
        </p:nvSpPr>
        <p:spPr bwMode="auto">
          <a:xfrm>
            <a:off x="10930936" y="6490994"/>
            <a:ext cx="950384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r" defTabSz="914377" eaLnBrk="1" hangingPunct="1">
              <a:defRPr/>
            </a:pPr>
            <a:fld id="{26F96CE2-93CF-406C-ACE5-0A3BBE01630B}" type="slidenum">
              <a:rPr lang="en-US" sz="1200" smtClean="0">
                <a:solidFill>
                  <a:srgbClr val="454545"/>
                </a:solidFill>
                <a:latin typeface="Calibri" panose="020F0502020204030204"/>
              </a:rPr>
              <a:pPr algn="r" defTabSz="914377" eaLnBrk="1" hangingPunct="1">
                <a:defRPr/>
              </a:pPr>
              <a:t>‹#›</a:t>
            </a:fld>
            <a:endParaRPr lang="en-US" sz="1200" dirty="0">
              <a:solidFill>
                <a:srgbClr val="454545"/>
              </a:solidFill>
              <a:latin typeface="Calibri" panose="020F0502020204030204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304801" y="6500526"/>
            <a:ext cx="2529417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defTabSz="914377" eaLnBrk="1" hangingPunct="1">
              <a:defRPr/>
            </a:pPr>
            <a:r>
              <a:rPr lang="en-US" sz="1200" dirty="0">
                <a:solidFill>
                  <a:srgbClr val="454545"/>
                </a:solidFill>
                <a:latin typeface="Calibri" panose="020F0502020204030204"/>
              </a:rPr>
              <a:t>© 2016 Persistent Systems 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04801" y="2104572"/>
            <a:ext cx="10306260" cy="130989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267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27614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20" y="1625600"/>
            <a:ext cx="11527672" cy="391488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12"/>
          <p:cNvSpPr txBox="1">
            <a:spLocks noChangeArrowheads="1"/>
          </p:cNvSpPr>
          <p:nvPr userDrawn="1"/>
        </p:nvSpPr>
        <p:spPr bwMode="auto">
          <a:xfrm>
            <a:off x="10878608" y="6490994"/>
            <a:ext cx="950384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r" defTabSz="914377" eaLnBrk="1" hangingPunct="1">
              <a:defRPr/>
            </a:pPr>
            <a:fld id="{26F96CE2-93CF-406C-ACE5-0A3BBE01630B}" type="slidenum">
              <a:rPr lang="en-US" sz="1200" smtClean="0">
                <a:solidFill>
                  <a:srgbClr val="FFFFFF">
                    <a:lumMod val="50000"/>
                    <a:lumOff val="50000"/>
                  </a:srgbClr>
                </a:solidFill>
                <a:latin typeface="Calibri" panose="020F0502020204030204"/>
              </a:rPr>
              <a:pPr algn="r" defTabSz="914377" eaLnBrk="1" hangingPunct="1">
                <a:defRPr/>
              </a:pPr>
              <a:t>‹#›</a:t>
            </a:fld>
            <a:endParaRPr lang="en-US" sz="1200" dirty="0">
              <a:solidFill>
                <a:srgbClr val="FFFFFF">
                  <a:lumMod val="50000"/>
                  <a:lumOff val="50000"/>
                </a:srgbClr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343070" y="6500526"/>
            <a:ext cx="2529417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defTabSz="914377" eaLnBrk="1" hangingPunct="1">
              <a:defRPr/>
            </a:pP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latin typeface="Calibri" panose="020F0502020204030204"/>
              </a:rPr>
              <a:t>© 2016 Persistent Systems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498337"/>
            <a:ext cx="12192000" cy="367007"/>
          </a:xfrm>
          <a:prstGeom prst="rect">
            <a:avLst/>
          </a:prstGeom>
          <a:solidFill>
            <a:srgbClr val="D1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>
              <a:solidFill>
                <a:srgbClr val="006899"/>
              </a:solidFill>
            </a:endParaRPr>
          </a:p>
        </p:txBody>
      </p:sp>
      <p:sp>
        <p:nvSpPr>
          <p:cNvPr id="15" name="TextBox 12"/>
          <p:cNvSpPr txBox="1">
            <a:spLocks noChangeArrowheads="1"/>
          </p:cNvSpPr>
          <p:nvPr userDrawn="1"/>
        </p:nvSpPr>
        <p:spPr bwMode="auto">
          <a:xfrm>
            <a:off x="10930936" y="6490994"/>
            <a:ext cx="950384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r" defTabSz="914377" eaLnBrk="1" hangingPunct="1">
              <a:defRPr/>
            </a:pPr>
            <a:fld id="{26F96CE2-93CF-406C-ACE5-0A3BBE01630B}" type="slidenum">
              <a:rPr lang="en-US" sz="1200" smtClean="0">
                <a:solidFill>
                  <a:srgbClr val="454545"/>
                </a:solidFill>
                <a:latin typeface="Calibri" panose="020F0502020204030204"/>
              </a:rPr>
              <a:pPr algn="r" defTabSz="914377" eaLnBrk="1" hangingPunct="1">
                <a:defRPr/>
              </a:pPr>
              <a:t>‹#›</a:t>
            </a:fld>
            <a:endParaRPr lang="en-US" sz="1200" dirty="0">
              <a:solidFill>
                <a:srgbClr val="454545"/>
              </a:solidFill>
              <a:latin typeface="Calibri" panose="020F0502020204030204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304801" y="6500526"/>
            <a:ext cx="2529417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defTabSz="914377" eaLnBrk="1" hangingPunct="1">
              <a:defRPr/>
            </a:pPr>
            <a:r>
              <a:rPr lang="en-US" sz="1200" dirty="0">
                <a:solidFill>
                  <a:srgbClr val="454545"/>
                </a:solidFill>
                <a:latin typeface="Calibri" panose="020F0502020204030204"/>
              </a:rPr>
              <a:t>© 2016 Persistent Systems 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10607040" cy="119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88951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04801" y="1122363"/>
            <a:ext cx="1030626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267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04801" y="3602037"/>
            <a:ext cx="1030626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5379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46919"/>
            <a:ext cx="5723467" cy="4699632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1467" y="1646919"/>
            <a:ext cx="5597525" cy="4699632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10607040" cy="119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70419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10607040" cy="119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79702"/>
            <a:ext cx="5503333" cy="719817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340942"/>
            <a:ext cx="5503333" cy="321906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4668" y="1679702"/>
            <a:ext cx="5394325" cy="719817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34668" y="2340942"/>
            <a:ext cx="5394325" cy="321906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638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733" b="1" kern="1200" dirty="0">
                <a:solidFill>
                  <a:srgbClr val="006899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908175"/>
            <a:ext cx="8534400" cy="41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65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10607040" cy="119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75235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10607040" cy="119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38564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1439334"/>
            <a:ext cx="6645804" cy="442171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latin typeface="+mn-lt"/>
                <a:cs typeface="Arial" panose="020B0604020202020204" pitchFamily="34" charset="0"/>
              </a:defRPr>
            </a:lvl1pPr>
            <a:lvl2pPr>
              <a:defRPr sz="2800">
                <a:latin typeface="+mn-lt"/>
                <a:cs typeface="Arial" panose="020B0604020202020204" pitchFamily="34" charset="0"/>
              </a:defRPr>
            </a:lvl2pPr>
            <a:lvl3pPr>
              <a:defRPr sz="2400">
                <a:latin typeface="+mn-lt"/>
                <a:cs typeface="Arial" panose="020B0604020202020204" pitchFamily="34" charset="0"/>
              </a:defRPr>
            </a:lvl3pPr>
            <a:lvl4pPr>
              <a:defRPr sz="2000">
                <a:latin typeface="+mn-lt"/>
                <a:cs typeface="Arial" panose="020B0604020202020204" pitchFamily="34" charset="0"/>
              </a:defRPr>
            </a:lvl4pPr>
            <a:lvl5pPr>
              <a:defRPr sz="2000">
                <a:latin typeface="+mn-lt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3070" y="2640959"/>
            <a:ext cx="4428956" cy="32280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667">
                <a:latin typeface="+mn-lt"/>
                <a:cs typeface="Arial" panose="020B060402020202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3070" y="1439333"/>
            <a:ext cx="4428956" cy="1057451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56576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343070" y="1439333"/>
            <a:ext cx="4428956" cy="1057451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"/>
          </p:nvPr>
        </p:nvSpPr>
        <p:spPr>
          <a:xfrm>
            <a:off x="343070" y="2640959"/>
            <a:ext cx="4428956" cy="32280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667">
                <a:latin typeface="+mn-lt"/>
                <a:cs typeface="Arial" panose="020B060402020202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7" y="1439334"/>
            <a:ext cx="6645804" cy="442171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>
                <a:latin typeface="+mn-lt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46018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10607040" cy="119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57868"/>
            <a:ext cx="11524192" cy="4619096"/>
          </a:xfrm>
          <a:prstGeom prst="rect">
            <a:avLst/>
          </a:prstGeom>
        </p:spPr>
        <p:txBody>
          <a:bodyPr vert="eaVert"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70368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ertical Text Placeholder 2"/>
          <p:cNvSpPr>
            <a:spLocks noGrp="1"/>
          </p:cNvSpPr>
          <p:nvPr>
            <p:ph type="body" orient="vert" idx="13"/>
          </p:nvPr>
        </p:nvSpPr>
        <p:spPr>
          <a:xfrm>
            <a:off x="343070" y="1318079"/>
            <a:ext cx="9342797" cy="4858885"/>
          </a:xfrm>
          <a:prstGeom prst="rect">
            <a:avLst/>
          </a:prstGeom>
        </p:spPr>
        <p:txBody>
          <a:bodyPr vert="eaVert"/>
          <a:lstStyle>
            <a:lvl1pPr>
              <a:defRPr sz="2800"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1333" y="1318078"/>
            <a:ext cx="1532467" cy="4858887"/>
          </a:xfrm>
          <a:prstGeom prst="rect">
            <a:avLst/>
          </a:prstGeom>
        </p:spPr>
        <p:txBody>
          <a:bodyPr vert="eaVert" anchor="ctr">
            <a:normAutofit/>
          </a:bodyPr>
          <a:lstStyle>
            <a:lvl1pPr>
              <a:defRPr sz="4267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20954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04801" y="1122363"/>
            <a:ext cx="1030626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267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1" y="3602037"/>
            <a:ext cx="1030626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911427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04801" y="2104572"/>
            <a:ext cx="10306260" cy="130989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267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40936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>
            <a:spLocks noChangeArrowheads="1"/>
          </p:cNvSpPr>
          <p:nvPr userDrawn="1"/>
        </p:nvSpPr>
        <p:spPr bwMode="auto">
          <a:xfrm>
            <a:off x="10930936" y="6490994"/>
            <a:ext cx="950384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r" defTabSz="914377" eaLnBrk="1" hangingPunct="1">
              <a:defRPr/>
            </a:pPr>
            <a:fld id="{26F96CE2-93CF-406C-ACE5-0A3BBE01630B}" type="slidenum">
              <a:rPr lang="en-US" sz="1200" smtClean="0">
                <a:solidFill>
                  <a:srgbClr val="FFFFFF">
                    <a:lumMod val="50000"/>
                    <a:lumOff val="50000"/>
                  </a:srgbClr>
                </a:solidFill>
                <a:latin typeface="Calibri" panose="020F0502020204030204"/>
              </a:rPr>
              <a:pPr algn="r" defTabSz="914377" eaLnBrk="1" hangingPunct="1">
                <a:defRPr/>
              </a:pPr>
              <a:t>‹#›</a:t>
            </a:fld>
            <a:endParaRPr lang="en-US" sz="1200" dirty="0">
              <a:solidFill>
                <a:srgbClr val="FFFFFF">
                  <a:lumMod val="50000"/>
                  <a:lumOff val="50000"/>
                </a:srgbClr>
              </a:solidFill>
              <a:latin typeface="Calibri" panose="020F0502020204030204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304801" y="6500526"/>
            <a:ext cx="2529417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defTabSz="914377" eaLnBrk="1" hangingPunct="1">
              <a:defRPr/>
            </a:pP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latin typeface="Calibri" panose="020F0502020204030204"/>
              </a:rPr>
              <a:t>© 2016 Persistent Systems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490994"/>
            <a:ext cx="12192000" cy="367007"/>
          </a:xfrm>
          <a:prstGeom prst="rect">
            <a:avLst/>
          </a:prstGeom>
          <a:solidFill>
            <a:srgbClr val="D1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>
              <a:solidFill>
                <a:srgbClr val="006899"/>
              </a:solidFill>
            </a:endParaRPr>
          </a:p>
        </p:txBody>
      </p:sp>
      <p:sp>
        <p:nvSpPr>
          <p:cNvPr id="7" name="TextBox 12"/>
          <p:cNvSpPr txBox="1">
            <a:spLocks noChangeArrowheads="1"/>
          </p:cNvSpPr>
          <p:nvPr userDrawn="1"/>
        </p:nvSpPr>
        <p:spPr bwMode="auto">
          <a:xfrm>
            <a:off x="10930936" y="6490994"/>
            <a:ext cx="950384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r" defTabSz="914377" eaLnBrk="1" hangingPunct="1">
              <a:defRPr/>
            </a:pPr>
            <a:fld id="{26F96CE2-93CF-406C-ACE5-0A3BBE01630B}" type="slidenum">
              <a:rPr lang="en-US" sz="1200" smtClean="0">
                <a:solidFill>
                  <a:srgbClr val="454545"/>
                </a:solidFill>
                <a:latin typeface="Calibri" panose="020F0502020204030204"/>
              </a:rPr>
              <a:pPr algn="r" defTabSz="914377" eaLnBrk="1" hangingPunct="1">
                <a:defRPr/>
              </a:pPr>
              <a:t>‹#›</a:t>
            </a:fld>
            <a:endParaRPr lang="en-US" sz="1200" dirty="0">
              <a:solidFill>
                <a:srgbClr val="454545"/>
              </a:solidFill>
              <a:latin typeface="Calibri" panose="020F0502020204030204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304801" y="6500526"/>
            <a:ext cx="2529417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defTabSz="914377" eaLnBrk="1" hangingPunct="1">
              <a:defRPr/>
            </a:pPr>
            <a:r>
              <a:rPr lang="en-US" sz="1200" dirty="0">
                <a:solidFill>
                  <a:srgbClr val="454545"/>
                </a:solidFill>
                <a:latin typeface="Calibri" panose="020F0502020204030204"/>
              </a:rPr>
              <a:t>© 2016 Persistent Systems 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04801" y="2104572"/>
            <a:ext cx="10306260" cy="130989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267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9710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20" y="1625600"/>
            <a:ext cx="11527672" cy="391488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12"/>
          <p:cNvSpPr txBox="1">
            <a:spLocks noChangeArrowheads="1"/>
          </p:cNvSpPr>
          <p:nvPr userDrawn="1"/>
        </p:nvSpPr>
        <p:spPr bwMode="auto">
          <a:xfrm>
            <a:off x="10878608" y="6490994"/>
            <a:ext cx="950384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r" defTabSz="914377" eaLnBrk="1" hangingPunct="1">
              <a:defRPr/>
            </a:pPr>
            <a:fld id="{26F96CE2-93CF-406C-ACE5-0A3BBE01630B}" type="slidenum">
              <a:rPr lang="en-US" sz="1200" smtClean="0">
                <a:solidFill>
                  <a:srgbClr val="FFFFFF">
                    <a:lumMod val="50000"/>
                    <a:lumOff val="50000"/>
                  </a:srgbClr>
                </a:solidFill>
                <a:latin typeface="Calibri" panose="020F0502020204030204"/>
              </a:rPr>
              <a:pPr algn="r" defTabSz="914377" eaLnBrk="1" hangingPunct="1">
                <a:defRPr/>
              </a:pPr>
              <a:t>‹#›</a:t>
            </a:fld>
            <a:endParaRPr lang="en-US" sz="1200" dirty="0">
              <a:solidFill>
                <a:srgbClr val="FFFFFF">
                  <a:lumMod val="50000"/>
                  <a:lumOff val="50000"/>
                </a:srgbClr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343070" y="6500526"/>
            <a:ext cx="2529417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defTabSz="914377" eaLnBrk="1" hangingPunct="1">
              <a:defRPr/>
            </a:pP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latin typeface="Calibri" panose="020F0502020204030204"/>
              </a:rPr>
              <a:t>© 2016 Persistent Systems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498337"/>
            <a:ext cx="12192000" cy="367007"/>
          </a:xfrm>
          <a:prstGeom prst="rect">
            <a:avLst/>
          </a:prstGeom>
          <a:solidFill>
            <a:srgbClr val="D1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>
              <a:solidFill>
                <a:srgbClr val="006899"/>
              </a:solidFill>
            </a:endParaRPr>
          </a:p>
        </p:txBody>
      </p:sp>
      <p:sp>
        <p:nvSpPr>
          <p:cNvPr id="15" name="TextBox 12"/>
          <p:cNvSpPr txBox="1">
            <a:spLocks noChangeArrowheads="1"/>
          </p:cNvSpPr>
          <p:nvPr userDrawn="1"/>
        </p:nvSpPr>
        <p:spPr bwMode="auto">
          <a:xfrm>
            <a:off x="10930936" y="6490994"/>
            <a:ext cx="950384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r" defTabSz="914377" eaLnBrk="1" hangingPunct="1">
              <a:defRPr/>
            </a:pPr>
            <a:fld id="{26F96CE2-93CF-406C-ACE5-0A3BBE01630B}" type="slidenum">
              <a:rPr lang="en-US" sz="1200" smtClean="0">
                <a:solidFill>
                  <a:srgbClr val="454545"/>
                </a:solidFill>
                <a:latin typeface="Calibri" panose="020F0502020204030204"/>
              </a:rPr>
              <a:pPr algn="r" defTabSz="914377" eaLnBrk="1" hangingPunct="1">
                <a:defRPr/>
              </a:pPr>
              <a:t>‹#›</a:t>
            </a:fld>
            <a:endParaRPr lang="en-US" sz="1200" dirty="0">
              <a:solidFill>
                <a:srgbClr val="454545"/>
              </a:solidFill>
              <a:latin typeface="Calibri" panose="020F0502020204030204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304801" y="6500526"/>
            <a:ext cx="2529417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defTabSz="914377" eaLnBrk="1" hangingPunct="1">
              <a:defRPr/>
            </a:pPr>
            <a:r>
              <a:rPr lang="en-US" sz="1200" dirty="0">
                <a:solidFill>
                  <a:srgbClr val="454545"/>
                </a:solidFill>
                <a:latin typeface="Calibri" panose="020F0502020204030204"/>
              </a:rPr>
              <a:t>© 2016 Persistent Systems 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10607040" cy="119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995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48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2613223" y="2154240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" name="Rectangle 1028"/>
          <p:cNvSpPr>
            <a:spLocks noChangeArrowheads="1"/>
          </p:cNvSpPr>
          <p:nvPr/>
        </p:nvSpPr>
        <p:spPr bwMode="auto">
          <a:xfrm>
            <a:off x="4159251" y="76200"/>
            <a:ext cx="2647949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en-US" sz="1467" b="1" dirty="0">
                <a:solidFill>
                  <a:srgbClr val="D8F1FD"/>
                </a:solidFill>
                <a:cs typeface="Arial" charset="0"/>
              </a:rPr>
              <a:t>www.persistent.com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108" y="3336020"/>
            <a:ext cx="10363200" cy="1362075"/>
          </a:xfrm>
        </p:spPr>
        <p:txBody>
          <a:bodyPr anchor="t">
            <a:normAutofit/>
          </a:bodyPr>
          <a:lstStyle>
            <a:lvl1pPr algn="l">
              <a:defRPr sz="4267" b="1" cap="none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40800" y="3"/>
            <a:ext cx="3251200" cy="21542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4" name="Picture 7" descr="Persistent Logo_full colou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07823" y="457200"/>
            <a:ext cx="1717155" cy="1501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03208" y="6542090"/>
            <a:ext cx="2529417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© 2016 Persistent Systems </a:t>
            </a:r>
          </a:p>
        </p:txBody>
      </p:sp>
    </p:spTree>
    <p:extLst>
      <p:ext uri="{BB962C8B-B14F-4D97-AF65-F5344CB8AC3E}">
        <p14:creationId xmlns:p14="http://schemas.microsoft.com/office/powerpoint/2010/main" val="298501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04801" y="1122363"/>
            <a:ext cx="1030626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267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04801" y="3602037"/>
            <a:ext cx="1030626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30802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46919"/>
            <a:ext cx="5723467" cy="4699632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1467" y="1646919"/>
            <a:ext cx="5597525" cy="4699632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10607040" cy="119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33428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10607040" cy="119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79702"/>
            <a:ext cx="5503333" cy="719817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340942"/>
            <a:ext cx="5503333" cy="321906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4668" y="1679702"/>
            <a:ext cx="5394325" cy="719817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34668" y="2340942"/>
            <a:ext cx="5394325" cy="321906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11997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10607040" cy="119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16501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10607040" cy="119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55417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1439334"/>
            <a:ext cx="6645804" cy="442171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latin typeface="+mn-lt"/>
                <a:cs typeface="Arial" panose="020B0604020202020204" pitchFamily="34" charset="0"/>
              </a:defRPr>
            </a:lvl1pPr>
            <a:lvl2pPr>
              <a:defRPr sz="2800">
                <a:latin typeface="+mn-lt"/>
                <a:cs typeface="Arial" panose="020B0604020202020204" pitchFamily="34" charset="0"/>
              </a:defRPr>
            </a:lvl2pPr>
            <a:lvl3pPr>
              <a:defRPr sz="2400">
                <a:latin typeface="+mn-lt"/>
                <a:cs typeface="Arial" panose="020B0604020202020204" pitchFamily="34" charset="0"/>
              </a:defRPr>
            </a:lvl3pPr>
            <a:lvl4pPr>
              <a:defRPr sz="2000">
                <a:latin typeface="+mn-lt"/>
                <a:cs typeface="Arial" panose="020B0604020202020204" pitchFamily="34" charset="0"/>
              </a:defRPr>
            </a:lvl4pPr>
            <a:lvl5pPr>
              <a:defRPr sz="2000">
                <a:latin typeface="+mn-lt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3070" y="2640959"/>
            <a:ext cx="4428956" cy="32280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667">
                <a:latin typeface="+mn-lt"/>
                <a:cs typeface="Arial" panose="020B060402020202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3070" y="1439333"/>
            <a:ext cx="4428956" cy="1057451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680052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343070" y="1439333"/>
            <a:ext cx="4428956" cy="1057451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"/>
          </p:nvPr>
        </p:nvSpPr>
        <p:spPr>
          <a:xfrm>
            <a:off x="343070" y="2640959"/>
            <a:ext cx="4428956" cy="32280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667">
                <a:latin typeface="+mn-lt"/>
                <a:cs typeface="Arial" panose="020B060402020202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7" y="1439334"/>
            <a:ext cx="6645804" cy="442171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>
                <a:latin typeface="+mn-lt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863125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10607040" cy="119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57868"/>
            <a:ext cx="11524192" cy="4619096"/>
          </a:xfrm>
          <a:prstGeom prst="rect">
            <a:avLst/>
          </a:prstGeom>
        </p:spPr>
        <p:txBody>
          <a:bodyPr vert="eaVert"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255903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ertical Text Placeholder 2"/>
          <p:cNvSpPr>
            <a:spLocks noGrp="1"/>
          </p:cNvSpPr>
          <p:nvPr>
            <p:ph type="body" orient="vert" idx="13"/>
          </p:nvPr>
        </p:nvSpPr>
        <p:spPr>
          <a:xfrm>
            <a:off x="343070" y="1318079"/>
            <a:ext cx="9342797" cy="4858885"/>
          </a:xfrm>
          <a:prstGeom prst="rect">
            <a:avLst/>
          </a:prstGeom>
        </p:spPr>
        <p:txBody>
          <a:bodyPr vert="eaVert"/>
          <a:lstStyle>
            <a:lvl1pPr>
              <a:defRPr sz="2800"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1333" y="1318078"/>
            <a:ext cx="1532467" cy="4858887"/>
          </a:xfrm>
          <a:prstGeom prst="rect">
            <a:avLst/>
          </a:prstGeom>
        </p:spPr>
        <p:txBody>
          <a:bodyPr vert="eaVert" anchor="ctr">
            <a:normAutofit/>
          </a:bodyPr>
          <a:lstStyle>
            <a:lvl1pPr>
              <a:defRPr sz="4267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52030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04801" y="1122363"/>
            <a:ext cx="1030626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267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1" y="3602037"/>
            <a:ext cx="1030626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695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1"/>
            <a:ext cx="5384800" cy="4876800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1295401"/>
            <a:ext cx="5384800" cy="4876800"/>
          </a:xfrm>
        </p:spPr>
        <p:txBody>
          <a:bodyPr/>
          <a:lstStyle>
            <a:lvl1pPr>
              <a:defRPr sz="2667"/>
            </a:lvl1pPr>
            <a:lvl2pPr marL="484705" indent="-484705">
              <a:defRPr sz="2400"/>
            </a:lvl2pPr>
            <a:lvl3pPr marL="484705" indent="-484705">
              <a:defRPr sz="2400"/>
            </a:lvl3pPr>
            <a:lvl4pPr marL="484705" indent="-484705">
              <a:defRPr sz="2133"/>
            </a:lvl4pPr>
            <a:lvl5pPr marL="484705" indent="-484705"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0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04801" y="2104572"/>
            <a:ext cx="10306260" cy="130989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267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075507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>
            <a:spLocks noChangeArrowheads="1"/>
          </p:cNvSpPr>
          <p:nvPr userDrawn="1"/>
        </p:nvSpPr>
        <p:spPr bwMode="auto">
          <a:xfrm>
            <a:off x="10930936" y="6490994"/>
            <a:ext cx="950384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0" algn="r" defTabSz="914377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fld id="{26F96CE2-93CF-406C-ACE5-0A3BBE01630B}" type="slidenum">
              <a:rPr lang="en-US" sz="12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pitchFamily="-112" charset="-128"/>
                <a:cs typeface="+mn-cs"/>
              </a:rPr>
              <a:pPr marL="0" algn="r" defTabSz="914377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ＭＳ Ｐゴシック" pitchFamily="-112" charset="-128"/>
              <a:cs typeface="+mn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304801" y="6500526"/>
            <a:ext cx="2529417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© 2016 Persistent Systems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490994"/>
            <a:ext cx="12192000" cy="367007"/>
          </a:xfrm>
          <a:prstGeom prst="rect">
            <a:avLst/>
          </a:prstGeom>
          <a:solidFill>
            <a:srgbClr val="D1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n-lt"/>
            </a:endParaRPr>
          </a:p>
        </p:txBody>
      </p:sp>
      <p:sp>
        <p:nvSpPr>
          <p:cNvPr id="7" name="TextBox 12"/>
          <p:cNvSpPr txBox="1">
            <a:spLocks noChangeArrowheads="1"/>
          </p:cNvSpPr>
          <p:nvPr userDrawn="1"/>
        </p:nvSpPr>
        <p:spPr bwMode="auto">
          <a:xfrm>
            <a:off x="10930936" y="6490994"/>
            <a:ext cx="950384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0" algn="r" defTabSz="914377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fld id="{26F96CE2-93CF-406C-ACE5-0A3BBE01630B}" type="slidenum">
              <a:rPr lang="en-US" sz="1200" kern="1200" smtClean="0">
                <a:solidFill>
                  <a:srgbClr val="454545"/>
                </a:solidFill>
                <a:latin typeface="+mn-lt"/>
                <a:ea typeface="ＭＳ Ｐゴシック" pitchFamily="-112" charset="-128"/>
                <a:cs typeface="+mn-cs"/>
              </a:rPr>
              <a:pPr marL="0" algn="r" defTabSz="914377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kern="1200" dirty="0">
              <a:solidFill>
                <a:srgbClr val="454545"/>
              </a:solidFill>
              <a:latin typeface="+mn-lt"/>
              <a:ea typeface="ＭＳ Ｐゴシック" pitchFamily="-112" charset="-128"/>
              <a:cs typeface="+mn-cs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304801" y="6500526"/>
            <a:ext cx="2529417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454545"/>
                </a:solidFill>
                <a:latin typeface="+mn-lt"/>
                <a:cs typeface="+mn-cs"/>
              </a:rPr>
              <a:t>© 2016 Persistent Systems 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04801" y="2104572"/>
            <a:ext cx="10306260" cy="130989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267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40196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20" y="1625600"/>
            <a:ext cx="11527672" cy="3914880"/>
          </a:xfrm>
          <a:prstGeom prst="rect">
            <a:avLst/>
          </a:prstGeom>
        </p:spPr>
        <p:txBody>
          <a:bodyPr/>
          <a:lstStyle>
            <a:lvl1pPr>
              <a:buClr>
                <a:srgbClr val="006899"/>
              </a:buClr>
              <a:defRPr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006899"/>
              </a:buClr>
              <a:defRPr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006899"/>
              </a:buClr>
              <a:defRPr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6899"/>
              </a:buClr>
              <a:defRPr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6899"/>
              </a:buClr>
              <a:defRPr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12"/>
          <p:cNvSpPr txBox="1">
            <a:spLocks noChangeArrowheads="1"/>
          </p:cNvSpPr>
          <p:nvPr userDrawn="1"/>
        </p:nvSpPr>
        <p:spPr bwMode="auto">
          <a:xfrm>
            <a:off x="10878608" y="6490994"/>
            <a:ext cx="950384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0" algn="r" defTabSz="914377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fld id="{26F96CE2-93CF-406C-ACE5-0A3BBE01630B}" type="slidenum">
              <a:rPr lang="en-US" sz="12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pitchFamily="-112" charset="-128"/>
                <a:cs typeface="+mn-cs"/>
              </a:rPr>
              <a:pPr marL="0" algn="r" defTabSz="914377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ＭＳ Ｐゴシック" pitchFamily="-112" charset="-128"/>
              <a:cs typeface="+mn-cs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343070" y="6500526"/>
            <a:ext cx="2529417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© 2016 Persistent Systems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498337"/>
            <a:ext cx="12192000" cy="367007"/>
          </a:xfrm>
          <a:prstGeom prst="rect">
            <a:avLst/>
          </a:prstGeom>
          <a:solidFill>
            <a:srgbClr val="D1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n-lt"/>
            </a:endParaRPr>
          </a:p>
        </p:txBody>
      </p:sp>
      <p:sp>
        <p:nvSpPr>
          <p:cNvPr id="15" name="TextBox 12"/>
          <p:cNvSpPr txBox="1">
            <a:spLocks noChangeArrowheads="1"/>
          </p:cNvSpPr>
          <p:nvPr userDrawn="1"/>
        </p:nvSpPr>
        <p:spPr bwMode="auto">
          <a:xfrm>
            <a:off x="10930936" y="6490994"/>
            <a:ext cx="950384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0" algn="r" defTabSz="914377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fld id="{26F96CE2-93CF-406C-ACE5-0A3BBE01630B}" type="slidenum">
              <a:rPr lang="en-US" sz="1200" kern="1200" smtClean="0">
                <a:solidFill>
                  <a:srgbClr val="454545"/>
                </a:solidFill>
                <a:latin typeface="+mn-lt"/>
                <a:ea typeface="ＭＳ Ｐゴシック" pitchFamily="-112" charset="-128"/>
                <a:cs typeface="+mn-cs"/>
              </a:rPr>
              <a:pPr marL="0" algn="r" defTabSz="914377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kern="1200" dirty="0">
              <a:solidFill>
                <a:srgbClr val="454545"/>
              </a:solidFill>
              <a:latin typeface="+mn-lt"/>
              <a:ea typeface="ＭＳ Ｐゴシック" pitchFamily="-112" charset="-128"/>
              <a:cs typeface="+mn-cs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304801" y="6500526"/>
            <a:ext cx="2529417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454545"/>
                </a:solidFill>
                <a:latin typeface="+mn-lt"/>
                <a:cs typeface="+mn-cs"/>
              </a:rPr>
              <a:t>© 2016 Persistent Systems 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10607040" cy="119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805288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04801" y="1122363"/>
            <a:ext cx="1030626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267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04801" y="3602037"/>
            <a:ext cx="1030626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668510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46919"/>
            <a:ext cx="5723467" cy="4699632"/>
          </a:xfrm>
          <a:prstGeom prst="rect">
            <a:avLst/>
          </a:prstGeom>
        </p:spPr>
        <p:txBody>
          <a:bodyPr/>
          <a:lstStyle>
            <a:lvl1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1pPr>
            <a:lvl2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2pPr>
            <a:lvl3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3pPr>
            <a:lvl4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4pPr>
            <a:lvl5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1467" y="1646919"/>
            <a:ext cx="5597525" cy="4699632"/>
          </a:xfrm>
          <a:prstGeom prst="rect">
            <a:avLst/>
          </a:prstGeom>
        </p:spPr>
        <p:txBody>
          <a:bodyPr/>
          <a:lstStyle>
            <a:lvl1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1pPr>
            <a:lvl2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2pPr>
            <a:lvl3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3pPr>
            <a:lvl4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4pPr>
            <a:lvl5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10607040" cy="119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897925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10607040" cy="119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79702"/>
            <a:ext cx="5503333" cy="719817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2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340942"/>
            <a:ext cx="5503333" cy="3219069"/>
          </a:xfrm>
          <a:prstGeom prst="rect">
            <a:avLst/>
          </a:prstGeom>
        </p:spPr>
        <p:txBody>
          <a:bodyPr/>
          <a:lstStyle>
            <a:lvl1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1pPr>
            <a:lvl2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2pPr>
            <a:lvl3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3pPr>
            <a:lvl4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4pPr>
            <a:lvl5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4668" y="1679702"/>
            <a:ext cx="5394325" cy="719817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2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34668" y="2340942"/>
            <a:ext cx="5394325" cy="3219069"/>
          </a:xfrm>
          <a:prstGeom prst="rect">
            <a:avLst/>
          </a:prstGeom>
        </p:spPr>
        <p:txBody>
          <a:bodyPr/>
          <a:lstStyle>
            <a:lvl1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1pPr>
            <a:lvl2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2pPr>
            <a:lvl3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3pPr>
            <a:lvl4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4pPr>
            <a:lvl5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078060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10607040" cy="119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26675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10607040" cy="119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333839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1439334"/>
            <a:ext cx="6645804" cy="442171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rgbClr val="006899"/>
              </a:buClr>
              <a:defRPr sz="3200"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1pPr>
            <a:lvl2pPr>
              <a:buClr>
                <a:srgbClr val="006899"/>
              </a:buClr>
              <a:defRPr sz="2800"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2pPr>
            <a:lvl3pPr>
              <a:buClr>
                <a:srgbClr val="006899"/>
              </a:buClr>
              <a:defRPr sz="2400"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3pPr>
            <a:lvl4pPr>
              <a:buClr>
                <a:srgbClr val="006899"/>
              </a:buClr>
              <a:defRPr sz="2000"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4pPr>
            <a:lvl5pPr>
              <a:buClr>
                <a:srgbClr val="006899"/>
              </a:buClr>
              <a:defRPr sz="2000"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3070" y="2640959"/>
            <a:ext cx="4428956" cy="32280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667"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3070" y="1439333"/>
            <a:ext cx="4428956" cy="1057451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395785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343070" y="1439333"/>
            <a:ext cx="4428956" cy="1057451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"/>
          </p:nvPr>
        </p:nvSpPr>
        <p:spPr>
          <a:xfrm>
            <a:off x="343070" y="2640959"/>
            <a:ext cx="4428956" cy="32280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667"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7" y="1439334"/>
            <a:ext cx="6645804" cy="442171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>
                <a:solidFill>
                  <a:srgbClr val="454545"/>
                </a:solidFill>
                <a:latin typeface="+mn-lt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3348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5486401"/>
            <a:ext cx="5384800" cy="639763"/>
          </a:xfrm>
        </p:spPr>
        <p:txBody>
          <a:bodyPr anchor="b"/>
          <a:lstStyle>
            <a:lvl1pPr marL="0" indent="0">
              <a:buNone/>
              <a:defRPr sz="1333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295404"/>
            <a:ext cx="6098117" cy="4191001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2409" y="5486401"/>
            <a:ext cx="5384799" cy="639763"/>
          </a:xfrm>
        </p:spPr>
        <p:txBody>
          <a:bodyPr anchor="b"/>
          <a:lstStyle>
            <a:lvl1pPr marL="0" indent="0">
              <a:buNone/>
              <a:defRPr sz="1333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7" y="1295404"/>
            <a:ext cx="6095999" cy="4191001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1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10607040" cy="119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Vertical Text Placeholder 2"/>
          <p:cNvSpPr>
            <a:spLocks noGrp="1"/>
          </p:cNvSpPr>
          <p:nvPr>
            <p:ph type="body" orient="vert" idx="13"/>
          </p:nvPr>
        </p:nvSpPr>
        <p:spPr>
          <a:xfrm>
            <a:off x="343070" y="1318079"/>
            <a:ext cx="9892852" cy="4858885"/>
          </a:xfrm>
          <a:prstGeom prst="rect">
            <a:avLst/>
          </a:prstGeom>
        </p:spPr>
        <p:txBody>
          <a:bodyPr vert="eaVert"/>
          <a:lstStyle>
            <a:lvl1pPr>
              <a:buClr>
                <a:srgbClr val="006899"/>
              </a:buClr>
              <a:defRPr sz="2800"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1pPr>
            <a:lvl2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2pPr>
            <a:lvl3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3pPr>
            <a:lvl4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4pPr>
            <a:lvl5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Vertical Title 1"/>
          <p:cNvSpPr txBox="1">
            <a:spLocks/>
          </p:cNvSpPr>
          <p:nvPr userDrawn="1"/>
        </p:nvSpPr>
        <p:spPr>
          <a:xfrm>
            <a:off x="10330451" y="1318078"/>
            <a:ext cx="1505949" cy="4858887"/>
          </a:xfrm>
          <a:prstGeom prst="rect">
            <a:avLst/>
          </a:prstGeom>
        </p:spPr>
        <p:txBody>
          <a:bodyPr vert="eaVert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06899"/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267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066901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Text Placeholder 2"/>
          <p:cNvSpPr>
            <a:spLocks noGrp="1"/>
          </p:cNvSpPr>
          <p:nvPr>
            <p:ph type="body" orient="vert" idx="13"/>
          </p:nvPr>
        </p:nvSpPr>
        <p:spPr>
          <a:xfrm>
            <a:off x="343070" y="1318079"/>
            <a:ext cx="9892852" cy="4858885"/>
          </a:xfrm>
          <a:prstGeom prst="rect">
            <a:avLst/>
          </a:prstGeom>
        </p:spPr>
        <p:txBody>
          <a:bodyPr vert="eaVert"/>
          <a:lstStyle>
            <a:lvl1pPr marL="457189" indent="-457189">
              <a:buClr>
                <a:srgbClr val="006899"/>
              </a:buClr>
              <a:buFont typeface="Arial" panose="020B0604020202020204" pitchFamily="34" charset="0"/>
              <a:buChar char="•"/>
              <a:defRPr sz="2800"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1pPr>
            <a:lvl2pPr marL="914377" indent="-457189">
              <a:buClr>
                <a:srgbClr val="006899"/>
              </a:buClr>
              <a:buFont typeface="Arial" panose="020B0604020202020204" pitchFamily="34" charset="0"/>
              <a:buChar char="•"/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2pPr>
            <a:lvl3pPr marL="1371566" indent="-457189">
              <a:buClr>
                <a:srgbClr val="006899"/>
              </a:buClr>
              <a:buFont typeface="Arial" panose="020B0604020202020204" pitchFamily="34" charset="0"/>
              <a:buChar char="•"/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3pPr>
            <a:lvl4pPr marL="1828754" indent="-457189">
              <a:buClr>
                <a:srgbClr val="006899"/>
              </a:buClr>
              <a:buFont typeface="Arial" panose="020B0604020202020204" pitchFamily="34" charset="0"/>
              <a:buChar char="•"/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4pPr>
            <a:lvl5pPr marL="2285943" indent="-457189">
              <a:buClr>
                <a:srgbClr val="006899"/>
              </a:buClr>
              <a:buFont typeface="Arial" panose="020B0604020202020204" pitchFamily="34" charset="0"/>
              <a:buChar char="•"/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Vertical Title 1"/>
          <p:cNvSpPr>
            <a:spLocks noGrp="1"/>
          </p:cNvSpPr>
          <p:nvPr>
            <p:ph type="title" orient="vert"/>
          </p:nvPr>
        </p:nvSpPr>
        <p:spPr>
          <a:xfrm>
            <a:off x="10330451" y="1318078"/>
            <a:ext cx="1505949" cy="4858887"/>
          </a:xfrm>
          <a:prstGeom prst="rect">
            <a:avLst/>
          </a:prstGeom>
        </p:spPr>
        <p:txBody>
          <a:bodyPr vert="eaVert" anchor="ctr">
            <a:normAutofit/>
          </a:bodyPr>
          <a:lstStyle>
            <a:lvl1pPr>
              <a:defRPr sz="4267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53946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04801" y="1122363"/>
            <a:ext cx="1030626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267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1" y="3602037"/>
            <a:ext cx="1030626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9427832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04801" y="2104572"/>
            <a:ext cx="10306260" cy="130989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267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119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443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469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8.jpg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10.jp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10.jpg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10.jp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10.jp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11462808" y="6408652"/>
            <a:ext cx="406400" cy="406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88956" y="1143004"/>
            <a:ext cx="11313583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488953" y="76201"/>
            <a:ext cx="977264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auto">
          <a:xfrm>
            <a:off x="11190816" y="6423260"/>
            <a:ext cx="950384" cy="33855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>
              <a:defRPr/>
            </a:pPr>
            <a:fld id="{26F96CE2-93CF-406C-ACE5-0A3BBE01630B}" type="slidenum">
              <a:rPr lang="en-US" sz="1600" b="1" smtClean="0">
                <a:solidFill>
                  <a:prstClr val="white"/>
                </a:solidFill>
                <a:cs typeface="Arial" charset="0"/>
              </a:rPr>
              <a:pPr algn="ctr" eaLnBrk="1" hangingPunct="1">
                <a:defRPr/>
              </a:pPr>
              <a:t>‹#›</a:t>
            </a:fld>
            <a:endParaRPr lang="en-US" sz="1600" b="1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6383253"/>
            <a:ext cx="508000" cy="4747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203208" y="6542090"/>
            <a:ext cx="2529417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© 2016 Persistent Systems </a:t>
            </a:r>
          </a:p>
        </p:txBody>
      </p:sp>
    </p:spTree>
    <p:extLst>
      <p:ext uri="{BB962C8B-B14F-4D97-AF65-F5344CB8AC3E}">
        <p14:creationId xmlns:p14="http://schemas.microsoft.com/office/powerpoint/2010/main" val="331694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85" rtl="0" eaLnBrk="1" fontAlgn="base" hangingPunct="1">
        <a:spcBef>
          <a:spcPct val="0"/>
        </a:spcBef>
        <a:spcAft>
          <a:spcPct val="0"/>
        </a:spcAft>
        <a:defRPr sz="3733" b="1" kern="1200">
          <a:solidFill>
            <a:srgbClr val="006899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1pPr>
      <a:lvl2pPr algn="l" defTabSz="609585" rtl="0" eaLnBrk="1" fontAlgn="base" hangingPunct="1">
        <a:spcBef>
          <a:spcPct val="0"/>
        </a:spcBef>
        <a:spcAft>
          <a:spcPct val="0"/>
        </a:spcAft>
        <a:defRPr sz="3733" b="1">
          <a:solidFill>
            <a:srgbClr val="006899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l" defTabSz="609585" rtl="0" eaLnBrk="1" fontAlgn="base" hangingPunct="1">
        <a:spcBef>
          <a:spcPct val="0"/>
        </a:spcBef>
        <a:spcAft>
          <a:spcPct val="0"/>
        </a:spcAft>
        <a:defRPr sz="3733" b="1">
          <a:solidFill>
            <a:srgbClr val="006899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l" defTabSz="609585" rtl="0" eaLnBrk="1" fontAlgn="base" hangingPunct="1">
        <a:spcBef>
          <a:spcPct val="0"/>
        </a:spcBef>
        <a:spcAft>
          <a:spcPct val="0"/>
        </a:spcAft>
        <a:defRPr sz="3733" b="1">
          <a:solidFill>
            <a:srgbClr val="006899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l" defTabSz="609585" rtl="0" eaLnBrk="1" fontAlgn="base" hangingPunct="1">
        <a:spcBef>
          <a:spcPct val="0"/>
        </a:spcBef>
        <a:spcAft>
          <a:spcPct val="0"/>
        </a:spcAft>
        <a:defRPr sz="3733" b="1">
          <a:solidFill>
            <a:srgbClr val="006899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609585" algn="l" defTabSz="609585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899"/>
          </a:solidFill>
          <a:latin typeface="Verdana" pitchFamily="-112" charset="0"/>
          <a:ea typeface="ＭＳ Ｐゴシック" pitchFamily="-112" charset="-128"/>
        </a:defRPr>
      </a:lvl6pPr>
      <a:lvl7pPr marL="1219170" algn="l" defTabSz="609585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899"/>
          </a:solidFill>
          <a:latin typeface="Verdana" pitchFamily="-112" charset="0"/>
          <a:ea typeface="ＭＳ Ｐゴシック" pitchFamily="-112" charset="-128"/>
        </a:defRPr>
      </a:lvl7pPr>
      <a:lvl8pPr marL="1828754" algn="l" defTabSz="609585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899"/>
          </a:solidFill>
          <a:latin typeface="Verdana" pitchFamily="-112" charset="0"/>
          <a:ea typeface="ＭＳ Ｐゴシック" pitchFamily="-112" charset="-128"/>
        </a:defRPr>
      </a:lvl8pPr>
      <a:lvl9pPr marL="2438339" algn="l" defTabSz="609585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899"/>
          </a:solidFill>
          <a:latin typeface="Verdana" pitchFamily="-112" charset="0"/>
          <a:ea typeface="ＭＳ Ｐゴシック" pitchFamily="-112" charset="-128"/>
        </a:defRPr>
      </a:lvl9pPr>
    </p:titleStyle>
    <p:bodyStyle>
      <a:lvl1pPr marL="309026" indent="-309026" algn="l" defTabSz="609585" rtl="0" eaLnBrk="1" fontAlgn="base" hangingPunct="1">
        <a:spcBef>
          <a:spcPct val="20000"/>
        </a:spcBef>
        <a:spcAft>
          <a:spcPct val="0"/>
        </a:spcAft>
        <a:buClr>
          <a:srgbClr val="006899"/>
        </a:buClr>
        <a:buFont typeface="Wingdings 2" pitchFamily="18" charset="2"/>
        <a:buChar char=""/>
        <a:defRPr sz="2667" kern="1200">
          <a:solidFill>
            <a:srgbClr val="404040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1pPr>
      <a:lvl2pPr marL="679434" indent="-296326" algn="l" defTabSz="609585" rtl="0" eaLnBrk="1" fontAlgn="base" hangingPunct="1">
        <a:spcBef>
          <a:spcPct val="20000"/>
        </a:spcBef>
        <a:spcAft>
          <a:spcPct val="0"/>
        </a:spcAft>
        <a:buClr>
          <a:srgbClr val="8DC63F"/>
        </a:buClr>
        <a:buFont typeface="Wingdings 2" pitchFamily="18" charset="2"/>
        <a:buChar char=""/>
        <a:defRPr kern="1200">
          <a:solidFill>
            <a:srgbClr val="404040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marL="1062540" indent="-296326" algn="l" defTabSz="609585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"/>
        <a:defRPr sz="2133" kern="1200">
          <a:solidFill>
            <a:srgbClr val="404040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marL="1375799" indent="-226478" algn="l" defTabSz="609585" rtl="0" eaLnBrk="1" fontAlgn="base" hangingPunct="1">
        <a:spcBef>
          <a:spcPct val="20000"/>
        </a:spcBef>
        <a:spcAft>
          <a:spcPct val="0"/>
        </a:spcAft>
        <a:buClr>
          <a:srgbClr val="8DC63F"/>
        </a:buClr>
        <a:buFont typeface="Wingdings 2" pitchFamily="18" charset="2"/>
        <a:buChar char=""/>
        <a:defRPr sz="1867" kern="1200">
          <a:solidFill>
            <a:srgbClr val="404040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marL="1602277" indent="-156629" algn="l" defTabSz="609585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rgbClr val="404040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pic>
        <p:nvPicPr>
          <p:cNvPr id="8" name="Picture 19" descr="PNG logo for PPT_small size"/>
          <p:cNvPicPr>
            <a:picLocks noChangeAspect="1" noChangeArrowheads="1"/>
          </p:cNvPicPr>
          <p:nvPr userDrawn="1"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968"/>
          <a:stretch/>
        </p:blipFill>
        <p:spPr bwMode="auto">
          <a:xfrm>
            <a:off x="10720174" y="358902"/>
            <a:ext cx="1180164" cy="84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33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pic>
        <p:nvPicPr>
          <p:cNvPr id="8" name="Picture 19" descr="PNG logo for PPT_small size"/>
          <p:cNvPicPr>
            <a:picLocks noChangeAspect="1" noChangeArrowheads="1"/>
          </p:cNvPicPr>
          <p:nvPr userDrawn="1"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968"/>
          <a:stretch/>
        </p:blipFill>
        <p:spPr bwMode="auto">
          <a:xfrm>
            <a:off x="11189637" y="185738"/>
            <a:ext cx="871131" cy="62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2"/>
          <p:cNvSpPr txBox="1">
            <a:spLocks noChangeArrowheads="1"/>
          </p:cNvSpPr>
          <p:nvPr userDrawn="1"/>
        </p:nvSpPr>
        <p:spPr bwMode="auto">
          <a:xfrm>
            <a:off x="10878608" y="6490994"/>
            <a:ext cx="950384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r" defTabSz="914377" eaLnBrk="1" hangingPunct="1">
              <a:defRPr/>
            </a:pPr>
            <a:fld id="{26F96CE2-93CF-406C-ACE5-0A3BBE01630B}" type="slidenum">
              <a:rPr lang="en-US" sz="1200" smtClean="0">
                <a:solidFill>
                  <a:srgbClr val="FFFFFF">
                    <a:lumMod val="50000"/>
                    <a:lumOff val="50000"/>
                  </a:srgbClr>
                </a:solidFill>
                <a:latin typeface="Calibri" panose="020F0502020204030204"/>
              </a:rPr>
              <a:pPr algn="r" defTabSz="914377" eaLnBrk="1" hangingPunct="1">
                <a:defRPr/>
              </a:pPr>
              <a:t>‹#›</a:t>
            </a:fld>
            <a:endParaRPr lang="en-US" sz="1200" dirty="0">
              <a:solidFill>
                <a:srgbClr val="FFFFFF">
                  <a:lumMod val="50000"/>
                  <a:lumOff val="50000"/>
                </a:srgbClr>
              </a:solidFill>
              <a:latin typeface="Calibri" panose="020F0502020204030204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343070" y="6500526"/>
            <a:ext cx="2529417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defTabSz="914377" eaLnBrk="1" hangingPunct="1">
              <a:defRPr/>
            </a:pP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latin typeface="Calibri" panose="020F0502020204030204"/>
              </a:rPr>
              <a:t>© 2016 Persistent Systems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498337"/>
            <a:ext cx="12192000" cy="367007"/>
          </a:xfrm>
          <a:prstGeom prst="rect">
            <a:avLst/>
          </a:prstGeom>
          <a:solidFill>
            <a:srgbClr val="D1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>
              <a:solidFill>
                <a:srgbClr val="006899"/>
              </a:solidFill>
            </a:endParaRPr>
          </a:p>
        </p:txBody>
      </p:sp>
      <p:sp>
        <p:nvSpPr>
          <p:cNvPr id="9" name="TextBox 12"/>
          <p:cNvSpPr txBox="1">
            <a:spLocks noChangeArrowheads="1"/>
          </p:cNvSpPr>
          <p:nvPr userDrawn="1"/>
        </p:nvSpPr>
        <p:spPr bwMode="auto">
          <a:xfrm>
            <a:off x="10930936" y="6490994"/>
            <a:ext cx="950384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r" defTabSz="914377" eaLnBrk="1" hangingPunct="1">
              <a:defRPr/>
            </a:pPr>
            <a:fld id="{26F96CE2-93CF-406C-ACE5-0A3BBE01630B}" type="slidenum">
              <a:rPr lang="en-US" sz="1200" smtClean="0">
                <a:solidFill>
                  <a:srgbClr val="454545"/>
                </a:solidFill>
                <a:latin typeface="Calibri" panose="020F0502020204030204"/>
              </a:rPr>
              <a:pPr algn="r" defTabSz="914377" eaLnBrk="1" hangingPunct="1">
                <a:defRPr/>
              </a:pPr>
              <a:t>‹#›</a:t>
            </a:fld>
            <a:endParaRPr lang="en-US" sz="1200" dirty="0">
              <a:solidFill>
                <a:srgbClr val="454545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304801" y="6500526"/>
            <a:ext cx="2529417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defTabSz="914377" eaLnBrk="1" hangingPunct="1">
              <a:defRPr/>
            </a:pPr>
            <a:r>
              <a:rPr lang="en-US" sz="1200" dirty="0">
                <a:solidFill>
                  <a:srgbClr val="454545"/>
                </a:solidFill>
                <a:latin typeface="Calibri" panose="020F0502020204030204"/>
              </a:rPr>
              <a:t>© 2016 Persistent Systems </a:t>
            </a:r>
          </a:p>
        </p:txBody>
      </p:sp>
    </p:spTree>
    <p:extLst>
      <p:ext uri="{BB962C8B-B14F-4D97-AF65-F5344CB8AC3E}">
        <p14:creationId xmlns:p14="http://schemas.microsoft.com/office/powerpoint/2010/main" val="13407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733" b="1" kern="1200">
          <a:solidFill>
            <a:srgbClr val="006899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pic>
        <p:nvPicPr>
          <p:cNvPr id="8" name="Picture 19" descr="PNG logo for PPT_small size"/>
          <p:cNvPicPr>
            <a:picLocks noChangeAspect="1" noChangeArrowheads="1"/>
          </p:cNvPicPr>
          <p:nvPr userDrawn="1"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968"/>
          <a:stretch/>
        </p:blipFill>
        <p:spPr bwMode="auto">
          <a:xfrm>
            <a:off x="11189637" y="185738"/>
            <a:ext cx="871131" cy="62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2"/>
          <p:cNvSpPr txBox="1">
            <a:spLocks noChangeArrowheads="1"/>
          </p:cNvSpPr>
          <p:nvPr userDrawn="1"/>
        </p:nvSpPr>
        <p:spPr bwMode="auto">
          <a:xfrm>
            <a:off x="10878608" y="6490994"/>
            <a:ext cx="950384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r" defTabSz="914377" eaLnBrk="1" hangingPunct="1">
              <a:defRPr/>
            </a:pPr>
            <a:fld id="{26F96CE2-93CF-406C-ACE5-0A3BBE01630B}" type="slidenum">
              <a:rPr lang="en-US" sz="1200" smtClean="0">
                <a:solidFill>
                  <a:srgbClr val="FFFFFF">
                    <a:lumMod val="50000"/>
                    <a:lumOff val="50000"/>
                  </a:srgbClr>
                </a:solidFill>
                <a:latin typeface="Calibri" panose="020F0502020204030204"/>
              </a:rPr>
              <a:pPr algn="r" defTabSz="914377" eaLnBrk="1" hangingPunct="1">
                <a:defRPr/>
              </a:pPr>
              <a:t>‹#›</a:t>
            </a:fld>
            <a:endParaRPr lang="en-US" sz="1200" dirty="0">
              <a:solidFill>
                <a:srgbClr val="FFFFFF">
                  <a:lumMod val="50000"/>
                  <a:lumOff val="50000"/>
                </a:srgbClr>
              </a:solidFill>
              <a:latin typeface="Calibri" panose="020F0502020204030204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343070" y="6500526"/>
            <a:ext cx="2529417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defTabSz="914377" eaLnBrk="1" hangingPunct="1">
              <a:defRPr/>
            </a:pP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latin typeface="Calibri" panose="020F0502020204030204"/>
              </a:rPr>
              <a:t>© 2016 Persistent Systems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498337"/>
            <a:ext cx="12192000" cy="367007"/>
          </a:xfrm>
          <a:prstGeom prst="rect">
            <a:avLst/>
          </a:prstGeom>
          <a:solidFill>
            <a:srgbClr val="D1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>
              <a:solidFill>
                <a:srgbClr val="006899"/>
              </a:solidFill>
            </a:endParaRPr>
          </a:p>
        </p:txBody>
      </p:sp>
      <p:sp>
        <p:nvSpPr>
          <p:cNvPr id="9" name="TextBox 12"/>
          <p:cNvSpPr txBox="1">
            <a:spLocks noChangeArrowheads="1"/>
          </p:cNvSpPr>
          <p:nvPr userDrawn="1"/>
        </p:nvSpPr>
        <p:spPr bwMode="auto">
          <a:xfrm>
            <a:off x="10930936" y="6490994"/>
            <a:ext cx="950384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r" defTabSz="914377" eaLnBrk="1" hangingPunct="1">
              <a:defRPr/>
            </a:pPr>
            <a:fld id="{26F96CE2-93CF-406C-ACE5-0A3BBE01630B}" type="slidenum">
              <a:rPr lang="en-US" sz="1200" smtClean="0">
                <a:solidFill>
                  <a:srgbClr val="454545"/>
                </a:solidFill>
                <a:latin typeface="Calibri" panose="020F0502020204030204"/>
              </a:rPr>
              <a:pPr algn="r" defTabSz="914377" eaLnBrk="1" hangingPunct="1">
                <a:defRPr/>
              </a:pPr>
              <a:t>‹#›</a:t>
            </a:fld>
            <a:endParaRPr lang="en-US" sz="1200" dirty="0">
              <a:solidFill>
                <a:srgbClr val="454545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304801" y="6500526"/>
            <a:ext cx="2529417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defTabSz="914377" eaLnBrk="1" hangingPunct="1">
              <a:defRPr/>
            </a:pPr>
            <a:r>
              <a:rPr lang="en-US" sz="1200" dirty="0">
                <a:solidFill>
                  <a:srgbClr val="454545"/>
                </a:solidFill>
                <a:latin typeface="Calibri" panose="020F0502020204030204"/>
              </a:rPr>
              <a:t>© 2016 Persistent Systems </a:t>
            </a:r>
          </a:p>
        </p:txBody>
      </p:sp>
    </p:spTree>
    <p:extLst>
      <p:ext uri="{BB962C8B-B14F-4D97-AF65-F5344CB8AC3E}">
        <p14:creationId xmlns:p14="http://schemas.microsoft.com/office/powerpoint/2010/main" val="196074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733" b="1" kern="1200">
          <a:solidFill>
            <a:srgbClr val="006899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pic>
        <p:nvPicPr>
          <p:cNvPr id="8" name="Picture 19" descr="PNG logo for PPT_small size"/>
          <p:cNvPicPr>
            <a:picLocks noChangeAspect="1" noChangeArrowheads="1"/>
          </p:cNvPicPr>
          <p:nvPr userDrawn="1"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968"/>
          <a:stretch/>
        </p:blipFill>
        <p:spPr bwMode="auto">
          <a:xfrm>
            <a:off x="11189637" y="185738"/>
            <a:ext cx="871131" cy="62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2"/>
          <p:cNvSpPr txBox="1">
            <a:spLocks noChangeArrowheads="1"/>
          </p:cNvSpPr>
          <p:nvPr userDrawn="1"/>
        </p:nvSpPr>
        <p:spPr bwMode="auto">
          <a:xfrm>
            <a:off x="10878608" y="6490994"/>
            <a:ext cx="950384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r" defTabSz="914377" eaLnBrk="1" hangingPunct="1">
              <a:defRPr/>
            </a:pPr>
            <a:fld id="{26F96CE2-93CF-406C-ACE5-0A3BBE01630B}" type="slidenum">
              <a:rPr lang="en-US" sz="1200" smtClean="0">
                <a:solidFill>
                  <a:srgbClr val="FFFFFF">
                    <a:lumMod val="50000"/>
                    <a:lumOff val="50000"/>
                  </a:srgbClr>
                </a:solidFill>
                <a:latin typeface="Calibri" panose="020F0502020204030204"/>
              </a:rPr>
              <a:pPr algn="r" defTabSz="914377" eaLnBrk="1" hangingPunct="1">
                <a:defRPr/>
              </a:pPr>
              <a:t>‹#›</a:t>
            </a:fld>
            <a:endParaRPr lang="en-US" sz="1200" dirty="0">
              <a:solidFill>
                <a:srgbClr val="FFFFFF">
                  <a:lumMod val="50000"/>
                  <a:lumOff val="50000"/>
                </a:srgbClr>
              </a:solidFill>
              <a:latin typeface="Calibri" panose="020F0502020204030204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343070" y="6500526"/>
            <a:ext cx="2529417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defTabSz="914377" eaLnBrk="1" hangingPunct="1">
              <a:defRPr/>
            </a:pP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latin typeface="Calibri" panose="020F0502020204030204"/>
              </a:rPr>
              <a:t>© 2016 Persistent Systems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498337"/>
            <a:ext cx="12192000" cy="367007"/>
          </a:xfrm>
          <a:prstGeom prst="rect">
            <a:avLst/>
          </a:prstGeom>
          <a:solidFill>
            <a:srgbClr val="D1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>
              <a:solidFill>
                <a:srgbClr val="006899"/>
              </a:solidFill>
            </a:endParaRPr>
          </a:p>
        </p:txBody>
      </p:sp>
      <p:sp>
        <p:nvSpPr>
          <p:cNvPr id="9" name="TextBox 12"/>
          <p:cNvSpPr txBox="1">
            <a:spLocks noChangeArrowheads="1"/>
          </p:cNvSpPr>
          <p:nvPr userDrawn="1"/>
        </p:nvSpPr>
        <p:spPr bwMode="auto">
          <a:xfrm>
            <a:off x="10930936" y="6490994"/>
            <a:ext cx="950384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r" defTabSz="914377" eaLnBrk="1" hangingPunct="1">
              <a:defRPr/>
            </a:pPr>
            <a:fld id="{26F96CE2-93CF-406C-ACE5-0A3BBE01630B}" type="slidenum">
              <a:rPr lang="en-US" sz="1200" smtClean="0">
                <a:solidFill>
                  <a:srgbClr val="454545"/>
                </a:solidFill>
                <a:latin typeface="Calibri" panose="020F0502020204030204"/>
              </a:rPr>
              <a:pPr algn="r" defTabSz="914377" eaLnBrk="1" hangingPunct="1">
                <a:defRPr/>
              </a:pPr>
              <a:t>‹#›</a:t>
            </a:fld>
            <a:endParaRPr lang="en-US" sz="1200" dirty="0">
              <a:solidFill>
                <a:srgbClr val="454545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304801" y="6500526"/>
            <a:ext cx="2529417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defTabSz="914377" eaLnBrk="1" hangingPunct="1">
              <a:defRPr/>
            </a:pPr>
            <a:r>
              <a:rPr lang="en-US" sz="1200" dirty="0">
                <a:solidFill>
                  <a:srgbClr val="454545"/>
                </a:solidFill>
                <a:latin typeface="Calibri" panose="020F0502020204030204"/>
              </a:rPr>
              <a:t>© 2016 Persistent Systems </a:t>
            </a:r>
          </a:p>
        </p:txBody>
      </p:sp>
    </p:spTree>
    <p:extLst>
      <p:ext uri="{BB962C8B-B14F-4D97-AF65-F5344CB8AC3E}">
        <p14:creationId xmlns:p14="http://schemas.microsoft.com/office/powerpoint/2010/main" val="372115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733" b="1" kern="1200">
          <a:solidFill>
            <a:srgbClr val="006899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pic>
        <p:nvPicPr>
          <p:cNvPr id="8" name="Picture 19" descr="PNG logo for PPT_small size"/>
          <p:cNvPicPr>
            <a:picLocks noChangeAspect="1" noChangeArrowheads="1"/>
          </p:cNvPicPr>
          <p:nvPr userDrawn="1"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968"/>
          <a:stretch/>
        </p:blipFill>
        <p:spPr bwMode="auto">
          <a:xfrm>
            <a:off x="11189637" y="185738"/>
            <a:ext cx="871131" cy="62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2"/>
          <p:cNvSpPr txBox="1">
            <a:spLocks noChangeArrowheads="1"/>
          </p:cNvSpPr>
          <p:nvPr userDrawn="1"/>
        </p:nvSpPr>
        <p:spPr bwMode="auto">
          <a:xfrm>
            <a:off x="10878608" y="6490994"/>
            <a:ext cx="950384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0" algn="r" defTabSz="914377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fld id="{26F96CE2-93CF-406C-ACE5-0A3BBE01630B}" type="slidenum">
              <a:rPr lang="en-US" sz="12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pitchFamily="-112" charset="-128"/>
                <a:cs typeface="+mn-cs"/>
              </a:rPr>
              <a:pPr marL="0" algn="r" defTabSz="914377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ＭＳ Ｐゴシック" pitchFamily="-112" charset="-128"/>
              <a:cs typeface="+mn-c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343070" y="6500526"/>
            <a:ext cx="2529417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© 2016 Persistent Systems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498337"/>
            <a:ext cx="12192000" cy="367007"/>
          </a:xfrm>
          <a:prstGeom prst="rect">
            <a:avLst/>
          </a:prstGeom>
          <a:solidFill>
            <a:srgbClr val="D1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n-lt"/>
            </a:endParaRPr>
          </a:p>
        </p:txBody>
      </p:sp>
      <p:sp>
        <p:nvSpPr>
          <p:cNvPr id="9" name="TextBox 12"/>
          <p:cNvSpPr txBox="1">
            <a:spLocks noChangeArrowheads="1"/>
          </p:cNvSpPr>
          <p:nvPr userDrawn="1"/>
        </p:nvSpPr>
        <p:spPr bwMode="auto">
          <a:xfrm>
            <a:off x="10930936" y="6490994"/>
            <a:ext cx="950384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0" algn="r" defTabSz="914377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fld id="{26F96CE2-93CF-406C-ACE5-0A3BBE01630B}" type="slidenum">
              <a:rPr lang="en-US" sz="1200" kern="1200" smtClean="0">
                <a:solidFill>
                  <a:srgbClr val="454545"/>
                </a:solidFill>
                <a:latin typeface="+mn-lt"/>
                <a:ea typeface="ＭＳ Ｐゴシック" pitchFamily="-112" charset="-128"/>
                <a:cs typeface="+mn-cs"/>
              </a:rPr>
              <a:pPr marL="0" algn="r" defTabSz="914377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kern="1200" dirty="0">
              <a:solidFill>
                <a:srgbClr val="454545"/>
              </a:solidFill>
              <a:latin typeface="+mn-lt"/>
              <a:ea typeface="ＭＳ Ｐゴシック" pitchFamily="-112" charset="-128"/>
              <a:cs typeface="+mn-cs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304801" y="6500526"/>
            <a:ext cx="2529417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454545"/>
                </a:solidFill>
                <a:latin typeface="+mn-lt"/>
                <a:cs typeface="+mn-cs"/>
              </a:rPr>
              <a:t>© 2016 Persistent Systems </a:t>
            </a:r>
          </a:p>
        </p:txBody>
      </p:sp>
    </p:spTree>
    <p:extLst>
      <p:ext uri="{BB962C8B-B14F-4D97-AF65-F5344CB8AC3E}">
        <p14:creationId xmlns:p14="http://schemas.microsoft.com/office/powerpoint/2010/main" val="347651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733" b="1" kern="1200">
          <a:solidFill>
            <a:srgbClr val="006899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ersistentsys.com/" TargetMode="Externa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532185"/>
            <a:ext cx="11887199" cy="97777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400" dirty="0"/>
              <a:t>Cognitive Self-Service Agent for </a:t>
            </a:r>
            <a:r>
              <a:rPr lang="en-US" sz="4400" dirty="0" smtClean="0"/>
              <a:t>Wager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321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10607040" cy="1194816"/>
          </a:xfrm>
        </p:spPr>
        <p:txBody>
          <a:bodyPr/>
          <a:lstStyle/>
          <a:p>
            <a:r>
              <a:rPr lang="en-US" sz="3200" dirty="0"/>
              <a:t>Cognitive Self-Service Agent for Banking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9103399" y="1384249"/>
            <a:ext cx="2449627" cy="4791307"/>
          </a:xfrm>
          <a:prstGeom prst="roundRect">
            <a:avLst>
              <a:gd name="adj" fmla="val 38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326758" y="1305768"/>
            <a:ext cx="3858101" cy="4844952"/>
          </a:xfrm>
          <a:prstGeom prst="roundRect">
            <a:avLst>
              <a:gd name="adj" fmla="val 38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014956" y="1024667"/>
            <a:ext cx="10646041" cy="609600"/>
          </a:xfrm>
          <a:prstGeom prst="rect">
            <a:avLst/>
          </a:prstGeom>
          <a:solidFill>
            <a:schemeClr val="accent3"/>
          </a:solidFill>
          <a:ln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marL="457189" indent="-457189" fontAlgn="base">
              <a:spcBef>
                <a:spcPct val="25000"/>
              </a:spcBef>
              <a:spcAft>
                <a:spcPct val="25000"/>
              </a:spcAft>
              <a:buClr>
                <a:srgbClr val="808080"/>
              </a:buClr>
              <a:defRPr/>
            </a:pPr>
            <a:r>
              <a:rPr lang="en-US" sz="1600" kern="0" dirty="0">
                <a:solidFill>
                  <a:prstClr val="white"/>
                </a:solidFill>
                <a:latin typeface="Calibri" pitchFamily="34" charset="0"/>
                <a:ea typeface="ＭＳ Ｐゴシック" pitchFamily="-112" charset="-128"/>
                <a:cs typeface="Arial" charset="0"/>
              </a:rPr>
              <a:t> </a:t>
            </a:r>
            <a:r>
              <a:rPr lang="en-US" sz="1600" kern="0" dirty="0">
                <a:latin typeface="Calibri" pitchFamily="34" charset="0"/>
                <a:ea typeface="ＭＳ Ｐゴシック" pitchFamily="-112" charset="-128"/>
                <a:cs typeface="Arial" charset="0"/>
              </a:rPr>
              <a:t>Client is </a:t>
            </a:r>
            <a:r>
              <a:rPr lang="en-US" sz="1600" kern="0" dirty="0" smtClean="0">
                <a:latin typeface="Calibri" pitchFamily="34" charset="0"/>
                <a:ea typeface="ＭＳ Ｐゴシック" pitchFamily="-112" charset="-128"/>
                <a:cs typeface="Arial" charset="0"/>
              </a:rPr>
              <a:t>Malaysian banking </a:t>
            </a:r>
            <a:r>
              <a:rPr lang="en-US" sz="1600" kern="0" dirty="0">
                <a:latin typeface="Calibri" pitchFamily="34" charset="0"/>
                <a:ea typeface="ＭＳ Ｐゴシック" pitchFamily="-112" charset="-128"/>
                <a:cs typeface="Arial" charset="0"/>
              </a:rPr>
              <a:t>and financial </a:t>
            </a:r>
            <a:r>
              <a:rPr lang="en-US" sz="1600" kern="0" dirty="0" smtClean="0">
                <a:latin typeface="Calibri" pitchFamily="34" charset="0"/>
                <a:ea typeface="ＭＳ Ｐゴシック" pitchFamily="-112" charset="-128"/>
                <a:cs typeface="Arial" charset="0"/>
              </a:rPr>
              <a:t>services </a:t>
            </a:r>
            <a:r>
              <a:rPr lang="en-US" sz="1600" kern="0" dirty="0">
                <a:latin typeface="Calibri" pitchFamily="34" charset="0"/>
                <a:ea typeface="ＭＳ Ｐゴシック" pitchFamily="-112" charset="-128"/>
                <a:cs typeface="Arial" charset="0"/>
              </a:rPr>
              <a:t>company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307499" y="1041400"/>
            <a:ext cx="609600" cy="609600"/>
            <a:chOff x="190500" y="895351"/>
            <a:chExt cx="457200" cy="457200"/>
          </a:xfrm>
        </p:grpSpPr>
        <p:sp>
          <p:nvSpPr>
            <p:cNvPr id="57" name="Oval 56"/>
            <p:cNvSpPr/>
            <p:nvPr/>
          </p:nvSpPr>
          <p:spPr>
            <a:xfrm>
              <a:off x="190500" y="895351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58" name="Freeform 21"/>
            <p:cNvSpPr>
              <a:spLocks/>
            </p:cNvSpPr>
            <p:nvPr/>
          </p:nvSpPr>
          <p:spPr bwMode="auto">
            <a:xfrm>
              <a:off x="322839" y="997231"/>
              <a:ext cx="190498" cy="240425"/>
            </a:xfrm>
            <a:custGeom>
              <a:avLst/>
              <a:gdLst>
                <a:gd name="T0" fmla="*/ 152 w 248"/>
                <a:gd name="T1" fmla="*/ 156 h 313"/>
                <a:gd name="T2" fmla="*/ 174 w 248"/>
                <a:gd name="T3" fmla="*/ 145 h 313"/>
                <a:gd name="T4" fmla="*/ 191 w 248"/>
                <a:gd name="T5" fmla="*/ 128 h 313"/>
                <a:gd name="T6" fmla="*/ 204 w 248"/>
                <a:gd name="T7" fmla="*/ 106 h 313"/>
                <a:gd name="T8" fmla="*/ 207 w 248"/>
                <a:gd name="T9" fmla="*/ 81 h 313"/>
                <a:gd name="T10" fmla="*/ 207 w 248"/>
                <a:gd name="T11" fmla="*/ 72 h 313"/>
                <a:gd name="T12" fmla="*/ 204 w 248"/>
                <a:gd name="T13" fmla="*/ 56 h 313"/>
                <a:gd name="T14" fmla="*/ 198 w 248"/>
                <a:gd name="T15" fmla="*/ 42 h 313"/>
                <a:gd name="T16" fmla="*/ 184 w 248"/>
                <a:gd name="T17" fmla="*/ 23 h 313"/>
                <a:gd name="T18" fmla="*/ 166 w 248"/>
                <a:gd name="T19" fmla="*/ 10 h 313"/>
                <a:gd name="T20" fmla="*/ 151 w 248"/>
                <a:gd name="T21" fmla="*/ 4 h 313"/>
                <a:gd name="T22" fmla="*/ 135 w 248"/>
                <a:gd name="T23" fmla="*/ 1 h 313"/>
                <a:gd name="T24" fmla="*/ 128 w 248"/>
                <a:gd name="T25" fmla="*/ 0 h 313"/>
                <a:gd name="T26" fmla="*/ 112 w 248"/>
                <a:gd name="T27" fmla="*/ 2 h 313"/>
                <a:gd name="T28" fmla="*/ 96 w 248"/>
                <a:gd name="T29" fmla="*/ 7 h 313"/>
                <a:gd name="T30" fmla="*/ 82 w 248"/>
                <a:gd name="T31" fmla="*/ 15 h 313"/>
                <a:gd name="T32" fmla="*/ 61 w 248"/>
                <a:gd name="T33" fmla="*/ 36 h 313"/>
                <a:gd name="T34" fmla="*/ 54 w 248"/>
                <a:gd name="T35" fmla="*/ 49 h 313"/>
                <a:gd name="T36" fmla="*/ 49 w 248"/>
                <a:gd name="T37" fmla="*/ 64 h 313"/>
                <a:gd name="T38" fmla="*/ 48 w 248"/>
                <a:gd name="T39" fmla="*/ 81 h 313"/>
                <a:gd name="T40" fmla="*/ 48 w 248"/>
                <a:gd name="T41" fmla="*/ 93 h 313"/>
                <a:gd name="T42" fmla="*/ 56 w 248"/>
                <a:gd name="T43" fmla="*/ 117 h 313"/>
                <a:gd name="T44" fmla="*/ 70 w 248"/>
                <a:gd name="T45" fmla="*/ 136 h 313"/>
                <a:gd name="T46" fmla="*/ 88 w 248"/>
                <a:gd name="T47" fmla="*/ 150 h 313"/>
                <a:gd name="T48" fmla="*/ 99 w 248"/>
                <a:gd name="T49" fmla="*/ 156 h 313"/>
                <a:gd name="T50" fmla="*/ 60 w 248"/>
                <a:gd name="T51" fmla="*/ 166 h 313"/>
                <a:gd name="T52" fmla="*/ 28 w 248"/>
                <a:gd name="T53" fmla="*/ 183 h 313"/>
                <a:gd name="T54" fmla="*/ 16 w 248"/>
                <a:gd name="T55" fmla="*/ 194 h 313"/>
                <a:gd name="T56" fmla="*/ 7 w 248"/>
                <a:gd name="T57" fmla="*/ 206 h 313"/>
                <a:gd name="T58" fmla="*/ 1 w 248"/>
                <a:gd name="T59" fmla="*/ 220 h 313"/>
                <a:gd name="T60" fmla="*/ 0 w 248"/>
                <a:gd name="T61" fmla="*/ 234 h 313"/>
                <a:gd name="T62" fmla="*/ 93 w 248"/>
                <a:gd name="T63" fmla="*/ 313 h 313"/>
                <a:gd name="T64" fmla="*/ 97 w 248"/>
                <a:gd name="T65" fmla="*/ 196 h 313"/>
                <a:gd name="T66" fmla="*/ 140 w 248"/>
                <a:gd name="T67" fmla="*/ 173 h 313"/>
                <a:gd name="T68" fmla="*/ 142 w 248"/>
                <a:gd name="T69" fmla="*/ 220 h 313"/>
                <a:gd name="T70" fmla="*/ 248 w 248"/>
                <a:gd name="T71" fmla="*/ 313 h 313"/>
                <a:gd name="T72" fmla="*/ 248 w 248"/>
                <a:gd name="T73" fmla="*/ 234 h 313"/>
                <a:gd name="T74" fmla="*/ 246 w 248"/>
                <a:gd name="T75" fmla="*/ 220 h 313"/>
                <a:gd name="T76" fmla="*/ 241 w 248"/>
                <a:gd name="T77" fmla="*/ 207 h 313"/>
                <a:gd name="T78" fmla="*/ 232 w 248"/>
                <a:gd name="T79" fmla="*/ 195 h 313"/>
                <a:gd name="T80" fmla="*/ 206 w 248"/>
                <a:gd name="T81" fmla="*/ 174 h 313"/>
                <a:gd name="T82" fmla="*/ 173 w 248"/>
                <a:gd name="T83" fmla="*/ 161 h 313"/>
                <a:gd name="T84" fmla="*/ 152 w 248"/>
                <a:gd name="T85" fmla="*/ 15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8" h="313">
                  <a:moveTo>
                    <a:pt x="152" y="156"/>
                  </a:moveTo>
                  <a:lnTo>
                    <a:pt x="152" y="156"/>
                  </a:lnTo>
                  <a:lnTo>
                    <a:pt x="164" y="151"/>
                  </a:lnTo>
                  <a:lnTo>
                    <a:pt x="174" y="145"/>
                  </a:lnTo>
                  <a:lnTo>
                    <a:pt x="184" y="136"/>
                  </a:lnTo>
                  <a:lnTo>
                    <a:pt x="191" y="128"/>
                  </a:lnTo>
                  <a:lnTo>
                    <a:pt x="199" y="117"/>
                  </a:lnTo>
                  <a:lnTo>
                    <a:pt x="204" y="106"/>
                  </a:lnTo>
                  <a:lnTo>
                    <a:pt x="206" y="93"/>
                  </a:lnTo>
                  <a:lnTo>
                    <a:pt x="207" y="81"/>
                  </a:lnTo>
                  <a:lnTo>
                    <a:pt x="207" y="81"/>
                  </a:lnTo>
                  <a:lnTo>
                    <a:pt x="207" y="72"/>
                  </a:lnTo>
                  <a:lnTo>
                    <a:pt x="206" y="64"/>
                  </a:lnTo>
                  <a:lnTo>
                    <a:pt x="204" y="56"/>
                  </a:lnTo>
                  <a:lnTo>
                    <a:pt x="201" y="49"/>
                  </a:lnTo>
                  <a:lnTo>
                    <a:pt x="198" y="42"/>
                  </a:lnTo>
                  <a:lnTo>
                    <a:pt x="194" y="36"/>
                  </a:lnTo>
                  <a:lnTo>
                    <a:pt x="184" y="23"/>
                  </a:lnTo>
                  <a:lnTo>
                    <a:pt x="172" y="15"/>
                  </a:lnTo>
                  <a:lnTo>
                    <a:pt x="166" y="10"/>
                  </a:lnTo>
                  <a:lnTo>
                    <a:pt x="158" y="7"/>
                  </a:lnTo>
                  <a:lnTo>
                    <a:pt x="151" y="4"/>
                  </a:lnTo>
                  <a:lnTo>
                    <a:pt x="144" y="2"/>
                  </a:lnTo>
                  <a:lnTo>
                    <a:pt x="135" y="1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9" y="1"/>
                  </a:lnTo>
                  <a:lnTo>
                    <a:pt x="112" y="2"/>
                  </a:lnTo>
                  <a:lnTo>
                    <a:pt x="103" y="4"/>
                  </a:lnTo>
                  <a:lnTo>
                    <a:pt x="96" y="7"/>
                  </a:lnTo>
                  <a:lnTo>
                    <a:pt x="89" y="10"/>
                  </a:lnTo>
                  <a:lnTo>
                    <a:pt x="82" y="15"/>
                  </a:lnTo>
                  <a:lnTo>
                    <a:pt x="71" y="23"/>
                  </a:lnTo>
                  <a:lnTo>
                    <a:pt x="61" y="36"/>
                  </a:lnTo>
                  <a:lnTo>
                    <a:pt x="58" y="42"/>
                  </a:lnTo>
                  <a:lnTo>
                    <a:pt x="54" y="49"/>
                  </a:lnTo>
                  <a:lnTo>
                    <a:pt x="51" y="56"/>
                  </a:lnTo>
                  <a:lnTo>
                    <a:pt x="49" y="64"/>
                  </a:lnTo>
                  <a:lnTo>
                    <a:pt x="48" y="72"/>
                  </a:lnTo>
                  <a:lnTo>
                    <a:pt x="48" y="81"/>
                  </a:lnTo>
                  <a:lnTo>
                    <a:pt x="48" y="81"/>
                  </a:lnTo>
                  <a:lnTo>
                    <a:pt x="48" y="93"/>
                  </a:lnTo>
                  <a:lnTo>
                    <a:pt x="51" y="106"/>
                  </a:lnTo>
                  <a:lnTo>
                    <a:pt x="56" y="117"/>
                  </a:lnTo>
                  <a:lnTo>
                    <a:pt x="62" y="126"/>
                  </a:lnTo>
                  <a:lnTo>
                    <a:pt x="70" y="136"/>
                  </a:lnTo>
                  <a:lnTo>
                    <a:pt x="78" y="144"/>
                  </a:lnTo>
                  <a:lnTo>
                    <a:pt x="88" y="150"/>
                  </a:lnTo>
                  <a:lnTo>
                    <a:pt x="99" y="156"/>
                  </a:lnTo>
                  <a:lnTo>
                    <a:pt x="99" y="156"/>
                  </a:lnTo>
                  <a:lnTo>
                    <a:pt x="78" y="160"/>
                  </a:lnTo>
                  <a:lnTo>
                    <a:pt x="60" y="166"/>
                  </a:lnTo>
                  <a:lnTo>
                    <a:pt x="43" y="173"/>
                  </a:lnTo>
                  <a:lnTo>
                    <a:pt x="28" y="183"/>
                  </a:lnTo>
                  <a:lnTo>
                    <a:pt x="22" y="188"/>
                  </a:lnTo>
                  <a:lnTo>
                    <a:pt x="16" y="194"/>
                  </a:lnTo>
                  <a:lnTo>
                    <a:pt x="11" y="200"/>
                  </a:lnTo>
                  <a:lnTo>
                    <a:pt x="7" y="206"/>
                  </a:lnTo>
                  <a:lnTo>
                    <a:pt x="3" y="212"/>
                  </a:lnTo>
                  <a:lnTo>
                    <a:pt x="1" y="220"/>
                  </a:lnTo>
                  <a:lnTo>
                    <a:pt x="0" y="227"/>
                  </a:lnTo>
                  <a:lnTo>
                    <a:pt x="0" y="234"/>
                  </a:lnTo>
                  <a:lnTo>
                    <a:pt x="0" y="313"/>
                  </a:lnTo>
                  <a:lnTo>
                    <a:pt x="93" y="313"/>
                  </a:lnTo>
                  <a:lnTo>
                    <a:pt x="123" y="220"/>
                  </a:lnTo>
                  <a:lnTo>
                    <a:pt x="97" y="196"/>
                  </a:lnTo>
                  <a:lnTo>
                    <a:pt x="125" y="173"/>
                  </a:lnTo>
                  <a:lnTo>
                    <a:pt x="140" y="173"/>
                  </a:lnTo>
                  <a:lnTo>
                    <a:pt x="168" y="196"/>
                  </a:lnTo>
                  <a:lnTo>
                    <a:pt x="142" y="220"/>
                  </a:lnTo>
                  <a:lnTo>
                    <a:pt x="171" y="313"/>
                  </a:lnTo>
                  <a:lnTo>
                    <a:pt x="248" y="313"/>
                  </a:lnTo>
                  <a:lnTo>
                    <a:pt x="248" y="234"/>
                  </a:lnTo>
                  <a:lnTo>
                    <a:pt x="248" y="234"/>
                  </a:lnTo>
                  <a:lnTo>
                    <a:pt x="248" y="227"/>
                  </a:lnTo>
                  <a:lnTo>
                    <a:pt x="246" y="220"/>
                  </a:lnTo>
                  <a:lnTo>
                    <a:pt x="244" y="214"/>
                  </a:lnTo>
                  <a:lnTo>
                    <a:pt x="241" y="207"/>
                  </a:lnTo>
                  <a:lnTo>
                    <a:pt x="237" y="201"/>
                  </a:lnTo>
                  <a:lnTo>
                    <a:pt x="232" y="195"/>
                  </a:lnTo>
                  <a:lnTo>
                    <a:pt x="221" y="184"/>
                  </a:lnTo>
                  <a:lnTo>
                    <a:pt x="206" y="174"/>
                  </a:lnTo>
                  <a:lnTo>
                    <a:pt x="190" y="167"/>
                  </a:lnTo>
                  <a:lnTo>
                    <a:pt x="173" y="161"/>
                  </a:lnTo>
                  <a:lnTo>
                    <a:pt x="152" y="156"/>
                  </a:lnTo>
                  <a:lnTo>
                    <a:pt x="152" y="1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cs typeface="Arial" charset="0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711200" y="1772705"/>
            <a:ext cx="3275248" cy="37965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52396" indent="-29633" fontAlgn="base">
              <a:spcBef>
                <a:spcPct val="20000"/>
              </a:spcBef>
              <a:spcAft>
                <a:spcPct val="0"/>
              </a:spcAft>
              <a:buClr>
                <a:srgbClr val="9DDCF9"/>
              </a:buClr>
              <a:defRPr/>
            </a:pPr>
            <a:r>
              <a:rPr lang="en-US" sz="1867" b="1" dirty="0">
                <a:solidFill>
                  <a:srgbClr val="F37021"/>
                </a:solidFill>
                <a:latin typeface="Calibri" pitchFamily="34" charset="0"/>
                <a:cs typeface="Calibri" pitchFamily="34" charset="0"/>
              </a:rPr>
              <a:t>Challenges/Requirements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06400" y="2108201"/>
            <a:ext cx="3580048" cy="256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lvl="1" indent="-228594" fontAlgn="base">
              <a:lnSpc>
                <a:spcPct val="80000"/>
              </a:lnSpc>
              <a:spcBef>
                <a:spcPct val="20000"/>
              </a:spcBef>
              <a:spcAft>
                <a:spcPts val="667"/>
              </a:spcAft>
              <a:buClr>
                <a:srgbClr val="F3702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sz="1333" kern="0" dirty="0">
              <a:solidFill>
                <a:srgbClr val="000000"/>
              </a:solidFill>
              <a:latin typeface="Calibri" pitchFamily="34" charset="0"/>
              <a:ea typeface="ＭＳ Ｐゴシック" pitchFamily="-112" charset="-128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752925" y="1772705"/>
            <a:ext cx="1521160" cy="37965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52396" indent="-29633" fontAlgn="base">
              <a:spcBef>
                <a:spcPct val="20000"/>
              </a:spcBef>
              <a:spcAft>
                <a:spcPct val="0"/>
              </a:spcAft>
              <a:buClr>
                <a:srgbClr val="9DDCF9"/>
              </a:buClr>
            </a:pPr>
            <a:r>
              <a:rPr lang="en-US" sz="1867" b="1" dirty="0">
                <a:solidFill>
                  <a:srgbClr val="F37021"/>
                </a:solidFill>
                <a:latin typeface="Calibri" pitchFamily="34" charset="0"/>
                <a:cs typeface="Calibri" pitchFamily="34" charset="0"/>
              </a:rPr>
              <a:t>Solution</a:t>
            </a:r>
          </a:p>
        </p:txBody>
      </p:sp>
      <p:sp>
        <p:nvSpPr>
          <p:cNvPr id="62" name="Rectangle 61"/>
          <p:cNvSpPr/>
          <p:nvPr/>
        </p:nvSpPr>
        <p:spPr>
          <a:xfrm>
            <a:off x="9381547" y="1728241"/>
            <a:ext cx="1124219" cy="37965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152396" indent="-29633" fontAlgn="base">
              <a:spcBef>
                <a:spcPct val="20000"/>
              </a:spcBef>
              <a:spcAft>
                <a:spcPct val="0"/>
              </a:spcAft>
              <a:buClr>
                <a:srgbClr val="9DDCF9"/>
              </a:buClr>
            </a:pPr>
            <a:r>
              <a:rPr lang="en-US" sz="1867" b="1" dirty="0">
                <a:solidFill>
                  <a:srgbClr val="F37021"/>
                </a:solidFill>
                <a:latin typeface="Calibri" pitchFamily="34" charset="0"/>
                <a:cs typeface="Calibri" pitchFamily="34" charset="0"/>
              </a:rPr>
              <a:t>Benefits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042400" y="2055904"/>
            <a:ext cx="2743200" cy="256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6300" lvl="1" indent="-146300" fontAlgn="base">
              <a:lnSpc>
                <a:spcPct val="80000"/>
              </a:lnSpc>
              <a:spcBef>
                <a:spcPct val="20000"/>
              </a:spcBef>
              <a:spcAft>
                <a:spcPts val="667"/>
              </a:spcAft>
              <a:buClr>
                <a:srgbClr val="F37021"/>
              </a:buClr>
              <a:buSzPct val="100000"/>
              <a:buFont typeface="Symbol" panose="05050102010706020507" pitchFamily="18" charset="2"/>
              <a:buChar char=""/>
              <a:defRPr/>
            </a:pPr>
            <a:endParaRPr lang="en-US" sz="1333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7268" y="5756720"/>
            <a:ext cx="10769600" cy="671780"/>
          </a:xfrm>
          <a:prstGeom prst="rect">
            <a:avLst/>
          </a:prstGeom>
          <a:solidFill>
            <a:schemeClr val="accent2"/>
          </a:solidFill>
          <a:ln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marL="243834" fontAlgn="base">
              <a:spcBef>
                <a:spcPct val="0"/>
              </a:spcBef>
              <a:spcAft>
                <a:spcPct val="0"/>
              </a:spcAft>
            </a:pPr>
            <a:r>
              <a:rPr lang="en-US" sz="1733" b="1" dirty="0">
                <a:solidFill>
                  <a:prstClr val="white"/>
                </a:solidFill>
                <a:latin typeface="Calibri" panose="020F0502020204030204" pitchFamily="34" charset="0"/>
                <a:cs typeface="Arial" charset="0"/>
              </a:rPr>
              <a:t>Tools and</a:t>
            </a:r>
            <a:br>
              <a:rPr lang="en-US" sz="1733" b="1" dirty="0">
                <a:solidFill>
                  <a:prstClr val="white"/>
                </a:solidFill>
                <a:latin typeface="Calibri" panose="020F0502020204030204" pitchFamily="34" charset="0"/>
                <a:cs typeface="Arial" charset="0"/>
              </a:rPr>
            </a:br>
            <a:r>
              <a:rPr lang="en-US" sz="1733" b="1" dirty="0">
                <a:solidFill>
                  <a:prstClr val="white"/>
                </a:solidFill>
                <a:latin typeface="Calibri" panose="020F0502020204030204" pitchFamily="34" charset="0"/>
                <a:cs typeface="Arial" charset="0"/>
              </a:rPr>
              <a:t>Technologies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493322" y="5810771"/>
            <a:ext cx="2689077" cy="264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46300" lvl="1" indent="-146300" fontAlgn="base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Clr>
                <a:srgbClr val="F37021"/>
              </a:buClr>
              <a:buFont typeface="Symbol" panose="05050102010706020507" pitchFamily="18" charset="2"/>
              <a:buChar char=""/>
              <a:defRPr/>
            </a:pPr>
            <a:r>
              <a:rPr lang="en-US" sz="1400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IBM Watson Conversation API</a:t>
            </a:r>
            <a:endParaRPr lang="en-US" sz="1400" kern="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646027" y="6111412"/>
            <a:ext cx="2354886" cy="2699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46300" lvl="1" indent="-146300" fontAlgn="base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Clr>
                <a:srgbClr val="F37021"/>
              </a:buClr>
              <a:buFont typeface="Symbol" panose="05050102010706020507" pitchFamily="18" charset="2"/>
              <a:buChar char=""/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Voice Gateway for Watson</a:t>
            </a:r>
            <a:endParaRPr lang="en-US" sz="1333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458668" y="1757345"/>
            <a:ext cx="356595" cy="357000"/>
            <a:chOff x="1781175" y="-1382713"/>
            <a:chExt cx="1400175" cy="1401763"/>
          </a:xfrm>
          <a:solidFill>
            <a:schemeClr val="bg1">
              <a:lumMod val="65000"/>
            </a:schemeClr>
          </a:solidFill>
        </p:grpSpPr>
        <p:grpSp>
          <p:nvGrpSpPr>
            <p:cNvPr id="68" name="Group 67"/>
            <p:cNvGrpSpPr/>
            <p:nvPr/>
          </p:nvGrpSpPr>
          <p:grpSpPr>
            <a:xfrm>
              <a:off x="1781175" y="-1382713"/>
              <a:ext cx="1400175" cy="1301750"/>
              <a:chOff x="1781175" y="-1382713"/>
              <a:chExt cx="1400175" cy="1301750"/>
            </a:xfrm>
            <a:grpFill/>
          </p:grpSpPr>
          <p:sp>
            <p:nvSpPr>
              <p:cNvPr id="72" name="Freeform 12"/>
              <p:cNvSpPr>
                <a:spLocks/>
              </p:cNvSpPr>
              <p:nvPr/>
            </p:nvSpPr>
            <p:spPr bwMode="auto">
              <a:xfrm>
                <a:off x="1781175" y="-1382713"/>
                <a:ext cx="1400175" cy="1301750"/>
              </a:xfrm>
              <a:custGeom>
                <a:avLst/>
                <a:gdLst>
                  <a:gd name="T0" fmla="*/ 655 w 882"/>
                  <a:gd name="T1" fmla="*/ 723 h 820"/>
                  <a:gd name="T2" fmla="*/ 649 w 882"/>
                  <a:gd name="T3" fmla="*/ 702 h 820"/>
                  <a:gd name="T4" fmla="*/ 656 w 882"/>
                  <a:gd name="T5" fmla="*/ 692 h 820"/>
                  <a:gd name="T6" fmla="*/ 719 w 882"/>
                  <a:gd name="T7" fmla="*/ 621 h 820"/>
                  <a:gd name="T8" fmla="*/ 755 w 882"/>
                  <a:gd name="T9" fmla="*/ 545 h 820"/>
                  <a:gd name="T10" fmla="*/ 767 w 882"/>
                  <a:gd name="T11" fmla="*/ 492 h 820"/>
                  <a:gd name="T12" fmla="*/ 772 w 882"/>
                  <a:gd name="T13" fmla="*/ 457 h 820"/>
                  <a:gd name="T14" fmla="*/ 769 w 882"/>
                  <a:gd name="T15" fmla="*/ 402 h 820"/>
                  <a:gd name="T16" fmla="*/ 749 w 882"/>
                  <a:gd name="T17" fmla="*/ 321 h 820"/>
                  <a:gd name="T18" fmla="*/ 716 w 882"/>
                  <a:gd name="T19" fmla="*/ 258 h 820"/>
                  <a:gd name="T20" fmla="*/ 678 w 882"/>
                  <a:gd name="T21" fmla="*/ 212 h 820"/>
                  <a:gd name="T22" fmla="*/ 621 w 882"/>
                  <a:gd name="T23" fmla="*/ 165 h 820"/>
                  <a:gd name="T24" fmla="*/ 566 w 882"/>
                  <a:gd name="T25" fmla="*/ 136 h 820"/>
                  <a:gd name="T26" fmla="*/ 495 w 882"/>
                  <a:gd name="T27" fmla="*/ 117 h 820"/>
                  <a:gd name="T28" fmla="*/ 447 w 882"/>
                  <a:gd name="T29" fmla="*/ 111 h 820"/>
                  <a:gd name="T30" fmla="*/ 387 w 882"/>
                  <a:gd name="T31" fmla="*/ 117 h 820"/>
                  <a:gd name="T32" fmla="*/ 314 w 882"/>
                  <a:gd name="T33" fmla="*/ 137 h 820"/>
                  <a:gd name="T34" fmla="*/ 257 w 882"/>
                  <a:gd name="T35" fmla="*/ 167 h 820"/>
                  <a:gd name="T36" fmla="*/ 208 w 882"/>
                  <a:gd name="T37" fmla="*/ 208 h 820"/>
                  <a:gd name="T38" fmla="*/ 157 w 882"/>
                  <a:gd name="T39" fmla="*/ 272 h 820"/>
                  <a:gd name="T40" fmla="*/ 131 w 882"/>
                  <a:gd name="T41" fmla="*/ 328 h 820"/>
                  <a:gd name="T42" fmla="*/ 115 w 882"/>
                  <a:gd name="T43" fmla="*/ 386 h 820"/>
                  <a:gd name="T44" fmla="*/ 110 w 882"/>
                  <a:gd name="T45" fmla="*/ 433 h 820"/>
                  <a:gd name="T46" fmla="*/ 115 w 882"/>
                  <a:gd name="T47" fmla="*/ 493 h 820"/>
                  <a:gd name="T48" fmla="*/ 131 w 882"/>
                  <a:gd name="T49" fmla="*/ 554 h 820"/>
                  <a:gd name="T50" fmla="*/ 167 w 882"/>
                  <a:gd name="T51" fmla="*/ 626 h 820"/>
                  <a:gd name="T52" fmla="*/ 207 w 882"/>
                  <a:gd name="T53" fmla="*/ 674 h 820"/>
                  <a:gd name="T54" fmla="*/ 229 w 882"/>
                  <a:gd name="T55" fmla="*/ 693 h 820"/>
                  <a:gd name="T56" fmla="*/ 232 w 882"/>
                  <a:gd name="T57" fmla="*/ 709 h 820"/>
                  <a:gd name="T58" fmla="*/ 223 w 882"/>
                  <a:gd name="T59" fmla="*/ 745 h 820"/>
                  <a:gd name="T60" fmla="*/ 221 w 882"/>
                  <a:gd name="T61" fmla="*/ 812 h 820"/>
                  <a:gd name="T62" fmla="*/ 215 w 882"/>
                  <a:gd name="T63" fmla="*/ 820 h 820"/>
                  <a:gd name="T64" fmla="*/ 169 w 882"/>
                  <a:gd name="T65" fmla="*/ 787 h 820"/>
                  <a:gd name="T66" fmla="*/ 104 w 882"/>
                  <a:gd name="T67" fmla="*/ 726 h 820"/>
                  <a:gd name="T68" fmla="*/ 46 w 882"/>
                  <a:gd name="T69" fmla="*/ 636 h 820"/>
                  <a:gd name="T70" fmla="*/ 20 w 882"/>
                  <a:gd name="T71" fmla="*/ 574 h 820"/>
                  <a:gd name="T72" fmla="*/ 6 w 882"/>
                  <a:gd name="T73" fmla="*/ 509 h 820"/>
                  <a:gd name="T74" fmla="*/ 0 w 882"/>
                  <a:gd name="T75" fmla="*/ 448 h 820"/>
                  <a:gd name="T76" fmla="*/ 14 w 882"/>
                  <a:gd name="T77" fmla="*/ 332 h 820"/>
                  <a:gd name="T78" fmla="*/ 33 w 882"/>
                  <a:gd name="T79" fmla="*/ 276 h 820"/>
                  <a:gd name="T80" fmla="*/ 70 w 882"/>
                  <a:gd name="T81" fmla="*/ 205 h 820"/>
                  <a:gd name="T82" fmla="*/ 112 w 882"/>
                  <a:gd name="T83" fmla="*/ 149 h 820"/>
                  <a:gd name="T84" fmla="*/ 184 w 882"/>
                  <a:gd name="T85" fmla="*/ 84 h 820"/>
                  <a:gd name="T86" fmla="*/ 246 w 882"/>
                  <a:gd name="T87" fmla="*/ 47 h 820"/>
                  <a:gd name="T88" fmla="*/ 308 w 882"/>
                  <a:gd name="T89" fmla="*/ 22 h 820"/>
                  <a:gd name="T90" fmla="*/ 394 w 882"/>
                  <a:gd name="T91" fmla="*/ 4 h 820"/>
                  <a:gd name="T92" fmla="*/ 494 w 882"/>
                  <a:gd name="T93" fmla="*/ 5 h 820"/>
                  <a:gd name="T94" fmla="*/ 565 w 882"/>
                  <a:gd name="T95" fmla="*/ 20 h 820"/>
                  <a:gd name="T96" fmla="*/ 622 w 882"/>
                  <a:gd name="T97" fmla="*/ 39 h 820"/>
                  <a:gd name="T98" fmla="*/ 692 w 882"/>
                  <a:gd name="T99" fmla="*/ 80 h 820"/>
                  <a:gd name="T100" fmla="*/ 743 w 882"/>
                  <a:gd name="T101" fmla="*/ 120 h 820"/>
                  <a:gd name="T102" fmla="*/ 802 w 882"/>
                  <a:gd name="T103" fmla="*/ 189 h 820"/>
                  <a:gd name="T104" fmla="*/ 836 w 882"/>
                  <a:gd name="T105" fmla="*/ 247 h 820"/>
                  <a:gd name="T106" fmla="*/ 862 w 882"/>
                  <a:gd name="T107" fmla="*/ 310 h 820"/>
                  <a:gd name="T108" fmla="*/ 881 w 882"/>
                  <a:gd name="T109" fmla="*/ 416 h 820"/>
                  <a:gd name="T110" fmla="*/ 878 w 882"/>
                  <a:gd name="T111" fmla="*/ 498 h 820"/>
                  <a:gd name="T112" fmla="*/ 860 w 882"/>
                  <a:gd name="T113" fmla="*/ 578 h 820"/>
                  <a:gd name="T114" fmla="*/ 830 w 882"/>
                  <a:gd name="T115" fmla="*/ 649 h 820"/>
                  <a:gd name="T116" fmla="*/ 781 w 882"/>
                  <a:gd name="T117" fmla="*/ 723 h 820"/>
                  <a:gd name="T118" fmla="*/ 734 w 882"/>
                  <a:gd name="T119" fmla="*/ 772 h 820"/>
                  <a:gd name="T120" fmla="*/ 672 w 882"/>
                  <a:gd name="T121" fmla="*/ 817 h 820"/>
                  <a:gd name="T122" fmla="*/ 662 w 882"/>
                  <a:gd name="T123" fmla="*/ 812 h 820"/>
                  <a:gd name="T124" fmla="*/ 663 w 882"/>
                  <a:gd name="T125" fmla="*/ 788 h 8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82" h="820">
                    <a:moveTo>
                      <a:pt x="663" y="788"/>
                    </a:moveTo>
                    <a:lnTo>
                      <a:pt x="663" y="788"/>
                    </a:lnTo>
                    <a:lnTo>
                      <a:pt x="655" y="723"/>
                    </a:lnTo>
                    <a:lnTo>
                      <a:pt x="655" y="723"/>
                    </a:lnTo>
                    <a:lnTo>
                      <a:pt x="654" y="715"/>
                    </a:lnTo>
                    <a:lnTo>
                      <a:pt x="651" y="707"/>
                    </a:lnTo>
                    <a:lnTo>
                      <a:pt x="651" y="707"/>
                    </a:lnTo>
                    <a:lnTo>
                      <a:pt x="649" y="702"/>
                    </a:lnTo>
                    <a:lnTo>
                      <a:pt x="650" y="698"/>
                    </a:lnTo>
                    <a:lnTo>
                      <a:pt x="653" y="694"/>
                    </a:lnTo>
                    <a:lnTo>
                      <a:pt x="656" y="692"/>
                    </a:lnTo>
                    <a:lnTo>
                      <a:pt x="656" y="692"/>
                    </a:lnTo>
                    <a:lnTo>
                      <a:pt x="673" y="675"/>
                    </a:lnTo>
                    <a:lnTo>
                      <a:pt x="689" y="659"/>
                    </a:lnTo>
                    <a:lnTo>
                      <a:pt x="705" y="640"/>
                    </a:lnTo>
                    <a:lnTo>
                      <a:pt x="719" y="621"/>
                    </a:lnTo>
                    <a:lnTo>
                      <a:pt x="719" y="621"/>
                    </a:lnTo>
                    <a:lnTo>
                      <a:pt x="732" y="597"/>
                    </a:lnTo>
                    <a:lnTo>
                      <a:pt x="745" y="571"/>
                    </a:lnTo>
                    <a:lnTo>
                      <a:pt x="755" y="545"/>
                    </a:lnTo>
                    <a:lnTo>
                      <a:pt x="759" y="532"/>
                    </a:lnTo>
                    <a:lnTo>
                      <a:pt x="763" y="518"/>
                    </a:lnTo>
                    <a:lnTo>
                      <a:pt x="763" y="518"/>
                    </a:lnTo>
                    <a:lnTo>
                      <a:pt x="767" y="492"/>
                    </a:lnTo>
                    <a:lnTo>
                      <a:pt x="768" y="479"/>
                    </a:lnTo>
                    <a:lnTo>
                      <a:pt x="770" y="466"/>
                    </a:lnTo>
                    <a:lnTo>
                      <a:pt x="770" y="466"/>
                    </a:lnTo>
                    <a:lnTo>
                      <a:pt x="772" y="457"/>
                    </a:lnTo>
                    <a:lnTo>
                      <a:pt x="773" y="450"/>
                    </a:lnTo>
                    <a:lnTo>
                      <a:pt x="772" y="433"/>
                    </a:lnTo>
                    <a:lnTo>
                      <a:pt x="769" y="402"/>
                    </a:lnTo>
                    <a:lnTo>
                      <a:pt x="769" y="402"/>
                    </a:lnTo>
                    <a:lnTo>
                      <a:pt x="767" y="380"/>
                    </a:lnTo>
                    <a:lnTo>
                      <a:pt x="762" y="360"/>
                    </a:lnTo>
                    <a:lnTo>
                      <a:pt x="757" y="340"/>
                    </a:lnTo>
                    <a:lnTo>
                      <a:pt x="749" y="321"/>
                    </a:lnTo>
                    <a:lnTo>
                      <a:pt x="749" y="321"/>
                    </a:lnTo>
                    <a:lnTo>
                      <a:pt x="739" y="299"/>
                    </a:lnTo>
                    <a:lnTo>
                      <a:pt x="729" y="279"/>
                    </a:lnTo>
                    <a:lnTo>
                      <a:pt x="716" y="258"/>
                    </a:lnTo>
                    <a:lnTo>
                      <a:pt x="702" y="239"/>
                    </a:lnTo>
                    <a:lnTo>
                      <a:pt x="702" y="239"/>
                    </a:lnTo>
                    <a:lnTo>
                      <a:pt x="691" y="226"/>
                    </a:lnTo>
                    <a:lnTo>
                      <a:pt x="678" y="212"/>
                    </a:lnTo>
                    <a:lnTo>
                      <a:pt x="665" y="199"/>
                    </a:lnTo>
                    <a:lnTo>
                      <a:pt x="651" y="186"/>
                    </a:lnTo>
                    <a:lnTo>
                      <a:pt x="636" y="175"/>
                    </a:lnTo>
                    <a:lnTo>
                      <a:pt x="621" y="165"/>
                    </a:lnTo>
                    <a:lnTo>
                      <a:pt x="604" y="155"/>
                    </a:lnTo>
                    <a:lnTo>
                      <a:pt x="588" y="146"/>
                    </a:lnTo>
                    <a:lnTo>
                      <a:pt x="588" y="146"/>
                    </a:lnTo>
                    <a:lnTo>
                      <a:pt x="566" y="136"/>
                    </a:lnTo>
                    <a:lnTo>
                      <a:pt x="544" y="127"/>
                    </a:lnTo>
                    <a:lnTo>
                      <a:pt x="520" y="120"/>
                    </a:lnTo>
                    <a:lnTo>
                      <a:pt x="495" y="117"/>
                    </a:lnTo>
                    <a:lnTo>
                      <a:pt x="495" y="117"/>
                    </a:lnTo>
                    <a:lnTo>
                      <a:pt x="471" y="113"/>
                    </a:lnTo>
                    <a:lnTo>
                      <a:pt x="459" y="111"/>
                    </a:lnTo>
                    <a:lnTo>
                      <a:pt x="447" y="111"/>
                    </a:lnTo>
                    <a:lnTo>
                      <a:pt x="447" y="111"/>
                    </a:lnTo>
                    <a:lnTo>
                      <a:pt x="432" y="111"/>
                    </a:lnTo>
                    <a:lnTo>
                      <a:pt x="417" y="113"/>
                    </a:lnTo>
                    <a:lnTo>
                      <a:pt x="387" y="117"/>
                    </a:lnTo>
                    <a:lnTo>
                      <a:pt x="387" y="117"/>
                    </a:lnTo>
                    <a:lnTo>
                      <a:pt x="368" y="119"/>
                    </a:lnTo>
                    <a:lnTo>
                      <a:pt x="350" y="124"/>
                    </a:lnTo>
                    <a:lnTo>
                      <a:pt x="332" y="130"/>
                    </a:lnTo>
                    <a:lnTo>
                      <a:pt x="314" y="137"/>
                    </a:lnTo>
                    <a:lnTo>
                      <a:pt x="314" y="137"/>
                    </a:lnTo>
                    <a:lnTo>
                      <a:pt x="294" y="146"/>
                    </a:lnTo>
                    <a:lnTo>
                      <a:pt x="276" y="156"/>
                    </a:lnTo>
                    <a:lnTo>
                      <a:pt x="257" y="167"/>
                    </a:lnTo>
                    <a:lnTo>
                      <a:pt x="240" y="180"/>
                    </a:lnTo>
                    <a:lnTo>
                      <a:pt x="240" y="180"/>
                    </a:lnTo>
                    <a:lnTo>
                      <a:pt x="223" y="193"/>
                    </a:lnTo>
                    <a:lnTo>
                      <a:pt x="208" y="208"/>
                    </a:lnTo>
                    <a:lnTo>
                      <a:pt x="194" y="222"/>
                    </a:lnTo>
                    <a:lnTo>
                      <a:pt x="181" y="238"/>
                    </a:lnTo>
                    <a:lnTo>
                      <a:pt x="169" y="255"/>
                    </a:lnTo>
                    <a:lnTo>
                      <a:pt x="157" y="272"/>
                    </a:lnTo>
                    <a:lnTo>
                      <a:pt x="147" y="290"/>
                    </a:lnTo>
                    <a:lnTo>
                      <a:pt x="138" y="309"/>
                    </a:lnTo>
                    <a:lnTo>
                      <a:pt x="138" y="309"/>
                    </a:lnTo>
                    <a:lnTo>
                      <a:pt x="131" y="328"/>
                    </a:lnTo>
                    <a:lnTo>
                      <a:pt x="124" y="347"/>
                    </a:lnTo>
                    <a:lnTo>
                      <a:pt x="119" y="367"/>
                    </a:lnTo>
                    <a:lnTo>
                      <a:pt x="115" y="386"/>
                    </a:lnTo>
                    <a:lnTo>
                      <a:pt x="115" y="386"/>
                    </a:lnTo>
                    <a:lnTo>
                      <a:pt x="113" y="410"/>
                    </a:lnTo>
                    <a:lnTo>
                      <a:pt x="110" y="422"/>
                    </a:lnTo>
                    <a:lnTo>
                      <a:pt x="110" y="433"/>
                    </a:lnTo>
                    <a:lnTo>
                      <a:pt x="110" y="433"/>
                    </a:lnTo>
                    <a:lnTo>
                      <a:pt x="110" y="448"/>
                    </a:lnTo>
                    <a:lnTo>
                      <a:pt x="112" y="462"/>
                    </a:lnTo>
                    <a:lnTo>
                      <a:pt x="115" y="493"/>
                    </a:lnTo>
                    <a:lnTo>
                      <a:pt x="115" y="493"/>
                    </a:lnTo>
                    <a:lnTo>
                      <a:pt x="119" y="513"/>
                    </a:lnTo>
                    <a:lnTo>
                      <a:pt x="124" y="533"/>
                    </a:lnTo>
                    <a:lnTo>
                      <a:pt x="124" y="533"/>
                    </a:lnTo>
                    <a:lnTo>
                      <a:pt x="131" y="554"/>
                    </a:lnTo>
                    <a:lnTo>
                      <a:pt x="138" y="573"/>
                    </a:lnTo>
                    <a:lnTo>
                      <a:pt x="147" y="590"/>
                    </a:lnTo>
                    <a:lnTo>
                      <a:pt x="156" y="608"/>
                    </a:lnTo>
                    <a:lnTo>
                      <a:pt x="167" y="626"/>
                    </a:lnTo>
                    <a:lnTo>
                      <a:pt x="180" y="642"/>
                    </a:lnTo>
                    <a:lnTo>
                      <a:pt x="193" y="659"/>
                    </a:lnTo>
                    <a:lnTo>
                      <a:pt x="207" y="674"/>
                    </a:lnTo>
                    <a:lnTo>
                      <a:pt x="207" y="674"/>
                    </a:lnTo>
                    <a:lnTo>
                      <a:pt x="217" y="683"/>
                    </a:lnTo>
                    <a:lnTo>
                      <a:pt x="226" y="690"/>
                    </a:lnTo>
                    <a:lnTo>
                      <a:pt x="226" y="690"/>
                    </a:lnTo>
                    <a:lnTo>
                      <a:pt x="229" y="693"/>
                    </a:lnTo>
                    <a:lnTo>
                      <a:pt x="232" y="697"/>
                    </a:lnTo>
                    <a:lnTo>
                      <a:pt x="233" y="699"/>
                    </a:lnTo>
                    <a:lnTo>
                      <a:pt x="233" y="703"/>
                    </a:lnTo>
                    <a:lnTo>
                      <a:pt x="232" y="709"/>
                    </a:lnTo>
                    <a:lnTo>
                      <a:pt x="229" y="716"/>
                    </a:lnTo>
                    <a:lnTo>
                      <a:pt x="229" y="716"/>
                    </a:lnTo>
                    <a:lnTo>
                      <a:pt x="226" y="730"/>
                    </a:lnTo>
                    <a:lnTo>
                      <a:pt x="223" y="745"/>
                    </a:lnTo>
                    <a:lnTo>
                      <a:pt x="222" y="759"/>
                    </a:lnTo>
                    <a:lnTo>
                      <a:pt x="221" y="774"/>
                    </a:lnTo>
                    <a:lnTo>
                      <a:pt x="221" y="774"/>
                    </a:lnTo>
                    <a:lnTo>
                      <a:pt x="221" y="812"/>
                    </a:lnTo>
                    <a:lnTo>
                      <a:pt x="221" y="812"/>
                    </a:lnTo>
                    <a:lnTo>
                      <a:pt x="221" y="817"/>
                    </a:lnTo>
                    <a:lnTo>
                      <a:pt x="218" y="820"/>
                    </a:lnTo>
                    <a:lnTo>
                      <a:pt x="215" y="820"/>
                    </a:lnTo>
                    <a:lnTo>
                      <a:pt x="210" y="817"/>
                    </a:lnTo>
                    <a:lnTo>
                      <a:pt x="210" y="817"/>
                    </a:lnTo>
                    <a:lnTo>
                      <a:pt x="189" y="803"/>
                    </a:lnTo>
                    <a:lnTo>
                      <a:pt x="169" y="787"/>
                    </a:lnTo>
                    <a:lnTo>
                      <a:pt x="148" y="770"/>
                    </a:lnTo>
                    <a:lnTo>
                      <a:pt x="128" y="753"/>
                    </a:lnTo>
                    <a:lnTo>
                      <a:pt x="128" y="753"/>
                    </a:lnTo>
                    <a:lnTo>
                      <a:pt x="104" y="726"/>
                    </a:lnTo>
                    <a:lnTo>
                      <a:pt x="82" y="698"/>
                    </a:lnTo>
                    <a:lnTo>
                      <a:pt x="62" y="668"/>
                    </a:lnTo>
                    <a:lnTo>
                      <a:pt x="53" y="652"/>
                    </a:lnTo>
                    <a:lnTo>
                      <a:pt x="46" y="636"/>
                    </a:lnTo>
                    <a:lnTo>
                      <a:pt x="46" y="636"/>
                    </a:lnTo>
                    <a:lnTo>
                      <a:pt x="35" y="616"/>
                    </a:lnTo>
                    <a:lnTo>
                      <a:pt x="28" y="595"/>
                    </a:lnTo>
                    <a:lnTo>
                      <a:pt x="20" y="574"/>
                    </a:lnTo>
                    <a:lnTo>
                      <a:pt x="14" y="552"/>
                    </a:lnTo>
                    <a:lnTo>
                      <a:pt x="14" y="552"/>
                    </a:lnTo>
                    <a:lnTo>
                      <a:pt x="10" y="531"/>
                    </a:lnTo>
                    <a:lnTo>
                      <a:pt x="6" y="509"/>
                    </a:lnTo>
                    <a:lnTo>
                      <a:pt x="4" y="488"/>
                    </a:lnTo>
                    <a:lnTo>
                      <a:pt x="1" y="466"/>
                    </a:lnTo>
                    <a:lnTo>
                      <a:pt x="1" y="466"/>
                    </a:lnTo>
                    <a:lnTo>
                      <a:pt x="0" y="448"/>
                    </a:lnTo>
                    <a:lnTo>
                      <a:pt x="0" y="432"/>
                    </a:lnTo>
                    <a:lnTo>
                      <a:pt x="3" y="399"/>
                    </a:lnTo>
                    <a:lnTo>
                      <a:pt x="8" y="366"/>
                    </a:lnTo>
                    <a:lnTo>
                      <a:pt x="14" y="332"/>
                    </a:lnTo>
                    <a:lnTo>
                      <a:pt x="14" y="332"/>
                    </a:lnTo>
                    <a:lnTo>
                      <a:pt x="19" y="313"/>
                    </a:lnTo>
                    <a:lnTo>
                      <a:pt x="25" y="294"/>
                    </a:lnTo>
                    <a:lnTo>
                      <a:pt x="33" y="276"/>
                    </a:lnTo>
                    <a:lnTo>
                      <a:pt x="41" y="257"/>
                    </a:lnTo>
                    <a:lnTo>
                      <a:pt x="49" y="239"/>
                    </a:lnTo>
                    <a:lnTo>
                      <a:pt x="58" y="223"/>
                    </a:lnTo>
                    <a:lnTo>
                      <a:pt x="70" y="205"/>
                    </a:lnTo>
                    <a:lnTo>
                      <a:pt x="80" y="189"/>
                    </a:lnTo>
                    <a:lnTo>
                      <a:pt x="80" y="189"/>
                    </a:lnTo>
                    <a:lnTo>
                      <a:pt x="95" y="168"/>
                    </a:lnTo>
                    <a:lnTo>
                      <a:pt x="112" y="149"/>
                    </a:lnTo>
                    <a:lnTo>
                      <a:pt x="128" y="132"/>
                    </a:lnTo>
                    <a:lnTo>
                      <a:pt x="146" y="114"/>
                    </a:lnTo>
                    <a:lnTo>
                      <a:pt x="163" y="99"/>
                    </a:lnTo>
                    <a:lnTo>
                      <a:pt x="184" y="84"/>
                    </a:lnTo>
                    <a:lnTo>
                      <a:pt x="204" y="70"/>
                    </a:lnTo>
                    <a:lnTo>
                      <a:pt x="226" y="57"/>
                    </a:lnTo>
                    <a:lnTo>
                      <a:pt x="226" y="57"/>
                    </a:lnTo>
                    <a:lnTo>
                      <a:pt x="246" y="47"/>
                    </a:lnTo>
                    <a:lnTo>
                      <a:pt x="266" y="38"/>
                    </a:lnTo>
                    <a:lnTo>
                      <a:pt x="288" y="29"/>
                    </a:lnTo>
                    <a:lnTo>
                      <a:pt x="308" y="22"/>
                    </a:lnTo>
                    <a:lnTo>
                      <a:pt x="308" y="22"/>
                    </a:lnTo>
                    <a:lnTo>
                      <a:pt x="329" y="15"/>
                    </a:lnTo>
                    <a:lnTo>
                      <a:pt x="351" y="11"/>
                    </a:lnTo>
                    <a:lnTo>
                      <a:pt x="394" y="4"/>
                    </a:lnTo>
                    <a:lnTo>
                      <a:pt x="394" y="4"/>
                    </a:lnTo>
                    <a:lnTo>
                      <a:pt x="419" y="1"/>
                    </a:lnTo>
                    <a:lnTo>
                      <a:pt x="444" y="0"/>
                    </a:lnTo>
                    <a:lnTo>
                      <a:pt x="469" y="1"/>
                    </a:lnTo>
                    <a:lnTo>
                      <a:pt x="494" y="5"/>
                    </a:lnTo>
                    <a:lnTo>
                      <a:pt x="494" y="5"/>
                    </a:lnTo>
                    <a:lnTo>
                      <a:pt x="512" y="8"/>
                    </a:lnTo>
                    <a:lnTo>
                      <a:pt x="530" y="11"/>
                    </a:lnTo>
                    <a:lnTo>
                      <a:pt x="565" y="20"/>
                    </a:lnTo>
                    <a:lnTo>
                      <a:pt x="565" y="20"/>
                    </a:lnTo>
                    <a:lnTo>
                      <a:pt x="585" y="25"/>
                    </a:lnTo>
                    <a:lnTo>
                      <a:pt x="604" y="32"/>
                    </a:lnTo>
                    <a:lnTo>
                      <a:pt x="622" y="39"/>
                    </a:lnTo>
                    <a:lnTo>
                      <a:pt x="640" y="48"/>
                    </a:lnTo>
                    <a:lnTo>
                      <a:pt x="658" y="58"/>
                    </a:lnTo>
                    <a:lnTo>
                      <a:pt x="675" y="68"/>
                    </a:lnTo>
                    <a:lnTo>
                      <a:pt x="692" y="80"/>
                    </a:lnTo>
                    <a:lnTo>
                      <a:pt x="708" y="91"/>
                    </a:lnTo>
                    <a:lnTo>
                      <a:pt x="708" y="91"/>
                    </a:lnTo>
                    <a:lnTo>
                      <a:pt x="726" y="105"/>
                    </a:lnTo>
                    <a:lnTo>
                      <a:pt x="743" y="120"/>
                    </a:lnTo>
                    <a:lnTo>
                      <a:pt x="759" y="137"/>
                    </a:lnTo>
                    <a:lnTo>
                      <a:pt x="774" y="153"/>
                    </a:lnTo>
                    <a:lnTo>
                      <a:pt x="788" y="170"/>
                    </a:lnTo>
                    <a:lnTo>
                      <a:pt x="802" y="189"/>
                    </a:lnTo>
                    <a:lnTo>
                      <a:pt x="815" y="208"/>
                    </a:lnTo>
                    <a:lnTo>
                      <a:pt x="825" y="227"/>
                    </a:lnTo>
                    <a:lnTo>
                      <a:pt x="825" y="227"/>
                    </a:lnTo>
                    <a:lnTo>
                      <a:pt x="836" y="247"/>
                    </a:lnTo>
                    <a:lnTo>
                      <a:pt x="845" y="267"/>
                    </a:lnTo>
                    <a:lnTo>
                      <a:pt x="854" y="289"/>
                    </a:lnTo>
                    <a:lnTo>
                      <a:pt x="862" y="310"/>
                    </a:lnTo>
                    <a:lnTo>
                      <a:pt x="862" y="310"/>
                    </a:lnTo>
                    <a:lnTo>
                      <a:pt x="869" y="336"/>
                    </a:lnTo>
                    <a:lnTo>
                      <a:pt x="874" y="362"/>
                    </a:lnTo>
                    <a:lnTo>
                      <a:pt x="878" y="389"/>
                    </a:lnTo>
                    <a:lnTo>
                      <a:pt x="881" y="416"/>
                    </a:lnTo>
                    <a:lnTo>
                      <a:pt x="881" y="416"/>
                    </a:lnTo>
                    <a:lnTo>
                      <a:pt x="882" y="443"/>
                    </a:lnTo>
                    <a:lnTo>
                      <a:pt x="881" y="471"/>
                    </a:lnTo>
                    <a:lnTo>
                      <a:pt x="878" y="498"/>
                    </a:lnTo>
                    <a:lnTo>
                      <a:pt x="874" y="524"/>
                    </a:lnTo>
                    <a:lnTo>
                      <a:pt x="874" y="524"/>
                    </a:lnTo>
                    <a:lnTo>
                      <a:pt x="868" y="551"/>
                    </a:lnTo>
                    <a:lnTo>
                      <a:pt x="860" y="578"/>
                    </a:lnTo>
                    <a:lnTo>
                      <a:pt x="852" y="603"/>
                    </a:lnTo>
                    <a:lnTo>
                      <a:pt x="840" y="628"/>
                    </a:lnTo>
                    <a:lnTo>
                      <a:pt x="840" y="628"/>
                    </a:lnTo>
                    <a:lnTo>
                      <a:pt x="830" y="649"/>
                    </a:lnTo>
                    <a:lnTo>
                      <a:pt x="819" y="669"/>
                    </a:lnTo>
                    <a:lnTo>
                      <a:pt x="807" y="688"/>
                    </a:lnTo>
                    <a:lnTo>
                      <a:pt x="795" y="706"/>
                    </a:lnTo>
                    <a:lnTo>
                      <a:pt x="781" y="723"/>
                    </a:lnTo>
                    <a:lnTo>
                      <a:pt x="765" y="740"/>
                    </a:lnTo>
                    <a:lnTo>
                      <a:pt x="750" y="756"/>
                    </a:lnTo>
                    <a:lnTo>
                      <a:pt x="734" y="772"/>
                    </a:lnTo>
                    <a:lnTo>
                      <a:pt x="734" y="772"/>
                    </a:lnTo>
                    <a:lnTo>
                      <a:pt x="719" y="784"/>
                    </a:lnTo>
                    <a:lnTo>
                      <a:pt x="703" y="796"/>
                    </a:lnTo>
                    <a:lnTo>
                      <a:pt x="672" y="817"/>
                    </a:lnTo>
                    <a:lnTo>
                      <a:pt x="672" y="817"/>
                    </a:lnTo>
                    <a:lnTo>
                      <a:pt x="668" y="820"/>
                    </a:lnTo>
                    <a:lnTo>
                      <a:pt x="664" y="820"/>
                    </a:lnTo>
                    <a:lnTo>
                      <a:pt x="663" y="817"/>
                    </a:lnTo>
                    <a:lnTo>
                      <a:pt x="662" y="812"/>
                    </a:lnTo>
                    <a:lnTo>
                      <a:pt x="662" y="812"/>
                    </a:lnTo>
                    <a:lnTo>
                      <a:pt x="662" y="788"/>
                    </a:lnTo>
                    <a:lnTo>
                      <a:pt x="662" y="788"/>
                    </a:lnTo>
                    <a:lnTo>
                      <a:pt x="663" y="788"/>
                    </a:lnTo>
                    <a:lnTo>
                      <a:pt x="663" y="7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73" name="Freeform 13"/>
              <p:cNvSpPr>
                <a:spLocks/>
              </p:cNvSpPr>
              <p:nvPr/>
            </p:nvSpPr>
            <p:spPr bwMode="auto">
              <a:xfrm>
                <a:off x="2043113" y="-1119188"/>
                <a:ext cx="876300" cy="762000"/>
              </a:xfrm>
              <a:custGeom>
                <a:avLst/>
                <a:gdLst>
                  <a:gd name="T0" fmla="*/ 391 w 552"/>
                  <a:gd name="T1" fmla="*/ 394 h 480"/>
                  <a:gd name="T2" fmla="*/ 424 w 552"/>
                  <a:gd name="T3" fmla="*/ 348 h 480"/>
                  <a:gd name="T4" fmla="*/ 439 w 552"/>
                  <a:gd name="T5" fmla="*/ 299 h 480"/>
                  <a:gd name="T6" fmla="*/ 439 w 552"/>
                  <a:gd name="T7" fmla="*/ 248 h 480"/>
                  <a:gd name="T8" fmla="*/ 423 w 552"/>
                  <a:gd name="T9" fmla="*/ 201 h 480"/>
                  <a:gd name="T10" fmla="*/ 394 w 552"/>
                  <a:gd name="T11" fmla="*/ 160 h 480"/>
                  <a:gd name="T12" fmla="*/ 367 w 552"/>
                  <a:gd name="T13" fmla="*/ 138 h 480"/>
                  <a:gd name="T14" fmla="*/ 323 w 552"/>
                  <a:gd name="T15" fmla="*/ 117 h 480"/>
                  <a:gd name="T16" fmla="*/ 275 w 552"/>
                  <a:gd name="T17" fmla="*/ 110 h 480"/>
                  <a:gd name="T18" fmla="*/ 227 w 552"/>
                  <a:gd name="T19" fmla="*/ 118 h 480"/>
                  <a:gd name="T20" fmla="*/ 182 w 552"/>
                  <a:gd name="T21" fmla="*/ 141 h 480"/>
                  <a:gd name="T22" fmla="*/ 156 w 552"/>
                  <a:gd name="T23" fmla="*/ 163 h 480"/>
                  <a:gd name="T24" fmla="*/ 128 w 552"/>
                  <a:gd name="T25" fmla="*/ 204 h 480"/>
                  <a:gd name="T26" fmla="*/ 113 w 552"/>
                  <a:gd name="T27" fmla="*/ 251 h 480"/>
                  <a:gd name="T28" fmla="*/ 113 w 552"/>
                  <a:gd name="T29" fmla="*/ 301 h 480"/>
                  <a:gd name="T30" fmla="*/ 129 w 552"/>
                  <a:gd name="T31" fmla="*/ 350 h 480"/>
                  <a:gd name="T32" fmla="*/ 162 w 552"/>
                  <a:gd name="T33" fmla="*/ 395 h 480"/>
                  <a:gd name="T34" fmla="*/ 171 w 552"/>
                  <a:gd name="T35" fmla="*/ 413 h 480"/>
                  <a:gd name="T36" fmla="*/ 147 w 552"/>
                  <a:gd name="T37" fmla="*/ 428 h 480"/>
                  <a:gd name="T38" fmla="*/ 101 w 552"/>
                  <a:gd name="T39" fmla="*/ 472 h 480"/>
                  <a:gd name="T40" fmla="*/ 94 w 552"/>
                  <a:gd name="T41" fmla="*/ 480 h 480"/>
                  <a:gd name="T42" fmla="*/ 86 w 552"/>
                  <a:gd name="T43" fmla="*/ 474 h 480"/>
                  <a:gd name="T44" fmla="*/ 56 w 552"/>
                  <a:gd name="T45" fmla="*/ 440 h 480"/>
                  <a:gd name="T46" fmla="*/ 30 w 552"/>
                  <a:gd name="T47" fmla="*/ 400 h 480"/>
                  <a:gd name="T48" fmla="*/ 17 w 552"/>
                  <a:gd name="T49" fmla="*/ 372 h 480"/>
                  <a:gd name="T50" fmla="*/ 5 w 552"/>
                  <a:gd name="T51" fmla="*/ 324 h 480"/>
                  <a:gd name="T52" fmla="*/ 0 w 552"/>
                  <a:gd name="T53" fmla="*/ 276 h 480"/>
                  <a:gd name="T54" fmla="*/ 2 w 552"/>
                  <a:gd name="T55" fmla="*/ 243 h 480"/>
                  <a:gd name="T56" fmla="*/ 16 w 552"/>
                  <a:gd name="T57" fmla="*/ 184 h 480"/>
                  <a:gd name="T58" fmla="*/ 34 w 552"/>
                  <a:gd name="T59" fmla="*/ 144 h 480"/>
                  <a:gd name="T60" fmla="*/ 71 w 552"/>
                  <a:gd name="T61" fmla="*/ 91 h 480"/>
                  <a:gd name="T62" fmla="*/ 120 w 552"/>
                  <a:gd name="T63" fmla="*/ 49 h 480"/>
                  <a:gd name="T64" fmla="*/ 157 w 552"/>
                  <a:gd name="T65" fmla="*/ 28 h 480"/>
                  <a:gd name="T66" fmla="*/ 211 w 552"/>
                  <a:gd name="T67" fmla="*/ 8 h 480"/>
                  <a:gd name="T68" fmla="*/ 270 w 552"/>
                  <a:gd name="T69" fmla="*/ 0 h 480"/>
                  <a:gd name="T70" fmla="*/ 309 w 552"/>
                  <a:gd name="T71" fmla="*/ 2 h 480"/>
                  <a:gd name="T72" fmla="*/ 365 w 552"/>
                  <a:gd name="T73" fmla="*/ 15 h 480"/>
                  <a:gd name="T74" fmla="*/ 405 w 552"/>
                  <a:gd name="T75" fmla="*/ 33 h 480"/>
                  <a:gd name="T76" fmla="*/ 458 w 552"/>
                  <a:gd name="T77" fmla="*/ 70 h 480"/>
                  <a:gd name="T78" fmla="*/ 502 w 552"/>
                  <a:gd name="T79" fmla="*/ 118 h 480"/>
                  <a:gd name="T80" fmla="*/ 528 w 552"/>
                  <a:gd name="T81" fmla="*/ 165 h 480"/>
                  <a:gd name="T82" fmla="*/ 545 w 552"/>
                  <a:gd name="T83" fmla="*/ 217 h 480"/>
                  <a:gd name="T84" fmla="*/ 551 w 552"/>
                  <a:gd name="T85" fmla="*/ 299 h 480"/>
                  <a:gd name="T86" fmla="*/ 547 w 552"/>
                  <a:gd name="T87" fmla="*/ 326 h 480"/>
                  <a:gd name="T88" fmla="*/ 533 w 552"/>
                  <a:gd name="T89" fmla="*/ 375 h 480"/>
                  <a:gd name="T90" fmla="*/ 510 w 552"/>
                  <a:gd name="T91" fmla="*/ 421 h 480"/>
                  <a:gd name="T92" fmla="*/ 490 w 552"/>
                  <a:gd name="T93" fmla="*/ 448 h 480"/>
                  <a:gd name="T94" fmla="*/ 464 w 552"/>
                  <a:gd name="T95" fmla="*/ 476 h 480"/>
                  <a:gd name="T96" fmla="*/ 456 w 552"/>
                  <a:gd name="T97" fmla="*/ 479 h 480"/>
                  <a:gd name="T98" fmla="*/ 437 w 552"/>
                  <a:gd name="T99" fmla="*/ 457 h 480"/>
                  <a:gd name="T100" fmla="*/ 380 w 552"/>
                  <a:gd name="T101" fmla="*/ 413 h 480"/>
                  <a:gd name="T102" fmla="*/ 376 w 552"/>
                  <a:gd name="T103" fmla="*/ 408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52" h="480">
                    <a:moveTo>
                      <a:pt x="376" y="408"/>
                    </a:moveTo>
                    <a:lnTo>
                      <a:pt x="376" y="408"/>
                    </a:lnTo>
                    <a:lnTo>
                      <a:pt x="391" y="394"/>
                    </a:lnTo>
                    <a:lnTo>
                      <a:pt x="404" y="380"/>
                    </a:lnTo>
                    <a:lnTo>
                      <a:pt x="415" y="365"/>
                    </a:lnTo>
                    <a:lnTo>
                      <a:pt x="424" y="348"/>
                    </a:lnTo>
                    <a:lnTo>
                      <a:pt x="432" y="332"/>
                    </a:lnTo>
                    <a:lnTo>
                      <a:pt x="437" y="315"/>
                    </a:lnTo>
                    <a:lnTo>
                      <a:pt x="439" y="299"/>
                    </a:lnTo>
                    <a:lnTo>
                      <a:pt x="442" y="281"/>
                    </a:lnTo>
                    <a:lnTo>
                      <a:pt x="441" y="265"/>
                    </a:lnTo>
                    <a:lnTo>
                      <a:pt x="439" y="248"/>
                    </a:lnTo>
                    <a:lnTo>
                      <a:pt x="436" y="232"/>
                    </a:lnTo>
                    <a:lnTo>
                      <a:pt x="431" y="217"/>
                    </a:lnTo>
                    <a:lnTo>
                      <a:pt x="423" y="201"/>
                    </a:lnTo>
                    <a:lnTo>
                      <a:pt x="415" y="186"/>
                    </a:lnTo>
                    <a:lnTo>
                      <a:pt x="405" y="172"/>
                    </a:lnTo>
                    <a:lnTo>
                      <a:pt x="394" y="160"/>
                    </a:lnTo>
                    <a:lnTo>
                      <a:pt x="394" y="160"/>
                    </a:lnTo>
                    <a:lnTo>
                      <a:pt x="381" y="148"/>
                    </a:lnTo>
                    <a:lnTo>
                      <a:pt x="367" y="138"/>
                    </a:lnTo>
                    <a:lnTo>
                      <a:pt x="353" y="129"/>
                    </a:lnTo>
                    <a:lnTo>
                      <a:pt x="338" y="123"/>
                    </a:lnTo>
                    <a:lnTo>
                      <a:pt x="323" y="117"/>
                    </a:lnTo>
                    <a:lnTo>
                      <a:pt x="306" y="113"/>
                    </a:lnTo>
                    <a:lnTo>
                      <a:pt x="291" y="111"/>
                    </a:lnTo>
                    <a:lnTo>
                      <a:pt x="275" y="110"/>
                    </a:lnTo>
                    <a:lnTo>
                      <a:pt x="258" y="111"/>
                    </a:lnTo>
                    <a:lnTo>
                      <a:pt x="242" y="114"/>
                    </a:lnTo>
                    <a:lnTo>
                      <a:pt x="227" y="118"/>
                    </a:lnTo>
                    <a:lnTo>
                      <a:pt x="211" y="124"/>
                    </a:lnTo>
                    <a:lnTo>
                      <a:pt x="196" y="132"/>
                    </a:lnTo>
                    <a:lnTo>
                      <a:pt x="182" y="141"/>
                    </a:lnTo>
                    <a:lnTo>
                      <a:pt x="168" y="151"/>
                    </a:lnTo>
                    <a:lnTo>
                      <a:pt x="156" y="163"/>
                    </a:lnTo>
                    <a:lnTo>
                      <a:pt x="156" y="163"/>
                    </a:lnTo>
                    <a:lnTo>
                      <a:pt x="144" y="176"/>
                    </a:lnTo>
                    <a:lnTo>
                      <a:pt x="135" y="190"/>
                    </a:lnTo>
                    <a:lnTo>
                      <a:pt x="128" y="204"/>
                    </a:lnTo>
                    <a:lnTo>
                      <a:pt x="120" y="219"/>
                    </a:lnTo>
                    <a:lnTo>
                      <a:pt x="116" y="236"/>
                    </a:lnTo>
                    <a:lnTo>
                      <a:pt x="113" y="251"/>
                    </a:lnTo>
                    <a:lnTo>
                      <a:pt x="111" y="267"/>
                    </a:lnTo>
                    <a:lnTo>
                      <a:pt x="111" y="284"/>
                    </a:lnTo>
                    <a:lnTo>
                      <a:pt x="113" y="301"/>
                    </a:lnTo>
                    <a:lnTo>
                      <a:pt x="116" y="318"/>
                    </a:lnTo>
                    <a:lnTo>
                      <a:pt x="121" y="334"/>
                    </a:lnTo>
                    <a:lnTo>
                      <a:pt x="129" y="350"/>
                    </a:lnTo>
                    <a:lnTo>
                      <a:pt x="138" y="366"/>
                    </a:lnTo>
                    <a:lnTo>
                      <a:pt x="149" y="381"/>
                    </a:lnTo>
                    <a:lnTo>
                      <a:pt x="162" y="395"/>
                    </a:lnTo>
                    <a:lnTo>
                      <a:pt x="177" y="409"/>
                    </a:lnTo>
                    <a:lnTo>
                      <a:pt x="177" y="409"/>
                    </a:lnTo>
                    <a:lnTo>
                      <a:pt x="171" y="413"/>
                    </a:lnTo>
                    <a:lnTo>
                      <a:pt x="166" y="418"/>
                    </a:lnTo>
                    <a:lnTo>
                      <a:pt x="166" y="418"/>
                    </a:lnTo>
                    <a:lnTo>
                      <a:pt x="147" y="428"/>
                    </a:lnTo>
                    <a:lnTo>
                      <a:pt x="130" y="442"/>
                    </a:lnTo>
                    <a:lnTo>
                      <a:pt x="115" y="456"/>
                    </a:lnTo>
                    <a:lnTo>
                      <a:pt x="101" y="472"/>
                    </a:lnTo>
                    <a:lnTo>
                      <a:pt x="101" y="472"/>
                    </a:lnTo>
                    <a:lnTo>
                      <a:pt x="97" y="478"/>
                    </a:lnTo>
                    <a:lnTo>
                      <a:pt x="94" y="480"/>
                    </a:lnTo>
                    <a:lnTo>
                      <a:pt x="91" y="479"/>
                    </a:lnTo>
                    <a:lnTo>
                      <a:pt x="86" y="474"/>
                    </a:lnTo>
                    <a:lnTo>
                      <a:pt x="86" y="474"/>
                    </a:lnTo>
                    <a:lnTo>
                      <a:pt x="75" y="464"/>
                    </a:lnTo>
                    <a:lnTo>
                      <a:pt x="64" y="451"/>
                    </a:lnTo>
                    <a:lnTo>
                      <a:pt x="56" y="440"/>
                    </a:lnTo>
                    <a:lnTo>
                      <a:pt x="47" y="427"/>
                    </a:lnTo>
                    <a:lnTo>
                      <a:pt x="38" y="414"/>
                    </a:lnTo>
                    <a:lnTo>
                      <a:pt x="30" y="400"/>
                    </a:lnTo>
                    <a:lnTo>
                      <a:pt x="24" y="386"/>
                    </a:lnTo>
                    <a:lnTo>
                      <a:pt x="17" y="372"/>
                    </a:lnTo>
                    <a:lnTo>
                      <a:pt x="17" y="372"/>
                    </a:lnTo>
                    <a:lnTo>
                      <a:pt x="12" y="356"/>
                    </a:lnTo>
                    <a:lnTo>
                      <a:pt x="9" y="341"/>
                    </a:lnTo>
                    <a:lnTo>
                      <a:pt x="5" y="324"/>
                    </a:lnTo>
                    <a:lnTo>
                      <a:pt x="2" y="309"/>
                    </a:lnTo>
                    <a:lnTo>
                      <a:pt x="1" y="293"/>
                    </a:lnTo>
                    <a:lnTo>
                      <a:pt x="0" y="276"/>
                    </a:lnTo>
                    <a:lnTo>
                      <a:pt x="1" y="260"/>
                    </a:lnTo>
                    <a:lnTo>
                      <a:pt x="2" y="243"/>
                    </a:lnTo>
                    <a:lnTo>
                      <a:pt x="2" y="243"/>
                    </a:lnTo>
                    <a:lnTo>
                      <a:pt x="6" y="223"/>
                    </a:lnTo>
                    <a:lnTo>
                      <a:pt x="11" y="203"/>
                    </a:lnTo>
                    <a:lnTo>
                      <a:pt x="16" y="184"/>
                    </a:lnTo>
                    <a:lnTo>
                      <a:pt x="24" y="165"/>
                    </a:lnTo>
                    <a:lnTo>
                      <a:pt x="24" y="165"/>
                    </a:lnTo>
                    <a:lnTo>
                      <a:pt x="34" y="144"/>
                    </a:lnTo>
                    <a:lnTo>
                      <a:pt x="45" y="125"/>
                    </a:lnTo>
                    <a:lnTo>
                      <a:pt x="58" y="108"/>
                    </a:lnTo>
                    <a:lnTo>
                      <a:pt x="71" y="91"/>
                    </a:lnTo>
                    <a:lnTo>
                      <a:pt x="86" y="76"/>
                    </a:lnTo>
                    <a:lnTo>
                      <a:pt x="102" y="62"/>
                    </a:lnTo>
                    <a:lnTo>
                      <a:pt x="120" y="49"/>
                    </a:lnTo>
                    <a:lnTo>
                      <a:pt x="139" y="37"/>
                    </a:lnTo>
                    <a:lnTo>
                      <a:pt x="139" y="37"/>
                    </a:lnTo>
                    <a:lnTo>
                      <a:pt x="157" y="28"/>
                    </a:lnTo>
                    <a:lnTo>
                      <a:pt x="175" y="20"/>
                    </a:lnTo>
                    <a:lnTo>
                      <a:pt x="192" y="13"/>
                    </a:lnTo>
                    <a:lnTo>
                      <a:pt x="211" y="8"/>
                    </a:lnTo>
                    <a:lnTo>
                      <a:pt x="230" y="4"/>
                    </a:lnTo>
                    <a:lnTo>
                      <a:pt x="249" y="1"/>
                    </a:lnTo>
                    <a:lnTo>
                      <a:pt x="270" y="0"/>
                    </a:lnTo>
                    <a:lnTo>
                      <a:pt x="289" y="0"/>
                    </a:lnTo>
                    <a:lnTo>
                      <a:pt x="289" y="0"/>
                    </a:lnTo>
                    <a:lnTo>
                      <a:pt x="309" y="2"/>
                    </a:lnTo>
                    <a:lnTo>
                      <a:pt x="327" y="5"/>
                    </a:lnTo>
                    <a:lnTo>
                      <a:pt x="346" y="10"/>
                    </a:lnTo>
                    <a:lnTo>
                      <a:pt x="365" y="15"/>
                    </a:lnTo>
                    <a:lnTo>
                      <a:pt x="365" y="15"/>
                    </a:lnTo>
                    <a:lnTo>
                      <a:pt x="385" y="23"/>
                    </a:lnTo>
                    <a:lnTo>
                      <a:pt x="405" y="33"/>
                    </a:lnTo>
                    <a:lnTo>
                      <a:pt x="424" y="43"/>
                    </a:lnTo>
                    <a:lnTo>
                      <a:pt x="442" y="56"/>
                    </a:lnTo>
                    <a:lnTo>
                      <a:pt x="458" y="70"/>
                    </a:lnTo>
                    <a:lnTo>
                      <a:pt x="474" y="85"/>
                    </a:lnTo>
                    <a:lnTo>
                      <a:pt x="489" y="100"/>
                    </a:lnTo>
                    <a:lnTo>
                      <a:pt x="502" y="118"/>
                    </a:lnTo>
                    <a:lnTo>
                      <a:pt x="502" y="118"/>
                    </a:lnTo>
                    <a:lnTo>
                      <a:pt x="517" y="141"/>
                    </a:lnTo>
                    <a:lnTo>
                      <a:pt x="528" y="165"/>
                    </a:lnTo>
                    <a:lnTo>
                      <a:pt x="538" y="190"/>
                    </a:lnTo>
                    <a:lnTo>
                      <a:pt x="545" y="217"/>
                    </a:lnTo>
                    <a:lnTo>
                      <a:pt x="545" y="217"/>
                    </a:lnTo>
                    <a:lnTo>
                      <a:pt x="550" y="243"/>
                    </a:lnTo>
                    <a:lnTo>
                      <a:pt x="552" y="271"/>
                    </a:lnTo>
                    <a:lnTo>
                      <a:pt x="551" y="299"/>
                    </a:lnTo>
                    <a:lnTo>
                      <a:pt x="550" y="313"/>
                    </a:lnTo>
                    <a:lnTo>
                      <a:pt x="547" y="326"/>
                    </a:lnTo>
                    <a:lnTo>
                      <a:pt x="547" y="326"/>
                    </a:lnTo>
                    <a:lnTo>
                      <a:pt x="543" y="343"/>
                    </a:lnTo>
                    <a:lnTo>
                      <a:pt x="538" y="360"/>
                    </a:lnTo>
                    <a:lnTo>
                      <a:pt x="533" y="375"/>
                    </a:lnTo>
                    <a:lnTo>
                      <a:pt x="526" y="391"/>
                    </a:lnTo>
                    <a:lnTo>
                      <a:pt x="518" y="405"/>
                    </a:lnTo>
                    <a:lnTo>
                      <a:pt x="510" y="421"/>
                    </a:lnTo>
                    <a:lnTo>
                      <a:pt x="500" y="434"/>
                    </a:lnTo>
                    <a:lnTo>
                      <a:pt x="490" y="448"/>
                    </a:lnTo>
                    <a:lnTo>
                      <a:pt x="490" y="448"/>
                    </a:lnTo>
                    <a:lnTo>
                      <a:pt x="477" y="462"/>
                    </a:lnTo>
                    <a:lnTo>
                      <a:pt x="464" y="476"/>
                    </a:lnTo>
                    <a:lnTo>
                      <a:pt x="464" y="476"/>
                    </a:lnTo>
                    <a:lnTo>
                      <a:pt x="461" y="479"/>
                    </a:lnTo>
                    <a:lnTo>
                      <a:pt x="458" y="479"/>
                    </a:lnTo>
                    <a:lnTo>
                      <a:pt x="456" y="479"/>
                    </a:lnTo>
                    <a:lnTo>
                      <a:pt x="453" y="476"/>
                    </a:lnTo>
                    <a:lnTo>
                      <a:pt x="453" y="476"/>
                    </a:lnTo>
                    <a:lnTo>
                      <a:pt x="437" y="457"/>
                    </a:lnTo>
                    <a:lnTo>
                      <a:pt x="420" y="441"/>
                    </a:lnTo>
                    <a:lnTo>
                      <a:pt x="401" y="426"/>
                    </a:lnTo>
                    <a:lnTo>
                      <a:pt x="380" y="413"/>
                    </a:lnTo>
                    <a:lnTo>
                      <a:pt x="380" y="413"/>
                    </a:lnTo>
                    <a:lnTo>
                      <a:pt x="377" y="412"/>
                    </a:lnTo>
                    <a:lnTo>
                      <a:pt x="376" y="408"/>
                    </a:lnTo>
                    <a:lnTo>
                      <a:pt x="376" y="4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cs typeface="Arial" charset="0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2217738" y="-855663"/>
              <a:ext cx="527050" cy="874713"/>
              <a:chOff x="2217738" y="-855663"/>
              <a:chExt cx="527050" cy="874713"/>
            </a:xfrm>
            <a:grpFill/>
          </p:grpSpPr>
          <p:sp>
            <p:nvSpPr>
              <p:cNvPr id="70" name="Freeform 14"/>
              <p:cNvSpPr>
                <a:spLocks/>
              </p:cNvSpPr>
              <p:nvPr/>
            </p:nvSpPr>
            <p:spPr bwMode="auto">
              <a:xfrm>
                <a:off x="2217738" y="-417513"/>
                <a:ext cx="527050" cy="436563"/>
              </a:xfrm>
              <a:custGeom>
                <a:avLst/>
                <a:gdLst>
                  <a:gd name="T0" fmla="*/ 166 w 332"/>
                  <a:gd name="T1" fmla="*/ 275 h 275"/>
                  <a:gd name="T2" fmla="*/ 14 w 332"/>
                  <a:gd name="T3" fmla="*/ 275 h 275"/>
                  <a:gd name="T4" fmla="*/ 3 w 332"/>
                  <a:gd name="T5" fmla="*/ 274 h 275"/>
                  <a:gd name="T6" fmla="*/ 0 w 332"/>
                  <a:gd name="T7" fmla="*/ 262 h 275"/>
                  <a:gd name="T8" fmla="*/ 0 w 332"/>
                  <a:gd name="T9" fmla="*/ 175 h 275"/>
                  <a:gd name="T10" fmla="*/ 0 w 332"/>
                  <a:gd name="T11" fmla="*/ 160 h 275"/>
                  <a:gd name="T12" fmla="*/ 5 w 332"/>
                  <a:gd name="T13" fmla="*/ 131 h 275"/>
                  <a:gd name="T14" fmla="*/ 13 w 332"/>
                  <a:gd name="T15" fmla="*/ 103 h 275"/>
                  <a:gd name="T16" fmla="*/ 27 w 332"/>
                  <a:gd name="T17" fmla="*/ 76 h 275"/>
                  <a:gd name="T18" fmla="*/ 35 w 332"/>
                  <a:gd name="T19" fmla="*/ 63 h 275"/>
                  <a:gd name="T20" fmla="*/ 52 w 332"/>
                  <a:gd name="T21" fmla="*/ 46 h 275"/>
                  <a:gd name="T22" fmla="*/ 70 w 332"/>
                  <a:gd name="T23" fmla="*/ 30 h 275"/>
                  <a:gd name="T24" fmla="*/ 91 w 332"/>
                  <a:gd name="T25" fmla="*/ 18 h 275"/>
                  <a:gd name="T26" fmla="*/ 113 w 332"/>
                  <a:gd name="T27" fmla="*/ 8 h 275"/>
                  <a:gd name="T28" fmla="*/ 123 w 332"/>
                  <a:gd name="T29" fmla="*/ 5 h 275"/>
                  <a:gd name="T30" fmla="*/ 152 w 332"/>
                  <a:gd name="T31" fmla="*/ 0 h 275"/>
                  <a:gd name="T32" fmla="*/ 191 w 332"/>
                  <a:gd name="T33" fmla="*/ 1 h 275"/>
                  <a:gd name="T34" fmla="*/ 210 w 332"/>
                  <a:gd name="T35" fmla="*/ 5 h 275"/>
                  <a:gd name="T36" fmla="*/ 247 w 332"/>
                  <a:gd name="T37" fmla="*/ 20 h 275"/>
                  <a:gd name="T38" fmla="*/ 264 w 332"/>
                  <a:gd name="T39" fmla="*/ 30 h 275"/>
                  <a:gd name="T40" fmla="*/ 283 w 332"/>
                  <a:gd name="T41" fmla="*/ 47 h 275"/>
                  <a:gd name="T42" fmla="*/ 300 w 332"/>
                  <a:gd name="T43" fmla="*/ 67 h 275"/>
                  <a:gd name="T44" fmla="*/ 313 w 332"/>
                  <a:gd name="T45" fmla="*/ 89 h 275"/>
                  <a:gd name="T46" fmla="*/ 323 w 332"/>
                  <a:gd name="T47" fmla="*/ 112 h 275"/>
                  <a:gd name="T48" fmla="*/ 327 w 332"/>
                  <a:gd name="T49" fmla="*/ 124 h 275"/>
                  <a:gd name="T50" fmla="*/ 331 w 332"/>
                  <a:gd name="T51" fmla="*/ 151 h 275"/>
                  <a:gd name="T52" fmla="*/ 332 w 332"/>
                  <a:gd name="T53" fmla="*/ 165 h 275"/>
                  <a:gd name="T54" fmla="*/ 332 w 332"/>
                  <a:gd name="T55" fmla="*/ 264 h 275"/>
                  <a:gd name="T56" fmla="*/ 332 w 332"/>
                  <a:gd name="T57" fmla="*/ 270 h 275"/>
                  <a:gd name="T58" fmla="*/ 326 w 332"/>
                  <a:gd name="T59" fmla="*/ 275 h 275"/>
                  <a:gd name="T60" fmla="*/ 319 w 332"/>
                  <a:gd name="T61" fmla="*/ 275 h 275"/>
                  <a:gd name="T62" fmla="*/ 166 w 332"/>
                  <a:gd name="T63" fmla="*/ 275 h 275"/>
                  <a:gd name="T64" fmla="*/ 166 w 332"/>
                  <a:gd name="T65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2" h="275">
                    <a:moveTo>
                      <a:pt x="166" y="275"/>
                    </a:moveTo>
                    <a:lnTo>
                      <a:pt x="166" y="275"/>
                    </a:lnTo>
                    <a:lnTo>
                      <a:pt x="14" y="275"/>
                    </a:lnTo>
                    <a:lnTo>
                      <a:pt x="14" y="275"/>
                    </a:lnTo>
                    <a:lnTo>
                      <a:pt x="6" y="275"/>
                    </a:lnTo>
                    <a:lnTo>
                      <a:pt x="3" y="274"/>
                    </a:lnTo>
                    <a:lnTo>
                      <a:pt x="0" y="270"/>
                    </a:lnTo>
                    <a:lnTo>
                      <a:pt x="0" y="262"/>
                    </a:lnTo>
                    <a:lnTo>
                      <a:pt x="0" y="262"/>
                    </a:lnTo>
                    <a:lnTo>
                      <a:pt x="0" y="175"/>
                    </a:lnTo>
                    <a:lnTo>
                      <a:pt x="0" y="175"/>
                    </a:lnTo>
                    <a:lnTo>
                      <a:pt x="0" y="160"/>
                    </a:lnTo>
                    <a:lnTo>
                      <a:pt x="3" y="145"/>
                    </a:lnTo>
                    <a:lnTo>
                      <a:pt x="5" y="131"/>
                    </a:lnTo>
                    <a:lnTo>
                      <a:pt x="8" y="115"/>
                    </a:lnTo>
                    <a:lnTo>
                      <a:pt x="13" y="103"/>
                    </a:lnTo>
                    <a:lnTo>
                      <a:pt x="19" y="89"/>
                    </a:lnTo>
                    <a:lnTo>
                      <a:pt x="27" y="76"/>
                    </a:lnTo>
                    <a:lnTo>
                      <a:pt x="35" y="63"/>
                    </a:lnTo>
                    <a:lnTo>
                      <a:pt x="35" y="63"/>
                    </a:lnTo>
                    <a:lnTo>
                      <a:pt x="43" y="55"/>
                    </a:lnTo>
                    <a:lnTo>
                      <a:pt x="52" y="46"/>
                    </a:lnTo>
                    <a:lnTo>
                      <a:pt x="61" y="37"/>
                    </a:lnTo>
                    <a:lnTo>
                      <a:pt x="70" y="30"/>
                    </a:lnTo>
                    <a:lnTo>
                      <a:pt x="80" y="24"/>
                    </a:lnTo>
                    <a:lnTo>
                      <a:pt x="91" y="18"/>
                    </a:lnTo>
                    <a:lnTo>
                      <a:pt x="101" y="13"/>
                    </a:lnTo>
                    <a:lnTo>
                      <a:pt x="113" y="8"/>
                    </a:lnTo>
                    <a:lnTo>
                      <a:pt x="113" y="8"/>
                    </a:lnTo>
                    <a:lnTo>
                      <a:pt x="123" y="5"/>
                    </a:lnTo>
                    <a:lnTo>
                      <a:pt x="132" y="3"/>
                    </a:lnTo>
                    <a:lnTo>
                      <a:pt x="152" y="0"/>
                    </a:lnTo>
                    <a:lnTo>
                      <a:pt x="171" y="0"/>
                    </a:lnTo>
                    <a:lnTo>
                      <a:pt x="191" y="1"/>
                    </a:lnTo>
                    <a:lnTo>
                      <a:pt x="191" y="1"/>
                    </a:lnTo>
                    <a:lnTo>
                      <a:pt x="210" y="5"/>
                    </a:lnTo>
                    <a:lnTo>
                      <a:pt x="229" y="11"/>
                    </a:lnTo>
                    <a:lnTo>
                      <a:pt x="247" y="20"/>
                    </a:lnTo>
                    <a:lnTo>
                      <a:pt x="264" y="30"/>
                    </a:lnTo>
                    <a:lnTo>
                      <a:pt x="264" y="30"/>
                    </a:lnTo>
                    <a:lnTo>
                      <a:pt x="274" y="39"/>
                    </a:lnTo>
                    <a:lnTo>
                      <a:pt x="283" y="47"/>
                    </a:lnTo>
                    <a:lnTo>
                      <a:pt x="291" y="57"/>
                    </a:lnTo>
                    <a:lnTo>
                      <a:pt x="300" y="67"/>
                    </a:lnTo>
                    <a:lnTo>
                      <a:pt x="307" y="77"/>
                    </a:lnTo>
                    <a:lnTo>
                      <a:pt x="313" y="89"/>
                    </a:lnTo>
                    <a:lnTo>
                      <a:pt x="318" y="100"/>
                    </a:lnTo>
                    <a:lnTo>
                      <a:pt x="323" y="112"/>
                    </a:lnTo>
                    <a:lnTo>
                      <a:pt x="323" y="112"/>
                    </a:lnTo>
                    <a:lnTo>
                      <a:pt x="327" y="124"/>
                    </a:lnTo>
                    <a:lnTo>
                      <a:pt x="329" y="138"/>
                    </a:lnTo>
                    <a:lnTo>
                      <a:pt x="331" y="151"/>
                    </a:lnTo>
                    <a:lnTo>
                      <a:pt x="332" y="165"/>
                    </a:lnTo>
                    <a:lnTo>
                      <a:pt x="332" y="165"/>
                    </a:lnTo>
                    <a:lnTo>
                      <a:pt x="332" y="214"/>
                    </a:lnTo>
                    <a:lnTo>
                      <a:pt x="332" y="264"/>
                    </a:lnTo>
                    <a:lnTo>
                      <a:pt x="332" y="264"/>
                    </a:lnTo>
                    <a:lnTo>
                      <a:pt x="332" y="270"/>
                    </a:lnTo>
                    <a:lnTo>
                      <a:pt x="329" y="274"/>
                    </a:lnTo>
                    <a:lnTo>
                      <a:pt x="326" y="275"/>
                    </a:lnTo>
                    <a:lnTo>
                      <a:pt x="319" y="275"/>
                    </a:lnTo>
                    <a:lnTo>
                      <a:pt x="319" y="275"/>
                    </a:lnTo>
                    <a:lnTo>
                      <a:pt x="166" y="275"/>
                    </a:lnTo>
                    <a:lnTo>
                      <a:pt x="166" y="275"/>
                    </a:lnTo>
                    <a:lnTo>
                      <a:pt x="166" y="275"/>
                    </a:lnTo>
                    <a:lnTo>
                      <a:pt x="166" y="2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71" name="Freeform 15"/>
              <p:cNvSpPr>
                <a:spLocks/>
              </p:cNvSpPr>
              <p:nvPr/>
            </p:nvSpPr>
            <p:spPr bwMode="auto">
              <a:xfrm>
                <a:off x="2306638" y="-855663"/>
                <a:ext cx="349250" cy="349250"/>
              </a:xfrm>
              <a:custGeom>
                <a:avLst/>
                <a:gdLst>
                  <a:gd name="T0" fmla="*/ 109 w 220"/>
                  <a:gd name="T1" fmla="*/ 220 h 220"/>
                  <a:gd name="T2" fmla="*/ 87 w 220"/>
                  <a:gd name="T3" fmla="*/ 218 h 220"/>
                  <a:gd name="T4" fmla="*/ 67 w 220"/>
                  <a:gd name="T5" fmla="*/ 211 h 220"/>
                  <a:gd name="T6" fmla="*/ 48 w 220"/>
                  <a:gd name="T7" fmla="*/ 201 h 220"/>
                  <a:gd name="T8" fmla="*/ 31 w 220"/>
                  <a:gd name="T9" fmla="*/ 187 h 220"/>
                  <a:gd name="T10" fmla="*/ 19 w 220"/>
                  <a:gd name="T11" fmla="*/ 171 h 220"/>
                  <a:gd name="T12" fmla="*/ 9 w 220"/>
                  <a:gd name="T13" fmla="*/ 152 h 220"/>
                  <a:gd name="T14" fmla="*/ 2 w 220"/>
                  <a:gd name="T15" fmla="*/ 132 h 220"/>
                  <a:gd name="T16" fmla="*/ 0 w 220"/>
                  <a:gd name="T17" fmla="*/ 109 h 220"/>
                  <a:gd name="T18" fmla="*/ 1 w 220"/>
                  <a:gd name="T19" fmla="*/ 97 h 220"/>
                  <a:gd name="T20" fmla="*/ 5 w 220"/>
                  <a:gd name="T21" fmla="*/ 77 h 220"/>
                  <a:gd name="T22" fmla="*/ 14 w 220"/>
                  <a:gd name="T23" fmla="*/ 57 h 220"/>
                  <a:gd name="T24" fmla="*/ 25 w 220"/>
                  <a:gd name="T25" fmla="*/ 39 h 220"/>
                  <a:gd name="T26" fmla="*/ 40 w 220"/>
                  <a:gd name="T27" fmla="*/ 25 h 220"/>
                  <a:gd name="T28" fmla="*/ 58 w 220"/>
                  <a:gd name="T29" fmla="*/ 13 h 220"/>
                  <a:gd name="T30" fmla="*/ 78 w 220"/>
                  <a:gd name="T31" fmla="*/ 5 h 220"/>
                  <a:gd name="T32" fmla="*/ 100 w 220"/>
                  <a:gd name="T33" fmla="*/ 0 h 220"/>
                  <a:gd name="T34" fmla="*/ 111 w 220"/>
                  <a:gd name="T35" fmla="*/ 0 h 220"/>
                  <a:gd name="T36" fmla="*/ 134 w 220"/>
                  <a:gd name="T37" fmla="*/ 2 h 220"/>
                  <a:gd name="T38" fmla="*/ 154 w 220"/>
                  <a:gd name="T39" fmla="*/ 9 h 220"/>
                  <a:gd name="T40" fmla="*/ 172 w 220"/>
                  <a:gd name="T41" fmla="*/ 19 h 220"/>
                  <a:gd name="T42" fmla="*/ 189 w 220"/>
                  <a:gd name="T43" fmla="*/ 33 h 220"/>
                  <a:gd name="T44" fmla="*/ 201 w 220"/>
                  <a:gd name="T45" fmla="*/ 49 h 220"/>
                  <a:gd name="T46" fmla="*/ 211 w 220"/>
                  <a:gd name="T47" fmla="*/ 67 h 220"/>
                  <a:gd name="T48" fmla="*/ 218 w 220"/>
                  <a:gd name="T49" fmla="*/ 89 h 220"/>
                  <a:gd name="T50" fmla="*/ 220 w 220"/>
                  <a:gd name="T51" fmla="*/ 110 h 220"/>
                  <a:gd name="T52" fmla="*/ 220 w 220"/>
                  <a:gd name="T53" fmla="*/ 122 h 220"/>
                  <a:gd name="T54" fmla="*/ 215 w 220"/>
                  <a:gd name="T55" fmla="*/ 143 h 220"/>
                  <a:gd name="T56" fmla="*/ 206 w 220"/>
                  <a:gd name="T57" fmla="*/ 162 h 220"/>
                  <a:gd name="T58" fmla="*/ 195 w 220"/>
                  <a:gd name="T59" fmla="*/ 180 h 220"/>
                  <a:gd name="T60" fmla="*/ 180 w 220"/>
                  <a:gd name="T61" fmla="*/ 195 h 220"/>
                  <a:gd name="T62" fmla="*/ 162 w 220"/>
                  <a:gd name="T63" fmla="*/ 208 h 220"/>
                  <a:gd name="T64" fmla="*/ 142 w 220"/>
                  <a:gd name="T65" fmla="*/ 215 h 220"/>
                  <a:gd name="T66" fmla="*/ 120 w 220"/>
                  <a:gd name="T67" fmla="*/ 219 h 220"/>
                  <a:gd name="T68" fmla="*/ 109 w 220"/>
                  <a:gd name="T69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20" h="220">
                    <a:moveTo>
                      <a:pt x="109" y="220"/>
                    </a:moveTo>
                    <a:lnTo>
                      <a:pt x="109" y="220"/>
                    </a:lnTo>
                    <a:lnTo>
                      <a:pt x="99" y="219"/>
                    </a:lnTo>
                    <a:lnTo>
                      <a:pt x="87" y="218"/>
                    </a:lnTo>
                    <a:lnTo>
                      <a:pt x="77" y="215"/>
                    </a:lnTo>
                    <a:lnTo>
                      <a:pt x="67" y="211"/>
                    </a:lnTo>
                    <a:lnTo>
                      <a:pt x="57" y="206"/>
                    </a:lnTo>
                    <a:lnTo>
                      <a:pt x="48" y="201"/>
                    </a:lnTo>
                    <a:lnTo>
                      <a:pt x="39" y="195"/>
                    </a:lnTo>
                    <a:lnTo>
                      <a:pt x="31" y="187"/>
                    </a:lnTo>
                    <a:lnTo>
                      <a:pt x="25" y="180"/>
                    </a:lnTo>
                    <a:lnTo>
                      <a:pt x="19" y="171"/>
                    </a:lnTo>
                    <a:lnTo>
                      <a:pt x="12" y="162"/>
                    </a:lnTo>
                    <a:lnTo>
                      <a:pt x="9" y="152"/>
                    </a:lnTo>
                    <a:lnTo>
                      <a:pt x="5" y="142"/>
                    </a:lnTo>
                    <a:lnTo>
                      <a:pt x="2" y="132"/>
                    </a:lnTo>
                    <a:lnTo>
                      <a:pt x="1" y="120"/>
                    </a:lnTo>
                    <a:lnTo>
                      <a:pt x="0" y="109"/>
                    </a:lnTo>
                    <a:lnTo>
                      <a:pt x="0" y="109"/>
                    </a:lnTo>
                    <a:lnTo>
                      <a:pt x="1" y="97"/>
                    </a:lnTo>
                    <a:lnTo>
                      <a:pt x="2" y="87"/>
                    </a:lnTo>
                    <a:lnTo>
                      <a:pt x="5" y="77"/>
                    </a:lnTo>
                    <a:lnTo>
                      <a:pt x="9" y="67"/>
                    </a:lnTo>
                    <a:lnTo>
                      <a:pt x="14" y="57"/>
                    </a:lnTo>
                    <a:lnTo>
                      <a:pt x="19" y="48"/>
                    </a:lnTo>
                    <a:lnTo>
                      <a:pt x="25" y="39"/>
                    </a:lnTo>
                    <a:lnTo>
                      <a:pt x="33" y="32"/>
                    </a:lnTo>
                    <a:lnTo>
                      <a:pt x="40" y="25"/>
                    </a:lnTo>
                    <a:lnTo>
                      <a:pt x="49" y="19"/>
                    </a:lnTo>
                    <a:lnTo>
                      <a:pt x="58" y="13"/>
                    </a:lnTo>
                    <a:lnTo>
                      <a:pt x="68" y="9"/>
                    </a:lnTo>
                    <a:lnTo>
                      <a:pt x="78" y="5"/>
                    </a:lnTo>
                    <a:lnTo>
                      <a:pt x="90" y="2"/>
                    </a:lnTo>
                    <a:lnTo>
                      <a:pt x="100" y="0"/>
                    </a:lnTo>
                    <a:lnTo>
                      <a:pt x="111" y="0"/>
                    </a:lnTo>
                    <a:lnTo>
                      <a:pt x="111" y="0"/>
                    </a:lnTo>
                    <a:lnTo>
                      <a:pt x="123" y="1"/>
                    </a:lnTo>
                    <a:lnTo>
                      <a:pt x="134" y="2"/>
                    </a:lnTo>
                    <a:lnTo>
                      <a:pt x="144" y="5"/>
                    </a:lnTo>
                    <a:lnTo>
                      <a:pt x="154" y="9"/>
                    </a:lnTo>
                    <a:lnTo>
                      <a:pt x="163" y="14"/>
                    </a:lnTo>
                    <a:lnTo>
                      <a:pt x="172" y="19"/>
                    </a:lnTo>
                    <a:lnTo>
                      <a:pt x="181" y="25"/>
                    </a:lnTo>
                    <a:lnTo>
                      <a:pt x="189" y="33"/>
                    </a:lnTo>
                    <a:lnTo>
                      <a:pt x="195" y="40"/>
                    </a:lnTo>
                    <a:lnTo>
                      <a:pt x="201" y="49"/>
                    </a:lnTo>
                    <a:lnTo>
                      <a:pt x="208" y="58"/>
                    </a:lnTo>
                    <a:lnTo>
                      <a:pt x="211" y="67"/>
                    </a:lnTo>
                    <a:lnTo>
                      <a:pt x="215" y="77"/>
                    </a:lnTo>
                    <a:lnTo>
                      <a:pt x="218" y="89"/>
                    </a:lnTo>
                    <a:lnTo>
                      <a:pt x="220" y="99"/>
                    </a:lnTo>
                    <a:lnTo>
                      <a:pt x="220" y="110"/>
                    </a:lnTo>
                    <a:lnTo>
                      <a:pt x="220" y="110"/>
                    </a:lnTo>
                    <a:lnTo>
                      <a:pt x="220" y="122"/>
                    </a:lnTo>
                    <a:lnTo>
                      <a:pt x="218" y="132"/>
                    </a:lnTo>
                    <a:lnTo>
                      <a:pt x="215" y="143"/>
                    </a:lnTo>
                    <a:lnTo>
                      <a:pt x="211" y="153"/>
                    </a:lnTo>
                    <a:lnTo>
                      <a:pt x="206" y="162"/>
                    </a:lnTo>
                    <a:lnTo>
                      <a:pt x="201" y="172"/>
                    </a:lnTo>
                    <a:lnTo>
                      <a:pt x="195" y="180"/>
                    </a:lnTo>
                    <a:lnTo>
                      <a:pt x="187" y="189"/>
                    </a:lnTo>
                    <a:lnTo>
                      <a:pt x="180" y="195"/>
                    </a:lnTo>
                    <a:lnTo>
                      <a:pt x="171" y="201"/>
                    </a:lnTo>
                    <a:lnTo>
                      <a:pt x="162" y="208"/>
                    </a:lnTo>
                    <a:lnTo>
                      <a:pt x="152" y="211"/>
                    </a:lnTo>
                    <a:lnTo>
                      <a:pt x="142" y="215"/>
                    </a:lnTo>
                    <a:lnTo>
                      <a:pt x="132" y="218"/>
                    </a:lnTo>
                    <a:lnTo>
                      <a:pt x="120" y="219"/>
                    </a:lnTo>
                    <a:lnTo>
                      <a:pt x="109" y="220"/>
                    </a:lnTo>
                    <a:lnTo>
                      <a:pt x="109" y="2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cs typeface="Arial" charset="0"/>
                </a:endParaRPr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4388533" y="1757349"/>
            <a:ext cx="360945" cy="455647"/>
            <a:chOff x="5016500" y="2894013"/>
            <a:chExt cx="1058863" cy="1336676"/>
          </a:xfrm>
          <a:solidFill>
            <a:schemeClr val="bg1">
              <a:lumMod val="65000"/>
            </a:schemeClr>
          </a:solidFill>
        </p:grpSpPr>
        <p:sp>
          <p:nvSpPr>
            <p:cNvPr id="75" name="Freeform 1083"/>
            <p:cNvSpPr>
              <a:spLocks/>
            </p:cNvSpPr>
            <p:nvPr/>
          </p:nvSpPr>
          <p:spPr bwMode="auto">
            <a:xfrm>
              <a:off x="5538788" y="2894013"/>
              <a:ext cx="28575" cy="147638"/>
            </a:xfrm>
            <a:custGeom>
              <a:avLst/>
              <a:gdLst>
                <a:gd name="T0" fmla="*/ 21 w 35"/>
                <a:gd name="T1" fmla="*/ 0 h 186"/>
                <a:gd name="T2" fmla="*/ 21 w 35"/>
                <a:gd name="T3" fmla="*/ 0 h 186"/>
                <a:gd name="T4" fmla="*/ 27 w 35"/>
                <a:gd name="T5" fmla="*/ 5 h 186"/>
                <a:gd name="T6" fmla="*/ 32 w 35"/>
                <a:gd name="T7" fmla="*/ 10 h 186"/>
                <a:gd name="T8" fmla="*/ 34 w 35"/>
                <a:gd name="T9" fmla="*/ 17 h 186"/>
                <a:gd name="T10" fmla="*/ 35 w 35"/>
                <a:gd name="T11" fmla="*/ 25 h 186"/>
                <a:gd name="T12" fmla="*/ 35 w 35"/>
                <a:gd name="T13" fmla="*/ 25 h 186"/>
                <a:gd name="T14" fmla="*/ 34 w 35"/>
                <a:gd name="T15" fmla="*/ 168 h 186"/>
                <a:gd name="T16" fmla="*/ 34 w 35"/>
                <a:gd name="T17" fmla="*/ 168 h 186"/>
                <a:gd name="T18" fmla="*/ 34 w 35"/>
                <a:gd name="T19" fmla="*/ 173 h 186"/>
                <a:gd name="T20" fmla="*/ 32 w 35"/>
                <a:gd name="T21" fmla="*/ 178 h 186"/>
                <a:gd name="T22" fmla="*/ 30 w 35"/>
                <a:gd name="T23" fmla="*/ 181 h 186"/>
                <a:gd name="T24" fmla="*/ 27 w 35"/>
                <a:gd name="T25" fmla="*/ 184 h 186"/>
                <a:gd name="T26" fmla="*/ 24 w 35"/>
                <a:gd name="T27" fmla="*/ 186 h 186"/>
                <a:gd name="T28" fmla="*/ 19 w 35"/>
                <a:gd name="T29" fmla="*/ 186 h 186"/>
                <a:gd name="T30" fmla="*/ 15 w 35"/>
                <a:gd name="T31" fmla="*/ 186 h 186"/>
                <a:gd name="T32" fmla="*/ 11 w 35"/>
                <a:gd name="T33" fmla="*/ 186 h 186"/>
                <a:gd name="T34" fmla="*/ 11 w 35"/>
                <a:gd name="T35" fmla="*/ 186 h 186"/>
                <a:gd name="T36" fmla="*/ 7 w 35"/>
                <a:gd name="T37" fmla="*/ 182 h 186"/>
                <a:gd name="T38" fmla="*/ 3 w 35"/>
                <a:gd name="T39" fmla="*/ 179 h 186"/>
                <a:gd name="T40" fmla="*/ 2 w 35"/>
                <a:gd name="T41" fmla="*/ 174 h 186"/>
                <a:gd name="T42" fmla="*/ 0 w 35"/>
                <a:gd name="T43" fmla="*/ 170 h 186"/>
                <a:gd name="T44" fmla="*/ 0 w 35"/>
                <a:gd name="T45" fmla="*/ 170 h 186"/>
                <a:gd name="T46" fmla="*/ 0 w 35"/>
                <a:gd name="T47" fmla="*/ 17 h 186"/>
                <a:gd name="T48" fmla="*/ 0 w 35"/>
                <a:gd name="T49" fmla="*/ 17 h 186"/>
                <a:gd name="T50" fmla="*/ 2 w 35"/>
                <a:gd name="T51" fmla="*/ 11 h 186"/>
                <a:gd name="T52" fmla="*/ 5 w 35"/>
                <a:gd name="T53" fmla="*/ 6 h 186"/>
                <a:gd name="T54" fmla="*/ 13 w 35"/>
                <a:gd name="T55" fmla="*/ 0 h 186"/>
                <a:gd name="T56" fmla="*/ 13 w 35"/>
                <a:gd name="T57" fmla="*/ 0 h 186"/>
                <a:gd name="T58" fmla="*/ 21 w 35"/>
                <a:gd name="T59" fmla="*/ 0 h 186"/>
                <a:gd name="T60" fmla="*/ 21 w 35"/>
                <a:gd name="T6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186">
                  <a:moveTo>
                    <a:pt x="21" y="0"/>
                  </a:moveTo>
                  <a:lnTo>
                    <a:pt x="21" y="0"/>
                  </a:lnTo>
                  <a:lnTo>
                    <a:pt x="27" y="5"/>
                  </a:lnTo>
                  <a:lnTo>
                    <a:pt x="32" y="10"/>
                  </a:lnTo>
                  <a:lnTo>
                    <a:pt x="34" y="17"/>
                  </a:lnTo>
                  <a:lnTo>
                    <a:pt x="35" y="25"/>
                  </a:lnTo>
                  <a:lnTo>
                    <a:pt x="35" y="25"/>
                  </a:lnTo>
                  <a:lnTo>
                    <a:pt x="34" y="168"/>
                  </a:lnTo>
                  <a:lnTo>
                    <a:pt x="34" y="168"/>
                  </a:lnTo>
                  <a:lnTo>
                    <a:pt x="34" y="173"/>
                  </a:lnTo>
                  <a:lnTo>
                    <a:pt x="32" y="178"/>
                  </a:lnTo>
                  <a:lnTo>
                    <a:pt x="30" y="181"/>
                  </a:lnTo>
                  <a:lnTo>
                    <a:pt x="27" y="184"/>
                  </a:lnTo>
                  <a:lnTo>
                    <a:pt x="24" y="186"/>
                  </a:lnTo>
                  <a:lnTo>
                    <a:pt x="19" y="186"/>
                  </a:lnTo>
                  <a:lnTo>
                    <a:pt x="15" y="186"/>
                  </a:lnTo>
                  <a:lnTo>
                    <a:pt x="11" y="186"/>
                  </a:lnTo>
                  <a:lnTo>
                    <a:pt x="11" y="186"/>
                  </a:lnTo>
                  <a:lnTo>
                    <a:pt x="7" y="182"/>
                  </a:lnTo>
                  <a:lnTo>
                    <a:pt x="3" y="179"/>
                  </a:lnTo>
                  <a:lnTo>
                    <a:pt x="2" y="174"/>
                  </a:lnTo>
                  <a:lnTo>
                    <a:pt x="0" y="170"/>
                  </a:lnTo>
                  <a:lnTo>
                    <a:pt x="0" y="17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1"/>
                  </a:lnTo>
                  <a:lnTo>
                    <a:pt x="5" y="6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76" name="Freeform 1084"/>
            <p:cNvSpPr>
              <a:spLocks/>
            </p:cNvSpPr>
            <p:nvPr/>
          </p:nvSpPr>
          <p:spPr bwMode="auto">
            <a:xfrm>
              <a:off x="5016500" y="3365501"/>
              <a:ext cx="161925" cy="26988"/>
            </a:xfrm>
            <a:custGeom>
              <a:avLst/>
              <a:gdLst>
                <a:gd name="T0" fmla="*/ 0 w 205"/>
                <a:gd name="T1" fmla="*/ 14 h 33"/>
                <a:gd name="T2" fmla="*/ 0 w 205"/>
                <a:gd name="T3" fmla="*/ 14 h 33"/>
                <a:gd name="T4" fmla="*/ 5 w 205"/>
                <a:gd name="T5" fmla="*/ 8 h 33"/>
                <a:gd name="T6" fmla="*/ 11 w 205"/>
                <a:gd name="T7" fmla="*/ 4 h 33"/>
                <a:gd name="T8" fmla="*/ 17 w 205"/>
                <a:gd name="T9" fmla="*/ 3 h 33"/>
                <a:gd name="T10" fmla="*/ 25 w 205"/>
                <a:gd name="T11" fmla="*/ 3 h 33"/>
                <a:gd name="T12" fmla="*/ 25 w 205"/>
                <a:gd name="T13" fmla="*/ 3 h 33"/>
                <a:gd name="T14" fmla="*/ 125 w 205"/>
                <a:gd name="T15" fmla="*/ 0 h 33"/>
                <a:gd name="T16" fmla="*/ 125 w 205"/>
                <a:gd name="T17" fmla="*/ 0 h 33"/>
                <a:gd name="T18" fmla="*/ 189 w 205"/>
                <a:gd name="T19" fmla="*/ 0 h 33"/>
                <a:gd name="T20" fmla="*/ 189 w 205"/>
                <a:gd name="T21" fmla="*/ 0 h 33"/>
                <a:gd name="T22" fmla="*/ 195 w 205"/>
                <a:gd name="T23" fmla="*/ 0 h 33"/>
                <a:gd name="T24" fmla="*/ 200 w 205"/>
                <a:gd name="T25" fmla="*/ 3 h 33"/>
                <a:gd name="T26" fmla="*/ 203 w 205"/>
                <a:gd name="T27" fmla="*/ 8 h 33"/>
                <a:gd name="T28" fmla="*/ 205 w 205"/>
                <a:gd name="T29" fmla="*/ 14 h 33"/>
                <a:gd name="T30" fmla="*/ 205 w 205"/>
                <a:gd name="T31" fmla="*/ 14 h 33"/>
                <a:gd name="T32" fmla="*/ 203 w 205"/>
                <a:gd name="T33" fmla="*/ 19 h 33"/>
                <a:gd name="T34" fmla="*/ 200 w 205"/>
                <a:gd name="T35" fmla="*/ 23 h 33"/>
                <a:gd name="T36" fmla="*/ 195 w 205"/>
                <a:gd name="T37" fmla="*/ 27 h 33"/>
                <a:gd name="T38" fmla="*/ 189 w 205"/>
                <a:gd name="T39" fmla="*/ 28 h 33"/>
                <a:gd name="T40" fmla="*/ 189 w 205"/>
                <a:gd name="T41" fmla="*/ 28 h 33"/>
                <a:gd name="T42" fmla="*/ 186 w 205"/>
                <a:gd name="T43" fmla="*/ 28 h 33"/>
                <a:gd name="T44" fmla="*/ 186 w 205"/>
                <a:gd name="T45" fmla="*/ 28 h 33"/>
                <a:gd name="T46" fmla="*/ 117 w 205"/>
                <a:gd name="T47" fmla="*/ 30 h 33"/>
                <a:gd name="T48" fmla="*/ 117 w 205"/>
                <a:gd name="T49" fmla="*/ 30 h 33"/>
                <a:gd name="T50" fmla="*/ 25 w 205"/>
                <a:gd name="T51" fmla="*/ 33 h 33"/>
                <a:gd name="T52" fmla="*/ 25 w 205"/>
                <a:gd name="T53" fmla="*/ 33 h 33"/>
                <a:gd name="T54" fmla="*/ 17 w 205"/>
                <a:gd name="T55" fmla="*/ 33 h 33"/>
                <a:gd name="T56" fmla="*/ 11 w 205"/>
                <a:gd name="T57" fmla="*/ 31 h 33"/>
                <a:gd name="T58" fmla="*/ 5 w 205"/>
                <a:gd name="T59" fmla="*/ 28 h 33"/>
                <a:gd name="T60" fmla="*/ 0 w 205"/>
                <a:gd name="T61" fmla="*/ 22 h 33"/>
                <a:gd name="T62" fmla="*/ 0 w 205"/>
                <a:gd name="T63" fmla="*/ 22 h 33"/>
                <a:gd name="T64" fmla="*/ 0 w 205"/>
                <a:gd name="T65" fmla="*/ 14 h 33"/>
                <a:gd name="T66" fmla="*/ 0 w 205"/>
                <a:gd name="T67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5" h="33">
                  <a:moveTo>
                    <a:pt x="0" y="14"/>
                  </a:moveTo>
                  <a:lnTo>
                    <a:pt x="0" y="14"/>
                  </a:lnTo>
                  <a:lnTo>
                    <a:pt x="5" y="8"/>
                  </a:lnTo>
                  <a:lnTo>
                    <a:pt x="11" y="4"/>
                  </a:lnTo>
                  <a:lnTo>
                    <a:pt x="17" y="3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95" y="0"/>
                  </a:lnTo>
                  <a:lnTo>
                    <a:pt x="200" y="3"/>
                  </a:lnTo>
                  <a:lnTo>
                    <a:pt x="203" y="8"/>
                  </a:lnTo>
                  <a:lnTo>
                    <a:pt x="205" y="14"/>
                  </a:lnTo>
                  <a:lnTo>
                    <a:pt x="205" y="14"/>
                  </a:lnTo>
                  <a:lnTo>
                    <a:pt x="203" y="19"/>
                  </a:lnTo>
                  <a:lnTo>
                    <a:pt x="200" y="23"/>
                  </a:lnTo>
                  <a:lnTo>
                    <a:pt x="195" y="27"/>
                  </a:lnTo>
                  <a:lnTo>
                    <a:pt x="189" y="28"/>
                  </a:lnTo>
                  <a:lnTo>
                    <a:pt x="189" y="28"/>
                  </a:lnTo>
                  <a:lnTo>
                    <a:pt x="186" y="28"/>
                  </a:lnTo>
                  <a:lnTo>
                    <a:pt x="186" y="28"/>
                  </a:lnTo>
                  <a:lnTo>
                    <a:pt x="117" y="30"/>
                  </a:lnTo>
                  <a:lnTo>
                    <a:pt x="117" y="3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17" y="33"/>
                  </a:lnTo>
                  <a:lnTo>
                    <a:pt x="11" y="31"/>
                  </a:lnTo>
                  <a:lnTo>
                    <a:pt x="5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77" name="Freeform 1085"/>
            <p:cNvSpPr>
              <a:spLocks/>
            </p:cNvSpPr>
            <p:nvPr/>
          </p:nvSpPr>
          <p:spPr bwMode="auto">
            <a:xfrm>
              <a:off x="5351463" y="3692526"/>
              <a:ext cx="392113" cy="317500"/>
            </a:xfrm>
            <a:custGeom>
              <a:avLst/>
              <a:gdLst>
                <a:gd name="T0" fmla="*/ 252 w 493"/>
                <a:gd name="T1" fmla="*/ 402 h 402"/>
                <a:gd name="T2" fmla="*/ 252 w 493"/>
                <a:gd name="T3" fmla="*/ 402 h 402"/>
                <a:gd name="T4" fmla="*/ 113 w 493"/>
                <a:gd name="T5" fmla="*/ 402 h 402"/>
                <a:gd name="T6" fmla="*/ 113 w 493"/>
                <a:gd name="T7" fmla="*/ 402 h 402"/>
                <a:gd name="T8" fmla="*/ 103 w 493"/>
                <a:gd name="T9" fmla="*/ 400 h 402"/>
                <a:gd name="T10" fmla="*/ 95 w 493"/>
                <a:gd name="T11" fmla="*/ 398 h 402"/>
                <a:gd name="T12" fmla="*/ 95 w 493"/>
                <a:gd name="T13" fmla="*/ 398 h 402"/>
                <a:gd name="T14" fmla="*/ 78 w 493"/>
                <a:gd name="T15" fmla="*/ 389 h 402"/>
                <a:gd name="T16" fmla="*/ 60 w 493"/>
                <a:gd name="T17" fmla="*/ 379 h 402"/>
                <a:gd name="T18" fmla="*/ 46 w 493"/>
                <a:gd name="T19" fmla="*/ 368 h 402"/>
                <a:gd name="T20" fmla="*/ 33 w 493"/>
                <a:gd name="T21" fmla="*/ 354 h 402"/>
                <a:gd name="T22" fmla="*/ 22 w 493"/>
                <a:gd name="T23" fmla="*/ 340 h 402"/>
                <a:gd name="T24" fmla="*/ 13 w 493"/>
                <a:gd name="T25" fmla="*/ 324 h 402"/>
                <a:gd name="T26" fmla="*/ 6 w 493"/>
                <a:gd name="T27" fmla="*/ 306 h 402"/>
                <a:gd name="T28" fmla="*/ 2 w 493"/>
                <a:gd name="T29" fmla="*/ 287 h 402"/>
                <a:gd name="T30" fmla="*/ 2 w 493"/>
                <a:gd name="T31" fmla="*/ 287 h 402"/>
                <a:gd name="T32" fmla="*/ 0 w 493"/>
                <a:gd name="T33" fmla="*/ 279 h 402"/>
                <a:gd name="T34" fmla="*/ 0 w 493"/>
                <a:gd name="T35" fmla="*/ 279 h 402"/>
                <a:gd name="T36" fmla="*/ 0 w 493"/>
                <a:gd name="T37" fmla="*/ 24 h 402"/>
                <a:gd name="T38" fmla="*/ 0 w 493"/>
                <a:gd name="T39" fmla="*/ 24 h 402"/>
                <a:gd name="T40" fmla="*/ 2 w 493"/>
                <a:gd name="T41" fmla="*/ 18 h 402"/>
                <a:gd name="T42" fmla="*/ 3 w 493"/>
                <a:gd name="T43" fmla="*/ 15 h 402"/>
                <a:gd name="T44" fmla="*/ 6 w 493"/>
                <a:gd name="T45" fmla="*/ 11 h 402"/>
                <a:gd name="T46" fmla="*/ 11 w 493"/>
                <a:gd name="T47" fmla="*/ 11 h 402"/>
                <a:gd name="T48" fmla="*/ 11 w 493"/>
                <a:gd name="T49" fmla="*/ 11 h 402"/>
                <a:gd name="T50" fmla="*/ 46 w 493"/>
                <a:gd name="T51" fmla="*/ 7 h 402"/>
                <a:gd name="T52" fmla="*/ 81 w 493"/>
                <a:gd name="T53" fmla="*/ 3 h 402"/>
                <a:gd name="T54" fmla="*/ 81 w 493"/>
                <a:gd name="T55" fmla="*/ 3 h 402"/>
                <a:gd name="T56" fmla="*/ 179 w 493"/>
                <a:gd name="T57" fmla="*/ 2 h 402"/>
                <a:gd name="T58" fmla="*/ 276 w 493"/>
                <a:gd name="T59" fmla="*/ 0 h 402"/>
                <a:gd name="T60" fmla="*/ 276 w 493"/>
                <a:gd name="T61" fmla="*/ 0 h 402"/>
                <a:gd name="T62" fmla="*/ 330 w 493"/>
                <a:gd name="T63" fmla="*/ 0 h 402"/>
                <a:gd name="T64" fmla="*/ 385 w 493"/>
                <a:gd name="T65" fmla="*/ 2 h 402"/>
                <a:gd name="T66" fmla="*/ 385 w 493"/>
                <a:gd name="T67" fmla="*/ 2 h 402"/>
                <a:gd name="T68" fmla="*/ 435 w 493"/>
                <a:gd name="T69" fmla="*/ 7 h 402"/>
                <a:gd name="T70" fmla="*/ 484 w 493"/>
                <a:gd name="T71" fmla="*/ 11 h 402"/>
                <a:gd name="T72" fmla="*/ 484 w 493"/>
                <a:gd name="T73" fmla="*/ 11 h 402"/>
                <a:gd name="T74" fmla="*/ 488 w 493"/>
                <a:gd name="T75" fmla="*/ 11 h 402"/>
                <a:gd name="T76" fmla="*/ 490 w 493"/>
                <a:gd name="T77" fmla="*/ 15 h 402"/>
                <a:gd name="T78" fmla="*/ 492 w 493"/>
                <a:gd name="T79" fmla="*/ 18 h 402"/>
                <a:gd name="T80" fmla="*/ 493 w 493"/>
                <a:gd name="T81" fmla="*/ 23 h 402"/>
                <a:gd name="T82" fmla="*/ 493 w 493"/>
                <a:gd name="T83" fmla="*/ 23 h 402"/>
                <a:gd name="T84" fmla="*/ 492 w 493"/>
                <a:gd name="T85" fmla="*/ 279 h 402"/>
                <a:gd name="T86" fmla="*/ 492 w 493"/>
                <a:gd name="T87" fmla="*/ 279 h 402"/>
                <a:gd name="T88" fmla="*/ 492 w 493"/>
                <a:gd name="T89" fmla="*/ 289 h 402"/>
                <a:gd name="T90" fmla="*/ 490 w 493"/>
                <a:gd name="T91" fmla="*/ 298 h 402"/>
                <a:gd name="T92" fmla="*/ 484 w 493"/>
                <a:gd name="T93" fmla="*/ 317 h 402"/>
                <a:gd name="T94" fmla="*/ 484 w 493"/>
                <a:gd name="T95" fmla="*/ 317 h 402"/>
                <a:gd name="T96" fmla="*/ 476 w 493"/>
                <a:gd name="T97" fmla="*/ 336 h 402"/>
                <a:gd name="T98" fmla="*/ 465 w 493"/>
                <a:gd name="T99" fmla="*/ 356 h 402"/>
                <a:gd name="T100" fmla="*/ 450 w 493"/>
                <a:gd name="T101" fmla="*/ 371 h 402"/>
                <a:gd name="T102" fmla="*/ 442 w 493"/>
                <a:gd name="T103" fmla="*/ 379 h 402"/>
                <a:gd name="T104" fmla="*/ 435 w 493"/>
                <a:gd name="T105" fmla="*/ 386 h 402"/>
                <a:gd name="T106" fmla="*/ 435 w 493"/>
                <a:gd name="T107" fmla="*/ 386 h 402"/>
                <a:gd name="T108" fmla="*/ 422 w 493"/>
                <a:gd name="T109" fmla="*/ 392 h 402"/>
                <a:gd name="T110" fmla="*/ 411 w 493"/>
                <a:gd name="T111" fmla="*/ 397 h 402"/>
                <a:gd name="T112" fmla="*/ 398 w 493"/>
                <a:gd name="T113" fmla="*/ 400 h 402"/>
                <a:gd name="T114" fmla="*/ 384 w 493"/>
                <a:gd name="T115" fmla="*/ 402 h 402"/>
                <a:gd name="T116" fmla="*/ 384 w 493"/>
                <a:gd name="T117" fmla="*/ 402 h 402"/>
                <a:gd name="T118" fmla="*/ 252 w 493"/>
                <a:gd name="T119" fmla="*/ 402 h 402"/>
                <a:gd name="T120" fmla="*/ 252 w 493"/>
                <a:gd name="T121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3" h="402">
                  <a:moveTo>
                    <a:pt x="252" y="402"/>
                  </a:moveTo>
                  <a:lnTo>
                    <a:pt x="252" y="402"/>
                  </a:lnTo>
                  <a:lnTo>
                    <a:pt x="113" y="402"/>
                  </a:lnTo>
                  <a:lnTo>
                    <a:pt x="113" y="402"/>
                  </a:lnTo>
                  <a:lnTo>
                    <a:pt x="103" y="400"/>
                  </a:lnTo>
                  <a:lnTo>
                    <a:pt x="95" y="398"/>
                  </a:lnTo>
                  <a:lnTo>
                    <a:pt x="95" y="398"/>
                  </a:lnTo>
                  <a:lnTo>
                    <a:pt x="78" y="389"/>
                  </a:lnTo>
                  <a:lnTo>
                    <a:pt x="60" y="379"/>
                  </a:lnTo>
                  <a:lnTo>
                    <a:pt x="46" y="368"/>
                  </a:lnTo>
                  <a:lnTo>
                    <a:pt x="33" y="354"/>
                  </a:lnTo>
                  <a:lnTo>
                    <a:pt x="22" y="340"/>
                  </a:lnTo>
                  <a:lnTo>
                    <a:pt x="13" y="324"/>
                  </a:lnTo>
                  <a:lnTo>
                    <a:pt x="6" y="306"/>
                  </a:lnTo>
                  <a:lnTo>
                    <a:pt x="2" y="287"/>
                  </a:lnTo>
                  <a:lnTo>
                    <a:pt x="2" y="287"/>
                  </a:lnTo>
                  <a:lnTo>
                    <a:pt x="0" y="279"/>
                  </a:lnTo>
                  <a:lnTo>
                    <a:pt x="0" y="279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3" y="15"/>
                  </a:lnTo>
                  <a:lnTo>
                    <a:pt x="6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46" y="7"/>
                  </a:lnTo>
                  <a:lnTo>
                    <a:pt x="81" y="3"/>
                  </a:lnTo>
                  <a:lnTo>
                    <a:pt x="81" y="3"/>
                  </a:lnTo>
                  <a:lnTo>
                    <a:pt x="179" y="2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330" y="0"/>
                  </a:lnTo>
                  <a:lnTo>
                    <a:pt x="385" y="2"/>
                  </a:lnTo>
                  <a:lnTo>
                    <a:pt x="385" y="2"/>
                  </a:lnTo>
                  <a:lnTo>
                    <a:pt x="435" y="7"/>
                  </a:lnTo>
                  <a:lnTo>
                    <a:pt x="484" y="11"/>
                  </a:lnTo>
                  <a:lnTo>
                    <a:pt x="484" y="11"/>
                  </a:lnTo>
                  <a:lnTo>
                    <a:pt x="488" y="11"/>
                  </a:lnTo>
                  <a:lnTo>
                    <a:pt x="490" y="15"/>
                  </a:lnTo>
                  <a:lnTo>
                    <a:pt x="492" y="18"/>
                  </a:lnTo>
                  <a:lnTo>
                    <a:pt x="493" y="23"/>
                  </a:lnTo>
                  <a:lnTo>
                    <a:pt x="493" y="23"/>
                  </a:lnTo>
                  <a:lnTo>
                    <a:pt x="492" y="279"/>
                  </a:lnTo>
                  <a:lnTo>
                    <a:pt x="492" y="279"/>
                  </a:lnTo>
                  <a:lnTo>
                    <a:pt x="492" y="289"/>
                  </a:lnTo>
                  <a:lnTo>
                    <a:pt x="490" y="298"/>
                  </a:lnTo>
                  <a:lnTo>
                    <a:pt x="484" y="317"/>
                  </a:lnTo>
                  <a:lnTo>
                    <a:pt x="484" y="317"/>
                  </a:lnTo>
                  <a:lnTo>
                    <a:pt x="476" y="336"/>
                  </a:lnTo>
                  <a:lnTo>
                    <a:pt x="465" y="356"/>
                  </a:lnTo>
                  <a:lnTo>
                    <a:pt x="450" y="371"/>
                  </a:lnTo>
                  <a:lnTo>
                    <a:pt x="442" y="379"/>
                  </a:lnTo>
                  <a:lnTo>
                    <a:pt x="435" y="386"/>
                  </a:lnTo>
                  <a:lnTo>
                    <a:pt x="435" y="386"/>
                  </a:lnTo>
                  <a:lnTo>
                    <a:pt x="422" y="392"/>
                  </a:lnTo>
                  <a:lnTo>
                    <a:pt x="411" y="397"/>
                  </a:lnTo>
                  <a:lnTo>
                    <a:pt x="398" y="400"/>
                  </a:lnTo>
                  <a:lnTo>
                    <a:pt x="384" y="402"/>
                  </a:lnTo>
                  <a:lnTo>
                    <a:pt x="384" y="402"/>
                  </a:lnTo>
                  <a:lnTo>
                    <a:pt x="252" y="402"/>
                  </a:lnTo>
                  <a:lnTo>
                    <a:pt x="252" y="4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78" name="Freeform 1086"/>
            <p:cNvSpPr>
              <a:spLocks/>
            </p:cNvSpPr>
            <p:nvPr/>
          </p:nvSpPr>
          <p:spPr bwMode="auto">
            <a:xfrm>
              <a:off x="5338763" y="3322638"/>
              <a:ext cx="417513" cy="144463"/>
            </a:xfrm>
            <a:custGeom>
              <a:avLst/>
              <a:gdLst>
                <a:gd name="T0" fmla="*/ 471 w 525"/>
                <a:gd name="T1" fmla="*/ 0 h 180"/>
                <a:gd name="T2" fmla="*/ 471 w 525"/>
                <a:gd name="T3" fmla="*/ 0 h 180"/>
                <a:gd name="T4" fmla="*/ 485 w 525"/>
                <a:gd name="T5" fmla="*/ 3 h 180"/>
                <a:gd name="T6" fmla="*/ 498 w 525"/>
                <a:gd name="T7" fmla="*/ 6 h 180"/>
                <a:gd name="T8" fmla="*/ 498 w 525"/>
                <a:gd name="T9" fmla="*/ 6 h 180"/>
                <a:gd name="T10" fmla="*/ 509 w 525"/>
                <a:gd name="T11" fmla="*/ 11 h 180"/>
                <a:gd name="T12" fmla="*/ 517 w 525"/>
                <a:gd name="T13" fmla="*/ 17 h 180"/>
                <a:gd name="T14" fmla="*/ 522 w 525"/>
                <a:gd name="T15" fmla="*/ 24 h 180"/>
                <a:gd name="T16" fmla="*/ 525 w 525"/>
                <a:gd name="T17" fmla="*/ 33 h 180"/>
                <a:gd name="T18" fmla="*/ 525 w 525"/>
                <a:gd name="T19" fmla="*/ 41 h 180"/>
                <a:gd name="T20" fmla="*/ 524 w 525"/>
                <a:gd name="T21" fmla="*/ 50 h 180"/>
                <a:gd name="T22" fmla="*/ 519 w 525"/>
                <a:gd name="T23" fmla="*/ 58 h 180"/>
                <a:gd name="T24" fmla="*/ 511 w 525"/>
                <a:gd name="T25" fmla="*/ 68 h 180"/>
                <a:gd name="T26" fmla="*/ 511 w 525"/>
                <a:gd name="T27" fmla="*/ 68 h 180"/>
                <a:gd name="T28" fmla="*/ 500 w 525"/>
                <a:gd name="T29" fmla="*/ 76 h 180"/>
                <a:gd name="T30" fmla="*/ 489 w 525"/>
                <a:gd name="T31" fmla="*/ 82 h 180"/>
                <a:gd name="T32" fmla="*/ 476 w 525"/>
                <a:gd name="T33" fmla="*/ 87 h 180"/>
                <a:gd name="T34" fmla="*/ 463 w 525"/>
                <a:gd name="T35" fmla="*/ 90 h 180"/>
                <a:gd name="T36" fmla="*/ 463 w 525"/>
                <a:gd name="T37" fmla="*/ 90 h 180"/>
                <a:gd name="T38" fmla="*/ 230 w 525"/>
                <a:gd name="T39" fmla="*/ 142 h 180"/>
                <a:gd name="T40" fmla="*/ 230 w 525"/>
                <a:gd name="T41" fmla="*/ 142 h 180"/>
                <a:gd name="T42" fmla="*/ 73 w 525"/>
                <a:gd name="T43" fmla="*/ 177 h 180"/>
                <a:gd name="T44" fmla="*/ 73 w 525"/>
                <a:gd name="T45" fmla="*/ 177 h 180"/>
                <a:gd name="T46" fmla="*/ 60 w 525"/>
                <a:gd name="T47" fmla="*/ 179 h 180"/>
                <a:gd name="T48" fmla="*/ 48 w 525"/>
                <a:gd name="T49" fmla="*/ 180 h 180"/>
                <a:gd name="T50" fmla="*/ 37 w 525"/>
                <a:gd name="T51" fmla="*/ 177 h 180"/>
                <a:gd name="T52" fmla="*/ 24 w 525"/>
                <a:gd name="T53" fmla="*/ 174 h 180"/>
                <a:gd name="T54" fmla="*/ 24 w 525"/>
                <a:gd name="T55" fmla="*/ 174 h 180"/>
                <a:gd name="T56" fmla="*/ 14 w 525"/>
                <a:gd name="T57" fmla="*/ 169 h 180"/>
                <a:gd name="T58" fmla="*/ 8 w 525"/>
                <a:gd name="T59" fmla="*/ 163 h 180"/>
                <a:gd name="T60" fmla="*/ 3 w 525"/>
                <a:gd name="T61" fmla="*/ 157 h 180"/>
                <a:gd name="T62" fmla="*/ 0 w 525"/>
                <a:gd name="T63" fmla="*/ 149 h 180"/>
                <a:gd name="T64" fmla="*/ 0 w 525"/>
                <a:gd name="T65" fmla="*/ 141 h 180"/>
                <a:gd name="T66" fmla="*/ 2 w 525"/>
                <a:gd name="T67" fmla="*/ 133 h 180"/>
                <a:gd name="T68" fmla="*/ 5 w 525"/>
                <a:gd name="T69" fmla="*/ 125 h 180"/>
                <a:gd name="T70" fmla="*/ 11 w 525"/>
                <a:gd name="T71" fmla="*/ 117 h 180"/>
                <a:gd name="T72" fmla="*/ 11 w 525"/>
                <a:gd name="T73" fmla="*/ 117 h 180"/>
                <a:gd name="T74" fmla="*/ 22 w 525"/>
                <a:gd name="T75" fmla="*/ 108 h 180"/>
                <a:gd name="T76" fmla="*/ 33 w 525"/>
                <a:gd name="T77" fmla="*/ 100 h 180"/>
                <a:gd name="T78" fmla="*/ 46 w 525"/>
                <a:gd name="T79" fmla="*/ 95 h 180"/>
                <a:gd name="T80" fmla="*/ 59 w 525"/>
                <a:gd name="T81" fmla="*/ 92 h 180"/>
                <a:gd name="T82" fmla="*/ 59 w 525"/>
                <a:gd name="T83" fmla="*/ 92 h 180"/>
                <a:gd name="T84" fmla="*/ 347 w 525"/>
                <a:gd name="T85" fmla="*/ 27 h 180"/>
                <a:gd name="T86" fmla="*/ 347 w 525"/>
                <a:gd name="T87" fmla="*/ 27 h 180"/>
                <a:gd name="T88" fmla="*/ 457 w 525"/>
                <a:gd name="T89" fmla="*/ 3 h 180"/>
                <a:gd name="T90" fmla="*/ 457 w 525"/>
                <a:gd name="T91" fmla="*/ 3 h 180"/>
                <a:gd name="T92" fmla="*/ 471 w 525"/>
                <a:gd name="T93" fmla="*/ 1 h 180"/>
                <a:gd name="T94" fmla="*/ 471 w 525"/>
                <a:gd name="T95" fmla="*/ 1 h 180"/>
                <a:gd name="T96" fmla="*/ 471 w 525"/>
                <a:gd name="T97" fmla="*/ 0 h 180"/>
                <a:gd name="T98" fmla="*/ 471 w 525"/>
                <a:gd name="T9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5" h="180">
                  <a:moveTo>
                    <a:pt x="471" y="0"/>
                  </a:moveTo>
                  <a:lnTo>
                    <a:pt x="471" y="0"/>
                  </a:lnTo>
                  <a:lnTo>
                    <a:pt x="485" y="3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9" y="11"/>
                  </a:lnTo>
                  <a:lnTo>
                    <a:pt x="517" y="17"/>
                  </a:lnTo>
                  <a:lnTo>
                    <a:pt x="522" y="24"/>
                  </a:lnTo>
                  <a:lnTo>
                    <a:pt x="525" y="33"/>
                  </a:lnTo>
                  <a:lnTo>
                    <a:pt x="525" y="41"/>
                  </a:lnTo>
                  <a:lnTo>
                    <a:pt x="524" y="50"/>
                  </a:lnTo>
                  <a:lnTo>
                    <a:pt x="519" y="58"/>
                  </a:lnTo>
                  <a:lnTo>
                    <a:pt x="511" y="68"/>
                  </a:lnTo>
                  <a:lnTo>
                    <a:pt x="511" y="68"/>
                  </a:lnTo>
                  <a:lnTo>
                    <a:pt x="500" y="76"/>
                  </a:lnTo>
                  <a:lnTo>
                    <a:pt x="489" y="82"/>
                  </a:lnTo>
                  <a:lnTo>
                    <a:pt x="476" y="87"/>
                  </a:lnTo>
                  <a:lnTo>
                    <a:pt x="463" y="90"/>
                  </a:lnTo>
                  <a:lnTo>
                    <a:pt x="463" y="90"/>
                  </a:lnTo>
                  <a:lnTo>
                    <a:pt x="230" y="142"/>
                  </a:lnTo>
                  <a:lnTo>
                    <a:pt x="230" y="142"/>
                  </a:lnTo>
                  <a:lnTo>
                    <a:pt x="73" y="177"/>
                  </a:lnTo>
                  <a:lnTo>
                    <a:pt x="73" y="177"/>
                  </a:lnTo>
                  <a:lnTo>
                    <a:pt x="60" y="179"/>
                  </a:lnTo>
                  <a:lnTo>
                    <a:pt x="48" y="180"/>
                  </a:lnTo>
                  <a:lnTo>
                    <a:pt x="37" y="177"/>
                  </a:lnTo>
                  <a:lnTo>
                    <a:pt x="24" y="174"/>
                  </a:lnTo>
                  <a:lnTo>
                    <a:pt x="24" y="174"/>
                  </a:lnTo>
                  <a:lnTo>
                    <a:pt x="14" y="169"/>
                  </a:lnTo>
                  <a:lnTo>
                    <a:pt x="8" y="163"/>
                  </a:lnTo>
                  <a:lnTo>
                    <a:pt x="3" y="157"/>
                  </a:lnTo>
                  <a:lnTo>
                    <a:pt x="0" y="149"/>
                  </a:lnTo>
                  <a:lnTo>
                    <a:pt x="0" y="141"/>
                  </a:lnTo>
                  <a:lnTo>
                    <a:pt x="2" y="133"/>
                  </a:lnTo>
                  <a:lnTo>
                    <a:pt x="5" y="125"/>
                  </a:lnTo>
                  <a:lnTo>
                    <a:pt x="11" y="117"/>
                  </a:lnTo>
                  <a:lnTo>
                    <a:pt x="11" y="117"/>
                  </a:lnTo>
                  <a:lnTo>
                    <a:pt x="22" y="108"/>
                  </a:lnTo>
                  <a:lnTo>
                    <a:pt x="33" y="100"/>
                  </a:lnTo>
                  <a:lnTo>
                    <a:pt x="46" y="95"/>
                  </a:lnTo>
                  <a:lnTo>
                    <a:pt x="59" y="92"/>
                  </a:lnTo>
                  <a:lnTo>
                    <a:pt x="59" y="92"/>
                  </a:lnTo>
                  <a:lnTo>
                    <a:pt x="347" y="27"/>
                  </a:lnTo>
                  <a:lnTo>
                    <a:pt x="347" y="27"/>
                  </a:lnTo>
                  <a:lnTo>
                    <a:pt x="457" y="3"/>
                  </a:lnTo>
                  <a:lnTo>
                    <a:pt x="457" y="3"/>
                  </a:lnTo>
                  <a:lnTo>
                    <a:pt x="471" y="1"/>
                  </a:lnTo>
                  <a:lnTo>
                    <a:pt x="471" y="1"/>
                  </a:lnTo>
                  <a:lnTo>
                    <a:pt x="471" y="0"/>
                  </a:lnTo>
                  <a:lnTo>
                    <a:pt x="47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79" name="Freeform 1087"/>
            <p:cNvSpPr>
              <a:spLocks/>
            </p:cNvSpPr>
            <p:nvPr/>
          </p:nvSpPr>
          <p:spPr bwMode="auto">
            <a:xfrm>
              <a:off x="5338763" y="3432176"/>
              <a:ext cx="417513" cy="141288"/>
            </a:xfrm>
            <a:custGeom>
              <a:avLst/>
              <a:gdLst>
                <a:gd name="T0" fmla="*/ 54 w 525"/>
                <a:gd name="T1" fmla="*/ 179 h 179"/>
                <a:gd name="T2" fmla="*/ 54 w 525"/>
                <a:gd name="T3" fmla="*/ 179 h 179"/>
                <a:gd name="T4" fmla="*/ 44 w 525"/>
                <a:gd name="T5" fmla="*/ 178 h 179"/>
                <a:gd name="T6" fmla="*/ 35 w 525"/>
                <a:gd name="T7" fmla="*/ 176 h 179"/>
                <a:gd name="T8" fmla="*/ 27 w 525"/>
                <a:gd name="T9" fmla="*/ 175 h 179"/>
                <a:gd name="T10" fmla="*/ 18 w 525"/>
                <a:gd name="T11" fmla="*/ 170 h 179"/>
                <a:gd name="T12" fmla="*/ 18 w 525"/>
                <a:gd name="T13" fmla="*/ 170 h 179"/>
                <a:gd name="T14" fmla="*/ 11 w 525"/>
                <a:gd name="T15" fmla="*/ 165 h 179"/>
                <a:gd name="T16" fmla="*/ 6 w 525"/>
                <a:gd name="T17" fmla="*/ 160 h 179"/>
                <a:gd name="T18" fmla="*/ 3 w 525"/>
                <a:gd name="T19" fmla="*/ 154 h 179"/>
                <a:gd name="T20" fmla="*/ 0 w 525"/>
                <a:gd name="T21" fmla="*/ 148 h 179"/>
                <a:gd name="T22" fmla="*/ 0 w 525"/>
                <a:gd name="T23" fmla="*/ 141 h 179"/>
                <a:gd name="T24" fmla="*/ 0 w 525"/>
                <a:gd name="T25" fmla="*/ 135 h 179"/>
                <a:gd name="T26" fmla="*/ 3 w 525"/>
                <a:gd name="T27" fmla="*/ 127 h 179"/>
                <a:gd name="T28" fmla="*/ 8 w 525"/>
                <a:gd name="T29" fmla="*/ 121 h 179"/>
                <a:gd name="T30" fmla="*/ 8 w 525"/>
                <a:gd name="T31" fmla="*/ 121 h 179"/>
                <a:gd name="T32" fmla="*/ 18 w 525"/>
                <a:gd name="T33" fmla="*/ 110 h 179"/>
                <a:gd name="T34" fmla="*/ 29 w 525"/>
                <a:gd name="T35" fmla="*/ 102 h 179"/>
                <a:gd name="T36" fmla="*/ 43 w 525"/>
                <a:gd name="T37" fmla="*/ 95 h 179"/>
                <a:gd name="T38" fmla="*/ 56 w 525"/>
                <a:gd name="T39" fmla="*/ 90 h 179"/>
                <a:gd name="T40" fmla="*/ 56 w 525"/>
                <a:gd name="T41" fmla="*/ 90 h 179"/>
                <a:gd name="T42" fmla="*/ 398 w 525"/>
                <a:gd name="T43" fmla="*/ 14 h 179"/>
                <a:gd name="T44" fmla="*/ 398 w 525"/>
                <a:gd name="T45" fmla="*/ 14 h 179"/>
                <a:gd name="T46" fmla="*/ 432 w 525"/>
                <a:gd name="T47" fmla="*/ 6 h 179"/>
                <a:gd name="T48" fmla="*/ 465 w 525"/>
                <a:gd name="T49" fmla="*/ 0 h 179"/>
                <a:gd name="T50" fmla="*/ 465 w 525"/>
                <a:gd name="T51" fmla="*/ 0 h 179"/>
                <a:gd name="T52" fmla="*/ 476 w 525"/>
                <a:gd name="T53" fmla="*/ 0 h 179"/>
                <a:gd name="T54" fmla="*/ 489 w 525"/>
                <a:gd name="T55" fmla="*/ 2 h 179"/>
                <a:gd name="T56" fmla="*/ 500 w 525"/>
                <a:gd name="T57" fmla="*/ 5 h 179"/>
                <a:gd name="T58" fmla="*/ 509 w 525"/>
                <a:gd name="T59" fmla="*/ 10 h 179"/>
                <a:gd name="T60" fmla="*/ 509 w 525"/>
                <a:gd name="T61" fmla="*/ 10 h 179"/>
                <a:gd name="T62" fmla="*/ 516 w 525"/>
                <a:gd name="T63" fmla="*/ 14 h 179"/>
                <a:gd name="T64" fmla="*/ 520 w 525"/>
                <a:gd name="T65" fmla="*/ 19 h 179"/>
                <a:gd name="T66" fmla="*/ 524 w 525"/>
                <a:gd name="T67" fmla="*/ 25 h 179"/>
                <a:gd name="T68" fmla="*/ 525 w 525"/>
                <a:gd name="T69" fmla="*/ 30 h 179"/>
                <a:gd name="T70" fmla="*/ 525 w 525"/>
                <a:gd name="T71" fmla="*/ 37 h 179"/>
                <a:gd name="T72" fmla="*/ 525 w 525"/>
                <a:gd name="T73" fmla="*/ 43 h 179"/>
                <a:gd name="T74" fmla="*/ 524 w 525"/>
                <a:gd name="T75" fmla="*/ 49 h 179"/>
                <a:gd name="T76" fmla="*/ 520 w 525"/>
                <a:gd name="T77" fmla="*/ 56 h 179"/>
                <a:gd name="T78" fmla="*/ 520 w 525"/>
                <a:gd name="T79" fmla="*/ 56 h 179"/>
                <a:gd name="T80" fmla="*/ 514 w 525"/>
                <a:gd name="T81" fmla="*/ 62 h 179"/>
                <a:gd name="T82" fmla="*/ 509 w 525"/>
                <a:gd name="T83" fmla="*/ 68 h 179"/>
                <a:gd name="T84" fmla="*/ 497 w 525"/>
                <a:gd name="T85" fmla="*/ 76 h 179"/>
                <a:gd name="T86" fmla="*/ 482 w 525"/>
                <a:gd name="T87" fmla="*/ 84 h 179"/>
                <a:gd name="T88" fmla="*/ 466 w 525"/>
                <a:gd name="T89" fmla="*/ 87 h 179"/>
                <a:gd name="T90" fmla="*/ 466 w 525"/>
                <a:gd name="T91" fmla="*/ 87 h 179"/>
                <a:gd name="T92" fmla="*/ 76 w 525"/>
                <a:gd name="T93" fmla="*/ 176 h 179"/>
                <a:gd name="T94" fmla="*/ 76 w 525"/>
                <a:gd name="T95" fmla="*/ 176 h 179"/>
                <a:gd name="T96" fmla="*/ 65 w 525"/>
                <a:gd name="T97" fmla="*/ 178 h 179"/>
                <a:gd name="T98" fmla="*/ 54 w 525"/>
                <a:gd name="T99" fmla="*/ 179 h 179"/>
                <a:gd name="T100" fmla="*/ 54 w 525"/>
                <a:gd name="T101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5" h="179">
                  <a:moveTo>
                    <a:pt x="54" y="179"/>
                  </a:moveTo>
                  <a:lnTo>
                    <a:pt x="54" y="179"/>
                  </a:lnTo>
                  <a:lnTo>
                    <a:pt x="44" y="178"/>
                  </a:lnTo>
                  <a:lnTo>
                    <a:pt x="35" y="176"/>
                  </a:lnTo>
                  <a:lnTo>
                    <a:pt x="27" y="175"/>
                  </a:lnTo>
                  <a:lnTo>
                    <a:pt x="18" y="170"/>
                  </a:lnTo>
                  <a:lnTo>
                    <a:pt x="18" y="170"/>
                  </a:lnTo>
                  <a:lnTo>
                    <a:pt x="11" y="165"/>
                  </a:lnTo>
                  <a:lnTo>
                    <a:pt x="6" y="160"/>
                  </a:lnTo>
                  <a:lnTo>
                    <a:pt x="3" y="154"/>
                  </a:lnTo>
                  <a:lnTo>
                    <a:pt x="0" y="148"/>
                  </a:lnTo>
                  <a:lnTo>
                    <a:pt x="0" y="141"/>
                  </a:lnTo>
                  <a:lnTo>
                    <a:pt x="0" y="135"/>
                  </a:lnTo>
                  <a:lnTo>
                    <a:pt x="3" y="127"/>
                  </a:lnTo>
                  <a:lnTo>
                    <a:pt x="8" y="121"/>
                  </a:lnTo>
                  <a:lnTo>
                    <a:pt x="8" y="121"/>
                  </a:lnTo>
                  <a:lnTo>
                    <a:pt x="18" y="110"/>
                  </a:lnTo>
                  <a:lnTo>
                    <a:pt x="29" y="102"/>
                  </a:lnTo>
                  <a:lnTo>
                    <a:pt x="43" y="95"/>
                  </a:lnTo>
                  <a:lnTo>
                    <a:pt x="56" y="90"/>
                  </a:lnTo>
                  <a:lnTo>
                    <a:pt x="56" y="90"/>
                  </a:lnTo>
                  <a:lnTo>
                    <a:pt x="398" y="14"/>
                  </a:lnTo>
                  <a:lnTo>
                    <a:pt x="398" y="14"/>
                  </a:lnTo>
                  <a:lnTo>
                    <a:pt x="432" y="6"/>
                  </a:lnTo>
                  <a:lnTo>
                    <a:pt x="465" y="0"/>
                  </a:lnTo>
                  <a:lnTo>
                    <a:pt x="465" y="0"/>
                  </a:lnTo>
                  <a:lnTo>
                    <a:pt x="476" y="0"/>
                  </a:lnTo>
                  <a:lnTo>
                    <a:pt x="489" y="2"/>
                  </a:lnTo>
                  <a:lnTo>
                    <a:pt x="500" y="5"/>
                  </a:lnTo>
                  <a:lnTo>
                    <a:pt x="509" y="10"/>
                  </a:lnTo>
                  <a:lnTo>
                    <a:pt x="509" y="10"/>
                  </a:lnTo>
                  <a:lnTo>
                    <a:pt x="516" y="14"/>
                  </a:lnTo>
                  <a:lnTo>
                    <a:pt x="520" y="19"/>
                  </a:lnTo>
                  <a:lnTo>
                    <a:pt x="524" y="25"/>
                  </a:lnTo>
                  <a:lnTo>
                    <a:pt x="525" y="30"/>
                  </a:lnTo>
                  <a:lnTo>
                    <a:pt x="525" y="37"/>
                  </a:lnTo>
                  <a:lnTo>
                    <a:pt x="525" y="43"/>
                  </a:lnTo>
                  <a:lnTo>
                    <a:pt x="524" y="49"/>
                  </a:lnTo>
                  <a:lnTo>
                    <a:pt x="520" y="56"/>
                  </a:lnTo>
                  <a:lnTo>
                    <a:pt x="520" y="56"/>
                  </a:lnTo>
                  <a:lnTo>
                    <a:pt x="514" y="62"/>
                  </a:lnTo>
                  <a:lnTo>
                    <a:pt x="509" y="68"/>
                  </a:lnTo>
                  <a:lnTo>
                    <a:pt x="497" y="76"/>
                  </a:lnTo>
                  <a:lnTo>
                    <a:pt x="482" y="84"/>
                  </a:lnTo>
                  <a:lnTo>
                    <a:pt x="466" y="87"/>
                  </a:lnTo>
                  <a:lnTo>
                    <a:pt x="466" y="87"/>
                  </a:lnTo>
                  <a:lnTo>
                    <a:pt x="76" y="176"/>
                  </a:lnTo>
                  <a:lnTo>
                    <a:pt x="76" y="176"/>
                  </a:lnTo>
                  <a:lnTo>
                    <a:pt x="65" y="178"/>
                  </a:lnTo>
                  <a:lnTo>
                    <a:pt x="54" y="179"/>
                  </a:lnTo>
                  <a:lnTo>
                    <a:pt x="54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80" name="Freeform 1088"/>
            <p:cNvSpPr>
              <a:spLocks/>
            </p:cNvSpPr>
            <p:nvPr/>
          </p:nvSpPr>
          <p:spPr bwMode="auto">
            <a:xfrm>
              <a:off x="5338763" y="3217863"/>
              <a:ext cx="417513" cy="141288"/>
            </a:xfrm>
            <a:custGeom>
              <a:avLst/>
              <a:gdLst>
                <a:gd name="T0" fmla="*/ 54 w 525"/>
                <a:gd name="T1" fmla="*/ 179 h 179"/>
                <a:gd name="T2" fmla="*/ 54 w 525"/>
                <a:gd name="T3" fmla="*/ 179 h 179"/>
                <a:gd name="T4" fmla="*/ 44 w 525"/>
                <a:gd name="T5" fmla="*/ 177 h 179"/>
                <a:gd name="T6" fmla="*/ 35 w 525"/>
                <a:gd name="T7" fmla="*/ 176 h 179"/>
                <a:gd name="T8" fmla="*/ 27 w 525"/>
                <a:gd name="T9" fmla="*/ 174 h 179"/>
                <a:gd name="T10" fmla="*/ 19 w 525"/>
                <a:gd name="T11" fmla="*/ 169 h 179"/>
                <a:gd name="T12" fmla="*/ 19 w 525"/>
                <a:gd name="T13" fmla="*/ 169 h 179"/>
                <a:gd name="T14" fmla="*/ 11 w 525"/>
                <a:gd name="T15" fmla="*/ 166 h 179"/>
                <a:gd name="T16" fmla="*/ 6 w 525"/>
                <a:gd name="T17" fmla="*/ 160 h 179"/>
                <a:gd name="T18" fmla="*/ 3 w 525"/>
                <a:gd name="T19" fmla="*/ 153 h 179"/>
                <a:gd name="T20" fmla="*/ 0 w 525"/>
                <a:gd name="T21" fmla="*/ 147 h 179"/>
                <a:gd name="T22" fmla="*/ 0 w 525"/>
                <a:gd name="T23" fmla="*/ 141 h 179"/>
                <a:gd name="T24" fmla="*/ 0 w 525"/>
                <a:gd name="T25" fmla="*/ 133 h 179"/>
                <a:gd name="T26" fmla="*/ 3 w 525"/>
                <a:gd name="T27" fmla="*/ 126 h 179"/>
                <a:gd name="T28" fmla="*/ 8 w 525"/>
                <a:gd name="T29" fmla="*/ 120 h 179"/>
                <a:gd name="T30" fmla="*/ 8 w 525"/>
                <a:gd name="T31" fmla="*/ 120 h 179"/>
                <a:gd name="T32" fmla="*/ 18 w 525"/>
                <a:gd name="T33" fmla="*/ 109 h 179"/>
                <a:gd name="T34" fmla="*/ 30 w 525"/>
                <a:gd name="T35" fmla="*/ 101 h 179"/>
                <a:gd name="T36" fmla="*/ 43 w 525"/>
                <a:gd name="T37" fmla="*/ 95 h 179"/>
                <a:gd name="T38" fmla="*/ 57 w 525"/>
                <a:gd name="T39" fmla="*/ 90 h 179"/>
                <a:gd name="T40" fmla="*/ 57 w 525"/>
                <a:gd name="T41" fmla="*/ 90 h 179"/>
                <a:gd name="T42" fmla="*/ 365 w 525"/>
                <a:gd name="T43" fmla="*/ 20 h 179"/>
                <a:gd name="T44" fmla="*/ 365 w 525"/>
                <a:gd name="T45" fmla="*/ 20 h 179"/>
                <a:gd name="T46" fmla="*/ 452 w 525"/>
                <a:gd name="T47" fmla="*/ 1 h 179"/>
                <a:gd name="T48" fmla="*/ 452 w 525"/>
                <a:gd name="T49" fmla="*/ 1 h 179"/>
                <a:gd name="T50" fmla="*/ 466 w 525"/>
                <a:gd name="T51" fmla="*/ 0 h 179"/>
                <a:gd name="T52" fmla="*/ 479 w 525"/>
                <a:gd name="T53" fmla="*/ 0 h 179"/>
                <a:gd name="T54" fmla="*/ 492 w 525"/>
                <a:gd name="T55" fmla="*/ 1 h 179"/>
                <a:gd name="T56" fmla="*/ 504 w 525"/>
                <a:gd name="T57" fmla="*/ 6 h 179"/>
                <a:gd name="T58" fmla="*/ 504 w 525"/>
                <a:gd name="T59" fmla="*/ 6 h 179"/>
                <a:gd name="T60" fmla="*/ 512 w 525"/>
                <a:gd name="T61" fmla="*/ 11 h 179"/>
                <a:gd name="T62" fmla="*/ 519 w 525"/>
                <a:gd name="T63" fmla="*/ 17 h 179"/>
                <a:gd name="T64" fmla="*/ 522 w 525"/>
                <a:gd name="T65" fmla="*/ 23 h 179"/>
                <a:gd name="T66" fmla="*/ 525 w 525"/>
                <a:gd name="T67" fmla="*/ 30 h 179"/>
                <a:gd name="T68" fmla="*/ 525 w 525"/>
                <a:gd name="T69" fmla="*/ 38 h 179"/>
                <a:gd name="T70" fmla="*/ 524 w 525"/>
                <a:gd name="T71" fmla="*/ 44 h 179"/>
                <a:gd name="T72" fmla="*/ 520 w 525"/>
                <a:gd name="T73" fmla="*/ 52 h 179"/>
                <a:gd name="T74" fmla="*/ 516 w 525"/>
                <a:gd name="T75" fmla="*/ 60 h 179"/>
                <a:gd name="T76" fmla="*/ 516 w 525"/>
                <a:gd name="T77" fmla="*/ 60 h 179"/>
                <a:gd name="T78" fmla="*/ 506 w 525"/>
                <a:gd name="T79" fmla="*/ 69 h 179"/>
                <a:gd name="T80" fmla="*/ 497 w 525"/>
                <a:gd name="T81" fmla="*/ 77 h 179"/>
                <a:gd name="T82" fmla="*/ 484 w 525"/>
                <a:gd name="T83" fmla="*/ 82 h 179"/>
                <a:gd name="T84" fmla="*/ 471 w 525"/>
                <a:gd name="T85" fmla="*/ 87 h 179"/>
                <a:gd name="T86" fmla="*/ 471 w 525"/>
                <a:gd name="T87" fmla="*/ 87 h 179"/>
                <a:gd name="T88" fmla="*/ 284 w 525"/>
                <a:gd name="T89" fmla="*/ 128 h 179"/>
                <a:gd name="T90" fmla="*/ 284 w 525"/>
                <a:gd name="T91" fmla="*/ 128 h 179"/>
                <a:gd name="T92" fmla="*/ 76 w 525"/>
                <a:gd name="T93" fmla="*/ 176 h 179"/>
                <a:gd name="T94" fmla="*/ 76 w 525"/>
                <a:gd name="T95" fmla="*/ 176 h 179"/>
                <a:gd name="T96" fmla="*/ 65 w 525"/>
                <a:gd name="T97" fmla="*/ 177 h 179"/>
                <a:gd name="T98" fmla="*/ 54 w 525"/>
                <a:gd name="T99" fmla="*/ 179 h 179"/>
                <a:gd name="T100" fmla="*/ 54 w 525"/>
                <a:gd name="T101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5" h="179">
                  <a:moveTo>
                    <a:pt x="54" y="179"/>
                  </a:moveTo>
                  <a:lnTo>
                    <a:pt x="54" y="179"/>
                  </a:lnTo>
                  <a:lnTo>
                    <a:pt x="44" y="177"/>
                  </a:lnTo>
                  <a:lnTo>
                    <a:pt x="35" y="176"/>
                  </a:lnTo>
                  <a:lnTo>
                    <a:pt x="27" y="174"/>
                  </a:lnTo>
                  <a:lnTo>
                    <a:pt x="19" y="169"/>
                  </a:lnTo>
                  <a:lnTo>
                    <a:pt x="19" y="169"/>
                  </a:lnTo>
                  <a:lnTo>
                    <a:pt x="11" y="166"/>
                  </a:lnTo>
                  <a:lnTo>
                    <a:pt x="6" y="160"/>
                  </a:lnTo>
                  <a:lnTo>
                    <a:pt x="3" y="153"/>
                  </a:lnTo>
                  <a:lnTo>
                    <a:pt x="0" y="147"/>
                  </a:lnTo>
                  <a:lnTo>
                    <a:pt x="0" y="141"/>
                  </a:lnTo>
                  <a:lnTo>
                    <a:pt x="0" y="133"/>
                  </a:lnTo>
                  <a:lnTo>
                    <a:pt x="3" y="126"/>
                  </a:lnTo>
                  <a:lnTo>
                    <a:pt x="8" y="120"/>
                  </a:lnTo>
                  <a:lnTo>
                    <a:pt x="8" y="120"/>
                  </a:lnTo>
                  <a:lnTo>
                    <a:pt x="18" y="109"/>
                  </a:lnTo>
                  <a:lnTo>
                    <a:pt x="30" y="101"/>
                  </a:lnTo>
                  <a:lnTo>
                    <a:pt x="43" y="95"/>
                  </a:lnTo>
                  <a:lnTo>
                    <a:pt x="57" y="90"/>
                  </a:lnTo>
                  <a:lnTo>
                    <a:pt x="57" y="90"/>
                  </a:lnTo>
                  <a:lnTo>
                    <a:pt x="365" y="20"/>
                  </a:lnTo>
                  <a:lnTo>
                    <a:pt x="365" y="20"/>
                  </a:lnTo>
                  <a:lnTo>
                    <a:pt x="452" y="1"/>
                  </a:lnTo>
                  <a:lnTo>
                    <a:pt x="452" y="1"/>
                  </a:lnTo>
                  <a:lnTo>
                    <a:pt x="466" y="0"/>
                  </a:lnTo>
                  <a:lnTo>
                    <a:pt x="479" y="0"/>
                  </a:lnTo>
                  <a:lnTo>
                    <a:pt x="492" y="1"/>
                  </a:lnTo>
                  <a:lnTo>
                    <a:pt x="504" y="6"/>
                  </a:lnTo>
                  <a:lnTo>
                    <a:pt x="504" y="6"/>
                  </a:lnTo>
                  <a:lnTo>
                    <a:pt x="512" y="11"/>
                  </a:lnTo>
                  <a:lnTo>
                    <a:pt x="519" y="17"/>
                  </a:lnTo>
                  <a:lnTo>
                    <a:pt x="522" y="23"/>
                  </a:lnTo>
                  <a:lnTo>
                    <a:pt x="525" y="30"/>
                  </a:lnTo>
                  <a:lnTo>
                    <a:pt x="525" y="38"/>
                  </a:lnTo>
                  <a:lnTo>
                    <a:pt x="524" y="44"/>
                  </a:lnTo>
                  <a:lnTo>
                    <a:pt x="520" y="52"/>
                  </a:lnTo>
                  <a:lnTo>
                    <a:pt x="516" y="60"/>
                  </a:lnTo>
                  <a:lnTo>
                    <a:pt x="516" y="60"/>
                  </a:lnTo>
                  <a:lnTo>
                    <a:pt x="506" y="69"/>
                  </a:lnTo>
                  <a:lnTo>
                    <a:pt x="497" y="77"/>
                  </a:lnTo>
                  <a:lnTo>
                    <a:pt x="484" y="82"/>
                  </a:lnTo>
                  <a:lnTo>
                    <a:pt x="471" y="87"/>
                  </a:lnTo>
                  <a:lnTo>
                    <a:pt x="471" y="87"/>
                  </a:lnTo>
                  <a:lnTo>
                    <a:pt x="284" y="128"/>
                  </a:lnTo>
                  <a:lnTo>
                    <a:pt x="284" y="128"/>
                  </a:lnTo>
                  <a:lnTo>
                    <a:pt x="76" y="176"/>
                  </a:lnTo>
                  <a:lnTo>
                    <a:pt x="76" y="176"/>
                  </a:lnTo>
                  <a:lnTo>
                    <a:pt x="65" y="177"/>
                  </a:lnTo>
                  <a:lnTo>
                    <a:pt x="54" y="179"/>
                  </a:lnTo>
                  <a:lnTo>
                    <a:pt x="54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81" name="Freeform 1089"/>
            <p:cNvSpPr>
              <a:spLocks/>
            </p:cNvSpPr>
            <p:nvPr/>
          </p:nvSpPr>
          <p:spPr bwMode="auto">
            <a:xfrm>
              <a:off x="5378450" y="3135313"/>
              <a:ext cx="280988" cy="117475"/>
            </a:xfrm>
            <a:custGeom>
              <a:avLst/>
              <a:gdLst>
                <a:gd name="T0" fmla="*/ 356 w 356"/>
                <a:gd name="T1" fmla="*/ 43 h 148"/>
                <a:gd name="T2" fmla="*/ 356 w 356"/>
                <a:gd name="T3" fmla="*/ 43 h 148"/>
                <a:gd name="T4" fmla="*/ 354 w 356"/>
                <a:gd name="T5" fmla="*/ 51 h 148"/>
                <a:gd name="T6" fmla="*/ 352 w 356"/>
                <a:gd name="T7" fmla="*/ 59 h 148"/>
                <a:gd name="T8" fmla="*/ 349 w 356"/>
                <a:gd name="T9" fmla="*/ 65 h 148"/>
                <a:gd name="T10" fmla="*/ 344 w 356"/>
                <a:gd name="T11" fmla="*/ 72 h 148"/>
                <a:gd name="T12" fmla="*/ 340 w 356"/>
                <a:gd name="T13" fmla="*/ 77 h 148"/>
                <a:gd name="T14" fmla="*/ 333 w 356"/>
                <a:gd name="T15" fmla="*/ 81 h 148"/>
                <a:gd name="T16" fmla="*/ 327 w 356"/>
                <a:gd name="T17" fmla="*/ 84 h 148"/>
                <a:gd name="T18" fmla="*/ 319 w 356"/>
                <a:gd name="T19" fmla="*/ 86 h 148"/>
                <a:gd name="T20" fmla="*/ 319 w 356"/>
                <a:gd name="T21" fmla="*/ 86 h 148"/>
                <a:gd name="T22" fmla="*/ 57 w 356"/>
                <a:gd name="T23" fmla="*/ 146 h 148"/>
                <a:gd name="T24" fmla="*/ 57 w 356"/>
                <a:gd name="T25" fmla="*/ 146 h 148"/>
                <a:gd name="T26" fmla="*/ 46 w 356"/>
                <a:gd name="T27" fmla="*/ 148 h 148"/>
                <a:gd name="T28" fmla="*/ 35 w 356"/>
                <a:gd name="T29" fmla="*/ 146 h 148"/>
                <a:gd name="T30" fmla="*/ 26 w 356"/>
                <a:gd name="T31" fmla="*/ 143 h 148"/>
                <a:gd name="T32" fmla="*/ 16 w 356"/>
                <a:gd name="T33" fmla="*/ 137 h 148"/>
                <a:gd name="T34" fmla="*/ 16 w 356"/>
                <a:gd name="T35" fmla="*/ 137 h 148"/>
                <a:gd name="T36" fmla="*/ 7 w 356"/>
                <a:gd name="T37" fmla="*/ 129 h 148"/>
                <a:gd name="T38" fmla="*/ 2 w 356"/>
                <a:gd name="T39" fmla="*/ 118 h 148"/>
                <a:gd name="T40" fmla="*/ 0 w 356"/>
                <a:gd name="T41" fmla="*/ 107 h 148"/>
                <a:gd name="T42" fmla="*/ 2 w 356"/>
                <a:gd name="T43" fmla="*/ 94 h 148"/>
                <a:gd name="T44" fmla="*/ 2 w 356"/>
                <a:gd name="T45" fmla="*/ 94 h 148"/>
                <a:gd name="T46" fmla="*/ 7 w 356"/>
                <a:gd name="T47" fmla="*/ 83 h 148"/>
                <a:gd name="T48" fmla="*/ 15 w 356"/>
                <a:gd name="T49" fmla="*/ 73 h 148"/>
                <a:gd name="T50" fmla="*/ 24 w 356"/>
                <a:gd name="T51" fmla="*/ 67 h 148"/>
                <a:gd name="T52" fmla="*/ 37 w 356"/>
                <a:gd name="T53" fmla="*/ 62 h 148"/>
                <a:gd name="T54" fmla="*/ 37 w 356"/>
                <a:gd name="T55" fmla="*/ 62 h 148"/>
                <a:gd name="T56" fmla="*/ 259 w 356"/>
                <a:gd name="T57" fmla="*/ 12 h 148"/>
                <a:gd name="T58" fmla="*/ 259 w 356"/>
                <a:gd name="T59" fmla="*/ 12 h 148"/>
                <a:gd name="T60" fmla="*/ 305 w 356"/>
                <a:gd name="T61" fmla="*/ 2 h 148"/>
                <a:gd name="T62" fmla="*/ 305 w 356"/>
                <a:gd name="T63" fmla="*/ 2 h 148"/>
                <a:gd name="T64" fmla="*/ 314 w 356"/>
                <a:gd name="T65" fmla="*/ 0 h 148"/>
                <a:gd name="T66" fmla="*/ 324 w 356"/>
                <a:gd name="T67" fmla="*/ 2 h 148"/>
                <a:gd name="T68" fmla="*/ 332 w 356"/>
                <a:gd name="T69" fmla="*/ 5 h 148"/>
                <a:gd name="T70" fmla="*/ 340 w 356"/>
                <a:gd name="T71" fmla="*/ 10 h 148"/>
                <a:gd name="T72" fmla="*/ 346 w 356"/>
                <a:gd name="T73" fmla="*/ 18 h 148"/>
                <a:gd name="T74" fmla="*/ 351 w 356"/>
                <a:gd name="T75" fmla="*/ 26 h 148"/>
                <a:gd name="T76" fmla="*/ 354 w 356"/>
                <a:gd name="T77" fmla="*/ 34 h 148"/>
                <a:gd name="T78" fmla="*/ 356 w 356"/>
                <a:gd name="T79" fmla="*/ 43 h 148"/>
                <a:gd name="T80" fmla="*/ 356 w 356"/>
                <a:gd name="T81" fmla="*/ 4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6" h="148">
                  <a:moveTo>
                    <a:pt x="356" y="43"/>
                  </a:moveTo>
                  <a:lnTo>
                    <a:pt x="356" y="43"/>
                  </a:lnTo>
                  <a:lnTo>
                    <a:pt x="354" y="51"/>
                  </a:lnTo>
                  <a:lnTo>
                    <a:pt x="352" y="59"/>
                  </a:lnTo>
                  <a:lnTo>
                    <a:pt x="349" y="65"/>
                  </a:lnTo>
                  <a:lnTo>
                    <a:pt x="344" y="72"/>
                  </a:lnTo>
                  <a:lnTo>
                    <a:pt x="340" y="77"/>
                  </a:lnTo>
                  <a:lnTo>
                    <a:pt x="333" y="81"/>
                  </a:lnTo>
                  <a:lnTo>
                    <a:pt x="327" y="84"/>
                  </a:lnTo>
                  <a:lnTo>
                    <a:pt x="319" y="86"/>
                  </a:lnTo>
                  <a:lnTo>
                    <a:pt x="319" y="86"/>
                  </a:lnTo>
                  <a:lnTo>
                    <a:pt x="57" y="146"/>
                  </a:lnTo>
                  <a:lnTo>
                    <a:pt x="57" y="146"/>
                  </a:lnTo>
                  <a:lnTo>
                    <a:pt x="46" y="148"/>
                  </a:lnTo>
                  <a:lnTo>
                    <a:pt x="35" y="146"/>
                  </a:lnTo>
                  <a:lnTo>
                    <a:pt x="26" y="143"/>
                  </a:lnTo>
                  <a:lnTo>
                    <a:pt x="16" y="137"/>
                  </a:lnTo>
                  <a:lnTo>
                    <a:pt x="16" y="137"/>
                  </a:lnTo>
                  <a:lnTo>
                    <a:pt x="7" y="129"/>
                  </a:lnTo>
                  <a:lnTo>
                    <a:pt x="2" y="118"/>
                  </a:lnTo>
                  <a:lnTo>
                    <a:pt x="0" y="107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7" y="83"/>
                  </a:lnTo>
                  <a:lnTo>
                    <a:pt x="15" y="73"/>
                  </a:lnTo>
                  <a:lnTo>
                    <a:pt x="24" y="67"/>
                  </a:lnTo>
                  <a:lnTo>
                    <a:pt x="37" y="62"/>
                  </a:lnTo>
                  <a:lnTo>
                    <a:pt x="37" y="62"/>
                  </a:lnTo>
                  <a:lnTo>
                    <a:pt x="259" y="12"/>
                  </a:lnTo>
                  <a:lnTo>
                    <a:pt x="259" y="12"/>
                  </a:lnTo>
                  <a:lnTo>
                    <a:pt x="305" y="2"/>
                  </a:lnTo>
                  <a:lnTo>
                    <a:pt x="305" y="2"/>
                  </a:lnTo>
                  <a:lnTo>
                    <a:pt x="314" y="0"/>
                  </a:lnTo>
                  <a:lnTo>
                    <a:pt x="324" y="2"/>
                  </a:lnTo>
                  <a:lnTo>
                    <a:pt x="332" y="5"/>
                  </a:lnTo>
                  <a:lnTo>
                    <a:pt x="340" y="10"/>
                  </a:lnTo>
                  <a:lnTo>
                    <a:pt x="346" y="18"/>
                  </a:lnTo>
                  <a:lnTo>
                    <a:pt x="351" y="26"/>
                  </a:lnTo>
                  <a:lnTo>
                    <a:pt x="354" y="34"/>
                  </a:lnTo>
                  <a:lnTo>
                    <a:pt x="356" y="43"/>
                  </a:lnTo>
                  <a:lnTo>
                    <a:pt x="356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82" name="Freeform 1090"/>
            <p:cNvSpPr>
              <a:spLocks/>
            </p:cNvSpPr>
            <p:nvPr/>
          </p:nvSpPr>
          <p:spPr bwMode="auto">
            <a:xfrm>
              <a:off x="5607050" y="3527426"/>
              <a:ext cx="122238" cy="141288"/>
            </a:xfrm>
            <a:custGeom>
              <a:avLst/>
              <a:gdLst>
                <a:gd name="T0" fmla="*/ 48 w 154"/>
                <a:gd name="T1" fmla="*/ 179 h 179"/>
                <a:gd name="T2" fmla="*/ 48 w 154"/>
                <a:gd name="T3" fmla="*/ 179 h 179"/>
                <a:gd name="T4" fmla="*/ 6 w 154"/>
                <a:gd name="T5" fmla="*/ 179 h 179"/>
                <a:gd name="T6" fmla="*/ 6 w 154"/>
                <a:gd name="T7" fmla="*/ 179 h 179"/>
                <a:gd name="T8" fmla="*/ 2 w 154"/>
                <a:gd name="T9" fmla="*/ 177 h 179"/>
                <a:gd name="T10" fmla="*/ 0 w 154"/>
                <a:gd name="T11" fmla="*/ 176 h 179"/>
                <a:gd name="T12" fmla="*/ 0 w 154"/>
                <a:gd name="T13" fmla="*/ 172 h 179"/>
                <a:gd name="T14" fmla="*/ 0 w 154"/>
                <a:gd name="T15" fmla="*/ 172 h 179"/>
                <a:gd name="T16" fmla="*/ 3 w 154"/>
                <a:gd name="T17" fmla="*/ 139 h 179"/>
                <a:gd name="T18" fmla="*/ 9 w 154"/>
                <a:gd name="T19" fmla="*/ 106 h 179"/>
                <a:gd name="T20" fmla="*/ 13 w 154"/>
                <a:gd name="T21" fmla="*/ 88 h 179"/>
                <a:gd name="T22" fmla="*/ 19 w 154"/>
                <a:gd name="T23" fmla="*/ 73 h 179"/>
                <a:gd name="T24" fmla="*/ 25 w 154"/>
                <a:gd name="T25" fmla="*/ 57 h 179"/>
                <a:gd name="T26" fmla="*/ 33 w 154"/>
                <a:gd name="T27" fmla="*/ 41 h 179"/>
                <a:gd name="T28" fmla="*/ 33 w 154"/>
                <a:gd name="T29" fmla="*/ 41 h 179"/>
                <a:gd name="T30" fmla="*/ 40 w 154"/>
                <a:gd name="T31" fmla="*/ 33 h 179"/>
                <a:gd name="T32" fmla="*/ 44 w 154"/>
                <a:gd name="T33" fmla="*/ 25 h 179"/>
                <a:gd name="T34" fmla="*/ 52 w 154"/>
                <a:gd name="T35" fmla="*/ 17 h 179"/>
                <a:gd name="T36" fmla="*/ 60 w 154"/>
                <a:gd name="T37" fmla="*/ 12 h 179"/>
                <a:gd name="T38" fmla="*/ 68 w 154"/>
                <a:gd name="T39" fmla="*/ 8 h 179"/>
                <a:gd name="T40" fmla="*/ 76 w 154"/>
                <a:gd name="T41" fmla="*/ 4 h 179"/>
                <a:gd name="T42" fmla="*/ 86 w 154"/>
                <a:gd name="T43" fmla="*/ 1 h 179"/>
                <a:gd name="T44" fmla="*/ 97 w 154"/>
                <a:gd name="T45" fmla="*/ 0 h 179"/>
                <a:gd name="T46" fmla="*/ 97 w 154"/>
                <a:gd name="T47" fmla="*/ 0 h 179"/>
                <a:gd name="T48" fmla="*/ 119 w 154"/>
                <a:gd name="T49" fmla="*/ 0 h 179"/>
                <a:gd name="T50" fmla="*/ 140 w 154"/>
                <a:gd name="T51" fmla="*/ 0 h 179"/>
                <a:gd name="T52" fmla="*/ 140 w 154"/>
                <a:gd name="T53" fmla="*/ 0 h 179"/>
                <a:gd name="T54" fmla="*/ 147 w 154"/>
                <a:gd name="T55" fmla="*/ 1 h 179"/>
                <a:gd name="T56" fmla="*/ 152 w 154"/>
                <a:gd name="T57" fmla="*/ 4 h 179"/>
                <a:gd name="T58" fmla="*/ 154 w 154"/>
                <a:gd name="T59" fmla="*/ 11 h 179"/>
                <a:gd name="T60" fmla="*/ 152 w 154"/>
                <a:gd name="T61" fmla="*/ 19 h 179"/>
                <a:gd name="T62" fmla="*/ 152 w 154"/>
                <a:gd name="T63" fmla="*/ 19 h 179"/>
                <a:gd name="T64" fmla="*/ 147 w 154"/>
                <a:gd name="T65" fmla="*/ 25 h 179"/>
                <a:gd name="T66" fmla="*/ 143 w 154"/>
                <a:gd name="T67" fmla="*/ 31 h 179"/>
                <a:gd name="T68" fmla="*/ 143 w 154"/>
                <a:gd name="T69" fmla="*/ 31 h 179"/>
                <a:gd name="T70" fmla="*/ 130 w 154"/>
                <a:gd name="T71" fmla="*/ 46 h 179"/>
                <a:gd name="T72" fmla="*/ 119 w 154"/>
                <a:gd name="T73" fmla="*/ 61 h 179"/>
                <a:gd name="T74" fmla="*/ 109 w 154"/>
                <a:gd name="T75" fmla="*/ 76 h 179"/>
                <a:gd name="T76" fmla="*/ 103 w 154"/>
                <a:gd name="T77" fmla="*/ 92 h 179"/>
                <a:gd name="T78" fmla="*/ 98 w 154"/>
                <a:gd name="T79" fmla="*/ 109 h 179"/>
                <a:gd name="T80" fmla="*/ 95 w 154"/>
                <a:gd name="T81" fmla="*/ 126 h 179"/>
                <a:gd name="T82" fmla="*/ 94 w 154"/>
                <a:gd name="T83" fmla="*/ 145 h 179"/>
                <a:gd name="T84" fmla="*/ 94 w 154"/>
                <a:gd name="T85" fmla="*/ 165 h 179"/>
                <a:gd name="T86" fmla="*/ 94 w 154"/>
                <a:gd name="T87" fmla="*/ 165 h 179"/>
                <a:gd name="T88" fmla="*/ 94 w 154"/>
                <a:gd name="T89" fmla="*/ 172 h 179"/>
                <a:gd name="T90" fmla="*/ 92 w 154"/>
                <a:gd name="T91" fmla="*/ 177 h 179"/>
                <a:gd name="T92" fmla="*/ 87 w 154"/>
                <a:gd name="T93" fmla="*/ 179 h 179"/>
                <a:gd name="T94" fmla="*/ 79 w 154"/>
                <a:gd name="T95" fmla="*/ 179 h 179"/>
                <a:gd name="T96" fmla="*/ 79 w 154"/>
                <a:gd name="T97" fmla="*/ 179 h 179"/>
                <a:gd name="T98" fmla="*/ 48 w 154"/>
                <a:gd name="T99" fmla="*/ 179 h 179"/>
                <a:gd name="T100" fmla="*/ 48 w 154"/>
                <a:gd name="T101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4" h="179">
                  <a:moveTo>
                    <a:pt x="48" y="179"/>
                  </a:moveTo>
                  <a:lnTo>
                    <a:pt x="48" y="179"/>
                  </a:lnTo>
                  <a:lnTo>
                    <a:pt x="6" y="179"/>
                  </a:lnTo>
                  <a:lnTo>
                    <a:pt x="6" y="179"/>
                  </a:lnTo>
                  <a:lnTo>
                    <a:pt x="2" y="177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3" y="139"/>
                  </a:lnTo>
                  <a:lnTo>
                    <a:pt x="9" y="106"/>
                  </a:lnTo>
                  <a:lnTo>
                    <a:pt x="13" y="88"/>
                  </a:lnTo>
                  <a:lnTo>
                    <a:pt x="19" y="73"/>
                  </a:lnTo>
                  <a:lnTo>
                    <a:pt x="25" y="57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40" y="33"/>
                  </a:lnTo>
                  <a:lnTo>
                    <a:pt x="44" y="25"/>
                  </a:lnTo>
                  <a:lnTo>
                    <a:pt x="52" y="17"/>
                  </a:lnTo>
                  <a:lnTo>
                    <a:pt x="60" y="12"/>
                  </a:lnTo>
                  <a:lnTo>
                    <a:pt x="68" y="8"/>
                  </a:lnTo>
                  <a:lnTo>
                    <a:pt x="76" y="4"/>
                  </a:lnTo>
                  <a:lnTo>
                    <a:pt x="86" y="1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119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7" y="1"/>
                  </a:lnTo>
                  <a:lnTo>
                    <a:pt x="152" y="4"/>
                  </a:lnTo>
                  <a:lnTo>
                    <a:pt x="154" y="11"/>
                  </a:lnTo>
                  <a:lnTo>
                    <a:pt x="152" y="19"/>
                  </a:lnTo>
                  <a:lnTo>
                    <a:pt x="152" y="19"/>
                  </a:lnTo>
                  <a:lnTo>
                    <a:pt x="147" y="25"/>
                  </a:lnTo>
                  <a:lnTo>
                    <a:pt x="143" y="31"/>
                  </a:lnTo>
                  <a:lnTo>
                    <a:pt x="143" y="31"/>
                  </a:lnTo>
                  <a:lnTo>
                    <a:pt x="130" y="46"/>
                  </a:lnTo>
                  <a:lnTo>
                    <a:pt x="119" y="61"/>
                  </a:lnTo>
                  <a:lnTo>
                    <a:pt x="109" y="76"/>
                  </a:lnTo>
                  <a:lnTo>
                    <a:pt x="103" y="92"/>
                  </a:lnTo>
                  <a:lnTo>
                    <a:pt x="98" y="109"/>
                  </a:lnTo>
                  <a:lnTo>
                    <a:pt x="95" y="126"/>
                  </a:lnTo>
                  <a:lnTo>
                    <a:pt x="94" y="145"/>
                  </a:lnTo>
                  <a:lnTo>
                    <a:pt x="94" y="165"/>
                  </a:lnTo>
                  <a:lnTo>
                    <a:pt x="94" y="165"/>
                  </a:lnTo>
                  <a:lnTo>
                    <a:pt x="94" y="172"/>
                  </a:lnTo>
                  <a:lnTo>
                    <a:pt x="92" y="177"/>
                  </a:lnTo>
                  <a:lnTo>
                    <a:pt x="87" y="179"/>
                  </a:lnTo>
                  <a:lnTo>
                    <a:pt x="79" y="179"/>
                  </a:lnTo>
                  <a:lnTo>
                    <a:pt x="79" y="179"/>
                  </a:lnTo>
                  <a:lnTo>
                    <a:pt x="48" y="179"/>
                  </a:lnTo>
                  <a:lnTo>
                    <a:pt x="48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83" name="Freeform 1091"/>
            <p:cNvSpPr>
              <a:spLocks/>
            </p:cNvSpPr>
            <p:nvPr/>
          </p:nvSpPr>
          <p:spPr bwMode="auto">
            <a:xfrm>
              <a:off x="5410200" y="3578226"/>
              <a:ext cx="74613" cy="90488"/>
            </a:xfrm>
            <a:custGeom>
              <a:avLst/>
              <a:gdLst>
                <a:gd name="T0" fmla="*/ 0 w 94"/>
                <a:gd name="T1" fmla="*/ 116 h 116"/>
                <a:gd name="T2" fmla="*/ 0 w 94"/>
                <a:gd name="T3" fmla="*/ 116 h 116"/>
                <a:gd name="T4" fmla="*/ 2 w 94"/>
                <a:gd name="T5" fmla="*/ 92 h 116"/>
                <a:gd name="T6" fmla="*/ 4 w 94"/>
                <a:gd name="T7" fmla="*/ 68 h 116"/>
                <a:gd name="T8" fmla="*/ 4 w 94"/>
                <a:gd name="T9" fmla="*/ 44 h 116"/>
                <a:gd name="T10" fmla="*/ 2 w 94"/>
                <a:gd name="T11" fmla="*/ 33 h 116"/>
                <a:gd name="T12" fmla="*/ 0 w 94"/>
                <a:gd name="T13" fmla="*/ 22 h 116"/>
                <a:gd name="T14" fmla="*/ 0 w 94"/>
                <a:gd name="T15" fmla="*/ 22 h 116"/>
                <a:gd name="T16" fmla="*/ 42 w 94"/>
                <a:gd name="T17" fmla="*/ 10 h 116"/>
                <a:gd name="T18" fmla="*/ 42 w 94"/>
                <a:gd name="T19" fmla="*/ 10 h 116"/>
                <a:gd name="T20" fmla="*/ 58 w 94"/>
                <a:gd name="T21" fmla="*/ 6 h 116"/>
                <a:gd name="T22" fmla="*/ 73 w 94"/>
                <a:gd name="T23" fmla="*/ 2 h 116"/>
                <a:gd name="T24" fmla="*/ 73 w 94"/>
                <a:gd name="T25" fmla="*/ 2 h 116"/>
                <a:gd name="T26" fmla="*/ 78 w 94"/>
                <a:gd name="T27" fmla="*/ 0 h 116"/>
                <a:gd name="T28" fmla="*/ 81 w 94"/>
                <a:gd name="T29" fmla="*/ 2 h 116"/>
                <a:gd name="T30" fmla="*/ 85 w 94"/>
                <a:gd name="T31" fmla="*/ 3 h 116"/>
                <a:gd name="T32" fmla="*/ 86 w 94"/>
                <a:gd name="T33" fmla="*/ 8 h 116"/>
                <a:gd name="T34" fmla="*/ 86 w 94"/>
                <a:gd name="T35" fmla="*/ 8 h 116"/>
                <a:gd name="T36" fmla="*/ 91 w 94"/>
                <a:gd name="T37" fmla="*/ 25 h 116"/>
                <a:gd name="T38" fmla="*/ 92 w 94"/>
                <a:gd name="T39" fmla="*/ 33 h 116"/>
                <a:gd name="T40" fmla="*/ 94 w 94"/>
                <a:gd name="T41" fmla="*/ 43 h 116"/>
                <a:gd name="T42" fmla="*/ 94 w 94"/>
                <a:gd name="T43" fmla="*/ 43 h 116"/>
                <a:gd name="T44" fmla="*/ 94 w 94"/>
                <a:gd name="T45" fmla="*/ 76 h 116"/>
                <a:gd name="T46" fmla="*/ 94 w 94"/>
                <a:gd name="T47" fmla="*/ 109 h 116"/>
                <a:gd name="T48" fmla="*/ 94 w 94"/>
                <a:gd name="T49" fmla="*/ 109 h 116"/>
                <a:gd name="T50" fmla="*/ 94 w 94"/>
                <a:gd name="T51" fmla="*/ 111 h 116"/>
                <a:gd name="T52" fmla="*/ 92 w 94"/>
                <a:gd name="T53" fmla="*/ 114 h 116"/>
                <a:gd name="T54" fmla="*/ 91 w 94"/>
                <a:gd name="T55" fmla="*/ 116 h 116"/>
                <a:gd name="T56" fmla="*/ 88 w 94"/>
                <a:gd name="T57" fmla="*/ 116 h 116"/>
                <a:gd name="T58" fmla="*/ 88 w 94"/>
                <a:gd name="T59" fmla="*/ 116 h 116"/>
                <a:gd name="T60" fmla="*/ 0 w 94"/>
                <a:gd name="T61" fmla="*/ 116 h 116"/>
                <a:gd name="T62" fmla="*/ 0 w 94"/>
                <a:gd name="T63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4" h="116">
                  <a:moveTo>
                    <a:pt x="0" y="116"/>
                  </a:moveTo>
                  <a:lnTo>
                    <a:pt x="0" y="116"/>
                  </a:lnTo>
                  <a:lnTo>
                    <a:pt x="2" y="92"/>
                  </a:lnTo>
                  <a:lnTo>
                    <a:pt x="4" y="68"/>
                  </a:lnTo>
                  <a:lnTo>
                    <a:pt x="4" y="44"/>
                  </a:lnTo>
                  <a:lnTo>
                    <a:pt x="2" y="33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58" y="6"/>
                  </a:lnTo>
                  <a:lnTo>
                    <a:pt x="73" y="2"/>
                  </a:lnTo>
                  <a:lnTo>
                    <a:pt x="73" y="2"/>
                  </a:lnTo>
                  <a:lnTo>
                    <a:pt x="78" y="0"/>
                  </a:lnTo>
                  <a:lnTo>
                    <a:pt x="81" y="2"/>
                  </a:lnTo>
                  <a:lnTo>
                    <a:pt x="85" y="3"/>
                  </a:lnTo>
                  <a:lnTo>
                    <a:pt x="86" y="8"/>
                  </a:lnTo>
                  <a:lnTo>
                    <a:pt x="86" y="8"/>
                  </a:lnTo>
                  <a:lnTo>
                    <a:pt x="91" y="25"/>
                  </a:lnTo>
                  <a:lnTo>
                    <a:pt x="92" y="33"/>
                  </a:lnTo>
                  <a:lnTo>
                    <a:pt x="94" y="43"/>
                  </a:lnTo>
                  <a:lnTo>
                    <a:pt x="94" y="43"/>
                  </a:lnTo>
                  <a:lnTo>
                    <a:pt x="94" y="76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94" y="111"/>
                  </a:lnTo>
                  <a:lnTo>
                    <a:pt x="92" y="114"/>
                  </a:lnTo>
                  <a:lnTo>
                    <a:pt x="91" y="116"/>
                  </a:lnTo>
                  <a:lnTo>
                    <a:pt x="88" y="116"/>
                  </a:lnTo>
                  <a:lnTo>
                    <a:pt x="88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84" name="Freeform 1092"/>
            <p:cNvSpPr>
              <a:spLocks/>
            </p:cNvSpPr>
            <p:nvPr/>
          </p:nvSpPr>
          <p:spPr bwMode="auto">
            <a:xfrm>
              <a:off x="5435600" y="4040188"/>
              <a:ext cx="222250" cy="19050"/>
            </a:xfrm>
            <a:custGeom>
              <a:avLst/>
              <a:gdLst>
                <a:gd name="T0" fmla="*/ 140 w 281"/>
                <a:gd name="T1" fmla="*/ 23 h 23"/>
                <a:gd name="T2" fmla="*/ 140 w 281"/>
                <a:gd name="T3" fmla="*/ 23 h 23"/>
                <a:gd name="T4" fmla="*/ 10 w 281"/>
                <a:gd name="T5" fmla="*/ 23 h 23"/>
                <a:gd name="T6" fmla="*/ 10 w 281"/>
                <a:gd name="T7" fmla="*/ 23 h 23"/>
                <a:gd name="T8" fmla="*/ 5 w 281"/>
                <a:gd name="T9" fmla="*/ 23 h 23"/>
                <a:gd name="T10" fmla="*/ 3 w 281"/>
                <a:gd name="T11" fmla="*/ 22 h 23"/>
                <a:gd name="T12" fmla="*/ 2 w 281"/>
                <a:gd name="T13" fmla="*/ 19 h 23"/>
                <a:gd name="T14" fmla="*/ 0 w 281"/>
                <a:gd name="T15" fmla="*/ 15 h 23"/>
                <a:gd name="T16" fmla="*/ 0 w 281"/>
                <a:gd name="T17" fmla="*/ 15 h 23"/>
                <a:gd name="T18" fmla="*/ 2 w 281"/>
                <a:gd name="T19" fmla="*/ 6 h 23"/>
                <a:gd name="T20" fmla="*/ 3 w 281"/>
                <a:gd name="T21" fmla="*/ 1 h 23"/>
                <a:gd name="T22" fmla="*/ 8 w 281"/>
                <a:gd name="T23" fmla="*/ 0 h 23"/>
                <a:gd name="T24" fmla="*/ 18 w 281"/>
                <a:gd name="T25" fmla="*/ 0 h 23"/>
                <a:gd name="T26" fmla="*/ 18 w 281"/>
                <a:gd name="T27" fmla="*/ 0 h 23"/>
                <a:gd name="T28" fmla="*/ 270 w 281"/>
                <a:gd name="T29" fmla="*/ 0 h 23"/>
                <a:gd name="T30" fmla="*/ 270 w 281"/>
                <a:gd name="T31" fmla="*/ 0 h 23"/>
                <a:gd name="T32" fmla="*/ 276 w 281"/>
                <a:gd name="T33" fmla="*/ 0 h 23"/>
                <a:gd name="T34" fmla="*/ 279 w 281"/>
                <a:gd name="T35" fmla="*/ 0 h 23"/>
                <a:gd name="T36" fmla="*/ 281 w 281"/>
                <a:gd name="T37" fmla="*/ 3 h 23"/>
                <a:gd name="T38" fmla="*/ 281 w 281"/>
                <a:gd name="T39" fmla="*/ 9 h 23"/>
                <a:gd name="T40" fmla="*/ 281 w 281"/>
                <a:gd name="T41" fmla="*/ 9 h 23"/>
                <a:gd name="T42" fmla="*/ 281 w 281"/>
                <a:gd name="T43" fmla="*/ 19 h 23"/>
                <a:gd name="T44" fmla="*/ 279 w 281"/>
                <a:gd name="T45" fmla="*/ 23 h 23"/>
                <a:gd name="T46" fmla="*/ 275 w 281"/>
                <a:gd name="T47" fmla="*/ 23 h 23"/>
                <a:gd name="T48" fmla="*/ 265 w 281"/>
                <a:gd name="T49" fmla="*/ 23 h 23"/>
                <a:gd name="T50" fmla="*/ 265 w 281"/>
                <a:gd name="T51" fmla="*/ 23 h 23"/>
                <a:gd name="T52" fmla="*/ 140 w 281"/>
                <a:gd name="T53" fmla="*/ 23 h 23"/>
                <a:gd name="T54" fmla="*/ 140 w 281"/>
                <a:gd name="T5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1" h="23">
                  <a:moveTo>
                    <a:pt x="140" y="23"/>
                  </a:moveTo>
                  <a:lnTo>
                    <a:pt x="140" y="23"/>
                  </a:lnTo>
                  <a:lnTo>
                    <a:pt x="10" y="23"/>
                  </a:lnTo>
                  <a:lnTo>
                    <a:pt x="10" y="23"/>
                  </a:lnTo>
                  <a:lnTo>
                    <a:pt x="5" y="23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6"/>
                  </a:lnTo>
                  <a:lnTo>
                    <a:pt x="3" y="1"/>
                  </a:lnTo>
                  <a:lnTo>
                    <a:pt x="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79" y="0"/>
                  </a:lnTo>
                  <a:lnTo>
                    <a:pt x="281" y="3"/>
                  </a:lnTo>
                  <a:lnTo>
                    <a:pt x="281" y="9"/>
                  </a:lnTo>
                  <a:lnTo>
                    <a:pt x="281" y="9"/>
                  </a:lnTo>
                  <a:lnTo>
                    <a:pt x="281" y="19"/>
                  </a:lnTo>
                  <a:lnTo>
                    <a:pt x="279" y="23"/>
                  </a:lnTo>
                  <a:lnTo>
                    <a:pt x="275" y="23"/>
                  </a:lnTo>
                  <a:lnTo>
                    <a:pt x="265" y="23"/>
                  </a:lnTo>
                  <a:lnTo>
                    <a:pt x="265" y="23"/>
                  </a:lnTo>
                  <a:lnTo>
                    <a:pt x="140" y="23"/>
                  </a:lnTo>
                  <a:lnTo>
                    <a:pt x="14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85" name="Freeform 1093"/>
            <p:cNvSpPr>
              <a:spLocks/>
            </p:cNvSpPr>
            <p:nvPr/>
          </p:nvSpPr>
          <p:spPr bwMode="auto">
            <a:xfrm>
              <a:off x="5435600" y="4089401"/>
              <a:ext cx="222250" cy="19050"/>
            </a:xfrm>
            <a:custGeom>
              <a:avLst/>
              <a:gdLst>
                <a:gd name="T0" fmla="*/ 140 w 281"/>
                <a:gd name="T1" fmla="*/ 24 h 24"/>
                <a:gd name="T2" fmla="*/ 140 w 281"/>
                <a:gd name="T3" fmla="*/ 24 h 24"/>
                <a:gd name="T4" fmla="*/ 10 w 281"/>
                <a:gd name="T5" fmla="*/ 24 h 24"/>
                <a:gd name="T6" fmla="*/ 10 w 281"/>
                <a:gd name="T7" fmla="*/ 24 h 24"/>
                <a:gd name="T8" fmla="*/ 7 w 281"/>
                <a:gd name="T9" fmla="*/ 24 h 24"/>
                <a:gd name="T10" fmla="*/ 3 w 281"/>
                <a:gd name="T11" fmla="*/ 23 h 24"/>
                <a:gd name="T12" fmla="*/ 2 w 281"/>
                <a:gd name="T13" fmla="*/ 21 h 24"/>
                <a:gd name="T14" fmla="*/ 0 w 281"/>
                <a:gd name="T15" fmla="*/ 16 h 24"/>
                <a:gd name="T16" fmla="*/ 0 w 281"/>
                <a:gd name="T17" fmla="*/ 16 h 24"/>
                <a:gd name="T18" fmla="*/ 2 w 281"/>
                <a:gd name="T19" fmla="*/ 7 h 24"/>
                <a:gd name="T20" fmla="*/ 3 w 281"/>
                <a:gd name="T21" fmla="*/ 2 h 24"/>
                <a:gd name="T22" fmla="*/ 8 w 281"/>
                <a:gd name="T23" fmla="*/ 0 h 24"/>
                <a:gd name="T24" fmla="*/ 16 w 281"/>
                <a:gd name="T25" fmla="*/ 0 h 24"/>
                <a:gd name="T26" fmla="*/ 16 w 281"/>
                <a:gd name="T27" fmla="*/ 0 h 24"/>
                <a:gd name="T28" fmla="*/ 270 w 281"/>
                <a:gd name="T29" fmla="*/ 0 h 24"/>
                <a:gd name="T30" fmla="*/ 270 w 281"/>
                <a:gd name="T31" fmla="*/ 0 h 24"/>
                <a:gd name="T32" fmla="*/ 276 w 281"/>
                <a:gd name="T33" fmla="*/ 0 h 24"/>
                <a:gd name="T34" fmla="*/ 279 w 281"/>
                <a:gd name="T35" fmla="*/ 2 h 24"/>
                <a:gd name="T36" fmla="*/ 281 w 281"/>
                <a:gd name="T37" fmla="*/ 4 h 24"/>
                <a:gd name="T38" fmla="*/ 281 w 281"/>
                <a:gd name="T39" fmla="*/ 10 h 24"/>
                <a:gd name="T40" fmla="*/ 281 w 281"/>
                <a:gd name="T41" fmla="*/ 10 h 24"/>
                <a:gd name="T42" fmla="*/ 281 w 281"/>
                <a:gd name="T43" fmla="*/ 19 h 24"/>
                <a:gd name="T44" fmla="*/ 279 w 281"/>
                <a:gd name="T45" fmla="*/ 24 h 24"/>
                <a:gd name="T46" fmla="*/ 275 w 281"/>
                <a:gd name="T47" fmla="*/ 24 h 24"/>
                <a:gd name="T48" fmla="*/ 265 w 281"/>
                <a:gd name="T49" fmla="*/ 24 h 24"/>
                <a:gd name="T50" fmla="*/ 265 w 281"/>
                <a:gd name="T51" fmla="*/ 24 h 24"/>
                <a:gd name="T52" fmla="*/ 140 w 281"/>
                <a:gd name="T53" fmla="*/ 24 h 24"/>
                <a:gd name="T54" fmla="*/ 140 w 281"/>
                <a:gd name="T5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1" h="24">
                  <a:moveTo>
                    <a:pt x="140" y="24"/>
                  </a:moveTo>
                  <a:lnTo>
                    <a:pt x="14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7" y="24"/>
                  </a:lnTo>
                  <a:lnTo>
                    <a:pt x="3" y="23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7"/>
                  </a:lnTo>
                  <a:lnTo>
                    <a:pt x="3" y="2"/>
                  </a:lnTo>
                  <a:lnTo>
                    <a:pt x="8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79" y="2"/>
                  </a:lnTo>
                  <a:lnTo>
                    <a:pt x="281" y="4"/>
                  </a:lnTo>
                  <a:lnTo>
                    <a:pt x="281" y="10"/>
                  </a:lnTo>
                  <a:lnTo>
                    <a:pt x="281" y="10"/>
                  </a:lnTo>
                  <a:lnTo>
                    <a:pt x="281" y="19"/>
                  </a:lnTo>
                  <a:lnTo>
                    <a:pt x="279" y="24"/>
                  </a:lnTo>
                  <a:lnTo>
                    <a:pt x="275" y="24"/>
                  </a:lnTo>
                  <a:lnTo>
                    <a:pt x="265" y="24"/>
                  </a:lnTo>
                  <a:lnTo>
                    <a:pt x="265" y="24"/>
                  </a:lnTo>
                  <a:lnTo>
                    <a:pt x="140" y="24"/>
                  </a:lnTo>
                  <a:lnTo>
                    <a:pt x="1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86" name="Freeform 1094"/>
            <p:cNvSpPr>
              <a:spLocks/>
            </p:cNvSpPr>
            <p:nvPr/>
          </p:nvSpPr>
          <p:spPr bwMode="auto">
            <a:xfrm>
              <a:off x="5484813" y="4187826"/>
              <a:ext cx="125413" cy="42863"/>
            </a:xfrm>
            <a:custGeom>
              <a:avLst/>
              <a:gdLst>
                <a:gd name="T0" fmla="*/ 79 w 157"/>
                <a:gd name="T1" fmla="*/ 2 h 54"/>
                <a:gd name="T2" fmla="*/ 79 w 157"/>
                <a:gd name="T3" fmla="*/ 2 h 54"/>
                <a:gd name="T4" fmla="*/ 149 w 157"/>
                <a:gd name="T5" fmla="*/ 2 h 54"/>
                <a:gd name="T6" fmla="*/ 149 w 157"/>
                <a:gd name="T7" fmla="*/ 2 h 54"/>
                <a:gd name="T8" fmla="*/ 154 w 157"/>
                <a:gd name="T9" fmla="*/ 2 h 54"/>
                <a:gd name="T10" fmla="*/ 157 w 157"/>
                <a:gd name="T11" fmla="*/ 3 h 54"/>
                <a:gd name="T12" fmla="*/ 157 w 157"/>
                <a:gd name="T13" fmla="*/ 6 h 54"/>
                <a:gd name="T14" fmla="*/ 157 w 157"/>
                <a:gd name="T15" fmla="*/ 11 h 54"/>
                <a:gd name="T16" fmla="*/ 157 w 157"/>
                <a:gd name="T17" fmla="*/ 11 h 54"/>
                <a:gd name="T18" fmla="*/ 154 w 157"/>
                <a:gd name="T19" fmla="*/ 19 h 54"/>
                <a:gd name="T20" fmla="*/ 149 w 157"/>
                <a:gd name="T21" fmla="*/ 25 h 54"/>
                <a:gd name="T22" fmla="*/ 144 w 157"/>
                <a:gd name="T23" fmla="*/ 32 h 54"/>
                <a:gd name="T24" fmla="*/ 136 w 157"/>
                <a:gd name="T25" fmla="*/ 37 h 54"/>
                <a:gd name="T26" fmla="*/ 136 w 157"/>
                <a:gd name="T27" fmla="*/ 37 h 54"/>
                <a:gd name="T28" fmla="*/ 124 w 157"/>
                <a:gd name="T29" fmla="*/ 44 h 54"/>
                <a:gd name="T30" fmla="*/ 110 w 157"/>
                <a:gd name="T31" fmla="*/ 49 h 54"/>
                <a:gd name="T32" fmla="*/ 94 w 157"/>
                <a:gd name="T33" fmla="*/ 52 h 54"/>
                <a:gd name="T34" fmla="*/ 78 w 157"/>
                <a:gd name="T35" fmla="*/ 54 h 54"/>
                <a:gd name="T36" fmla="*/ 60 w 157"/>
                <a:gd name="T37" fmla="*/ 52 h 54"/>
                <a:gd name="T38" fmla="*/ 46 w 157"/>
                <a:gd name="T39" fmla="*/ 49 h 54"/>
                <a:gd name="T40" fmla="*/ 30 w 157"/>
                <a:gd name="T41" fmla="*/ 43 h 54"/>
                <a:gd name="T42" fmla="*/ 18 w 157"/>
                <a:gd name="T43" fmla="*/ 35 h 54"/>
                <a:gd name="T44" fmla="*/ 18 w 157"/>
                <a:gd name="T45" fmla="*/ 35 h 54"/>
                <a:gd name="T46" fmla="*/ 13 w 157"/>
                <a:gd name="T47" fmla="*/ 30 h 54"/>
                <a:gd name="T48" fmla="*/ 8 w 157"/>
                <a:gd name="T49" fmla="*/ 24 h 54"/>
                <a:gd name="T50" fmla="*/ 3 w 157"/>
                <a:gd name="T51" fmla="*/ 18 h 54"/>
                <a:gd name="T52" fmla="*/ 0 w 157"/>
                <a:gd name="T53" fmla="*/ 10 h 54"/>
                <a:gd name="T54" fmla="*/ 0 w 157"/>
                <a:gd name="T55" fmla="*/ 10 h 54"/>
                <a:gd name="T56" fmla="*/ 0 w 157"/>
                <a:gd name="T57" fmla="*/ 5 h 54"/>
                <a:gd name="T58" fmla="*/ 0 w 157"/>
                <a:gd name="T59" fmla="*/ 3 h 54"/>
                <a:gd name="T60" fmla="*/ 3 w 157"/>
                <a:gd name="T61" fmla="*/ 2 h 54"/>
                <a:gd name="T62" fmla="*/ 8 w 157"/>
                <a:gd name="T63" fmla="*/ 0 h 54"/>
                <a:gd name="T64" fmla="*/ 8 w 157"/>
                <a:gd name="T65" fmla="*/ 0 h 54"/>
                <a:gd name="T66" fmla="*/ 79 w 157"/>
                <a:gd name="T67" fmla="*/ 2 h 54"/>
                <a:gd name="T68" fmla="*/ 79 w 157"/>
                <a:gd name="T69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7" h="54">
                  <a:moveTo>
                    <a:pt x="79" y="2"/>
                  </a:moveTo>
                  <a:lnTo>
                    <a:pt x="79" y="2"/>
                  </a:lnTo>
                  <a:lnTo>
                    <a:pt x="149" y="2"/>
                  </a:lnTo>
                  <a:lnTo>
                    <a:pt x="149" y="2"/>
                  </a:lnTo>
                  <a:lnTo>
                    <a:pt x="154" y="2"/>
                  </a:lnTo>
                  <a:lnTo>
                    <a:pt x="157" y="3"/>
                  </a:lnTo>
                  <a:lnTo>
                    <a:pt x="157" y="6"/>
                  </a:lnTo>
                  <a:lnTo>
                    <a:pt x="157" y="11"/>
                  </a:lnTo>
                  <a:lnTo>
                    <a:pt x="157" y="11"/>
                  </a:lnTo>
                  <a:lnTo>
                    <a:pt x="154" y="19"/>
                  </a:lnTo>
                  <a:lnTo>
                    <a:pt x="149" y="25"/>
                  </a:lnTo>
                  <a:lnTo>
                    <a:pt x="144" y="32"/>
                  </a:lnTo>
                  <a:lnTo>
                    <a:pt x="136" y="37"/>
                  </a:lnTo>
                  <a:lnTo>
                    <a:pt x="136" y="37"/>
                  </a:lnTo>
                  <a:lnTo>
                    <a:pt x="124" y="44"/>
                  </a:lnTo>
                  <a:lnTo>
                    <a:pt x="110" y="49"/>
                  </a:lnTo>
                  <a:lnTo>
                    <a:pt x="94" y="52"/>
                  </a:lnTo>
                  <a:lnTo>
                    <a:pt x="78" y="54"/>
                  </a:lnTo>
                  <a:lnTo>
                    <a:pt x="60" y="52"/>
                  </a:lnTo>
                  <a:lnTo>
                    <a:pt x="46" y="49"/>
                  </a:lnTo>
                  <a:lnTo>
                    <a:pt x="30" y="43"/>
                  </a:lnTo>
                  <a:lnTo>
                    <a:pt x="18" y="35"/>
                  </a:lnTo>
                  <a:lnTo>
                    <a:pt x="18" y="35"/>
                  </a:lnTo>
                  <a:lnTo>
                    <a:pt x="13" y="30"/>
                  </a:lnTo>
                  <a:lnTo>
                    <a:pt x="8" y="24"/>
                  </a:lnTo>
                  <a:lnTo>
                    <a:pt x="3" y="1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3"/>
                  </a:lnTo>
                  <a:lnTo>
                    <a:pt x="3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79" y="2"/>
                  </a:lnTo>
                  <a:lnTo>
                    <a:pt x="7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87" name="Freeform 1095"/>
            <p:cNvSpPr>
              <a:spLocks/>
            </p:cNvSpPr>
            <p:nvPr/>
          </p:nvSpPr>
          <p:spPr bwMode="auto">
            <a:xfrm>
              <a:off x="5451475" y="4138613"/>
              <a:ext cx="192088" cy="20638"/>
            </a:xfrm>
            <a:custGeom>
              <a:avLst/>
              <a:gdLst>
                <a:gd name="T0" fmla="*/ 122 w 243"/>
                <a:gd name="T1" fmla="*/ 26 h 26"/>
                <a:gd name="T2" fmla="*/ 122 w 243"/>
                <a:gd name="T3" fmla="*/ 26 h 26"/>
                <a:gd name="T4" fmla="*/ 8 w 243"/>
                <a:gd name="T5" fmla="*/ 26 h 26"/>
                <a:gd name="T6" fmla="*/ 8 w 243"/>
                <a:gd name="T7" fmla="*/ 26 h 26"/>
                <a:gd name="T8" fmla="*/ 5 w 243"/>
                <a:gd name="T9" fmla="*/ 26 h 26"/>
                <a:gd name="T10" fmla="*/ 2 w 243"/>
                <a:gd name="T11" fmla="*/ 24 h 26"/>
                <a:gd name="T12" fmla="*/ 0 w 243"/>
                <a:gd name="T13" fmla="*/ 21 h 26"/>
                <a:gd name="T14" fmla="*/ 0 w 243"/>
                <a:gd name="T15" fmla="*/ 18 h 26"/>
                <a:gd name="T16" fmla="*/ 0 w 243"/>
                <a:gd name="T17" fmla="*/ 18 h 26"/>
                <a:gd name="T18" fmla="*/ 0 w 243"/>
                <a:gd name="T19" fmla="*/ 8 h 26"/>
                <a:gd name="T20" fmla="*/ 2 w 243"/>
                <a:gd name="T21" fmla="*/ 3 h 26"/>
                <a:gd name="T22" fmla="*/ 7 w 243"/>
                <a:gd name="T23" fmla="*/ 0 h 26"/>
                <a:gd name="T24" fmla="*/ 16 w 243"/>
                <a:gd name="T25" fmla="*/ 0 h 26"/>
                <a:gd name="T26" fmla="*/ 16 w 243"/>
                <a:gd name="T27" fmla="*/ 0 h 26"/>
                <a:gd name="T28" fmla="*/ 233 w 243"/>
                <a:gd name="T29" fmla="*/ 0 h 26"/>
                <a:gd name="T30" fmla="*/ 233 w 243"/>
                <a:gd name="T31" fmla="*/ 0 h 26"/>
                <a:gd name="T32" fmla="*/ 238 w 243"/>
                <a:gd name="T33" fmla="*/ 0 h 26"/>
                <a:gd name="T34" fmla="*/ 241 w 243"/>
                <a:gd name="T35" fmla="*/ 2 h 26"/>
                <a:gd name="T36" fmla="*/ 243 w 243"/>
                <a:gd name="T37" fmla="*/ 5 h 26"/>
                <a:gd name="T38" fmla="*/ 243 w 243"/>
                <a:gd name="T39" fmla="*/ 10 h 26"/>
                <a:gd name="T40" fmla="*/ 243 w 243"/>
                <a:gd name="T41" fmla="*/ 10 h 26"/>
                <a:gd name="T42" fmla="*/ 243 w 243"/>
                <a:gd name="T43" fmla="*/ 19 h 26"/>
                <a:gd name="T44" fmla="*/ 241 w 243"/>
                <a:gd name="T45" fmla="*/ 24 h 26"/>
                <a:gd name="T46" fmla="*/ 237 w 243"/>
                <a:gd name="T47" fmla="*/ 26 h 26"/>
                <a:gd name="T48" fmla="*/ 227 w 243"/>
                <a:gd name="T49" fmla="*/ 26 h 26"/>
                <a:gd name="T50" fmla="*/ 227 w 243"/>
                <a:gd name="T51" fmla="*/ 26 h 26"/>
                <a:gd name="T52" fmla="*/ 122 w 243"/>
                <a:gd name="T53" fmla="*/ 26 h 26"/>
                <a:gd name="T54" fmla="*/ 122 w 243"/>
                <a:gd name="T5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3" h="26">
                  <a:moveTo>
                    <a:pt x="122" y="26"/>
                  </a:moveTo>
                  <a:lnTo>
                    <a:pt x="122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5" y="26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8"/>
                  </a:lnTo>
                  <a:lnTo>
                    <a:pt x="2" y="3"/>
                  </a:lnTo>
                  <a:lnTo>
                    <a:pt x="7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1" y="2"/>
                  </a:lnTo>
                  <a:lnTo>
                    <a:pt x="243" y="5"/>
                  </a:lnTo>
                  <a:lnTo>
                    <a:pt x="243" y="10"/>
                  </a:lnTo>
                  <a:lnTo>
                    <a:pt x="243" y="10"/>
                  </a:lnTo>
                  <a:lnTo>
                    <a:pt x="243" y="19"/>
                  </a:lnTo>
                  <a:lnTo>
                    <a:pt x="241" y="24"/>
                  </a:lnTo>
                  <a:lnTo>
                    <a:pt x="237" y="26"/>
                  </a:lnTo>
                  <a:lnTo>
                    <a:pt x="227" y="26"/>
                  </a:lnTo>
                  <a:lnTo>
                    <a:pt x="227" y="26"/>
                  </a:lnTo>
                  <a:lnTo>
                    <a:pt x="122" y="26"/>
                  </a:lnTo>
                  <a:lnTo>
                    <a:pt x="12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88" name="Freeform 1096"/>
            <p:cNvSpPr>
              <a:spLocks/>
            </p:cNvSpPr>
            <p:nvPr/>
          </p:nvSpPr>
          <p:spPr bwMode="auto">
            <a:xfrm>
              <a:off x="5278438" y="2957513"/>
              <a:ext cx="95250" cy="130175"/>
            </a:xfrm>
            <a:custGeom>
              <a:avLst/>
              <a:gdLst>
                <a:gd name="T0" fmla="*/ 120 w 120"/>
                <a:gd name="T1" fmla="*/ 146 h 163"/>
                <a:gd name="T2" fmla="*/ 120 w 120"/>
                <a:gd name="T3" fmla="*/ 146 h 163"/>
                <a:gd name="T4" fmla="*/ 119 w 120"/>
                <a:gd name="T5" fmla="*/ 152 h 163"/>
                <a:gd name="T6" fmla="*/ 117 w 120"/>
                <a:gd name="T7" fmla="*/ 157 h 163"/>
                <a:gd name="T8" fmla="*/ 114 w 120"/>
                <a:gd name="T9" fmla="*/ 160 h 163"/>
                <a:gd name="T10" fmla="*/ 109 w 120"/>
                <a:gd name="T11" fmla="*/ 163 h 163"/>
                <a:gd name="T12" fmla="*/ 109 w 120"/>
                <a:gd name="T13" fmla="*/ 163 h 163"/>
                <a:gd name="T14" fmla="*/ 103 w 120"/>
                <a:gd name="T15" fmla="*/ 163 h 163"/>
                <a:gd name="T16" fmla="*/ 98 w 120"/>
                <a:gd name="T17" fmla="*/ 163 h 163"/>
                <a:gd name="T18" fmla="*/ 94 w 120"/>
                <a:gd name="T19" fmla="*/ 160 h 163"/>
                <a:gd name="T20" fmla="*/ 89 w 120"/>
                <a:gd name="T21" fmla="*/ 155 h 163"/>
                <a:gd name="T22" fmla="*/ 89 w 120"/>
                <a:gd name="T23" fmla="*/ 155 h 163"/>
                <a:gd name="T24" fmla="*/ 65 w 120"/>
                <a:gd name="T25" fmla="*/ 119 h 163"/>
                <a:gd name="T26" fmla="*/ 65 w 120"/>
                <a:gd name="T27" fmla="*/ 119 h 163"/>
                <a:gd name="T28" fmla="*/ 5 w 120"/>
                <a:gd name="T29" fmla="*/ 28 h 163"/>
                <a:gd name="T30" fmla="*/ 5 w 120"/>
                <a:gd name="T31" fmla="*/ 28 h 163"/>
                <a:gd name="T32" fmla="*/ 0 w 120"/>
                <a:gd name="T33" fmla="*/ 20 h 163"/>
                <a:gd name="T34" fmla="*/ 0 w 120"/>
                <a:gd name="T35" fmla="*/ 14 h 163"/>
                <a:gd name="T36" fmla="*/ 2 w 120"/>
                <a:gd name="T37" fmla="*/ 8 h 163"/>
                <a:gd name="T38" fmla="*/ 6 w 120"/>
                <a:gd name="T39" fmla="*/ 3 h 163"/>
                <a:gd name="T40" fmla="*/ 6 w 120"/>
                <a:gd name="T41" fmla="*/ 3 h 163"/>
                <a:gd name="T42" fmla="*/ 13 w 120"/>
                <a:gd name="T43" fmla="*/ 0 h 163"/>
                <a:gd name="T44" fmla="*/ 21 w 120"/>
                <a:gd name="T45" fmla="*/ 1 h 163"/>
                <a:gd name="T46" fmla="*/ 27 w 120"/>
                <a:gd name="T47" fmla="*/ 5 h 163"/>
                <a:gd name="T48" fmla="*/ 32 w 120"/>
                <a:gd name="T49" fmla="*/ 11 h 163"/>
                <a:gd name="T50" fmla="*/ 32 w 120"/>
                <a:gd name="T51" fmla="*/ 11 h 163"/>
                <a:gd name="T52" fmla="*/ 116 w 120"/>
                <a:gd name="T53" fmla="*/ 138 h 163"/>
                <a:gd name="T54" fmla="*/ 116 w 120"/>
                <a:gd name="T55" fmla="*/ 138 h 163"/>
                <a:gd name="T56" fmla="*/ 120 w 120"/>
                <a:gd name="T57" fmla="*/ 146 h 163"/>
                <a:gd name="T58" fmla="*/ 120 w 120"/>
                <a:gd name="T59" fmla="*/ 14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0" h="163">
                  <a:moveTo>
                    <a:pt x="120" y="146"/>
                  </a:moveTo>
                  <a:lnTo>
                    <a:pt x="120" y="146"/>
                  </a:lnTo>
                  <a:lnTo>
                    <a:pt x="119" y="152"/>
                  </a:lnTo>
                  <a:lnTo>
                    <a:pt x="117" y="157"/>
                  </a:lnTo>
                  <a:lnTo>
                    <a:pt x="114" y="160"/>
                  </a:lnTo>
                  <a:lnTo>
                    <a:pt x="109" y="163"/>
                  </a:lnTo>
                  <a:lnTo>
                    <a:pt x="109" y="163"/>
                  </a:lnTo>
                  <a:lnTo>
                    <a:pt x="103" y="163"/>
                  </a:lnTo>
                  <a:lnTo>
                    <a:pt x="98" y="163"/>
                  </a:lnTo>
                  <a:lnTo>
                    <a:pt x="94" y="160"/>
                  </a:lnTo>
                  <a:lnTo>
                    <a:pt x="89" y="155"/>
                  </a:lnTo>
                  <a:lnTo>
                    <a:pt x="89" y="155"/>
                  </a:lnTo>
                  <a:lnTo>
                    <a:pt x="65" y="119"/>
                  </a:lnTo>
                  <a:lnTo>
                    <a:pt x="65" y="119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2" y="8"/>
                  </a:lnTo>
                  <a:lnTo>
                    <a:pt x="6" y="3"/>
                  </a:lnTo>
                  <a:lnTo>
                    <a:pt x="6" y="3"/>
                  </a:lnTo>
                  <a:lnTo>
                    <a:pt x="13" y="0"/>
                  </a:lnTo>
                  <a:lnTo>
                    <a:pt x="21" y="1"/>
                  </a:lnTo>
                  <a:lnTo>
                    <a:pt x="27" y="5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116" y="138"/>
                  </a:lnTo>
                  <a:lnTo>
                    <a:pt x="116" y="138"/>
                  </a:lnTo>
                  <a:lnTo>
                    <a:pt x="120" y="146"/>
                  </a:lnTo>
                  <a:lnTo>
                    <a:pt x="120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89" name="Freeform 1097"/>
            <p:cNvSpPr>
              <a:spLocks/>
            </p:cNvSpPr>
            <p:nvPr/>
          </p:nvSpPr>
          <p:spPr bwMode="auto">
            <a:xfrm>
              <a:off x="5735638" y="2963863"/>
              <a:ext cx="96838" cy="131763"/>
            </a:xfrm>
            <a:custGeom>
              <a:avLst/>
              <a:gdLst>
                <a:gd name="T0" fmla="*/ 16 w 122"/>
                <a:gd name="T1" fmla="*/ 165 h 165"/>
                <a:gd name="T2" fmla="*/ 16 w 122"/>
                <a:gd name="T3" fmla="*/ 165 h 165"/>
                <a:gd name="T4" fmla="*/ 9 w 122"/>
                <a:gd name="T5" fmla="*/ 160 h 165"/>
                <a:gd name="T6" fmla="*/ 3 w 122"/>
                <a:gd name="T7" fmla="*/ 155 h 165"/>
                <a:gd name="T8" fmla="*/ 3 w 122"/>
                <a:gd name="T9" fmla="*/ 155 h 165"/>
                <a:gd name="T10" fmla="*/ 1 w 122"/>
                <a:gd name="T11" fmla="*/ 152 h 165"/>
                <a:gd name="T12" fmla="*/ 0 w 122"/>
                <a:gd name="T13" fmla="*/ 147 h 165"/>
                <a:gd name="T14" fmla="*/ 1 w 122"/>
                <a:gd name="T15" fmla="*/ 144 h 165"/>
                <a:gd name="T16" fmla="*/ 3 w 122"/>
                <a:gd name="T17" fmla="*/ 139 h 165"/>
                <a:gd name="T18" fmla="*/ 3 w 122"/>
                <a:gd name="T19" fmla="*/ 139 h 165"/>
                <a:gd name="T20" fmla="*/ 90 w 122"/>
                <a:gd name="T21" fmla="*/ 9 h 165"/>
                <a:gd name="T22" fmla="*/ 90 w 122"/>
                <a:gd name="T23" fmla="*/ 9 h 165"/>
                <a:gd name="T24" fmla="*/ 93 w 122"/>
                <a:gd name="T25" fmla="*/ 5 h 165"/>
                <a:gd name="T26" fmla="*/ 100 w 122"/>
                <a:gd name="T27" fmla="*/ 1 h 165"/>
                <a:gd name="T28" fmla="*/ 100 w 122"/>
                <a:gd name="T29" fmla="*/ 1 h 165"/>
                <a:gd name="T30" fmla="*/ 104 w 122"/>
                <a:gd name="T31" fmla="*/ 0 h 165"/>
                <a:gd name="T32" fmla="*/ 111 w 122"/>
                <a:gd name="T33" fmla="*/ 1 h 165"/>
                <a:gd name="T34" fmla="*/ 116 w 122"/>
                <a:gd name="T35" fmla="*/ 3 h 165"/>
                <a:gd name="T36" fmla="*/ 119 w 122"/>
                <a:gd name="T37" fmla="*/ 8 h 165"/>
                <a:gd name="T38" fmla="*/ 119 w 122"/>
                <a:gd name="T39" fmla="*/ 8 h 165"/>
                <a:gd name="T40" fmla="*/ 120 w 122"/>
                <a:gd name="T41" fmla="*/ 12 h 165"/>
                <a:gd name="T42" fmla="*/ 122 w 122"/>
                <a:gd name="T43" fmla="*/ 16 h 165"/>
                <a:gd name="T44" fmla="*/ 120 w 122"/>
                <a:gd name="T45" fmla="*/ 20 h 165"/>
                <a:gd name="T46" fmla="*/ 119 w 122"/>
                <a:gd name="T47" fmla="*/ 25 h 165"/>
                <a:gd name="T48" fmla="*/ 119 w 122"/>
                <a:gd name="T49" fmla="*/ 25 h 165"/>
                <a:gd name="T50" fmla="*/ 58 w 122"/>
                <a:gd name="T51" fmla="*/ 116 h 165"/>
                <a:gd name="T52" fmla="*/ 58 w 122"/>
                <a:gd name="T53" fmla="*/ 116 h 165"/>
                <a:gd name="T54" fmla="*/ 33 w 122"/>
                <a:gd name="T55" fmla="*/ 154 h 165"/>
                <a:gd name="T56" fmla="*/ 33 w 122"/>
                <a:gd name="T57" fmla="*/ 154 h 165"/>
                <a:gd name="T58" fmla="*/ 30 w 122"/>
                <a:gd name="T59" fmla="*/ 158 h 165"/>
                <a:gd name="T60" fmla="*/ 27 w 122"/>
                <a:gd name="T61" fmla="*/ 162 h 165"/>
                <a:gd name="T62" fmla="*/ 22 w 122"/>
                <a:gd name="T63" fmla="*/ 163 h 165"/>
                <a:gd name="T64" fmla="*/ 17 w 122"/>
                <a:gd name="T65" fmla="*/ 163 h 165"/>
                <a:gd name="T66" fmla="*/ 17 w 122"/>
                <a:gd name="T67" fmla="*/ 163 h 165"/>
                <a:gd name="T68" fmla="*/ 16 w 122"/>
                <a:gd name="T69" fmla="*/ 165 h 165"/>
                <a:gd name="T70" fmla="*/ 16 w 122"/>
                <a:gd name="T71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2" h="165">
                  <a:moveTo>
                    <a:pt x="16" y="165"/>
                  </a:moveTo>
                  <a:lnTo>
                    <a:pt x="16" y="165"/>
                  </a:lnTo>
                  <a:lnTo>
                    <a:pt x="9" y="160"/>
                  </a:lnTo>
                  <a:lnTo>
                    <a:pt x="3" y="155"/>
                  </a:lnTo>
                  <a:lnTo>
                    <a:pt x="3" y="155"/>
                  </a:lnTo>
                  <a:lnTo>
                    <a:pt x="1" y="152"/>
                  </a:lnTo>
                  <a:lnTo>
                    <a:pt x="0" y="147"/>
                  </a:lnTo>
                  <a:lnTo>
                    <a:pt x="1" y="144"/>
                  </a:lnTo>
                  <a:lnTo>
                    <a:pt x="3" y="139"/>
                  </a:lnTo>
                  <a:lnTo>
                    <a:pt x="3" y="139"/>
                  </a:lnTo>
                  <a:lnTo>
                    <a:pt x="90" y="9"/>
                  </a:lnTo>
                  <a:lnTo>
                    <a:pt x="90" y="9"/>
                  </a:lnTo>
                  <a:lnTo>
                    <a:pt x="93" y="5"/>
                  </a:lnTo>
                  <a:lnTo>
                    <a:pt x="100" y="1"/>
                  </a:lnTo>
                  <a:lnTo>
                    <a:pt x="100" y="1"/>
                  </a:lnTo>
                  <a:lnTo>
                    <a:pt x="104" y="0"/>
                  </a:lnTo>
                  <a:lnTo>
                    <a:pt x="111" y="1"/>
                  </a:lnTo>
                  <a:lnTo>
                    <a:pt x="116" y="3"/>
                  </a:lnTo>
                  <a:lnTo>
                    <a:pt x="119" y="8"/>
                  </a:lnTo>
                  <a:lnTo>
                    <a:pt x="119" y="8"/>
                  </a:lnTo>
                  <a:lnTo>
                    <a:pt x="120" y="12"/>
                  </a:lnTo>
                  <a:lnTo>
                    <a:pt x="122" y="16"/>
                  </a:lnTo>
                  <a:lnTo>
                    <a:pt x="120" y="20"/>
                  </a:lnTo>
                  <a:lnTo>
                    <a:pt x="119" y="25"/>
                  </a:lnTo>
                  <a:lnTo>
                    <a:pt x="119" y="25"/>
                  </a:lnTo>
                  <a:lnTo>
                    <a:pt x="58" y="116"/>
                  </a:lnTo>
                  <a:lnTo>
                    <a:pt x="58" y="116"/>
                  </a:lnTo>
                  <a:lnTo>
                    <a:pt x="33" y="154"/>
                  </a:lnTo>
                  <a:lnTo>
                    <a:pt x="33" y="154"/>
                  </a:lnTo>
                  <a:lnTo>
                    <a:pt x="30" y="158"/>
                  </a:lnTo>
                  <a:lnTo>
                    <a:pt x="27" y="162"/>
                  </a:lnTo>
                  <a:lnTo>
                    <a:pt x="22" y="163"/>
                  </a:lnTo>
                  <a:lnTo>
                    <a:pt x="17" y="163"/>
                  </a:lnTo>
                  <a:lnTo>
                    <a:pt x="17" y="163"/>
                  </a:lnTo>
                  <a:lnTo>
                    <a:pt x="16" y="165"/>
                  </a:lnTo>
                  <a:lnTo>
                    <a:pt x="16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90" name="Freeform 1098"/>
            <p:cNvSpPr>
              <a:spLocks/>
            </p:cNvSpPr>
            <p:nvPr/>
          </p:nvSpPr>
          <p:spPr bwMode="auto">
            <a:xfrm>
              <a:off x="5856288" y="3551238"/>
              <a:ext cx="142875" cy="85725"/>
            </a:xfrm>
            <a:custGeom>
              <a:avLst/>
              <a:gdLst>
                <a:gd name="T0" fmla="*/ 163 w 181"/>
                <a:gd name="T1" fmla="*/ 108 h 108"/>
                <a:gd name="T2" fmla="*/ 163 w 181"/>
                <a:gd name="T3" fmla="*/ 108 h 108"/>
                <a:gd name="T4" fmla="*/ 154 w 181"/>
                <a:gd name="T5" fmla="*/ 103 h 108"/>
                <a:gd name="T6" fmla="*/ 154 w 181"/>
                <a:gd name="T7" fmla="*/ 103 h 108"/>
                <a:gd name="T8" fmla="*/ 13 w 181"/>
                <a:gd name="T9" fmla="*/ 28 h 108"/>
                <a:gd name="T10" fmla="*/ 13 w 181"/>
                <a:gd name="T11" fmla="*/ 28 h 108"/>
                <a:gd name="T12" fmla="*/ 5 w 181"/>
                <a:gd name="T13" fmla="*/ 25 h 108"/>
                <a:gd name="T14" fmla="*/ 2 w 181"/>
                <a:gd name="T15" fmla="*/ 19 h 108"/>
                <a:gd name="T16" fmla="*/ 0 w 181"/>
                <a:gd name="T17" fmla="*/ 14 h 108"/>
                <a:gd name="T18" fmla="*/ 2 w 181"/>
                <a:gd name="T19" fmla="*/ 8 h 108"/>
                <a:gd name="T20" fmla="*/ 2 w 181"/>
                <a:gd name="T21" fmla="*/ 8 h 108"/>
                <a:gd name="T22" fmla="*/ 6 w 181"/>
                <a:gd name="T23" fmla="*/ 3 h 108"/>
                <a:gd name="T24" fmla="*/ 13 w 181"/>
                <a:gd name="T25" fmla="*/ 0 h 108"/>
                <a:gd name="T26" fmla="*/ 19 w 181"/>
                <a:gd name="T27" fmla="*/ 0 h 108"/>
                <a:gd name="T28" fmla="*/ 27 w 181"/>
                <a:gd name="T29" fmla="*/ 1 h 108"/>
                <a:gd name="T30" fmla="*/ 27 w 181"/>
                <a:gd name="T31" fmla="*/ 1 h 108"/>
                <a:gd name="T32" fmla="*/ 82 w 181"/>
                <a:gd name="T33" fmla="*/ 31 h 108"/>
                <a:gd name="T34" fmla="*/ 82 w 181"/>
                <a:gd name="T35" fmla="*/ 31 h 108"/>
                <a:gd name="T36" fmla="*/ 171 w 181"/>
                <a:gd name="T37" fmla="*/ 77 h 108"/>
                <a:gd name="T38" fmla="*/ 171 w 181"/>
                <a:gd name="T39" fmla="*/ 77 h 108"/>
                <a:gd name="T40" fmla="*/ 176 w 181"/>
                <a:gd name="T41" fmla="*/ 81 h 108"/>
                <a:gd name="T42" fmla="*/ 179 w 181"/>
                <a:gd name="T43" fmla="*/ 84 h 108"/>
                <a:gd name="T44" fmla="*/ 181 w 181"/>
                <a:gd name="T45" fmla="*/ 87 h 108"/>
                <a:gd name="T46" fmla="*/ 181 w 181"/>
                <a:gd name="T47" fmla="*/ 92 h 108"/>
                <a:gd name="T48" fmla="*/ 181 w 181"/>
                <a:gd name="T49" fmla="*/ 92 h 108"/>
                <a:gd name="T50" fmla="*/ 181 w 181"/>
                <a:gd name="T51" fmla="*/ 96 h 108"/>
                <a:gd name="T52" fmla="*/ 179 w 181"/>
                <a:gd name="T53" fmla="*/ 100 h 108"/>
                <a:gd name="T54" fmla="*/ 176 w 181"/>
                <a:gd name="T55" fmla="*/ 103 h 108"/>
                <a:gd name="T56" fmla="*/ 171 w 181"/>
                <a:gd name="T57" fmla="*/ 104 h 108"/>
                <a:gd name="T58" fmla="*/ 171 w 181"/>
                <a:gd name="T59" fmla="*/ 104 h 108"/>
                <a:gd name="T60" fmla="*/ 163 w 181"/>
                <a:gd name="T61" fmla="*/ 108 h 108"/>
                <a:gd name="T62" fmla="*/ 163 w 181"/>
                <a:gd name="T6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1" h="108">
                  <a:moveTo>
                    <a:pt x="163" y="108"/>
                  </a:moveTo>
                  <a:lnTo>
                    <a:pt x="163" y="108"/>
                  </a:lnTo>
                  <a:lnTo>
                    <a:pt x="154" y="103"/>
                  </a:lnTo>
                  <a:lnTo>
                    <a:pt x="154" y="103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5" y="25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2" y="8"/>
                  </a:lnTo>
                  <a:lnTo>
                    <a:pt x="2" y="8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82" y="31"/>
                  </a:lnTo>
                  <a:lnTo>
                    <a:pt x="82" y="31"/>
                  </a:lnTo>
                  <a:lnTo>
                    <a:pt x="171" y="77"/>
                  </a:lnTo>
                  <a:lnTo>
                    <a:pt x="171" y="77"/>
                  </a:lnTo>
                  <a:lnTo>
                    <a:pt x="176" y="81"/>
                  </a:lnTo>
                  <a:lnTo>
                    <a:pt x="179" y="84"/>
                  </a:lnTo>
                  <a:lnTo>
                    <a:pt x="181" y="87"/>
                  </a:lnTo>
                  <a:lnTo>
                    <a:pt x="181" y="92"/>
                  </a:lnTo>
                  <a:lnTo>
                    <a:pt x="181" y="92"/>
                  </a:lnTo>
                  <a:lnTo>
                    <a:pt x="181" y="96"/>
                  </a:lnTo>
                  <a:lnTo>
                    <a:pt x="179" y="100"/>
                  </a:lnTo>
                  <a:lnTo>
                    <a:pt x="176" y="103"/>
                  </a:lnTo>
                  <a:lnTo>
                    <a:pt x="171" y="104"/>
                  </a:lnTo>
                  <a:lnTo>
                    <a:pt x="171" y="104"/>
                  </a:lnTo>
                  <a:lnTo>
                    <a:pt x="163" y="108"/>
                  </a:lnTo>
                  <a:lnTo>
                    <a:pt x="163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91" name="Freeform 1099"/>
            <p:cNvSpPr>
              <a:spLocks/>
            </p:cNvSpPr>
            <p:nvPr/>
          </p:nvSpPr>
          <p:spPr bwMode="auto">
            <a:xfrm>
              <a:off x="5081588" y="3533776"/>
              <a:ext cx="144463" cy="85725"/>
            </a:xfrm>
            <a:custGeom>
              <a:avLst/>
              <a:gdLst>
                <a:gd name="T0" fmla="*/ 18 w 181"/>
                <a:gd name="T1" fmla="*/ 109 h 109"/>
                <a:gd name="T2" fmla="*/ 18 w 181"/>
                <a:gd name="T3" fmla="*/ 109 h 109"/>
                <a:gd name="T4" fmla="*/ 12 w 181"/>
                <a:gd name="T5" fmla="*/ 107 h 109"/>
                <a:gd name="T6" fmla="*/ 7 w 181"/>
                <a:gd name="T7" fmla="*/ 106 h 109"/>
                <a:gd name="T8" fmla="*/ 4 w 181"/>
                <a:gd name="T9" fmla="*/ 101 h 109"/>
                <a:gd name="T10" fmla="*/ 2 w 181"/>
                <a:gd name="T11" fmla="*/ 96 h 109"/>
                <a:gd name="T12" fmla="*/ 2 w 181"/>
                <a:gd name="T13" fmla="*/ 96 h 109"/>
                <a:gd name="T14" fmla="*/ 0 w 181"/>
                <a:gd name="T15" fmla="*/ 91 h 109"/>
                <a:gd name="T16" fmla="*/ 2 w 181"/>
                <a:gd name="T17" fmla="*/ 87 h 109"/>
                <a:gd name="T18" fmla="*/ 5 w 181"/>
                <a:gd name="T19" fmla="*/ 84 h 109"/>
                <a:gd name="T20" fmla="*/ 10 w 181"/>
                <a:gd name="T21" fmla="*/ 80 h 109"/>
                <a:gd name="T22" fmla="*/ 10 w 181"/>
                <a:gd name="T23" fmla="*/ 80 h 109"/>
                <a:gd name="T24" fmla="*/ 154 w 181"/>
                <a:gd name="T25" fmla="*/ 3 h 109"/>
                <a:gd name="T26" fmla="*/ 154 w 181"/>
                <a:gd name="T27" fmla="*/ 3 h 109"/>
                <a:gd name="T28" fmla="*/ 161 w 181"/>
                <a:gd name="T29" fmla="*/ 0 h 109"/>
                <a:gd name="T30" fmla="*/ 165 w 181"/>
                <a:gd name="T31" fmla="*/ 0 h 109"/>
                <a:gd name="T32" fmla="*/ 170 w 181"/>
                <a:gd name="T33" fmla="*/ 1 h 109"/>
                <a:gd name="T34" fmla="*/ 173 w 181"/>
                <a:gd name="T35" fmla="*/ 3 h 109"/>
                <a:gd name="T36" fmla="*/ 173 w 181"/>
                <a:gd name="T37" fmla="*/ 3 h 109"/>
                <a:gd name="T38" fmla="*/ 178 w 181"/>
                <a:gd name="T39" fmla="*/ 9 h 109"/>
                <a:gd name="T40" fmla="*/ 181 w 181"/>
                <a:gd name="T41" fmla="*/ 17 h 109"/>
                <a:gd name="T42" fmla="*/ 181 w 181"/>
                <a:gd name="T43" fmla="*/ 17 h 109"/>
                <a:gd name="T44" fmla="*/ 180 w 181"/>
                <a:gd name="T45" fmla="*/ 22 h 109"/>
                <a:gd name="T46" fmla="*/ 178 w 181"/>
                <a:gd name="T47" fmla="*/ 25 h 109"/>
                <a:gd name="T48" fmla="*/ 170 w 181"/>
                <a:gd name="T49" fmla="*/ 30 h 109"/>
                <a:gd name="T50" fmla="*/ 170 w 181"/>
                <a:gd name="T51" fmla="*/ 30 h 109"/>
                <a:gd name="T52" fmla="*/ 72 w 181"/>
                <a:gd name="T53" fmla="*/ 82 h 109"/>
                <a:gd name="T54" fmla="*/ 72 w 181"/>
                <a:gd name="T55" fmla="*/ 82 h 109"/>
                <a:gd name="T56" fmla="*/ 29 w 181"/>
                <a:gd name="T57" fmla="*/ 106 h 109"/>
                <a:gd name="T58" fmla="*/ 29 w 181"/>
                <a:gd name="T59" fmla="*/ 106 h 109"/>
                <a:gd name="T60" fmla="*/ 18 w 181"/>
                <a:gd name="T61" fmla="*/ 109 h 109"/>
                <a:gd name="T62" fmla="*/ 18 w 181"/>
                <a:gd name="T6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1" h="109">
                  <a:moveTo>
                    <a:pt x="18" y="109"/>
                  </a:moveTo>
                  <a:lnTo>
                    <a:pt x="18" y="109"/>
                  </a:lnTo>
                  <a:lnTo>
                    <a:pt x="12" y="107"/>
                  </a:lnTo>
                  <a:lnTo>
                    <a:pt x="7" y="106"/>
                  </a:lnTo>
                  <a:lnTo>
                    <a:pt x="4" y="101"/>
                  </a:lnTo>
                  <a:lnTo>
                    <a:pt x="2" y="96"/>
                  </a:lnTo>
                  <a:lnTo>
                    <a:pt x="2" y="96"/>
                  </a:lnTo>
                  <a:lnTo>
                    <a:pt x="0" y="91"/>
                  </a:lnTo>
                  <a:lnTo>
                    <a:pt x="2" y="87"/>
                  </a:lnTo>
                  <a:lnTo>
                    <a:pt x="5" y="84"/>
                  </a:lnTo>
                  <a:lnTo>
                    <a:pt x="10" y="80"/>
                  </a:lnTo>
                  <a:lnTo>
                    <a:pt x="10" y="80"/>
                  </a:lnTo>
                  <a:lnTo>
                    <a:pt x="154" y="3"/>
                  </a:lnTo>
                  <a:lnTo>
                    <a:pt x="154" y="3"/>
                  </a:lnTo>
                  <a:lnTo>
                    <a:pt x="161" y="0"/>
                  </a:lnTo>
                  <a:lnTo>
                    <a:pt x="165" y="0"/>
                  </a:lnTo>
                  <a:lnTo>
                    <a:pt x="170" y="1"/>
                  </a:lnTo>
                  <a:lnTo>
                    <a:pt x="173" y="3"/>
                  </a:lnTo>
                  <a:lnTo>
                    <a:pt x="173" y="3"/>
                  </a:lnTo>
                  <a:lnTo>
                    <a:pt x="178" y="9"/>
                  </a:lnTo>
                  <a:lnTo>
                    <a:pt x="181" y="17"/>
                  </a:lnTo>
                  <a:lnTo>
                    <a:pt x="181" y="17"/>
                  </a:lnTo>
                  <a:lnTo>
                    <a:pt x="180" y="22"/>
                  </a:lnTo>
                  <a:lnTo>
                    <a:pt x="178" y="25"/>
                  </a:lnTo>
                  <a:lnTo>
                    <a:pt x="170" y="30"/>
                  </a:lnTo>
                  <a:lnTo>
                    <a:pt x="170" y="30"/>
                  </a:lnTo>
                  <a:lnTo>
                    <a:pt x="72" y="82"/>
                  </a:lnTo>
                  <a:lnTo>
                    <a:pt x="72" y="82"/>
                  </a:lnTo>
                  <a:lnTo>
                    <a:pt x="29" y="106"/>
                  </a:lnTo>
                  <a:lnTo>
                    <a:pt x="29" y="106"/>
                  </a:lnTo>
                  <a:lnTo>
                    <a:pt x="18" y="109"/>
                  </a:lnTo>
                  <a:lnTo>
                    <a:pt x="18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92" name="Freeform 1100"/>
            <p:cNvSpPr>
              <a:spLocks/>
            </p:cNvSpPr>
            <p:nvPr/>
          </p:nvSpPr>
          <p:spPr bwMode="auto">
            <a:xfrm>
              <a:off x="5092700" y="3122613"/>
              <a:ext cx="142875" cy="85725"/>
            </a:xfrm>
            <a:custGeom>
              <a:avLst/>
              <a:gdLst>
                <a:gd name="T0" fmla="*/ 164 w 181"/>
                <a:gd name="T1" fmla="*/ 107 h 107"/>
                <a:gd name="T2" fmla="*/ 164 w 181"/>
                <a:gd name="T3" fmla="*/ 107 h 107"/>
                <a:gd name="T4" fmla="*/ 152 w 181"/>
                <a:gd name="T5" fmla="*/ 103 h 107"/>
                <a:gd name="T6" fmla="*/ 152 w 181"/>
                <a:gd name="T7" fmla="*/ 103 h 107"/>
                <a:gd name="T8" fmla="*/ 11 w 181"/>
                <a:gd name="T9" fmla="*/ 28 h 107"/>
                <a:gd name="T10" fmla="*/ 11 w 181"/>
                <a:gd name="T11" fmla="*/ 28 h 107"/>
                <a:gd name="T12" fmla="*/ 5 w 181"/>
                <a:gd name="T13" fmla="*/ 25 h 107"/>
                <a:gd name="T14" fmla="*/ 2 w 181"/>
                <a:gd name="T15" fmla="*/ 19 h 107"/>
                <a:gd name="T16" fmla="*/ 0 w 181"/>
                <a:gd name="T17" fmla="*/ 14 h 107"/>
                <a:gd name="T18" fmla="*/ 3 w 181"/>
                <a:gd name="T19" fmla="*/ 8 h 107"/>
                <a:gd name="T20" fmla="*/ 3 w 181"/>
                <a:gd name="T21" fmla="*/ 8 h 107"/>
                <a:gd name="T22" fmla="*/ 7 w 181"/>
                <a:gd name="T23" fmla="*/ 3 h 107"/>
                <a:gd name="T24" fmla="*/ 13 w 181"/>
                <a:gd name="T25" fmla="*/ 0 h 107"/>
                <a:gd name="T26" fmla="*/ 19 w 181"/>
                <a:gd name="T27" fmla="*/ 0 h 107"/>
                <a:gd name="T28" fmla="*/ 27 w 181"/>
                <a:gd name="T29" fmla="*/ 1 h 107"/>
                <a:gd name="T30" fmla="*/ 27 w 181"/>
                <a:gd name="T31" fmla="*/ 1 h 107"/>
                <a:gd name="T32" fmla="*/ 122 w 181"/>
                <a:gd name="T33" fmla="*/ 52 h 107"/>
                <a:gd name="T34" fmla="*/ 122 w 181"/>
                <a:gd name="T35" fmla="*/ 52 h 107"/>
                <a:gd name="T36" fmla="*/ 171 w 181"/>
                <a:gd name="T37" fmla="*/ 77 h 107"/>
                <a:gd name="T38" fmla="*/ 171 w 181"/>
                <a:gd name="T39" fmla="*/ 77 h 107"/>
                <a:gd name="T40" fmla="*/ 176 w 181"/>
                <a:gd name="T41" fmla="*/ 82 h 107"/>
                <a:gd name="T42" fmla="*/ 179 w 181"/>
                <a:gd name="T43" fmla="*/ 85 h 107"/>
                <a:gd name="T44" fmla="*/ 181 w 181"/>
                <a:gd name="T45" fmla="*/ 90 h 107"/>
                <a:gd name="T46" fmla="*/ 181 w 181"/>
                <a:gd name="T47" fmla="*/ 95 h 107"/>
                <a:gd name="T48" fmla="*/ 181 w 181"/>
                <a:gd name="T49" fmla="*/ 95 h 107"/>
                <a:gd name="T50" fmla="*/ 179 w 181"/>
                <a:gd name="T51" fmla="*/ 99 h 107"/>
                <a:gd name="T52" fmla="*/ 175 w 181"/>
                <a:gd name="T53" fmla="*/ 104 h 107"/>
                <a:gd name="T54" fmla="*/ 170 w 181"/>
                <a:gd name="T55" fmla="*/ 106 h 107"/>
                <a:gd name="T56" fmla="*/ 164 w 181"/>
                <a:gd name="T57" fmla="*/ 107 h 107"/>
                <a:gd name="T58" fmla="*/ 164 w 181"/>
                <a:gd name="T5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1" h="107">
                  <a:moveTo>
                    <a:pt x="164" y="107"/>
                  </a:moveTo>
                  <a:lnTo>
                    <a:pt x="164" y="107"/>
                  </a:lnTo>
                  <a:lnTo>
                    <a:pt x="152" y="103"/>
                  </a:lnTo>
                  <a:lnTo>
                    <a:pt x="152" y="103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5" y="25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3" y="8"/>
                  </a:lnTo>
                  <a:lnTo>
                    <a:pt x="3" y="8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122" y="52"/>
                  </a:lnTo>
                  <a:lnTo>
                    <a:pt x="122" y="52"/>
                  </a:lnTo>
                  <a:lnTo>
                    <a:pt x="171" y="77"/>
                  </a:lnTo>
                  <a:lnTo>
                    <a:pt x="171" y="77"/>
                  </a:lnTo>
                  <a:lnTo>
                    <a:pt x="176" y="82"/>
                  </a:lnTo>
                  <a:lnTo>
                    <a:pt x="179" y="85"/>
                  </a:lnTo>
                  <a:lnTo>
                    <a:pt x="181" y="90"/>
                  </a:lnTo>
                  <a:lnTo>
                    <a:pt x="181" y="95"/>
                  </a:lnTo>
                  <a:lnTo>
                    <a:pt x="181" y="95"/>
                  </a:lnTo>
                  <a:lnTo>
                    <a:pt x="179" y="99"/>
                  </a:lnTo>
                  <a:lnTo>
                    <a:pt x="175" y="104"/>
                  </a:lnTo>
                  <a:lnTo>
                    <a:pt x="170" y="106"/>
                  </a:lnTo>
                  <a:lnTo>
                    <a:pt x="164" y="107"/>
                  </a:lnTo>
                  <a:lnTo>
                    <a:pt x="164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93" name="Freeform 1101"/>
            <p:cNvSpPr>
              <a:spLocks/>
            </p:cNvSpPr>
            <p:nvPr/>
          </p:nvSpPr>
          <p:spPr bwMode="auto">
            <a:xfrm>
              <a:off x="5868988" y="3141663"/>
              <a:ext cx="142875" cy="85725"/>
            </a:xfrm>
            <a:custGeom>
              <a:avLst/>
              <a:gdLst>
                <a:gd name="T0" fmla="*/ 19 w 181"/>
                <a:gd name="T1" fmla="*/ 108 h 108"/>
                <a:gd name="T2" fmla="*/ 19 w 181"/>
                <a:gd name="T3" fmla="*/ 108 h 108"/>
                <a:gd name="T4" fmla="*/ 13 w 181"/>
                <a:gd name="T5" fmla="*/ 107 h 108"/>
                <a:gd name="T6" fmla="*/ 6 w 181"/>
                <a:gd name="T7" fmla="*/ 105 h 108"/>
                <a:gd name="T8" fmla="*/ 3 w 181"/>
                <a:gd name="T9" fmla="*/ 102 h 108"/>
                <a:gd name="T10" fmla="*/ 0 w 181"/>
                <a:gd name="T11" fmla="*/ 97 h 108"/>
                <a:gd name="T12" fmla="*/ 0 w 181"/>
                <a:gd name="T13" fmla="*/ 97 h 108"/>
                <a:gd name="T14" fmla="*/ 0 w 181"/>
                <a:gd name="T15" fmla="*/ 92 h 108"/>
                <a:gd name="T16" fmla="*/ 1 w 181"/>
                <a:gd name="T17" fmla="*/ 88 h 108"/>
                <a:gd name="T18" fmla="*/ 5 w 181"/>
                <a:gd name="T19" fmla="*/ 83 h 108"/>
                <a:gd name="T20" fmla="*/ 9 w 181"/>
                <a:gd name="T21" fmla="*/ 80 h 108"/>
                <a:gd name="T22" fmla="*/ 9 w 181"/>
                <a:gd name="T23" fmla="*/ 80 h 108"/>
                <a:gd name="T24" fmla="*/ 154 w 181"/>
                <a:gd name="T25" fmla="*/ 4 h 108"/>
                <a:gd name="T26" fmla="*/ 154 w 181"/>
                <a:gd name="T27" fmla="*/ 4 h 108"/>
                <a:gd name="T28" fmla="*/ 160 w 181"/>
                <a:gd name="T29" fmla="*/ 0 h 108"/>
                <a:gd name="T30" fmla="*/ 165 w 181"/>
                <a:gd name="T31" fmla="*/ 0 h 108"/>
                <a:gd name="T32" fmla="*/ 170 w 181"/>
                <a:gd name="T33" fmla="*/ 2 h 108"/>
                <a:gd name="T34" fmla="*/ 174 w 181"/>
                <a:gd name="T35" fmla="*/ 4 h 108"/>
                <a:gd name="T36" fmla="*/ 174 w 181"/>
                <a:gd name="T37" fmla="*/ 4 h 108"/>
                <a:gd name="T38" fmla="*/ 178 w 181"/>
                <a:gd name="T39" fmla="*/ 7 h 108"/>
                <a:gd name="T40" fmla="*/ 179 w 181"/>
                <a:gd name="T41" fmla="*/ 10 h 108"/>
                <a:gd name="T42" fmla="*/ 181 w 181"/>
                <a:gd name="T43" fmla="*/ 13 h 108"/>
                <a:gd name="T44" fmla="*/ 181 w 181"/>
                <a:gd name="T45" fmla="*/ 18 h 108"/>
                <a:gd name="T46" fmla="*/ 181 w 181"/>
                <a:gd name="T47" fmla="*/ 18 h 108"/>
                <a:gd name="T48" fmla="*/ 179 w 181"/>
                <a:gd name="T49" fmla="*/ 23 h 108"/>
                <a:gd name="T50" fmla="*/ 176 w 181"/>
                <a:gd name="T51" fmla="*/ 26 h 108"/>
                <a:gd name="T52" fmla="*/ 170 w 181"/>
                <a:gd name="T53" fmla="*/ 31 h 108"/>
                <a:gd name="T54" fmla="*/ 170 w 181"/>
                <a:gd name="T55" fmla="*/ 31 h 108"/>
                <a:gd name="T56" fmla="*/ 47 w 181"/>
                <a:gd name="T57" fmla="*/ 94 h 108"/>
                <a:gd name="T58" fmla="*/ 47 w 181"/>
                <a:gd name="T59" fmla="*/ 94 h 108"/>
                <a:gd name="T60" fmla="*/ 27 w 181"/>
                <a:gd name="T61" fmla="*/ 105 h 108"/>
                <a:gd name="T62" fmla="*/ 27 w 181"/>
                <a:gd name="T63" fmla="*/ 105 h 108"/>
                <a:gd name="T64" fmla="*/ 19 w 181"/>
                <a:gd name="T65" fmla="*/ 108 h 108"/>
                <a:gd name="T66" fmla="*/ 19 w 181"/>
                <a:gd name="T6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1" h="108">
                  <a:moveTo>
                    <a:pt x="19" y="108"/>
                  </a:moveTo>
                  <a:lnTo>
                    <a:pt x="19" y="108"/>
                  </a:lnTo>
                  <a:lnTo>
                    <a:pt x="13" y="107"/>
                  </a:lnTo>
                  <a:lnTo>
                    <a:pt x="6" y="105"/>
                  </a:lnTo>
                  <a:lnTo>
                    <a:pt x="3" y="102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1" y="88"/>
                  </a:lnTo>
                  <a:lnTo>
                    <a:pt x="5" y="83"/>
                  </a:lnTo>
                  <a:lnTo>
                    <a:pt x="9" y="80"/>
                  </a:lnTo>
                  <a:lnTo>
                    <a:pt x="9" y="80"/>
                  </a:lnTo>
                  <a:lnTo>
                    <a:pt x="154" y="4"/>
                  </a:lnTo>
                  <a:lnTo>
                    <a:pt x="154" y="4"/>
                  </a:lnTo>
                  <a:lnTo>
                    <a:pt x="160" y="0"/>
                  </a:lnTo>
                  <a:lnTo>
                    <a:pt x="165" y="0"/>
                  </a:lnTo>
                  <a:lnTo>
                    <a:pt x="170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7"/>
                  </a:lnTo>
                  <a:lnTo>
                    <a:pt x="179" y="10"/>
                  </a:lnTo>
                  <a:lnTo>
                    <a:pt x="181" y="13"/>
                  </a:lnTo>
                  <a:lnTo>
                    <a:pt x="181" y="18"/>
                  </a:lnTo>
                  <a:lnTo>
                    <a:pt x="181" y="18"/>
                  </a:lnTo>
                  <a:lnTo>
                    <a:pt x="179" y="23"/>
                  </a:lnTo>
                  <a:lnTo>
                    <a:pt x="176" y="26"/>
                  </a:lnTo>
                  <a:lnTo>
                    <a:pt x="170" y="31"/>
                  </a:lnTo>
                  <a:lnTo>
                    <a:pt x="170" y="31"/>
                  </a:lnTo>
                  <a:lnTo>
                    <a:pt x="47" y="94"/>
                  </a:lnTo>
                  <a:lnTo>
                    <a:pt x="47" y="94"/>
                  </a:lnTo>
                  <a:lnTo>
                    <a:pt x="27" y="105"/>
                  </a:lnTo>
                  <a:lnTo>
                    <a:pt x="27" y="105"/>
                  </a:lnTo>
                  <a:lnTo>
                    <a:pt x="19" y="108"/>
                  </a:lnTo>
                  <a:lnTo>
                    <a:pt x="19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94" name="Freeform 1102"/>
            <p:cNvSpPr>
              <a:spLocks/>
            </p:cNvSpPr>
            <p:nvPr/>
          </p:nvSpPr>
          <p:spPr bwMode="auto">
            <a:xfrm>
              <a:off x="5913438" y="3381376"/>
              <a:ext cx="161925" cy="25400"/>
            </a:xfrm>
            <a:custGeom>
              <a:avLst/>
              <a:gdLst>
                <a:gd name="T0" fmla="*/ 54 w 203"/>
                <a:gd name="T1" fmla="*/ 1 h 31"/>
                <a:gd name="T2" fmla="*/ 54 w 203"/>
                <a:gd name="T3" fmla="*/ 1 h 31"/>
                <a:gd name="T4" fmla="*/ 186 w 203"/>
                <a:gd name="T5" fmla="*/ 1 h 31"/>
                <a:gd name="T6" fmla="*/ 186 w 203"/>
                <a:gd name="T7" fmla="*/ 1 h 31"/>
                <a:gd name="T8" fmla="*/ 193 w 203"/>
                <a:gd name="T9" fmla="*/ 3 h 31"/>
                <a:gd name="T10" fmla="*/ 198 w 203"/>
                <a:gd name="T11" fmla="*/ 6 h 31"/>
                <a:gd name="T12" fmla="*/ 201 w 203"/>
                <a:gd name="T13" fmla="*/ 11 h 31"/>
                <a:gd name="T14" fmla="*/ 203 w 203"/>
                <a:gd name="T15" fmla="*/ 17 h 31"/>
                <a:gd name="T16" fmla="*/ 203 w 203"/>
                <a:gd name="T17" fmla="*/ 17 h 31"/>
                <a:gd name="T18" fmla="*/ 201 w 203"/>
                <a:gd name="T19" fmla="*/ 23 h 31"/>
                <a:gd name="T20" fmla="*/ 197 w 203"/>
                <a:gd name="T21" fmla="*/ 28 h 31"/>
                <a:gd name="T22" fmla="*/ 192 w 203"/>
                <a:gd name="T23" fmla="*/ 31 h 31"/>
                <a:gd name="T24" fmla="*/ 184 w 203"/>
                <a:gd name="T25" fmla="*/ 31 h 31"/>
                <a:gd name="T26" fmla="*/ 184 w 203"/>
                <a:gd name="T27" fmla="*/ 31 h 31"/>
                <a:gd name="T28" fmla="*/ 22 w 203"/>
                <a:gd name="T29" fmla="*/ 31 h 31"/>
                <a:gd name="T30" fmla="*/ 22 w 203"/>
                <a:gd name="T31" fmla="*/ 31 h 31"/>
                <a:gd name="T32" fmla="*/ 11 w 203"/>
                <a:gd name="T33" fmla="*/ 30 h 31"/>
                <a:gd name="T34" fmla="*/ 11 w 203"/>
                <a:gd name="T35" fmla="*/ 30 h 31"/>
                <a:gd name="T36" fmla="*/ 6 w 203"/>
                <a:gd name="T37" fmla="*/ 27 h 31"/>
                <a:gd name="T38" fmla="*/ 2 w 203"/>
                <a:gd name="T39" fmla="*/ 23 h 31"/>
                <a:gd name="T40" fmla="*/ 0 w 203"/>
                <a:gd name="T41" fmla="*/ 19 h 31"/>
                <a:gd name="T42" fmla="*/ 0 w 203"/>
                <a:gd name="T43" fmla="*/ 14 h 31"/>
                <a:gd name="T44" fmla="*/ 0 w 203"/>
                <a:gd name="T45" fmla="*/ 14 h 31"/>
                <a:gd name="T46" fmla="*/ 2 w 203"/>
                <a:gd name="T47" fmla="*/ 8 h 31"/>
                <a:gd name="T48" fmla="*/ 5 w 203"/>
                <a:gd name="T49" fmla="*/ 4 h 31"/>
                <a:gd name="T50" fmla="*/ 9 w 203"/>
                <a:gd name="T51" fmla="*/ 1 h 31"/>
                <a:gd name="T52" fmla="*/ 14 w 203"/>
                <a:gd name="T53" fmla="*/ 0 h 31"/>
                <a:gd name="T54" fmla="*/ 14 w 203"/>
                <a:gd name="T55" fmla="*/ 0 h 31"/>
                <a:gd name="T56" fmla="*/ 54 w 203"/>
                <a:gd name="T57" fmla="*/ 0 h 31"/>
                <a:gd name="T58" fmla="*/ 54 w 203"/>
                <a:gd name="T59" fmla="*/ 0 h 31"/>
                <a:gd name="T60" fmla="*/ 54 w 203"/>
                <a:gd name="T61" fmla="*/ 1 h 31"/>
                <a:gd name="T62" fmla="*/ 54 w 203"/>
                <a:gd name="T63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3" h="31">
                  <a:moveTo>
                    <a:pt x="54" y="1"/>
                  </a:moveTo>
                  <a:lnTo>
                    <a:pt x="54" y="1"/>
                  </a:lnTo>
                  <a:lnTo>
                    <a:pt x="186" y="1"/>
                  </a:lnTo>
                  <a:lnTo>
                    <a:pt x="186" y="1"/>
                  </a:lnTo>
                  <a:lnTo>
                    <a:pt x="193" y="3"/>
                  </a:lnTo>
                  <a:lnTo>
                    <a:pt x="198" y="6"/>
                  </a:lnTo>
                  <a:lnTo>
                    <a:pt x="201" y="11"/>
                  </a:lnTo>
                  <a:lnTo>
                    <a:pt x="203" y="17"/>
                  </a:lnTo>
                  <a:lnTo>
                    <a:pt x="203" y="17"/>
                  </a:lnTo>
                  <a:lnTo>
                    <a:pt x="201" y="23"/>
                  </a:lnTo>
                  <a:lnTo>
                    <a:pt x="197" y="28"/>
                  </a:lnTo>
                  <a:lnTo>
                    <a:pt x="192" y="31"/>
                  </a:lnTo>
                  <a:lnTo>
                    <a:pt x="184" y="31"/>
                  </a:lnTo>
                  <a:lnTo>
                    <a:pt x="184" y="31"/>
                  </a:lnTo>
                  <a:lnTo>
                    <a:pt x="22" y="31"/>
                  </a:lnTo>
                  <a:lnTo>
                    <a:pt x="22" y="31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6" y="27"/>
                  </a:lnTo>
                  <a:lnTo>
                    <a:pt x="2" y="23"/>
                  </a:lnTo>
                  <a:lnTo>
                    <a:pt x="0" y="19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9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1"/>
                  </a:lnTo>
                  <a:lnTo>
                    <a:pt x="5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cs typeface="Arial" charset="0"/>
              </a:endParaRPr>
            </a:p>
          </p:txBody>
        </p:sp>
      </p:grpSp>
      <p:sp>
        <p:nvSpPr>
          <p:cNvPr id="95" name="Freeform 1064"/>
          <p:cNvSpPr>
            <a:spLocks noEditPoints="1"/>
          </p:cNvSpPr>
          <p:nvPr/>
        </p:nvSpPr>
        <p:spPr bwMode="auto">
          <a:xfrm>
            <a:off x="9245600" y="1757345"/>
            <a:ext cx="261613" cy="244915"/>
          </a:xfrm>
          <a:custGeom>
            <a:avLst/>
            <a:gdLst>
              <a:gd name="T0" fmla="*/ 281 w 282"/>
              <a:gd name="T1" fmla="*/ 133 h 264"/>
              <a:gd name="T2" fmla="*/ 275 w 282"/>
              <a:gd name="T3" fmla="*/ 116 h 264"/>
              <a:gd name="T4" fmla="*/ 262 w 282"/>
              <a:gd name="T5" fmla="*/ 101 h 264"/>
              <a:gd name="T6" fmla="*/ 246 w 282"/>
              <a:gd name="T7" fmla="*/ 94 h 264"/>
              <a:gd name="T8" fmla="*/ 229 w 282"/>
              <a:gd name="T9" fmla="*/ 92 h 264"/>
              <a:gd name="T10" fmla="*/ 207 w 282"/>
              <a:gd name="T11" fmla="*/ 78 h 264"/>
              <a:gd name="T12" fmla="*/ 210 w 282"/>
              <a:gd name="T13" fmla="*/ 65 h 264"/>
              <a:gd name="T14" fmla="*/ 210 w 282"/>
              <a:gd name="T15" fmla="*/ 30 h 264"/>
              <a:gd name="T16" fmla="*/ 207 w 282"/>
              <a:gd name="T17" fmla="*/ 19 h 264"/>
              <a:gd name="T18" fmla="*/ 197 w 282"/>
              <a:gd name="T19" fmla="*/ 7 h 264"/>
              <a:gd name="T20" fmla="*/ 182 w 282"/>
              <a:gd name="T21" fmla="*/ 0 h 264"/>
              <a:gd name="T22" fmla="*/ 170 w 282"/>
              <a:gd name="T23" fmla="*/ 0 h 264"/>
              <a:gd name="T24" fmla="*/ 161 w 282"/>
              <a:gd name="T25" fmla="*/ 8 h 264"/>
              <a:gd name="T26" fmla="*/ 137 w 282"/>
              <a:gd name="T27" fmla="*/ 67 h 264"/>
              <a:gd name="T28" fmla="*/ 124 w 282"/>
              <a:gd name="T29" fmla="*/ 89 h 264"/>
              <a:gd name="T30" fmla="*/ 104 w 282"/>
              <a:gd name="T31" fmla="*/ 106 h 264"/>
              <a:gd name="T32" fmla="*/ 86 w 282"/>
              <a:gd name="T33" fmla="*/ 111 h 264"/>
              <a:gd name="T34" fmla="*/ 25 w 282"/>
              <a:gd name="T35" fmla="*/ 111 h 264"/>
              <a:gd name="T36" fmla="*/ 0 w 282"/>
              <a:gd name="T37" fmla="*/ 111 h 264"/>
              <a:gd name="T38" fmla="*/ 85 w 282"/>
              <a:gd name="T39" fmla="*/ 248 h 264"/>
              <a:gd name="T40" fmla="*/ 92 w 282"/>
              <a:gd name="T41" fmla="*/ 248 h 264"/>
              <a:gd name="T42" fmla="*/ 102 w 282"/>
              <a:gd name="T43" fmla="*/ 240 h 264"/>
              <a:gd name="T44" fmla="*/ 120 w 282"/>
              <a:gd name="T45" fmla="*/ 242 h 264"/>
              <a:gd name="T46" fmla="*/ 128 w 282"/>
              <a:gd name="T47" fmla="*/ 247 h 264"/>
              <a:gd name="T48" fmla="*/ 141 w 282"/>
              <a:gd name="T49" fmla="*/ 255 h 264"/>
              <a:gd name="T50" fmla="*/ 174 w 282"/>
              <a:gd name="T51" fmla="*/ 263 h 264"/>
              <a:gd name="T52" fmla="*/ 178 w 282"/>
              <a:gd name="T53" fmla="*/ 264 h 264"/>
              <a:gd name="T54" fmla="*/ 227 w 282"/>
              <a:gd name="T55" fmla="*/ 262 h 264"/>
              <a:gd name="T56" fmla="*/ 243 w 282"/>
              <a:gd name="T57" fmla="*/ 259 h 264"/>
              <a:gd name="T58" fmla="*/ 258 w 282"/>
              <a:gd name="T59" fmla="*/ 250 h 264"/>
              <a:gd name="T60" fmla="*/ 268 w 282"/>
              <a:gd name="T61" fmla="*/ 235 h 264"/>
              <a:gd name="T62" fmla="*/ 275 w 282"/>
              <a:gd name="T63" fmla="*/ 209 h 264"/>
              <a:gd name="T64" fmla="*/ 282 w 282"/>
              <a:gd name="T65" fmla="*/ 147 h 264"/>
              <a:gd name="T66" fmla="*/ 258 w 282"/>
              <a:gd name="T67" fmla="*/ 203 h 264"/>
              <a:gd name="T68" fmla="*/ 252 w 282"/>
              <a:gd name="T69" fmla="*/ 227 h 264"/>
              <a:gd name="T70" fmla="*/ 245 w 282"/>
              <a:gd name="T71" fmla="*/ 237 h 264"/>
              <a:gd name="T72" fmla="*/ 231 w 282"/>
              <a:gd name="T73" fmla="*/ 244 h 264"/>
              <a:gd name="T74" fmla="*/ 195 w 282"/>
              <a:gd name="T75" fmla="*/ 246 h 264"/>
              <a:gd name="T76" fmla="*/ 160 w 282"/>
              <a:gd name="T77" fmla="*/ 243 h 264"/>
              <a:gd name="T78" fmla="*/ 151 w 282"/>
              <a:gd name="T79" fmla="*/ 240 h 264"/>
              <a:gd name="T80" fmla="*/ 125 w 282"/>
              <a:gd name="T81" fmla="*/ 225 h 264"/>
              <a:gd name="T82" fmla="*/ 109 w 282"/>
              <a:gd name="T83" fmla="*/ 222 h 264"/>
              <a:gd name="T84" fmla="*/ 93 w 282"/>
              <a:gd name="T85" fmla="*/ 222 h 264"/>
              <a:gd name="T86" fmla="*/ 92 w 282"/>
              <a:gd name="T87" fmla="*/ 217 h 264"/>
              <a:gd name="T88" fmla="*/ 93 w 282"/>
              <a:gd name="T89" fmla="*/ 133 h 264"/>
              <a:gd name="T90" fmla="*/ 96 w 282"/>
              <a:gd name="T91" fmla="*/ 130 h 264"/>
              <a:gd name="T92" fmla="*/ 127 w 282"/>
              <a:gd name="T93" fmla="*/ 111 h 264"/>
              <a:gd name="T94" fmla="*/ 149 w 282"/>
              <a:gd name="T95" fmla="*/ 83 h 264"/>
              <a:gd name="T96" fmla="*/ 160 w 282"/>
              <a:gd name="T97" fmla="*/ 61 h 264"/>
              <a:gd name="T98" fmla="*/ 176 w 282"/>
              <a:gd name="T99" fmla="*/ 20 h 264"/>
              <a:gd name="T100" fmla="*/ 182 w 282"/>
              <a:gd name="T101" fmla="*/ 19 h 264"/>
              <a:gd name="T102" fmla="*/ 188 w 282"/>
              <a:gd name="T103" fmla="*/ 23 h 264"/>
              <a:gd name="T104" fmla="*/ 192 w 282"/>
              <a:gd name="T105" fmla="*/ 29 h 264"/>
              <a:gd name="T106" fmla="*/ 192 w 282"/>
              <a:gd name="T107" fmla="*/ 64 h 264"/>
              <a:gd name="T108" fmla="*/ 183 w 282"/>
              <a:gd name="T109" fmla="*/ 88 h 264"/>
              <a:gd name="T110" fmla="*/ 171 w 282"/>
              <a:gd name="T111" fmla="*/ 110 h 264"/>
              <a:gd name="T112" fmla="*/ 177 w 282"/>
              <a:gd name="T113" fmla="*/ 110 h 264"/>
              <a:gd name="T114" fmla="*/ 232 w 282"/>
              <a:gd name="T115" fmla="*/ 110 h 264"/>
              <a:gd name="T116" fmla="*/ 250 w 282"/>
              <a:gd name="T117" fmla="*/ 115 h 264"/>
              <a:gd name="T118" fmla="*/ 261 w 282"/>
              <a:gd name="T119" fmla="*/ 129 h 264"/>
              <a:gd name="T120" fmla="*/ 264 w 282"/>
              <a:gd name="T121" fmla="*/ 141 h 264"/>
              <a:gd name="T122" fmla="*/ 260 w 282"/>
              <a:gd name="T123" fmla="*/ 188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2" h="264">
                <a:moveTo>
                  <a:pt x="282" y="147"/>
                </a:moveTo>
                <a:lnTo>
                  <a:pt x="282" y="147"/>
                </a:lnTo>
                <a:lnTo>
                  <a:pt x="281" y="133"/>
                </a:lnTo>
                <a:lnTo>
                  <a:pt x="279" y="127"/>
                </a:lnTo>
                <a:lnTo>
                  <a:pt x="277" y="121"/>
                </a:lnTo>
                <a:lnTo>
                  <a:pt x="275" y="116"/>
                </a:lnTo>
                <a:lnTo>
                  <a:pt x="271" y="111"/>
                </a:lnTo>
                <a:lnTo>
                  <a:pt x="267" y="106"/>
                </a:lnTo>
                <a:lnTo>
                  <a:pt x="262" y="101"/>
                </a:lnTo>
                <a:lnTo>
                  <a:pt x="262" y="101"/>
                </a:lnTo>
                <a:lnTo>
                  <a:pt x="254" y="97"/>
                </a:lnTo>
                <a:lnTo>
                  <a:pt x="246" y="94"/>
                </a:lnTo>
                <a:lnTo>
                  <a:pt x="237" y="92"/>
                </a:lnTo>
                <a:lnTo>
                  <a:pt x="229" y="92"/>
                </a:lnTo>
                <a:lnTo>
                  <a:pt x="229" y="92"/>
                </a:lnTo>
                <a:lnTo>
                  <a:pt x="203" y="92"/>
                </a:lnTo>
                <a:lnTo>
                  <a:pt x="203" y="92"/>
                </a:lnTo>
                <a:lnTo>
                  <a:pt x="207" y="78"/>
                </a:lnTo>
                <a:lnTo>
                  <a:pt x="209" y="72"/>
                </a:lnTo>
                <a:lnTo>
                  <a:pt x="210" y="65"/>
                </a:lnTo>
                <a:lnTo>
                  <a:pt x="210" y="65"/>
                </a:lnTo>
                <a:lnTo>
                  <a:pt x="211" y="48"/>
                </a:lnTo>
                <a:lnTo>
                  <a:pt x="211" y="39"/>
                </a:lnTo>
                <a:lnTo>
                  <a:pt x="210" y="30"/>
                </a:lnTo>
                <a:lnTo>
                  <a:pt x="210" y="30"/>
                </a:lnTo>
                <a:lnTo>
                  <a:pt x="209" y="24"/>
                </a:lnTo>
                <a:lnTo>
                  <a:pt x="207" y="19"/>
                </a:lnTo>
                <a:lnTo>
                  <a:pt x="205" y="14"/>
                </a:lnTo>
                <a:lnTo>
                  <a:pt x="201" y="10"/>
                </a:lnTo>
                <a:lnTo>
                  <a:pt x="197" y="7"/>
                </a:lnTo>
                <a:lnTo>
                  <a:pt x="193" y="4"/>
                </a:lnTo>
                <a:lnTo>
                  <a:pt x="188" y="2"/>
                </a:lnTo>
                <a:lnTo>
                  <a:pt x="182" y="0"/>
                </a:lnTo>
                <a:lnTo>
                  <a:pt x="182" y="0"/>
                </a:lnTo>
                <a:lnTo>
                  <a:pt x="170" y="0"/>
                </a:lnTo>
                <a:lnTo>
                  <a:pt x="170" y="0"/>
                </a:lnTo>
                <a:lnTo>
                  <a:pt x="166" y="2"/>
                </a:lnTo>
                <a:lnTo>
                  <a:pt x="164" y="5"/>
                </a:lnTo>
                <a:lnTo>
                  <a:pt x="161" y="8"/>
                </a:lnTo>
                <a:lnTo>
                  <a:pt x="160" y="12"/>
                </a:lnTo>
                <a:lnTo>
                  <a:pt x="160" y="12"/>
                </a:lnTo>
                <a:lnTo>
                  <a:pt x="137" y="67"/>
                </a:lnTo>
                <a:lnTo>
                  <a:pt x="137" y="67"/>
                </a:lnTo>
                <a:lnTo>
                  <a:pt x="131" y="79"/>
                </a:lnTo>
                <a:lnTo>
                  <a:pt x="124" y="89"/>
                </a:lnTo>
                <a:lnTo>
                  <a:pt x="115" y="98"/>
                </a:lnTo>
                <a:lnTo>
                  <a:pt x="104" y="106"/>
                </a:lnTo>
                <a:lnTo>
                  <a:pt x="104" y="106"/>
                </a:lnTo>
                <a:lnTo>
                  <a:pt x="96" y="110"/>
                </a:lnTo>
                <a:lnTo>
                  <a:pt x="91" y="111"/>
                </a:lnTo>
                <a:lnTo>
                  <a:pt x="86" y="111"/>
                </a:lnTo>
                <a:lnTo>
                  <a:pt x="86" y="111"/>
                </a:lnTo>
                <a:lnTo>
                  <a:pt x="56" y="111"/>
                </a:lnTo>
                <a:lnTo>
                  <a:pt x="25" y="111"/>
                </a:lnTo>
                <a:lnTo>
                  <a:pt x="25" y="111"/>
                </a:lnTo>
                <a:lnTo>
                  <a:pt x="0" y="111"/>
                </a:lnTo>
                <a:lnTo>
                  <a:pt x="0" y="111"/>
                </a:lnTo>
                <a:lnTo>
                  <a:pt x="0" y="248"/>
                </a:lnTo>
                <a:lnTo>
                  <a:pt x="0" y="248"/>
                </a:lnTo>
                <a:lnTo>
                  <a:pt x="85" y="248"/>
                </a:lnTo>
                <a:lnTo>
                  <a:pt x="85" y="248"/>
                </a:lnTo>
                <a:lnTo>
                  <a:pt x="92" y="248"/>
                </a:lnTo>
                <a:lnTo>
                  <a:pt x="92" y="248"/>
                </a:lnTo>
                <a:lnTo>
                  <a:pt x="93" y="241"/>
                </a:lnTo>
                <a:lnTo>
                  <a:pt x="93" y="241"/>
                </a:lnTo>
                <a:lnTo>
                  <a:pt x="102" y="240"/>
                </a:lnTo>
                <a:lnTo>
                  <a:pt x="111" y="240"/>
                </a:lnTo>
                <a:lnTo>
                  <a:pt x="116" y="241"/>
                </a:lnTo>
                <a:lnTo>
                  <a:pt x="120" y="242"/>
                </a:lnTo>
                <a:lnTo>
                  <a:pt x="124" y="244"/>
                </a:lnTo>
                <a:lnTo>
                  <a:pt x="128" y="247"/>
                </a:lnTo>
                <a:lnTo>
                  <a:pt x="128" y="247"/>
                </a:lnTo>
                <a:lnTo>
                  <a:pt x="131" y="249"/>
                </a:lnTo>
                <a:lnTo>
                  <a:pt x="131" y="249"/>
                </a:lnTo>
                <a:lnTo>
                  <a:pt x="141" y="255"/>
                </a:lnTo>
                <a:lnTo>
                  <a:pt x="152" y="260"/>
                </a:lnTo>
                <a:lnTo>
                  <a:pt x="163" y="262"/>
                </a:lnTo>
                <a:lnTo>
                  <a:pt x="174" y="263"/>
                </a:lnTo>
                <a:lnTo>
                  <a:pt x="174" y="263"/>
                </a:lnTo>
                <a:lnTo>
                  <a:pt x="178" y="264"/>
                </a:lnTo>
                <a:lnTo>
                  <a:pt x="178" y="264"/>
                </a:lnTo>
                <a:lnTo>
                  <a:pt x="217" y="264"/>
                </a:lnTo>
                <a:lnTo>
                  <a:pt x="217" y="264"/>
                </a:lnTo>
                <a:lnTo>
                  <a:pt x="227" y="262"/>
                </a:lnTo>
                <a:lnTo>
                  <a:pt x="237" y="260"/>
                </a:lnTo>
                <a:lnTo>
                  <a:pt x="237" y="260"/>
                </a:lnTo>
                <a:lnTo>
                  <a:pt x="243" y="259"/>
                </a:lnTo>
                <a:lnTo>
                  <a:pt x="249" y="256"/>
                </a:lnTo>
                <a:lnTo>
                  <a:pt x="254" y="253"/>
                </a:lnTo>
                <a:lnTo>
                  <a:pt x="258" y="250"/>
                </a:lnTo>
                <a:lnTo>
                  <a:pt x="262" y="245"/>
                </a:lnTo>
                <a:lnTo>
                  <a:pt x="265" y="241"/>
                </a:lnTo>
                <a:lnTo>
                  <a:pt x="268" y="235"/>
                </a:lnTo>
                <a:lnTo>
                  <a:pt x="270" y="229"/>
                </a:lnTo>
                <a:lnTo>
                  <a:pt x="270" y="229"/>
                </a:lnTo>
                <a:lnTo>
                  <a:pt x="275" y="209"/>
                </a:lnTo>
                <a:lnTo>
                  <a:pt x="279" y="188"/>
                </a:lnTo>
                <a:lnTo>
                  <a:pt x="282" y="168"/>
                </a:lnTo>
                <a:lnTo>
                  <a:pt x="282" y="147"/>
                </a:lnTo>
                <a:lnTo>
                  <a:pt x="282" y="147"/>
                </a:lnTo>
                <a:close/>
                <a:moveTo>
                  <a:pt x="258" y="203"/>
                </a:moveTo>
                <a:lnTo>
                  <a:pt x="258" y="203"/>
                </a:lnTo>
                <a:lnTo>
                  <a:pt x="253" y="223"/>
                </a:lnTo>
                <a:lnTo>
                  <a:pt x="253" y="223"/>
                </a:lnTo>
                <a:lnTo>
                  <a:pt x="252" y="227"/>
                </a:lnTo>
                <a:lnTo>
                  <a:pt x="250" y="231"/>
                </a:lnTo>
                <a:lnTo>
                  <a:pt x="248" y="234"/>
                </a:lnTo>
                <a:lnTo>
                  <a:pt x="245" y="237"/>
                </a:lnTo>
                <a:lnTo>
                  <a:pt x="242" y="239"/>
                </a:lnTo>
                <a:lnTo>
                  <a:pt x="239" y="241"/>
                </a:lnTo>
                <a:lnTo>
                  <a:pt x="231" y="244"/>
                </a:lnTo>
                <a:lnTo>
                  <a:pt x="231" y="244"/>
                </a:lnTo>
                <a:lnTo>
                  <a:pt x="213" y="245"/>
                </a:lnTo>
                <a:lnTo>
                  <a:pt x="195" y="246"/>
                </a:lnTo>
                <a:lnTo>
                  <a:pt x="177" y="245"/>
                </a:lnTo>
                <a:lnTo>
                  <a:pt x="160" y="243"/>
                </a:lnTo>
                <a:lnTo>
                  <a:pt x="160" y="243"/>
                </a:lnTo>
                <a:lnTo>
                  <a:pt x="155" y="242"/>
                </a:lnTo>
                <a:lnTo>
                  <a:pt x="151" y="240"/>
                </a:lnTo>
                <a:lnTo>
                  <a:pt x="151" y="240"/>
                </a:lnTo>
                <a:lnTo>
                  <a:pt x="138" y="232"/>
                </a:lnTo>
                <a:lnTo>
                  <a:pt x="125" y="225"/>
                </a:lnTo>
                <a:lnTo>
                  <a:pt x="125" y="225"/>
                </a:lnTo>
                <a:lnTo>
                  <a:pt x="121" y="224"/>
                </a:lnTo>
                <a:lnTo>
                  <a:pt x="117" y="223"/>
                </a:lnTo>
                <a:lnTo>
                  <a:pt x="109" y="222"/>
                </a:lnTo>
                <a:lnTo>
                  <a:pt x="109" y="222"/>
                </a:lnTo>
                <a:lnTo>
                  <a:pt x="101" y="222"/>
                </a:lnTo>
                <a:lnTo>
                  <a:pt x="93" y="222"/>
                </a:lnTo>
                <a:lnTo>
                  <a:pt x="93" y="222"/>
                </a:lnTo>
                <a:lnTo>
                  <a:pt x="92" y="217"/>
                </a:lnTo>
                <a:lnTo>
                  <a:pt x="92" y="217"/>
                </a:lnTo>
                <a:lnTo>
                  <a:pt x="92" y="137"/>
                </a:lnTo>
                <a:lnTo>
                  <a:pt x="92" y="137"/>
                </a:lnTo>
                <a:lnTo>
                  <a:pt x="93" y="133"/>
                </a:lnTo>
                <a:lnTo>
                  <a:pt x="94" y="132"/>
                </a:lnTo>
                <a:lnTo>
                  <a:pt x="96" y="130"/>
                </a:lnTo>
                <a:lnTo>
                  <a:pt x="96" y="130"/>
                </a:lnTo>
                <a:lnTo>
                  <a:pt x="107" y="125"/>
                </a:lnTo>
                <a:lnTo>
                  <a:pt x="118" y="119"/>
                </a:lnTo>
                <a:lnTo>
                  <a:pt x="127" y="111"/>
                </a:lnTo>
                <a:lnTo>
                  <a:pt x="135" y="103"/>
                </a:lnTo>
                <a:lnTo>
                  <a:pt x="143" y="93"/>
                </a:lnTo>
                <a:lnTo>
                  <a:pt x="149" y="83"/>
                </a:lnTo>
                <a:lnTo>
                  <a:pt x="155" y="72"/>
                </a:lnTo>
                <a:lnTo>
                  <a:pt x="160" y="61"/>
                </a:lnTo>
                <a:lnTo>
                  <a:pt x="160" y="61"/>
                </a:lnTo>
                <a:lnTo>
                  <a:pt x="175" y="22"/>
                </a:lnTo>
                <a:lnTo>
                  <a:pt x="175" y="22"/>
                </a:lnTo>
                <a:lnTo>
                  <a:pt x="176" y="20"/>
                </a:lnTo>
                <a:lnTo>
                  <a:pt x="178" y="19"/>
                </a:lnTo>
                <a:lnTo>
                  <a:pt x="180" y="19"/>
                </a:lnTo>
                <a:lnTo>
                  <a:pt x="182" y="19"/>
                </a:lnTo>
                <a:lnTo>
                  <a:pt x="182" y="19"/>
                </a:lnTo>
                <a:lnTo>
                  <a:pt x="185" y="21"/>
                </a:lnTo>
                <a:lnTo>
                  <a:pt x="188" y="23"/>
                </a:lnTo>
                <a:lnTo>
                  <a:pt x="190" y="26"/>
                </a:lnTo>
                <a:lnTo>
                  <a:pt x="192" y="29"/>
                </a:lnTo>
                <a:lnTo>
                  <a:pt x="192" y="29"/>
                </a:lnTo>
                <a:lnTo>
                  <a:pt x="194" y="41"/>
                </a:lnTo>
                <a:lnTo>
                  <a:pt x="194" y="53"/>
                </a:lnTo>
                <a:lnTo>
                  <a:pt x="192" y="64"/>
                </a:lnTo>
                <a:lnTo>
                  <a:pt x="189" y="75"/>
                </a:lnTo>
                <a:lnTo>
                  <a:pt x="189" y="75"/>
                </a:lnTo>
                <a:lnTo>
                  <a:pt x="183" y="88"/>
                </a:lnTo>
                <a:lnTo>
                  <a:pt x="177" y="100"/>
                </a:lnTo>
                <a:lnTo>
                  <a:pt x="177" y="100"/>
                </a:lnTo>
                <a:lnTo>
                  <a:pt x="171" y="110"/>
                </a:lnTo>
                <a:lnTo>
                  <a:pt x="171" y="110"/>
                </a:lnTo>
                <a:lnTo>
                  <a:pt x="177" y="110"/>
                </a:lnTo>
                <a:lnTo>
                  <a:pt x="177" y="110"/>
                </a:lnTo>
                <a:lnTo>
                  <a:pt x="205" y="110"/>
                </a:lnTo>
                <a:lnTo>
                  <a:pt x="232" y="110"/>
                </a:lnTo>
                <a:lnTo>
                  <a:pt x="232" y="110"/>
                </a:lnTo>
                <a:lnTo>
                  <a:pt x="239" y="111"/>
                </a:lnTo>
                <a:lnTo>
                  <a:pt x="245" y="113"/>
                </a:lnTo>
                <a:lnTo>
                  <a:pt x="250" y="115"/>
                </a:lnTo>
                <a:lnTo>
                  <a:pt x="255" y="119"/>
                </a:lnTo>
                <a:lnTo>
                  <a:pt x="258" y="124"/>
                </a:lnTo>
                <a:lnTo>
                  <a:pt x="261" y="129"/>
                </a:lnTo>
                <a:lnTo>
                  <a:pt x="263" y="135"/>
                </a:lnTo>
                <a:lnTo>
                  <a:pt x="264" y="141"/>
                </a:lnTo>
                <a:lnTo>
                  <a:pt x="264" y="141"/>
                </a:lnTo>
                <a:lnTo>
                  <a:pt x="264" y="157"/>
                </a:lnTo>
                <a:lnTo>
                  <a:pt x="263" y="172"/>
                </a:lnTo>
                <a:lnTo>
                  <a:pt x="260" y="188"/>
                </a:lnTo>
                <a:lnTo>
                  <a:pt x="258" y="203"/>
                </a:lnTo>
                <a:lnTo>
                  <a:pt x="258" y="20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547952" y="2384950"/>
            <a:ext cx="3580048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6300" lvl="1" indent="-146300" fontAlgn="base">
              <a:lnSpc>
                <a:spcPct val="80000"/>
              </a:lnSpc>
              <a:spcBef>
                <a:spcPct val="20000"/>
              </a:spcBef>
              <a:spcAft>
                <a:spcPts val="667"/>
              </a:spcAft>
              <a:buClr>
                <a:srgbClr val="F37021"/>
              </a:buClr>
              <a:buSzPct val="100000"/>
              <a:buFont typeface="Symbol" panose="05050102010706020507" pitchFamily="18" charset="2"/>
              <a:buChar char=""/>
              <a:defRPr/>
            </a:pPr>
            <a:endParaRPr lang="en-US" sz="1400" kern="0" dirty="0">
              <a:solidFill>
                <a:srgbClr val="000000"/>
              </a:solidFill>
              <a:latin typeface="Calibri" pitchFamily="34" charset="0"/>
              <a:ea typeface="ＭＳ Ｐゴシック" pitchFamily="-112" charset="-128"/>
              <a:cs typeface="Times New Roman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2423" y="2283496"/>
            <a:ext cx="39124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latin typeface="Calibri" panose="020F0502020204030204" pitchFamily="34" charset="0"/>
              </a:rPr>
              <a:t>R</a:t>
            </a:r>
            <a:r>
              <a:rPr lang="en-US" sz="1400" dirty="0" smtClean="0"/>
              <a:t>eplace human </a:t>
            </a:r>
            <a:r>
              <a:rPr lang="en-US" sz="1400" dirty="0"/>
              <a:t>agents for common </a:t>
            </a:r>
            <a:r>
              <a:rPr lang="en-US" sz="1400" dirty="0" smtClean="0"/>
              <a:t>services like balance </a:t>
            </a:r>
            <a:r>
              <a:rPr lang="en-US" sz="1400" dirty="0"/>
              <a:t>enquiry and statement </a:t>
            </a:r>
            <a:r>
              <a:rPr lang="en-US" sz="1400" dirty="0" smtClean="0"/>
              <a:t>generation.</a:t>
            </a:r>
            <a:endParaRPr lang="en-US" sz="1400" kern="0" dirty="0">
              <a:latin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Provide ability to integrate with existing contact </a:t>
            </a:r>
            <a:r>
              <a:rPr lang="en-US" sz="1400" dirty="0" smtClean="0"/>
              <a:t>centers</a:t>
            </a:r>
            <a:r>
              <a:rPr lang="en-US" sz="1400" kern="0" dirty="0">
                <a:latin typeface="Calibri" panose="020F0502020204030204" pitchFamily="34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I</a:t>
            </a:r>
            <a:r>
              <a:rPr lang="en-US" sz="1400" dirty="0" smtClean="0"/>
              <a:t>ntegrate </a:t>
            </a:r>
            <a:r>
              <a:rPr lang="en-US" sz="1400" dirty="0"/>
              <a:t>it with </a:t>
            </a:r>
            <a:r>
              <a:rPr lang="en-US" sz="1400" dirty="0" smtClean="0"/>
              <a:t>Voice </a:t>
            </a:r>
            <a:r>
              <a:rPr lang="en-US" sz="1400" dirty="0"/>
              <a:t>Gateway to answer in human like manner</a:t>
            </a:r>
            <a:r>
              <a:rPr lang="en-US" sz="1400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400" dirty="0" smtClean="0"/>
              <a:t>Make it cognitive so that it evolves and improves over time.</a:t>
            </a:r>
            <a:endParaRPr lang="en-US" sz="1400" kern="0" dirty="0" smtClean="0">
              <a:latin typeface="Calibri" panose="020F0502020204030204" pitchFamily="34" charset="0"/>
            </a:endParaRPr>
          </a:p>
          <a:p>
            <a:pPr marL="380990" lvl="5" indent="-380990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420169" y="2281339"/>
            <a:ext cx="4589472" cy="167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467" dirty="0" smtClean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</a:rPr>
              <a:t>Create a self-service conversational agent </a:t>
            </a:r>
            <a:r>
              <a:rPr lang="en-US" sz="1467" dirty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</a:rPr>
              <a:t>with Watson Speech-to-Text and Text-to-Speech </a:t>
            </a:r>
            <a:r>
              <a:rPr lang="en-US" sz="1467" dirty="0" smtClean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</a:rPr>
              <a:t>capabilities.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467" dirty="0" smtClean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</a:rPr>
              <a:t>Use Twilio to connect the customer via phone and provide responses to his/her queries in conversational manner rather than typical IVR based button-press approach.</a:t>
            </a:r>
            <a:endParaRPr lang="en-US" sz="1467" dirty="0">
              <a:solidFill>
                <a:schemeClr val="accent4">
                  <a:lumMod val="1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042401" y="2253340"/>
            <a:ext cx="24218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latin typeface="Calibri" panose="020F0502020204030204" pitchFamily="34" charset="0"/>
              </a:rPr>
              <a:t>Common queries can be handled by the bot and human agents can concentrate on cases which require manual intervention.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latin typeface="Calibri" panose="020F0502020204030204" pitchFamily="34" charset="0"/>
              </a:rPr>
              <a:t>This solution can be embedded in mobile apps and IVRs</a:t>
            </a:r>
            <a:endParaRPr lang="en-US" sz="1400" kern="0" dirty="0">
              <a:latin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sz="1400" kern="0" dirty="0">
              <a:latin typeface="Calibri" panose="020F050202020403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93322" y="6116684"/>
            <a:ext cx="1091707" cy="264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46300" lvl="1" indent="-146300" fontAlgn="base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Clr>
                <a:srgbClr val="F37021"/>
              </a:buClr>
              <a:buFont typeface="Symbol" panose="05050102010706020507" pitchFamily="18" charset="2"/>
              <a:buChar char=""/>
              <a:defRPr/>
            </a:pPr>
            <a:r>
              <a:rPr lang="en-US" sz="1400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Twilio API</a:t>
            </a:r>
            <a:endParaRPr lang="en-US" sz="1400" kern="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243397" y="5811631"/>
            <a:ext cx="3860001" cy="264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46300" lvl="1" indent="-146300" fontAlgn="base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Clr>
                <a:srgbClr val="F37021"/>
              </a:buClr>
              <a:buFont typeface="Symbol" panose="05050102010706020507" pitchFamily="18" charset="2"/>
              <a:buChar char=""/>
              <a:defRPr/>
            </a:pPr>
            <a:r>
              <a:rPr lang="en-US" sz="1400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IBM Watson Speech-to-Text/Text-to-Speech API</a:t>
            </a:r>
            <a:endParaRPr lang="en-US" sz="1400" kern="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73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32900804"/>
              </p:ext>
            </p:extLst>
          </p:nvPr>
        </p:nvGraphicFramePr>
        <p:xfrm>
          <a:off x="508000" y="1092201"/>
          <a:ext cx="11176000" cy="764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3" descr="C:\Users\shingyuen.ma\AppData\Local\Microsoft\Windows\Temporary Internet Files\Content.IE5\5U8IC3D9\iPhone-5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3674670"/>
            <a:ext cx="629576" cy="131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727200" y="3688239"/>
            <a:ext cx="1372763" cy="1317957"/>
            <a:chOff x="2819400" y="1428750"/>
            <a:chExt cx="1676400" cy="1219200"/>
          </a:xfrm>
        </p:grpSpPr>
        <p:sp>
          <p:nvSpPr>
            <p:cNvPr id="7" name="Rounded Rectangle 6"/>
            <p:cNvSpPr/>
            <p:nvPr/>
          </p:nvSpPr>
          <p:spPr>
            <a:xfrm>
              <a:off x="2819400" y="1428750"/>
              <a:ext cx="1676400" cy="1219200"/>
            </a:xfrm>
            <a:prstGeom prst="roundRect">
              <a:avLst/>
            </a:prstGeom>
            <a:solidFill>
              <a:srgbClr val="BBD5F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3225" y="1581150"/>
              <a:ext cx="1428750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3752850" y="2262997"/>
            <a:ext cx="5797551" cy="3807604"/>
            <a:chOff x="2590800" y="1123950"/>
            <a:chExt cx="4348163" cy="2855703"/>
          </a:xfrm>
        </p:grpSpPr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1123950"/>
              <a:ext cx="4348163" cy="2855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V="1">
              <a:off x="4800600" y="2647950"/>
              <a:ext cx="381000" cy="381000"/>
            </a:xfrm>
            <a:prstGeom prst="straightConnector1">
              <a:avLst/>
            </a:prstGeom>
            <a:ln>
              <a:solidFill>
                <a:srgbClr val="BBD5F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800600" y="3028950"/>
              <a:ext cx="381000" cy="0"/>
            </a:xfrm>
            <a:prstGeom prst="straightConnector1">
              <a:avLst/>
            </a:prstGeom>
            <a:ln>
              <a:solidFill>
                <a:srgbClr val="BBD5F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800600" y="3028950"/>
              <a:ext cx="381000" cy="381000"/>
            </a:xfrm>
            <a:prstGeom prst="straightConnector1">
              <a:avLst/>
            </a:prstGeom>
            <a:ln>
              <a:solidFill>
                <a:srgbClr val="BBD5F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/>
          <p:nvPr/>
        </p:nvCxnSpPr>
        <p:spPr>
          <a:xfrm>
            <a:off x="3149600" y="4309611"/>
            <a:ext cx="508000" cy="0"/>
          </a:xfrm>
          <a:prstGeom prst="straightConnector1">
            <a:avLst/>
          </a:prstGeom>
          <a:ln>
            <a:solidFill>
              <a:srgbClr val="0068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167237" y="4287272"/>
            <a:ext cx="508000" cy="0"/>
          </a:xfrm>
          <a:prstGeom prst="straightConnector1">
            <a:avLst/>
          </a:prstGeom>
          <a:ln>
            <a:solidFill>
              <a:srgbClr val="0068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48000" y="3884627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SIP</a:t>
            </a: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330297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2" y="2516519"/>
            <a:ext cx="1378857" cy="13788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951" y="2561160"/>
            <a:ext cx="1182914" cy="118291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59024" y="3976757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User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50095" y="3782262"/>
            <a:ext cx="222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Watson Conversation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>
          <a:xfrm flipH="1">
            <a:off x="5490752" y="405463"/>
            <a:ext cx="3979817" cy="621788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good </a:t>
            </a:r>
            <a:r>
              <a:rPr lang="en-US" dirty="0"/>
              <a:t>evening, which meeting and race would you like today?</a:t>
            </a:r>
            <a:endParaRPr lang="en-US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2246810" y="957006"/>
            <a:ext cx="3243942" cy="61297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Singapore race 1</a:t>
            </a:r>
            <a:endParaRPr lang="en-US" dirty="0"/>
          </a:p>
        </p:txBody>
      </p:sp>
      <p:sp>
        <p:nvSpPr>
          <p:cNvPr id="22" name="Rounded Rectangular Callout 21"/>
          <p:cNvSpPr/>
          <p:nvPr/>
        </p:nvSpPr>
        <p:spPr>
          <a:xfrm flipH="1">
            <a:off x="5490753" y="1495643"/>
            <a:ext cx="3979816" cy="969658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err="1"/>
              <a:t>singapore</a:t>
            </a:r>
            <a:r>
              <a:rPr lang="en-US" dirty="0"/>
              <a:t>. race 1. what is your bet type please?</a:t>
            </a:r>
            <a:endParaRPr lang="en-US" dirty="0" smtClean="0"/>
          </a:p>
        </p:txBody>
      </p:sp>
      <p:sp>
        <p:nvSpPr>
          <p:cNvPr id="23" name="Rounded Rectangular Callout 22"/>
          <p:cNvSpPr/>
          <p:nvPr/>
        </p:nvSpPr>
        <p:spPr>
          <a:xfrm>
            <a:off x="2246810" y="2524760"/>
            <a:ext cx="3243942" cy="48273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trio</a:t>
            </a:r>
            <a:endParaRPr lang="en-US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2364378" y="3777097"/>
            <a:ext cx="3243942" cy="43457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1 2 3 5 6 4 </a:t>
            </a:r>
            <a:r>
              <a:rPr lang="en-US" dirty="0" smtClean="0"/>
              <a:t>units</a:t>
            </a:r>
            <a:endParaRPr lang="en-US" dirty="0"/>
          </a:p>
        </p:txBody>
      </p:sp>
      <p:sp>
        <p:nvSpPr>
          <p:cNvPr id="25" name="Rounded Rectangular Callout 24"/>
          <p:cNvSpPr/>
          <p:nvPr/>
        </p:nvSpPr>
        <p:spPr>
          <a:xfrm flipH="1">
            <a:off x="5784663" y="4088366"/>
            <a:ext cx="4262847" cy="981503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Please confirm your bet. Singapore Race 1. bet type, </a:t>
            </a:r>
            <a:r>
              <a:rPr lang="en-US" dirty="0" smtClean="0"/>
              <a:t>trio.  </a:t>
            </a:r>
            <a:r>
              <a:rPr lang="en-US" dirty="0"/>
              <a:t>total sum 40 </a:t>
            </a:r>
            <a:r>
              <a:rPr lang="en-US" dirty="0" err="1"/>
              <a:t>dollars.please</a:t>
            </a:r>
            <a:r>
              <a:rPr lang="en-US" dirty="0"/>
              <a:t> confirm yes or no ?</a:t>
            </a:r>
            <a:endParaRPr lang="en-US" dirty="0"/>
          </a:p>
        </p:txBody>
      </p:sp>
      <p:sp>
        <p:nvSpPr>
          <p:cNvPr id="26" name="Rounded Rectangular Callout 25"/>
          <p:cNvSpPr/>
          <p:nvPr/>
        </p:nvSpPr>
        <p:spPr>
          <a:xfrm flipH="1">
            <a:off x="5784663" y="5260942"/>
            <a:ext cx="4177286" cy="715648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bet  accepted , thank you, bet accepted. Do you have another Bet?.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481946" y="45865"/>
            <a:ext cx="3008806" cy="5515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Dial +1 916 764 3514</a:t>
            </a:r>
          </a:p>
        </p:txBody>
      </p:sp>
      <p:sp>
        <p:nvSpPr>
          <p:cNvPr id="16" name="Rounded Rectangular Callout 15"/>
          <p:cNvSpPr/>
          <p:nvPr/>
        </p:nvSpPr>
        <p:spPr>
          <a:xfrm flipH="1">
            <a:off x="5608320" y="2936815"/>
            <a:ext cx="3979816" cy="738159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trio, understood. what is your bet?</a:t>
            </a:r>
            <a:endParaRPr lang="en-US" dirty="0" smtClean="0"/>
          </a:p>
        </p:txBody>
      </p:sp>
      <p:sp>
        <p:nvSpPr>
          <p:cNvPr id="17" name="Rounded Rectangular Callout 16"/>
          <p:cNvSpPr/>
          <p:nvPr/>
        </p:nvSpPr>
        <p:spPr>
          <a:xfrm>
            <a:off x="2223574" y="4901384"/>
            <a:ext cx="3243942" cy="48273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7" name="Rounded Rectangular Callout 26"/>
          <p:cNvSpPr/>
          <p:nvPr/>
        </p:nvSpPr>
        <p:spPr>
          <a:xfrm>
            <a:off x="2223574" y="5890923"/>
            <a:ext cx="3243942" cy="48273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0" name="Rounded Rectangular Callout 29"/>
          <p:cNvSpPr/>
          <p:nvPr/>
        </p:nvSpPr>
        <p:spPr>
          <a:xfrm flipH="1">
            <a:off x="5770279" y="6199444"/>
            <a:ext cx="3979816" cy="738159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Thank you and have a nice day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142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2839020"/>
            <a:ext cx="2463923" cy="697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defTabSz="914377"/>
            <a:r>
              <a:rPr lang="en-US" sz="4267" b="1" dirty="0">
                <a:solidFill>
                  <a:srgbClr val="006899"/>
                </a:solidFill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6705605" y="3877057"/>
            <a:ext cx="5035551" cy="565151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899"/>
              </a:buClr>
              <a:buFont typeface="Wingdings 2" pitchFamily="18" charset="2"/>
              <a:buChar char=""/>
              <a:defRPr sz="2000" kern="1200">
                <a:solidFill>
                  <a:srgbClr val="40404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  <a:lvl2pPr marL="573088" indent="-2317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 2" pitchFamily="18" charset="2"/>
              <a:buChar char=""/>
              <a:defRPr sz="1800" kern="1200">
                <a:solidFill>
                  <a:srgbClr val="40404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marL="914400" indent="-2317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Wingdings 2" pitchFamily="18" charset="2"/>
              <a:buChar char=""/>
              <a:defRPr sz="1600" kern="1200">
                <a:solidFill>
                  <a:srgbClr val="40404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marL="1195388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Wingdings 2" pitchFamily="18" charset="2"/>
              <a:buChar char=""/>
              <a:defRPr sz="1400" kern="1200">
                <a:solidFill>
                  <a:srgbClr val="40404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marL="1377950" indent="-1222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33" dirty="0" smtClean="0">
                <a:solidFill>
                  <a:srgbClr val="006899"/>
                </a:solidFill>
                <a:latin typeface="Calibri" panose="020F0502020204030204"/>
                <a:ea typeface="ＭＳ Ｐゴシック" pitchFamily="34" charset="-128"/>
                <a:cs typeface="Arial" pitchFamily="34" charset="0"/>
                <a:hlinkClick r:id="rId2"/>
              </a:rPr>
              <a:t>www.persistent.com</a:t>
            </a:r>
            <a:endParaRPr lang="en-US" sz="2133" dirty="0">
              <a:solidFill>
                <a:srgbClr val="006899"/>
              </a:solidFill>
              <a:latin typeface="Calibri" panose="020F0502020204030204"/>
              <a:ea typeface="ＭＳ Ｐゴシック" pitchFamily="34" charset="-128"/>
              <a:cs typeface="Arial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8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istent Template-2015_Final">
  <a:themeElements>
    <a:clrScheme name="Persistent">
      <a:dk1>
        <a:sysClr val="windowText" lastClr="000000"/>
      </a:dk1>
      <a:lt1>
        <a:sysClr val="window" lastClr="FFFFFF"/>
      </a:lt1>
      <a:dk2>
        <a:srgbClr val="404040"/>
      </a:dk2>
      <a:lt2>
        <a:srgbClr val="9DDCF9"/>
      </a:lt2>
      <a:accent1>
        <a:srgbClr val="006899"/>
      </a:accent1>
      <a:accent2>
        <a:srgbClr val="F37021"/>
      </a:accent2>
      <a:accent3>
        <a:srgbClr val="8DC63F"/>
      </a:accent3>
      <a:accent4>
        <a:srgbClr val="7F7F7F"/>
      </a:accent4>
      <a:accent5>
        <a:srgbClr val="A6A6A6"/>
      </a:accent5>
      <a:accent6>
        <a:srgbClr val="FFD87D"/>
      </a:accent6>
      <a:hlink>
        <a:srgbClr val="006899"/>
      </a:hlink>
      <a:folHlink>
        <a:srgbClr val="7F7F7F"/>
      </a:folHlink>
    </a:clrScheme>
    <a:fontScheme name="Persist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3">
      <a:dk1>
        <a:srgbClr val="006899"/>
      </a:dk1>
      <a:lt1>
        <a:srgbClr val="454545"/>
      </a:lt1>
      <a:dk2>
        <a:srgbClr val="F37021"/>
      </a:dk2>
      <a:lt2>
        <a:srgbClr val="454545"/>
      </a:lt2>
      <a:accent1>
        <a:srgbClr val="006899"/>
      </a:accent1>
      <a:accent2>
        <a:srgbClr val="F37021"/>
      </a:accent2>
      <a:accent3>
        <a:srgbClr val="A6CE38"/>
      </a:accent3>
      <a:accent4>
        <a:srgbClr val="454545"/>
      </a:accent4>
      <a:accent5>
        <a:srgbClr val="454545"/>
      </a:accent5>
      <a:accent6>
        <a:srgbClr val="FEE5CA"/>
      </a:accent6>
      <a:hlink>
        <a:srgbClr val="006899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3">
      <a:dk1>
        <a:srgbClr val="FFFFFF"/>
      </a:dk1>
      <a:lt1>
        <a:srgbClr val="006899"/>
      </a:lt1>
      <a:dk2>
        <a:srgbClr val="F37021"/>
      </a:dk2>
      <a:lt2>
        <a:srgbClr val="454545"/>
      </a:lt2>
      <a:accent1>
        <a:srgbClr val="B9E5FA"/>
      </a:accent1>
      <a:accent2>
        <a:srgbClr val="FFD77D"/>
      </a:accent2>
      <a:accent3>
        <a:srgbClr val="A6CE38"/>
      </a:accent3>
      <a:accent4>
        <a:srgbClr val="D1D2D4"/>
      </a:accent4>
      <a:accent5>
        <a:srgbClr val="FFFFFF"/>
      </a:accent5>
      <a:accent6>
        <a:srgbClr val="FEE5CA"/>
      </a:accent6>
      <a:hlink>
        <a:srgbClr val="006899"/>
      </a:hlink>
      <a:folHlink>
        <a:srgbClr val="006899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Custom 3">
      <a:dk1>
        <a:srgbClr val="FFFFFF"/>
      </a:dk1>
      <a:lt1>
        <a:srgbClr val="006899"/>
      </a:lt1>
      <a:dk2>
        <a:srgbClr val="F37021"/>
      </a:dk2>
      <a:lt2>
        <a:srgbClr val="454545"/>
      </a:lt2>
      <a:accent1>
        <a:srgbClr val="B9E5FA"/>
      </a:accent1>
      <a:accent2>
        <a:srgbClr val="FFD77D"/>
      </a:accent2>
      <a:accent3>
        <a:srgbClr val="A6CE38"/>
      </a:accent3>
      <a:accent4>
        <a:srgbClr val="D1D2D4"/>
      </a:accent4>
      <a:accent5>
        <a:srgbClr val="FFFFFF"/>
      </a:accent5>
      <a:accent6>
        <a:srgbClr val="FEE5CA"/>
      </a:accent6>
      <a:hlink>
        <a:srgbClr val="006899"/>
      </a:hlink>
      <a:folHlink>
        <a:srgbClr val="006899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Custom 3">
      <a:dk1>
        <a:srgbClr val="FFFFFF"/>
      </a:dk1>
      <a:lt1>
        <a:srgbClr val="006899"/>
      </a:lt1>
      <a:dk2>
        <a:srgbClr val="F37021"/>
      </a:dk2>
      <a:lt2>
        <a:srgbClr val="454545"/>
      </a:lt2>
      <a:accent1>
        <a:srgbClr val="B9E5FA"/>
      </a:accent1>
      <a:accent2>
        <a:srgbClr val="FFD77D"/>
      </a:accent2>
      <a:accent3>
        <a:srgbClr val="A6CE38"/>
      </a:accent3>
      <a:accent4>
        <a:srgbClr val="D1D2D4"/>
      </a:accent4>
      <a:accent5>
        <a:srgbClr val="FFFFFF"/>
      </a:accent5>
      <a:accent6>
        <a:srgbClr val="FEE5CA"/>
      </a:accent6>
      <a:hlink>
        <a:srgbClr val="006899"/>
      </a:hlink>
      <a:folHlink>
        <a:srgbClr val="006899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Custom 3">
      <a:dk1>
        <a:srgbClr val="FFFFFF"/>
      </a:dk1>
      <a:lt1>
        <a:srgbClr val="006899"/>
      </a:lt1>
      <a:dk2>
        <a:srgbClr val="F37021"/>
      </a:dk2>
      <a:lt2>
        <a:srgbClr val="454545"/>
      </a:lt2>
      <a:accent1>
        <a:srgbClr val="B9E5FA"/>
      </a:accent1>
      <a:accent2>
        <a:srgbClr val="FFD77D"/>
      </a:accent2>
      <a:accent3>
        <a:srgbClr val="A6CE38"/>
      </a:accent3>
      <a:accent4>
        <a:srgbClr val="D1D2D4"/>
      </a:accent4>
      <a:accent5>
        <a:srgbClr val="FFFFFF"/>
      </a:accent5>
      <a:accent6>
        <a:srgbClr val="FEE5CA"/>
      </a:accent6>
      <a:hlink>
        <a:srgbClr val="006899"/>
      </a:hlink>
      <a:folHlink>
        <a:srgbClr val="006899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sistent Presentation  Cognitive sales assistant v1.2" id="{4D3BF4B3-9815-4B82-84C6-19866AA6782D}" vid="{AA6135E9-CDFD-4433-880A-25CA23BC763B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6517</TotalTime>
  <Words>269</Words>
  <Application>Microsoft Office PowerPoint</Application>
  <PresentationFormat>Widescreen</PresentationFormat>
  <Paragraphs>41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5</vt:i4>
      </vt:variant>
    </vt:vector>
  </HeadingPairs>
  <TitlesOfParts>
    <vt:vector size="19" baseType="lpstr">
      <vt:lpstr>ＭＳ Ｐゴシック</vt:lpstr>
      <vt:lpstr>Arial</vt:lpstr>
      <vt:lpstr>Calibri</vt:lpstr>
      <vt:lpstr>Calibri Light</vt:lpstr>
      <vt:lpstr>Symbol</vt:lpstr>
      <vt:lpstr>Times New Roman</vt:lpstr>
      <vt:lpstr>Verdana</vt:lpstr>
      <vt:lpstr>Wingdings 2</vt:lpstr>
      <vt:lpstr>Persistent Template-2015_Final</vt:lpstr>
      <vt:lpstr>Office Theme</vt:lpstr>
      <vt:lpstr>2_Office Theme</vt:lpstr>
      <vt:lpstr>3_Office Theme</vt:lpstr>
      <vt:lpstr>4_Office Theme</vt:lpstr>
      <vt:lpstr>5_Office Theme</vt:lpstr>
      <vt:lpstr>Cognitive Self-Service Agent for Wager</vt:lpstr>
      <vt:lpstr>Cognitive Self-Service Agent for Banking</vt:lpstr>
      <vt:lpstr>Architecture</vt:lpstr>
      <vt:lpstr>Use Case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Journey with IBM</dc:title>
  <dc:creator>Shashikant Shetty</dc:creator>
  <cp:lastModifiedBy>Vijay kaushik</cp:lastModifiedBy>
  <cp:revision>540</cp:revision>
  <dcterms:created xsi:type="dcterms:W3CDTF">2016-05-20T10:01:04Z</dcterms:created>
  <dcterms:modified xsi:type="dcterms:W3CDTF">2017-07-12T09:06:06Z</dcterms:modified>
</cp:coreProperties>
</file>