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3" r:id="rId3"/>
    <p:sldId id="261" r:id="rId4"/>
    <p:sldId id="266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CFF48-0AC0-4811-AEBB-17A794C19D7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ABCE40-6B82-4C8A-950A-5C14FA116BB2}">
      <dgm:prSet custT="1"/>
      <dgm:spPr/>
      <dgm:t>
        <a:bodyPr/>
        <a:lstStyle/>
        <a:p>
          <a:pPr rtl="0"/>
          <a:r>
            <a:rPr lang="en-US" sz="1400" b="1" dirty="0" smtClean="0"/>
            <a:t>Ask Watson about…</a:t>
          </a:r>
          <a:endParaRPr lang="en-US" sz="1400" b="1" dirty="0"/>
        </a:p>
      </dgm:t>
    </dgm:pt>
    <dgm:pt modelId="{BFF95224-458C-4808-8E5C-1D2CC25A03DC}" type="parTrans" cxnId="{3AE0C8C6-8080-4C24-9511-D148EDBE83F4}">
      <dgm:prSet/>
      <dgm:spPr/>
      <dgm:t>
        <a:bodyPr/>
        <a:lstStyle/>
        <a:p>
          <a:endParaRPr lang="en-US"/>
        </a:p>
      </dgm:t>
    </dgm:pt>
    <dgm:pt modelId="{C2114BDB-335B-4F60-8921-A04F524F4D39}" type="sibTrans" cxnId="{3AE0C8C6-8080-4C24-9511-D148EDBE83F4}">
      <dgm:prSet/>
      <dgm:spPr/>
      <dgm:t>
        <a:bodyPr/>
        <a:lstStyle/>
        <a:p>
          <a:endParaRPr lang="en-US"/>
        </a:p>
      </dgm:t>
    </dgm:pt>
    <dgm:pt modelId="{0BB980F3-0D73-4BAB-A4D2-6F6970A243A1}">
      <dgm:prSet/>
      <dgm:spPr/>
      <dgm:t>
        <a:bodyPr/>
        <a:lstStyle/>
        <a:p>
          <a:pPr rtl="0"/>
          <a:r>
            <a:rPr lang="en-US" dirty="0" smtClean="0"/>
            <a:t>CASA: account balance, statements, etc.</a:t>
          </a:r>
          <a:endParaRPr lang="en-US" dirty="0"/>
        </a:p>
      </dgm:t>
    </dgm:pt>
    <dgm:pt modelId="{4F27F1DB-9373-4FC4-843B-E72CE5F2C401}" type="parTrans" cxnId="{C6743E69-2A50-477F-84C0-6E0885365E3A}">
      <dgm:prSet/>
      <dgm:spPr/>
      <dgm:t>
        <a:bodyPr/>
        <a:lstStyle/>
        <a:p>
          <a:endParaRPr lang="en-US"/>
        </a:p>
      </dgm:t>
    </dgm:pt>
    <dgm:pt modelId="{370B10DA-CD75-4295-89E2-B943655C4D63}" type="sibTrans" cxnId="{C6743E69-2A50-477F-84C0-6E0885365E3A}">
      <dgm:prSet/>
      <dgm:spPr/>
      <dgm:t>
        <a:bodyPr/>
        <a:lstStyle/>
        <a:p>
          <a:endParaRPr lang="en-US"/>
        </a:p>
      </dgm:t>
    </dgm:pt>
    <dgm:pt modelId="{F4F7525F-CFF8-4001-B5B2-A11160F9833B}" type="pres">
      <dgm:prSet presAssocID="{788CFF48-0AC0-4811-AEBB-17A794C19D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01A07E-837F-4D06-A121-09DED7B0F11B}" type="pres">
      <dgm:prSet presAssocID="{4FABCE40-6B82-4C8A-950A-5C14FA116BB2}" presName="parentLin" presStyleCnt="0"/>
      <dgm:spPr/>
    </dgm:pt>
    <dgm:pt modelId="{6C92799E-C9DB-457B-95AB-9C651B671FA1}" type="pres">
      <dgm:prSet presAssocID="{4FABCE40-6B82-4C8A-950A-5C14FA116BB2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F6D1E40-D3BC-4F56-A59A-AE35F58F8983}" type="pres">
      <dgm:prSet presAssocID="{4FABCE40-6B82-4C8A-950A-5C14FA116B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C53B5-AACC-41E8-A732-A7018758FD1A}" type="pres">
      <dgm:prSet presAssocID="{4FABCE40-6B82-4C8A-950A-5C14FA116BB2}" presName="negativeSpace" presStyleCnt="0"/>
      <dgm:spPr/>
    </dgm:pt>
    <dgm:pt modelId="{D136025A-50D6-426E-9BB9-A9A826293D0E}" type="pres">
      <dgm:prSet presAssocID="{4FABCE40-6B82-4C8A-950A-5C14FA116BB2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874F5-2E61-4B58-9334-DB8522CE00E5}" type="presOf" srcId="{4FABCE40-6B82-4C8A-950A-5C14FA116BB2}" destId="{0F6D1E40-D3BC-4F56-A59A-AE35F58F8983}" srcOrd="1" destOrd="0" presId="urn:microsoft.com/office/officeart/2005/8/layout/list1"/>
    <dgm:cxn modelId="{E7C9D505-70BA-491C-A356-5B2309006FC5}" type="presOf" srcId="{4FABCE40-6B82-4C8A-950A-5C14FA116BB2}" destId="{6C92799E-C9DB-457B-95AB-9C651B671FA1}" srcOrd="0" destOrd="0" presId="urn:microsoft.com/office/officeart/2005/8/layout/list1"/>
    <dgm:cxn modelId="{DCC399FA-5E4C-4895-A87C-95070B943B91}" type="presOf" srcId="{0BB980F3-0D73-4BAB-A4D2-6F6970A243A1}" destId="{D136025A-50D6-426E-9BB9-A9A826293D0E}" srcOrd="0" destOrd="0" presId="urn:microsoft.com/office/officeart/2005/8/layout/list1"/>
    <dgm:cxn modelId="{3AE0C8C6-8080-4C24-9511-D148EDBE83F4}" srcId="{788CFF48-0AC0-4811-AEBB-17A794C19D73}" destId="{4FABCE40-6B82-4C8A-950A-5C14FA116BB2}" srcOrd="0" destOrd="0" parTransId="{BFF95224-458C-4808-8E5C-1D2CC25A03DC}" sibTransId="{C2114BDB-335B-4F60-8921-A04F524F4D39}"/>
    <dgm:cxn modelId="{C6743E69-2A50-477F-84C0-6E0885365E3A}" srcId="{4FABCE40-6B82-4C8A-950A-5C14FA116BB2}" destId="{0BB980F3-0D73-4BAB-A4D2-6F6970A243A1}" srcOrd="0" destOrd="0" parTransId="{4F27F1DB-9373-4FC4-843B-E72CE5F2C401}" sibTransId="{370B10DA-CD75-4295-89E2-B943655C4D63}"/>
    <dgm:cxn modelId="{69122F6D-C938-43CC-B7A7-3F5F0B7E4D61}" type="presOf" srcId="{788CFF48-0AC0-4811-AEBB-17A794C19D73}" destId="{F4F7525F-CFF8-4001-B5B2-A11160F9833B}" srcOrd="0" destOrd="0" presId="urn:microsoft.com/office/officeart/2005/8/layout/list1"/>
    <dgm:cxn modelId="{9C9CA882-4ED8-4ABA-BC4F-A341577E4241}" type="presParOf" srcId="{F4F7525F-CFF8-4001-B5B2-A11160F9833B}" destId="{8701A07E-837F-4D06-A121-09DED7B0F11B}" srcOrd="0" destOrd="0" presId="urn:microsoft.com/office/officeart/2005/8/layout/list1"/>
    <dgm:cxn modelId="{ED6B3B5C-2ACA-4B25-AAB4-05A14205B603}" type="presParOf" srcId="{8701A07E-837F-4D06-A121-09DED7B0F11B}" destId="{6C92799E-C9DB-457B-95AB-9C651B671FA1}" srcOrd="0" destOrd="0" presId="urn:microsoft.com/office/officeart/2005/8/layout/list1"/>
    <dgm:cxn modelId="{88B83EAC-1A78-4970-BDCA-C203DA3CBCAE}" type="presParOf" srcId="{8701A07E-837F-4D06-A121-09DED7B0F11B}" destId="{0F6D1E40-D3BC-4F56-A59A-AE35F58F8983}" srcOrd="1" destOrd="0" presId="urn:microsoft.com/office/officeart/2005/8/layout/list1"/>
    <dgm:cxn modelId="{82D83A03-C821-4383-8C66-9AAC7A0488B4}" type="presParOf" srcId="{F4F7525F-CFF8-4001-B5B2-A11160F9833B}" destId="{ED1C53B5-AACC-41E8-A732-A7018758FD1A}" srcOrd="1" destOrd="0" presId="urn:microsoft.com/office/officeart/2005/8/layout/list1"/>
    <dgm:cxn modelId="{0236AF7C-2E8B-4312-83E2-D460D8BCC7C9}" type="presParOf" srcId="{F4F7525F-CFF8-4001-B5B2-A11160F9833B}" destId="{D136025A-50D6-426E-9BB9-A9A826293D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025A-50D6-426E-9BB9-A9A826293D0E}">
      <dsp:nvSpPr>
        <dsp:cNvPr id="0" name=""/>
        <dsp:cNvSpPr/>
      </dsp:nvSpPr>
      <dsp:spPr>
        <a:xfrm>
          <a:off x="0" y="201725"/>
          <a:ext cx="111760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382" tIns="270764" rIns="867382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CASA: account balance, statements, etc.</a:t>
          </a:r>
          <a:endParaRPr lang="en-US" sz="1300" kern="1200" dirty="0"/>
        </a:p>
      </dsp:txBody>
      <dsp:txXfrm>
        <a:off x="0" y="201725"/>
        <a:ext cx="11176000" cy="552825"/>
      </dsp:txXfrm>
    </dsp:sp>
    <dsp:sp modelId="{0F6D1E40-D3BC-4F56-A59A-AE35F58F8983}">
      <dsp:nvSpPr>
        <dsp:cNvPr id="0" name=""/>
        <dsp:cNvSpPr/>
      </dsp:nvSpPr>
      <dsp:spPr>
        <a:xfrm>
          <a:off x="558800" y="9845"/>
          <a:ext cx="78232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698" tIns="0" rIns="29569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Ask Watson about…</a:t>
          </a:r>
          <a:endParaRPr lang="en-US" sz="1400" b="1" kern="1200" dirty="0"/>
        </a:p>
      </dsp:txBody>
      <dsp:txXfrm>
        <a:off x="577534" y="28579"/>
        <a:ext cx="778573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43032-AA25-4D55-967B-BDD9ECB45B0F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96BBA-2940-498B-9DB5-EAD1CCC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9FF7F-F696-4FD7-A2E1-3AF19DDD4A2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4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3455A-6768-48AC-BC0A-853CE24D70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1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41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71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2386-CCC9-4B28-8038-748B5BB6CD0D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0ACF-F923-4A7B-A75E-5982F9A42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6400" y="2401125"/>
            <a:ext cx="11785600" cy="6096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267" dirty="0"/>
              <a:t>Cognitive Self-Service Agent for Banking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21542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5" y="1484415"/>
            <a:ext cx="88352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Requirements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sz="2000" dirty="0" smtClean="0"/>
              <a:t>Replace </a:t>
            </a:r>
            <a:r>
              <a:rPr lang="en-US" sz="2000" dirty="0"/>
              <a:t>live agents for common </a:t>
            </a:r>
            <a:r>
              <a:rPr lang="en-US" sz="2000" dirty="0" smtClean="0"/>
              <a:t>services</a:t>
            </a:r>
          </a:p>
          <a:p>
            <a:r>
              <a:rPr lang="en-US" sz="2000" dirty="0" smtClean="0"/>
              <a:t>	Cognitive </a:t>
            </a:r>
            <a:r>
              <a:rPr lang="en-US" sz="2000" dirty="0"/>
              <a:t>agents should be conversational</a:t>
            </a:r>
          </a:p>
          <a:p>
            <a:r>
              <a:rPr lang="en-US" sz="2000" dirty="0" smtClean="0"/>
              <a:t>	Provide </a:t>
            </a:r>
            <a:r>
              <a:rPr lang="en-US" sz="2000" dirty="0"/>
              <a:t>ability to integrate with existing contact </a:t>
            </a:r>
            <a:r>
              <a:rPr lang="en-US" sz="2000" dirty="0" smtClean="0"/>
              <a:t>centers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Balance enquiry and statement generation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To integrate it with voice Gateway to answer in human like manner.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To make it cognitive to make it evolve over time</a:t>
            </a:r>
            <a:endParaRPr lang="en-US" sz="2000" dirty="0"/>
          </a:p>
          <a:p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" y="0"/>
            <a:ext cx="12189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6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9600" y="279401"/>
            <a:ext cx="4978400" cy="478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b="1" dirty="0">
                <a:solidFill>
                  <a:srgbClr val="006899"/>
                </a:solidFill>
                <a:latin typeface="+mn-lt"/>
              </a:rPr>
              <a:t>Self Service Agents</a:t>
            </a:r>
            <a:endParaRPr lang="en-US" sz="3733" b="1" dirty="0">
              <a:solidFill>
                <a:srgbClr val="006899"/>
              </a:solidFill>
              <a:latin typeface="+mn-lt"/>
            </a:endParaRPr>
          </a:p>
        </p:txBody>
      </p:sp>
      <p:pic>
        <p:nvPicPr>
          <p:cNvPr id="1027" name="Picture 3" descr="C:\Users\shingyuen.ma\AppData\Local\Microsoft\Windows\Temporary Internet Files\Content.IE5\5U8IC3D9\iPhone-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74670"/>
            <a:ext cx="629576" cy="131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727200" y="3688239"/>
            <a:ext cx="1372763" cy="1317957"/>
            <a:chOff x="2819400" y="1428750"/>
            <a:chExt cx="1676400" cy="1219200"/>
          </a:xfrm>
        </p:grpSpPr>
        <p:sp>
          <p:nvSpPr>
            <p:cNvPr id="12" name="Rounded Rectangle 11"/>
            <p:cNvSpPr/>
            <p:nvPr/>
          </p:nvSpPr>
          <p:spPr>
            <a:xfrm>
              <a:off x="2819400" y="1428750"/>
              <a:ext cx="1676400" cy="1219200"/>
            </a:xfrm>
            <a:prstGeom prst="roundRect">
              <a:avLst/>
            </a:prstGeom>
            <a:solidFill>
              <a:srgbClr val="BBD5F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3225" y="1581150"/>
              <a:ext cx="14287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3752850" y="2262997"/>
            <a:ext cx="5797551" cy="3807604"/>
            <a:chOff x="2590800" y="1123950"/>
            <a:chExt cx="4348163" cy="2855703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1123950"/>
              <a:ext cx="4348163" cy="28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800600" y="2647950"/>
              <a:ext cx="381000" cy="38100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800600" y="3028950"/>
              <a:ext cx="381000" cy="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00600" y="3028950"/>
              <a:ext cx="381000" cy="381000"/>
            </a:xfrm>
            <a:prstGeom prst="straightConnector1">
              <a:avLst/>
            </a:prstGeom>
            <a:ln>
              <a:solidFill>
                <a:srgbClr val="BBD5F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flipV="1">
            <a:off x="9840331" y="4316804"/>
            <a:ext cx="421269" cy="1"/>
          </a:xfrm>
          <a:prstGeom prst="straightConnector1">
            <a:avLst/>
          </a:prstGeom>
          <a:ln>
            <a:solidFill>
              <a:srgbClr val="006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855200" y="4546600"/>
            <a:ext cx="406400" cy="0"/>
          </a:xfrm>
          <a:prstGeom prst="straightConnector1">
            <a:avLst/>
          </a:prstGeom>
          <a:ln>
            <a:solidFill>
              <a:srgbClr val="006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49600" y="4309611"/>
            <a:ext cx="50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167237" y="4287272"/>
            <a:ext cx="508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48000" y="3884627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SIP</a:t>
            </a:r>
            <a:endParaRPr lang="en-US" sz="1867" dirty="0"/>
          </a:p>
        </p:txBody>
      </p:sp>
      <p:sp>
        <p:nvSpPr>
          <p:cNvPr id="45" name="TextBox 44"/>
          <p:cNvSpPr txBox="1"/>
          <p:nvPr/>
        </p:nvSpPr>
        <p:spPr>
          <a:xfrm>
            <a:off x="9550400" y="3831431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SOAP</a:t>
            </a:r>
            <a:endParaRPr lang="en-US" sz="1867" dirty="0"/>
          </a:p>
        </p:txBody>
      </p:sp>
      <p:graphicFrame>
        <p:nvGraphicFramePr>
          <p:cNvPr id="41" name="Diagram 40"/>
          <p:cNvGraphicFramePr/>
          <p:nvPr>
            <p:extLst/>
          </p:nvPr>
        </p:nvGraphicFramePr>
        <p:xfrm>
          <a:off x="508000" y="1092201"/>
          <a:ext cx="11176000" cy="76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3632201"/>
            <a:ext cx="1370203" cy="1307921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" y="0"/>
            <a:ext cx="12189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7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887" y="971550"/>
            <a:ext cx="10337909" cy="5120492"/>
            <a:chOff x="539888" y="971550"/>
            <a:chExt cx="8299312" cy="3657600"/>
          </a:xfrm>
        </p:grpSpPr>
        <p:sp>
          <p:nvSpPr>
            <p:cNvPr id="3" name="Rounded Rectangle 2"/>
            <p:cNvSpPr/>
            <p:nvPr/>
          </p:nvSpPr>
          <p:spPr>
            <a:xfrm>
              <a:off x="7772400" y="2419350"/>
              <a:ext cx="1066800" cy="1066800"/>
            </a:xfrm>
            <a:prstGeom prst="roundRect">
              <a:avLst/>
            </a:prstGeom>
            <a:solidFill>
              <a:srgbClr val="BBD5F5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Bank</a:t>
              </a:r>
            </a:p>
            <a:p>
              <a:pPr algn="ctr"/>
              <a:r>
                <a:rPr lang="en-US" sz="1000" dirty="0" smtClean="0"/>
                <a:t>Web Service Endpoint</a:t>
              </a:r>
              <a:endParaRPr lang="en-US" sz="10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9888" y="971550"/>
              <a:ext cx="7308712" cy="3657600"/>
              <a:chOff x="539888" y="971550"/>
              <a:chExt cx="7308712" cy="3657600"/>
            </a:xfrm>
          </p:grpSpPr>
          <p:pic>
            <p:nvPicPr>
              <p:cNvPr id="5" name="Picture 2" descr="The voice gateway acts as a hub through which the caller and each Watson service communicate.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888" y="971550"/>
                <a:ext cx="6546712" cy="365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Arrow Connector 5"/>
              <p:cNvCxnSpPr/>
              <p:nvPr/>
            </p:nvCxnSpPr>
            <p:spPr>
              <a:xfrm flipV="1">
                <a:off x="7239000" y="2972699"/>
                <a:ext cx="315952" cy="1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>
                <a:off x="7239000" y="3145047"/>
                <a:ext cx="304800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010400" y="2647950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request</a:t>
                </a:r>
                <a:endParaRPr lang="en-US" sz="1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10400" y="3163729"/>
                <a:ext cx="838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response</a:t>
                </a:r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315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Cognitive Self-Service Agent for Banking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GAVIN Hong</dc:creator>
  <cp:lastModifiedBy>Vijay kaushik</cp:lastModifiedBy>
  <cp:revision>9</cp:revision>
  <dcterms:created xsi:type="dcterms:W3CDTF">2017-02-16T10:20:58Z</dcterms:created>
  <dcterms:modified xsi:type="dcterms:W3CDTF">2017-02-28T13:24:20Z</dcterms:modified>
</cp:coreProperties>
</file>