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1813" r:id="rId5"/>
    <p:sldId id="1858" r:id="rId6"/>
    <p:sldId id="1875" r:id="rId7"/>
    <p:sldId id="1862" r:id="rId8"/>
    <p:sldId id="1861" r:id="rId9"/>
    <p:sldId id="265" r:id="rId10"/>
    <p:sldId id="1859" r:id="rId11"/>
    <p:sldId id="1863" r:id="rId12"/>
    <p:sldId id="1866" r:id="rId13"/>
    <p:sldId id="1867" r:id="rId14"/>
    <p:sldId id="1881" r:id="rId15"/>
    <p:sldId id="1871" r:id="rId16"/>
    <p:sldId id="1872" r:id="rId17"/>
    <p:sldId id="1873" r:id="rId18"/>
    <p:sldId id="1874" r:id="rId19"/>
    <p:sldId id="1852" r:id="rId20"/>
    <p:sldId id="1853" r:id="rId21"/>
    <p:sldId id="1865" r:id="rId22"/>
    <p:sldId id="1869" r:id="rId23"/>
    <p:sldId id="1878" r:id="rId24"/>
    <p:sldId id="1877" r:id="rId25"/>
    <p:sldId id="1876" r:id="rId26"/>
    <p:sldId id="1879" r:id="rId27"/>
    <p:sldId id="1880" r:id="rId28"/>
    <p:sldId id="1882" r:id="rId29"/>
    <p:sldId id="1883" r:id="rId30"/>
    <p:sldId id="185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D5D7D9"/>
    <a:srgbClr val="003366"/>
    <a:srgbClr val="0070C0"/>
    <a:srgbClr val="ED7D31"/>
    <a:srgbClr val="D9E5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BD067-0F00-4768-887D-FF380C6C6381}" v="315" dt="2020-01-16T08:36:47.105"/>
    <p1510:client id="{B9B06FF8-F290-4866-AEF8-00C912347A4F}" v="1" dt="2020-05-13T11:55:28.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5126" autoAdjust="0"/>
  </p:normalViewPr>
  <p:slideViewPr>
    <p:cSldViewPr snapToGrid="0">
      <p:cViewPr varScale="1">
        <p:scale>
          <a:sx n="73" d="100"/>
          <a:sy n="73"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u Chopra" userId="7342149b-c55b-4d1c-895e-16745df492c8" providerId="ADAL" clId="{1E8BD067-0F00-4768-887D-FF380C6C6381}"/>
    <pc:docChg chg="custSel addSld delSld modSld sldOrd">
      <pc:chgData name="Anju Chopra" userId="7342149b-c55b-4d1c-895e-16745df492c8" providerId="ADAL" clId="{1E8BD067-0F00-4768-887D-FF380C6C6381}" dt="2020-01-16T08:36:47.104" v="369"/>
      <pc:docMkLst>
        <pc:docMk/>
      </pc:docMkLst>
      <pc:sldChg chg="add del ord">
        <pc:chgData name="Anju Chopra" userId="7342149b-c55b-4d1c-895e-16745df492c8" providerId="ADAL" clId="{1E8BD067-0F00-4768-887D-FF380C6C6381}" dt="2020-01-16T06:07:27.533" v="2" actId="2696"/>
        <pc:sldMkLst>
          <pc:docMk/>
          <pc:sldMk cId="2530683047" sldId="1883"/>
        </pc:sldMkLst>
      </pc:sldChg>
      <pc:sldChg chg="addSp delSp modSp add ord">
        <pc:chgData name="Anju Chopra" userId="7342149b-c55b-4d1c-895e-16745df492c8" providerId="ADAL" clId="{1E8BD067-0F00-4768-887D-FF380C6C6381}" dt="2020-01-16T08:36:47.104" v="369"/>
        <pc:sldMkLst>
          <pc:docMk/>
          <pc:sldMk cId="3442042705" sldId="1883"/>
        </pc:sldMkLst>
        <pc:spChg chg="mod">
          <ac:chgData name="Anju Chopra" userId="7342149b-c55b-4d1c-895e-16745df492c8" providerId="ADAL" clId="{1E8BD067-0F00-4768-887D-FF380C6C6381}" dt="2020-01-16T06:27:17.226" v="368" actId="20577"/>
          <ac:spMkLst>
            <pc:docMk/>
            <pc:sldMk cId="3442042705" sldId="1883"/>
            <ac:spMk id="170" creationId="{00000000-0000-0000-0000-000000000000}"/>
          </ac:spMkLst>
        </pc:spChg>
        <pc:graphicFrameChg chg="add mod">
          <ac:chgData name="Anju Chopra" userId="7342149b-c55b-4d1c-895e-16745df492c8" providerId="ADAL" clId="{1E8BD067-0F00-4768-887D-FF380C6C6381}" dt="2020-01-16T06:26:47.267" v="338" actId="14100"/>
          <ac:graphicFrameMkLst>
            <pc:docMk/>
            <pc:sldMk cId="3442042705" sldId="1883"/>
            <ac:graphicFrameMk id="2" creationId="{E0CCEB59-B706-4CB9-9D17-68823D854A7D}"/>
          </ac:graphicFrameMkLst>
        </pc:graphicFrameChg>
        <pc:graphicFrameChg chg="add del mod">
          <ac:chgData name="Anju Chopra" userId="7342149b-c55b-4d1c-895e-16745df492c8" providerId="ADAL" clId="{1E8BD067-0F00-4768-887D-FF380C6C6381}" dt="2020-01-16T06:15:44.607" v="288" actId="478"/>
          <ac:graphicFrameMkLst>
            <pc:docMk/>
            <pc:sldMk cId="3442042705" sldId="1883"/>
            <ac:graphicFrameMk id="3" creationId="{A279F1AA-55DA-456B-B966-BB5D646E005C}"/>
          </ac:graphicFrameMkLst>
        </pc:graphicFrameChg>
      </pc:sldChg>
    </pc:docChg>
  </pc:docChgLst>
  <pc:docChgLst>
    <pc:chgData name="Joshua R" userId="S::joshua.r@concentrix.com::bbf1117f-ec0d-411b-82ea-2948c488006d" providerId="AD" clId="Web-{B9B06FF8-F290-4866-AEF8-00C912347A4F}"/>
    <pc:docChg chg="modSld">
      <pc:chgData name="Joshua R" userId="S::joshua.r@concentrix.com::bbf1117f-ec0d-411b-82ea-2948c488006d" providerId="AD" clId="Web-{B9B06FF8-F290-4866-AEF8-00C912347A4F}" dt="2020-05-13T11:55:28.631" v="0" actId="1076"/>
      <pc:docMkLst>
        <pc:docMk/>
      </pc:docMkLst>
      <pc:sldChg chg="modSp">
        <pc:chgData name="Joshua R" userId="S::joshua.r@concentrix.com::bbf1117f-ec0d-411b-82ea-2948c488006d" providerId="AD" clId="Web-{B9B06FF8-F290-4866-AEF8-00C912347A4F}" dt="2020-05-13T11:55:28.631" v="0" actId="1076"/>
        <pc:sldMkLst>
          <pc:docMk/>
          <pc:sldMk cId="3450841289" sldId="1881"/>
        </pc:sldMkLst>
        <pc:picChg chg="mod">
          <ac:chgData name="Joshua R" userId="S::joshua.r@concentrix.com::bbf1117f-ec0d-411b-82ea-2948c488006d" providerId="AD" clId="Web-{B9B06FF8-F290-4866-AEF8-00C912347A4F}" dt="2020-05-13T11:55:28.631" v="0" actId="1076"/>
          <ac:picMkLst>
            <pc:docMk/>
            <pc:sldMk cId="3450841289" sldId="1881"/>
            <ac:picMk id="197" creationId="{8F0FE5D0-882E-47DA-A93C-1544C77BC167}"/>
          </ac:picMkLst>
        </pc:picChg>
      </pc:sldChg>
    </pc:docChg>
  </pc:docChgLst>
</pc:chgInfo>
</file>

<file path=ppt/diagrams/_rels/data8.xml.rels><?xml version="1.0" encoding="UTF-8" standalone="yes"?>
<Relationships xmlns="http://schemas.openxmlformats.org/package/2006/relationships"><Relationship Id="rId2" Type="http://schemas.openxmlformats.org/officeDocument/2006/relationships/hyperlink" Target="https://www.ibm.com/watson/watson-security.html" TargetMode="External"/><Relationship Id="rId1" Type="http://schemas.openxmlformats.org/officeDocument/2006/relationships/hyperlink" Target="https://aws.amazon.com/security/" TargetMode="External"/></Relationships>
</file>

<file path=ppt/diagrams/_rels/data9.xml.rels><?xml version="1.0" encoding="UTF-8" standalone="yes"?>
<Relationships xmlns="http://schemas.openxmlformats.org/package/2006/relationships"><Relationship Id="rId3" Type="http://schemas.openxmlformats.org/officeDocument/2006/relationships/hyperlink" Target="https://cnxmail-my.sharepoint.com/personal/nitesh_gupta_concentrix_com/Documents/TempShare/VoiceBot/VoiceBot_LEX_Flight_Demo.mp3" TargetMode="External"/><Relationship Id="rId7" Type="http://schemas.openxmlformats.org/officeDocument/2006/relationships/hyperlink" Target="https://cnxmail-my.sharepoint.com/:v:/g/personal/nitesh_gupta_concentrix_com/EV7dJ9N15_NPkplG3_s1yJUBPZM3Qov4b8zoOFnt2rvrWQ" TargetMode="External"/><Relationship Id="rId2" Type="http://schemas.openxmlformats.org/officeDocument/2006/relationships/hyperlink" Target="https://cnxmail-my.sharepoint.com/:v:/g/personal/nitesh_gupta_concentrix_com/ET85tLuhbAlFiqlVkejd7REBq1xv6DArc8r-6yXssCCMvw" TargetMode="External"/><Relationship Id="rId1" Type="http://schemas.openxmlformats.org/officeDocument/2006/relationships/hyperlink" Target="https://cnxmail-my.sharepoint.com/personal/nitesh_gupta_concentrix_com/_layouts/15/Lightbox.aspx?url=https%3A%2F%2Fcnxmail-my.sharepoint.com%2Fpersonal%2Fnitesh_gupta_concentrix_com%2FDocuments%2FTempShare%2FEmailbot%2FEmail%20Workflow%201.2%20(5-30-2019%2012-22-20%20PM).wmv" TargetMode="External"/><Relationship Id="rId6" Type="http://schemas.openxmlformats.org/officeDocument/2006/relationships/hyperlink" Target="https://cnxmail-my.sharepoint.com/personal/nitesh_gupta_concentrix_com/_layouts/15/Lightbox.aspx?url=https%3A%2F%2Fcnxmail-my.sharepoint.com%2Fpersonal%2Fnitesh_gupta_concentrix_com%2FDocuments%2FTempShare%2FEmailbot%2FEmailbot%20-%20Generate%20Response%20feature.wmv" TargetMode="External"/><Relationship Id="rId5" Type="http://schemas.openxmlformats.org/officeDocument/2006/relationships/hyperlink" Target="https://cnxmail-my.sharepoint.com/:v:/g/personal/nitesh_gupta_concentrix_com/ESWfUJCJ1hZPo2UjA20EOkABJ0ZabZ3q31IOCS0CcWFHrg" TargetMode="External"/><Relationship Id="rId4" Type="http://schemas.openxmlformats.org/officeDocument/2006/relationships/hyperlink" Target="https://cnxmail-my.sharepoint.com/personal/nitesh_gupta_concentrix_com/Documents/TempShare/Chat%20TrainerBot/Chat%20Trainerbot%20-%20Non%20Voice%20(multi%20assessment).wmv" TargetMode="External"/></Relationships>
</file>

<file path=ppt/diagrams/_rels/drawing8.xml.rels><?xml version="1.0" encoding="UTF-8" standalone="yes"?>
<Relationships xmlns="http://schemas.openxmlformats.org/package/2006/relationships"><Relationship Id="rId2" Type="http://schemas.openxmlformats.org/officeDocument/2006/relationships/hyperlink" Target="https://www.ibm.com/watson/watson-security.html" TargetMode="External"/><Relationship Id="rId1" Type="http://schemas.openxmlformats.org/officeDocument/2006/relationships/hyperlink" Target="https://aws.amazon.com/security/" TargetMode="External"/></Relationships>
</file>

<file path=ppt/diagrams/_rels/drawing9.xml.rels><?xml version="1.0" encoding="UTF-8" standalone="yes"?>
<Relationships xmlns="http://schemas.openxmlformats.org/package/2006/relationships"><Relationship Id="rId3" Type="http://schemas.openxmlformats.org/officeDocument/2006/relationships/hyperlink" Target="https://cnxmail-my.sharepoint.com/:v:/g/personal/nitesh_gupta_concentrix_com/ET85tLuhbAlFiqlVkejd7REBq1xv6DArc8r-6yXssCCMvw" TargetMode="External"/><Relationship Id="rId7" Type="http://schemas.openxmlformats.org/officeDocument/2006/relationships/hyperlink" Target="https://cnxmail-my.sharepoint.com/:v:/g/personal/nitesh_gupta_concentrix_com/EV7dJ9N15_NPkplG3_s1yJUBPZM3Qov4b8zoOFnt2rvrWQ" TargetMode="External"/><Relationship Id="rId2" Type="http://schemas.openxmlformats.org/officeDocument/2006/relationships/hyperlink" Target="https://cnxmail-my.sharepoint.com/personal/nitesh_gupta_concentrix_com/_layouts/15/Lightbox.aspx?url=https%3A%2F%2Fcnxmail-my.sharepoint.com%2Fpersonal%2Fnitesh_gupta_concentrix_com%2FDocuments%2FTempShare%2FEmailbot%2FEmailbot%20-%20Generate%20Response%20feature.wmv" TargetMode="External"/><Relationship Id="rId1" Type="http://schemas.openxmlformats.org/officeDocument/2006/relationships/hyperlink" Target="https://cnxmail-my.sharepoint.com/personal/nitesh_gupta_concentrix_com/_layouts/15/Lightbox.aspx?url=https%3A%2F%2Fcnxmail-my.sharepoint.com%2Fpersonal%2Fnitesh_gupta_concentrix_com%2FDocuments%2FTempShare%2FEmailbot%2FEmail%20Workflow%201.2%20(5-30-2019%2012-22-20%20PM).wmv" TargetMode="External"/><Relationship Id="rId6" Type="http://schemas.openxmlformats.org/officeDocument/2006/relationships/hyperlink" Target="https://cnxmail-my.sharepoint.com/personal/nitesh_gupta_concentrix_com/Documents/TempShare/Chat%20TrainerBot/Chat%20Trainerbot%20-%20Non%20Voice%20(multi%20assessment).wmv" TargetMode="External"/><Relationship Id="rId5" Type="http://schemas.openxmlformats.org/officeDocument/2006/relationships/hyperlink" Target="https://cnxmail-my.sharepoint.com/:v:/g/personal/nitesh_gupta_concentrix_com/ESWfUJCJ1hZPo2UjA20EOkABJ0ZabZ3q31IOCS0CcWFHrg" TargetMode="External"/><Relationship Id="rId4" Type="http://schemas.openxmlformats.org/officeDocument/2006/relationships/hyperlink" Target="https://cnxmail-my.sharepoint.com/personal/nitesh_gupta_concentrix_com/Documents/TempShare/VoiceBot/VoiceBot_LEX_Flight_Demo.mp3"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6EC5FD-40D6-4760-A734-A4AFF41AE07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294E2D5-E617-4F0F-9439-8BCEC9D13A63}">
      <dgm:prSet phldrT="[Text]"/>
      <dgm:spPr/>
      <dgm:t>
        <a:bodyPr/>
        <a:lstStyle/>
        <a:p>
          <a:pPr>
            <a:buFont typeface="Arial" panose="020B0604020202020204" pitchFamily="34" charset="0"/>
            <a:buChar char="•"/>
          </a:pPr>
          <a:r>
            <a:rPr lang="en-US" dirty="0"/>
            <a:t>Omnichannel Customer Interaction (Chat, Email, Social Media, Community)</a:t>
          </a:r>
        </a:p>
      </dgm:t>
    </dgm:pt>
    <dgm:pt modelId="{75ABF6B0-B995-42F7-A6E0-91B791C34362}" type="parTrans" cxnId="{1BA41456-3EBD-44C3-BE9C-024DCF67EC2E}">
      <dgm:prSet/>
      <dgm:spPr/>
      <dgm:t>
        <a:bodyPr/>
        <a:lstStyle/>
        <a:p>
          <a:endParaRPr lang="en-US"/>
        </a:p>
      </dgm:t>
    </dgm:pt>
    <dgm:pt modelId="{7B36CC37-8D02-4AF0-9D6E-53EB709E8150}" type="sibTrans" cxnId="{1BA41456-3EBD-44C3-BE9C-024DCF67EC2E}">
      <dgm:prSet/>
      <dgm:spPr/>
      <dgm:t>
        <a:bodyPr/>
        <a:lstStyle/>
        <a:p>
          <a:endParaRPr lang="en-US"/>
        </a:p>
      </dgm:t>
    </dgm:pt>
    <dgm:pt modelId="{7AA2626A-91A2-4CC2-BE7B-96896354EDE1}">
      <dgm:prSet phldrT="[Text]"/>
      <dgm:spPr/>
      <dgm:t>
        <a:bodyPr/>
        <a:lstStyle/>
        <a:p>
          <a:pPr>
            <a:buFont typeface="Arial" panose="020B0604020202020204" pitchFamily="34" charset="0"/>
            <a:buChar char="•"/>
          </a:pPr>
          <a:r>
            <a:rPr lang="en-US" dirty="0"/>
            <a:t>Natural Language Understanding</a:t>
          </a:r>
        </a:p>
      </dgm:t>
    </dgm:pt>
    <dgm:pt modelId="{ECC81B21-C15F-4E83-8A33-EE34671B5FFA}" type="parTrans" cxnId="{2A9C1FD1-8824-4CE5-A7BF-10DB5DF24CAD}">
      <dgm:prSet/>
      <dgm:spPr/>
      <dgm:t>
        <a:bodyPr/>
        <a:lstStyle/>
        <a:p>
          <a:endParaRPr lang="en-US"/>
        </a:p>
      </dgm:t>
    </dgm:pt>
    <dgm:pt modelId="{120DA33D-153C-4BF6-A4B7-83F5631BC126}" type="sibTrans" cxnId="{2A9C1FD1-8824-4CE5-A7BF-10DB5DF24CAD}">
      <dgm:prSet/>
      <dgm:spPr/>
      <dgm:t>
        <a:bodyPr/>
        <a:lstStyle/>
        <a:p>
          <a:endParaRPr lang="en-US"/>
        </a:p>
      </dgm:t>
    </dgm:pt>
    <dgm:pt modelId="{BC30C1B1-9011-49B2-BA26-F2FDBA1EB02A}">
      <dgm:prSet phldrT="[Text]"/>
      <dgm:spPr/>
      <dgm:t>
        <a:bodyPr/>
        <a:lstStyle/>
        <a:p>
          <a:pPr>
            <a:buFont typeface="Arial" panose="020B0604020202020204" pitchFamily="34" charset="0"/>
            <a:buChar char="•"/>
          </a:pPr>
          <a:r>
            <a:rPr lang="en-US" dirty="0"/>
            <a:t>Query Classification and Routing</a:t>
          </a:r>
        </a:p>
      </dgm:t>
    </dgm:pt>
    <dgm:pt modelId="{FFEFFE75-1A00-4100-A11E-76C8886D1C7C}" type="parTrans" cxnId="{F92CA9CD-8207-4D5C-8A4C-B672B31E5705}">
      <dgm:prSet/>
      <dgm:spPr/>
      <dgm:t>
        <a:bodyPr/>
        <a:lstStyle/>
        <a:p>
          <a:endParaRPr lang="en-US"/>
        </a:p>
      </dgm:t>
    </dgm:pt>
    <dgm:pt modelId="{D7057F90-8A69-4A13-BC1D-D9DE459871CF}" type="sibTrans" cxnId="{F92CA9CD-8207-4D5C-8A4C-B672B31E5705}">
      <dgm:prSet/>
      <dgm:spPr/>
      <dgm:t>
        <a:bodyPr/>
        <a:lstStyle/>
        <a:p>
          <a:endParaRPr lang="en-US"/>
        </a:p>
      </dgm:t>
    </dgm:pt>
    <dgm:pt modelId="{462B3107-41D4-4E72-9C4D-31B28DC7332F}">
      <dgm:prSet phldrT="[Text]"/>
      <dgm:spPr/>
      <dgm:t>
        <a:bodyPr/>
        <a:lstStyle/>
        <a:p>
          <a:pPr>
            <a:buFont typeface="Arial" panose="020B0604020202020204" pitchFamily="34" charset="0"/>
            <a:buChar char="•"/>
          </a:pPr>
          <a:r>
            <a:rPr lang="en-US" dirty="0"/>
            <a:t>Automated Machine Learning</a:t>
          </a:r>
        </a:p>
      </dgm:t>
    </dgm:pt>
    <dgm:pt modelId="{9C35C04B-5D48-48B1-AE60-65A4E7D8C011}" type="parTrans" cxnId="{8ACCBFFC-7F41-4DD9-A611-EA626F889D89}">
      <dgm:prSet/>
      <dgm:spPr/>
      <dgm:t>
        <a:bodyPr/>
        <a:lstStyle/>
        <a:p>
          <a:endParaRPr lang="en-US"/>
        </a:p>
      </dgm:t>
    </dgm:pt>
    <dgm:pt modelId="{A761B46D-22AD-417C-8FB9-AFDC8A066F92}" type="sibTrans" cxnId="{8ACCBFFC-7F41-4DD9-A611-EA626F889D89}">
      <dgm:prSet/>
      <dgm:spPr/>
      <dgm:t>
        <a:bodyPr/>
        <a:lstStyle/>
        <a:p>
          <a:endParaRPr lang="en-US"/>
        </a:p>
      </dgm:t>
    </dgm:pt>
    <dgm:pt modelId="{E3A0233F-E14F-4A14-88A0-75381B5EEF67}">
      <dgm:prSet phldrT="[Text]"/>
      <dgm:spPr/>
      <dgm:t>
        <a:bodyPr/>
        <a:lstStyle/>
        <a:p>
          <a:pPr>
            <a:buFont typeface="Arial" panose="020B0604020202020204" pitchFamily="34" charset="0"/>
            <a:buChar char="•"/>
          </a:pPr>
          <a:r>
            <a:rPr lang="en-US" dirty="0"/>
            <a:t>Integration with Client Business Application and Workflows</a:t>
          </a:r>
        </a:p>
      </dgm:t>
    </dgm:pt>
    <dgm:pt modelId="{C50A4006-101C-4F48-AE37-9A71E4166C49}" type="parTrans" cxnId="{7C82EA04-0D60-4530-AE30-058970E16A04}">
      <dgm:prSet/>
      <dgm:spPr/>
      <dgm:t>
        <a:bodyPr/>
        <a:lstStyle/>
        <a:p>
          <a:endParaRPr lang="en-US"/>
        </a:p>
      </dgm:t>
    </dgm:pt>
    <dgm:pt modelId="{741043A3-E93D-4603-9D31-87D07AD3825A}" type="sibTrans" cxnId="{7C82EA04-0D60-4530-AE30-058970E16A04}">
      <dgm:prSet/>
      <dgm:spPr/>
      <dgm:t>
        <a:bodyPr/>
        <a:lstStyle/>
        <a:p>
          <a:endParaRPr lang="en-US"/>
        </a:p>
      </dgm:t>
    </dgm:pt>
    <dgm:pt modelId="{AFDEBA80-2C60-4CCB-9863-4863E99CD719}">
      <dgm:prSet phldrT="[Text]"/>
      <dgm:spPr/>
      <dgm:t>
        <a:bodyPr/>
        <a:lstStyle/>
        <a:p>
          <a:pPr>
            <a:buFont typeface="Arial" panose="020B0604020202020204" pitchFamily="34" charset="0"/>
            <a:buChar char="•"/>
          </a:pPr>
          <a:r>
            <a:rPr lang="en-US" dirty="0"/>
            <a:t>Integration with Business Knowledgebase</a:t>
          </a:r>
        </a:p>
      </dgm:t>
    </dgm:pt>
    <dgm:pt modelId="{0DE780D0-D963-445F-8703-1945D3E525B2}" type="parTrans" cxnId="{4BAF029C-3CC0-4169-B53A-F567ABED6F7C}">
      <dgm:prSet/>
      <dgm:spPr/>
      <dgm:t>
        <a:bodyPr/>
        <a:lstStyle/>
        <a:p>
          <a:endParaRPr lang="en-US"/>
        </a:p>
      </dgm:t>
    </dgm:pt>
    <dgm:pt modelId="{DBD3E239-EA10-431B-B601-9CC1734ABDB6}" type="sibTrans" cxnId="{4BAF029C-3CC0-4169-B53A-F567ABED6F7C}">
      <dgm:prSet/>
      <dgm:spPr/>
      <dgm:t>
        <a:bodyPr/>
        <a:lstStyle/>
        <a:p>
          <a:endParaRPr lang="en-US"/>
        </a:p>
      </dgm:t>
    </dgm:pt>
    <dgm:pt modelId="{69D2DA9E-304B-4DFB-8E91-61DC12E20438}">
      <dgm:prSet phldrT="[Text]"/>
      <dgm:spPr/>
      <dgm:t>
        <a:bodyPr/>
        <a:lstStyle/>
        <a:p>
          <a:pPr>
            <a:buFont typeface="Arial" panose="020B0604020202020204" pitchFamily="34" charset="0"/>
            <a:buChar char="•"/>
          </a:pPr>
          <a:r>
            <a:rPr lang="en-US" dirty="0"/>
            <a:t>Analytics Integration for Actionable Insights</a:t>
          </a:r>
        </a:p>
      </dgm:t>
    </dgm:pt>
    <dgm:pt modelId="{EE744A48-549C-4FF2-BA52-DF51EADED86D}" type="parTrans" cxnId="{C5AD6E44-C97F-41DF-BDF7-962FE67019A9}">
      <dgm:prSet/>
      <dgm:spPr/>
      <dgm:t>
        <a:bodyPr/>
        <a:lstStyle/>
        <a:p>
          <a:endParaRPr lang="en-US"/>
        </a:p>
      </dgm:t>
    </dgm:pt>
    <dgm:pt modelId="{1B24D655-9D68-4690-AC87-979D489125BA}" type="sibTrans" cxnId="{C5AD6E44-C97F-41DF-BDF7-962FE67019A9}">
      <dgm:prSet/>
      <dgm:spPr/>
      <dgm:t>
        <a:bodyPr/>
        <a:lstStyle/>
        <a:p>
          <a:endParaRPr lang="en-US"/>
        </a:p>
      </dgm:t>
    </dgm:pt>
    <dgm:pt modelId="{780DC904-0FDA-4EB7-9645-C4CB6345E53E}">
      <dgm:prSet phldrT="[Text]"/>
      <dgm:spPr/>
      <dgm:t>
        <a:bodyPr/>
        <a:lstStyle/>
        <a:p>
          <a:pPr>
            <a:buFont typeface="Arial" panose="020B0604020202020204" pitchFamily="34" charset="0"/>
            <a:buChar char="•"/>
          </a:pPr>
          <a:r>
            <a:rPr lang="en-US" dirty="0"/>
            <a:t>Business Intelligence</a:t>
          </a:r>
        </a:p>
      </dgm:t>
    </dgm:pt>
    <dgm:pt modelId="{21E1C38E-3E26-435C-A511-C30360DFB491}" type="parTrans" cxnId="{D80CB0FC-9689-4B90-8B94-1B9683B678D9}">
      <dgm:prSet/>
      <dgm:spPr/>
      <dgm:t>
        <a:bodyPr/>
        <a:lstStyle/>
        <a:p>
          <a:endParaRPr lang="en-US"/>
        </a:p>
      </dgm:t>
    </dgm:pt>
    <dgm:pt modelId="{3DB7E527-63EE-4899-B60C-7AA619D56967}" type="sibTrans" cxnId="{D80CB0FC-9689-4B90-8B94-1B9683B678D9}">
      <dgm:prSet/>
      <dgm:spPr/>
      <dgm:t>
        <a:bodyPr/>
        <a:lstStyle/>
        <a:p>
          <a:endParaRPr lang="en-US"/>
        </a:p>
      </dgm:t>
    </dgm:pt>
    <dgm:pt modelId="{9822B23D-CD3D-4073-B031-C9ADDF52C286}">
      <dgm:prSet phldrT="[Text]"/>
      <dgm:spPr/>
      <dgm:t>
        <a:bodyPr/>
        <a:lstStyle/>
        <a:p>
          <a:pPr>
            <a:buFont typeface="Arial" panose="020B0604020202020204" pitchFamily="34" charset="0"/>
            <a:buChar char="•"/>
          </a:pPr>
          <a:r>
            <a:rPr lang="en-US" dirty="0"/>
            <a:t>Security and Compliance</a:t>
          </a:r>
        </a:p>
      </dgm:t>
    </dgm:pt>
    <dgm:pt modelId="{28534DE2-91BC-482C-8BE1-803A761EDC1C}" type="parTrans" cxnId="{E914B1DF-5468-4FD6-80DA-CE8317E04409}">
      <dgm:prSet/>
      <dgm:spPr/>
      <dgm:t>
        <a:bodyPr/>
        <a:lstStyle/>
        <a:p>
          <a:endParaRPr lang="en-US"/>
        </a:p>
      </dgm:t>
    </dgm:pt>
    <dgm:pt modelId="{47429A61-E216-44E9-8A23-98694FD9BDC1}" type="sibTrans" cxnId="{E914B1DF-5468-4FD6-80DA-CE8317E04409}">
      <dgm:prSet/>
      <dgm:spPr/>
      <dgm:t>
        <a:bodyPr/>
        <a:lstStyle/>
        <a:p>
          <a:endParaRPr lang="en-US"/>
        </a:p>
      </dgm:t>
    </dgm:pt>
    <dgm:pt modelId="{CAEB7F8D-ED38-481F-BD15-9A3F5529CEB4}" type="pres">
      <dgm:prSet presAssocID="{5C6EC5FD-40D6-4760-A734-A4AFF41AE073}" presName="diagram" presStyleCnt="0">
        <dgm:presLayoutVars>
          <dgm:dir/>
          <dgm:resizeHandles val="exact"/>
        </dgm:presLayoutVars>
      </dgm:prSet>
      <dgm:spPr/>
    </dgm:pt>
    <dgm:pt modelId="{149ABB3A-AEC5-482D-B43B-9182C7738214}" type="pres">
      <dgm:prSet presAssocID="{C294E2D5-E617-4F0F-9439-8BCEC9D13A63}" presName="node" presStyleLbl="node1" presStyleIdx="0" presStyleCnt="9">
        <dgm:presLayoutVars>
          <dgm:bulletEnabled val="1"/>
        </dgm:presLayoutVars>
      </dgm:prSet>
      <dgm:spPr/>
    </dgm:pt>
    <dgm:pt modelId="{52CB1298-2537-4C33-9392-F52F34589273}" type="pres">
      <dgm:prSet presAssocID="{7B36CC37-8D02-4AF0-9D6E-53EB709E8150}" presName="sibTrans" presStyleCnt="0"/>
      <dgm:spPr/>
    </dgm:pt>
    <dgm:pt modelId="{20171DB1-E8D2-4D77-A0CE-EC8DA0EB5B4D}" type="pres">
      <dgm:prSet presAssocID="{7AA2626A-91A2-4CC2-BE7B-96896354EDE1}" presName="node" presStyleLbl="node1" presStyleIdx="1" presStyleCnt="9">
        <dgm:presLayoutVars>
          <dgm:bulletEnabled val="1"/>
        </dgm:presLayoutVars>
      </dgm:prSet>
      <dgm:spPr/>
    </dgm:pt>
    <dgm:pt modelId="{C05DF2E3-2CC8-4593-9812-4BA0E8A3529B}" type="pres">
      <dgm:prSet presAssocID="{120DA33D-153C-4BF6-A4B7-83F5631BC126}" presName="sibTrans" presStyleCnt="0"/>
      <dgm:spPr/>
    </dgm:pt>
    <dgm:pt modelId="{95FBCECA-FFD7-4661-B8C4-451B40A9226F}" type="pres">
      <dgm:prSet presAssocID="{BC30C1B1-9011-49B2-BA26-F2FDBA1EB02A}" presName="node" presStyleLbl="node1" presStyleIdx="2" presStyleCnt="9">
        <dgm:presLayoutVars>
          <dgm:bulletEnabled val="1"/>
        </dgm:presLayoutVars>
      </dgm:prSet>
      <dgm:spPr/>
    </dgm:pt>
    <dgm:pt modelId="{0377D30C-9BFD-47D5-9579-3561EC774669}" type="pres">
      <dgm:prSet presAssocID="{D7057F90-8A69-4A13-BC1D-D9DE459871CF}" presName="sibTrans" presStyleCnt="0"/>
      <dgm:spPr/>
    </dgm:pt>
    <dgm:pt modelId="{7EEA6676-C950-49C1-B07D-E9CCB8899A9D}" type="pres">
      <dgm:prSet presAssocID="{462B3107-41D4-4E72-9C4D-31B28DC7332F}" presName="node" presStyleLbl="node1" presStyleIdx="3" presStyleCnt="9">
        <dgm:presLayoutVars>
          <dgm:bulletEnabled val="1"/>
        </dgm:presLayoutVars>
      </dgm:prSet>
      <dgm:spPr/>
    </dgm:pt>
    <dgm:pt modelId="{5028E424-1BB8-403D-AC9D-F765D0B35ABD}" type="pres">
      <dgm:prSet presAssocID="{A761B46D-22AD-417C-8FB9-AFDC8A066F92}" presName="sibTrans" presStyleCnt="0"/>
      <dgm:spPr/>
    </dgm:pt>
    <dgm:pt modelId="{00882E9A-1D8C-484A-A71F-78F11D0744CA}" type="pres">
      <dgm:prSet presAssocID="{E3A0233F-E14F-4A14-88A0-75381B5EEF67}" presName="node" presStyleLbl="node1" presStyleIdx="4" presStyleCnt="9">
        <dgm:presLayoutVars>
          <dgm:bulletEnabled val="1"/>
        </dgm:presLayoutVars>
      </dgm:prSet>
      <dgm:spPr/>
    </dgm:pt>
    <dgm:pt modelId="{3BE1FE9E-6031-4C89-9202-294A1E78F919}" type="pres">
      <dgm:prSet presAssocID="{741043A3-E93D-4603-9D31-87D07AD3825A}" presName="sibTrans" presStyleCnt="0"/>
      <dgm:spPr/>
    </dgm:pt>
    <dgm:pt modelId="{D67241A3-8D43-4348-857A-07170AB76AE1}" type="pres">
      <dgm:prSet presAssocID="{AFDEBA80-2C60-4CCB-9863-4863E99CD719}" presName="node" presStyleLbl="node1" presStyleIdx="5" presStyleCnt="9">
        <dgm:presLayoutVars>
          <dgm:bulletEnabled val="1"/>
        </dgm:presLayoutVars>
      </dgm:prSet>
      <dgm:spPr/>
    </dgm:pt>
    <dgm:pt modelId="{466AE7EB-A7A5-4B33-B66A-62920A356587}" type="pres">
      <dgm:prSet presAssocID="{DBD3E239-EA10-431B-B601-9CC1734ABDB6}" presName="sibTrans" presStyleCnt="0"/>
      <dgm:spPr/>
    </dgm:pt>
    <dgm:pt modelId="{449F5745-FB66-494A-B5CF-7A3A8A7F850D}" type="pres">
      <dgm:prSet presAssocID="{69D2DA9E-304B-4DFB-8E91-61DC12E20438}" presName="node" presStyleLbl="node1" presStyleIdx="6" presStyleCnt="9">
        <dgm:presLayoutVars>
          <dgm:bulletEnabled val="1"/>
        </dgm:presLayoutVars>
      </dgm:prSet>
      <dgm:spPr/>
    </dgm:pt>
    <dgm:pt modelId="{6D342125-2591-4007-ADD6-1D43E45543BD}" type="pres">
      <dgm:prSet presAssocID="{1B24D655-9D68-4690-AC87-979D489125BA}" presName="sibTrans" presStyleCnt="0"/>
      <dgm:spPr/>
    </dgm:pt>
    <dgm:pt modelId="{554FCB43-24EF-440C-BCDF-975AF5614E06}" type="pres">
      <dgm:prSet presAssocID="{780DC904-0FDA-4EB7-9645-C4CB6345E53E}" presName="node" presStyleLbl="node1" presStyleIdx="7" presStyleCnt="9">
        <dgm:presLayoutVars>
          <dgm:bulletEnabled val="1"/>
        </dgm:presLayoutVars>
      </dgm:prSet>
      <dgm:spPr/>
    </dgm:pt>
    <dgm:pt modelId="{E1A6F72D-0BDC-4882-B535-1D5F834670DE}" type="pres">
      <dgm:prSet presAssocID="{3DB7E527-63EE-4899-B60C-7AA619D56967}" presName="sibTrans" presStyleCnt="0"/>
      <dgm:spPr/>
    </dgm:pt>
    <dgm:pt modelId="{D5A85784-F60E-4C44-B3AA-BDFFBD555207}" type="pres">
      <dgm:prSet presAssocID="{9822B23D-CD3D-4073-B031-C9ADDF52C286}" presName="node" presStyleLbl="node1" presStyleIdx="8" presStyleCnt="9">
        <dgm:presLayoutVars>
          <dgm:bulletEnabled val="1"/>
        </dgm:presLayoutVars>
      </dgm:prSet>
      <dgm:spPr/>
    </dgm:pt>
  </dgm:ptLst>
  <dgm:cxnLst>
    <dgm:cxn modelId="{C5AA7C03-627F-46B3-8C2F-8283A9CD7582}" type="presOf" srcId="{9822B23D-CD3D-4073-B031-C9ADDF52C286}" destId="{D5A85784-F60E-4C44-B3AA-BDFFBD555207}" srcOrd="0" destOrd="0" presId="urn:microsoft.com/office/officeart/2005/8/layout/default"/>
    <dgm:cxn modelId="{3A617C04-5E0D-4ADC-B707-A0F911EE635E}" type="presOf" srcId="{C294E2D5-E617-4F0F-9439-8BCEC9D13A63}" destId="{149ABB3A-AEC5-482D-B43B-9182C7738214}" srcOrd="0" destOrd="0" presId="urn:microsoft.com/office/officeart/2005/8/layout/default"/>
    <dgm:cxn modelId="{7C82EA04-0D60-4530-AE30-058970E16A04}" srcId="{5C6EC5FD-40D6-4760-A734-A4AFF41AE073}" destId="{E3A0233F-E14F-4A14-88A0-75381B5EEF67}" srcOrd="4" destOrd="0" parTransId="{C50A4006-101C-4F48-AE37-9A71E4166C49}" sibTransId="{741043A3-E93D-4603-9D31-87D07AD3825A}"/>
    <dgm:cxn modelId="{913E1705-4D95-4CE8-9520-07A2087CE113}" type="presOf" srcId="{BC30C1B1-9011-49B2-BA26-F2FDBA1EB02A}" destId="{95FBCECA-FFD7-4661-B8C4-451B40A9226F}" srcOrd="0" destOrd="0" presId="urn:microsoft.com/office/officeart/2005/8/layout/default"/>
    <dgm:cxn modelId="{139D9A3A-BCC8-41D2-9956-CBC9B0694929}" type="presOf" srcId="{E3A0233F-E14F-4A14-88A0-75381B5EEF67}" destId="{00882E9A-1D8C-484A-A71F-78F11D0744CA}" srcOrd="0" destOrd="0" presId="urn:microsoft.com/office/officeart/2005/8/layout/default"/>
    <dgm:cxn modelId="{C5AD6E44-C97F-41DF-BDF7-962FE67019A9}" srcId="{5C6EC5FD-40D6-4760-A734-A4AFF41AE073}" destId="{69D2DA9E-304B-4DFB-8E91-61DC12E20438}" srcOrd="6" destOrd="0" parTransId="{EE744A48-549C-4FF2-BA52-DF51EADED86D}" sibTransId="{1B24D655-9D68-4690-AC87-979D489125BA}"/>
    <dgm:cxn modelId="{3867FB4E-01E7-4D55-A734-A88FF053E891}" type="presOf" srcId="{780DC904-0FDA-4EB7-9645-C4CB6345E53E}" destId="{554FCB43-24EF-440C-BCDF-975AF5614E06}" srcOrd="0" destOrd="0" presId="urn:microsoft.com/office/officeart/2005/8/layout/default"/>
    <dgm:cxn modelId="{1BA41456-3EBD-44C3-BE9C-024DCF67EC2E}" srcId="{5C6EC5FD-40D6-4760-A734-A4AFF41AE073}" destId="{C294E2D5-E617-4F0F-9439-8BCEC9D13A63}" srcOrd="0" destOrd="0" parTransId="{75ABF6B0-B995-42F7-A6E0-91B791C34362}" sibTransId="{7B36CC37-8D02-4AF0-9D6E-53EB709E8150}"/>
    <dgm:cxn modelId="{9073A259-F9BD-476C-BE35-6DC44882173D}" type="presOf" srcId="{5C6EC5FD-40D6-4760-A734-A4AFF41AE073}" destId="{CAEB7F8D-ED38-481F-BD15-9A3F5529CEB4}" srcOrd="0" destOrd="0" presId="urn:microsoft.com/office/officeart/2005/8/layout/default"/>
    <dgm:cxn modelId="{EBCECC7B-729E-4D42-8BA4-F1E049F8C532}" type="presOf" srcId="{69D2DA9E-304B-4DFB-8E91-61DC12E20438}" destId="{449F5745-FB66-494A-B5CF-7A3A8A7F850D}" srcOrd="0" destOrd="0" presId="urn:microsoft.com/office/officeart/2005/8/layout/default"/>
    <dgm:cxn modelId="{4BAF029C-3CC0-4169-B53A-F567ABED6F7C}" srcId="{5C6EC5FD-40D6-4760-A734-A4AFF41AE073}" destId="{AFDEBA80-2C60-4CCB-9863-4863E99CD719}" srcOrd="5" destOrd="0" parTransId="{0DE780D0-D963-445F-8703-1945D3E525B2}" sibTransId="{DBD3E239-EA10-431B-B601-9CC1734ABDB6}"/>
    <dgm:cxn modelId="{1F0CCCB2-0BF5-486E-A6F0-C9B32B8DFF35}" type="presOf" srcId="{462B3107-41D4-4E72-9C4D-31B28DC7332F}" destId="{7EEA6676-C950-49C1-B07D-E9CCB8899A9D}" srcOrd="0" destOrd="0" presId="urn:microsoft.com/office/officeart/2005/8/layout/default"/>
    <dgm:cxn modelId="{66D74EB8-7120-436C-AB12-8AC7EB9F5787}" type="presOf" srcId="{7AA2626A-91A2-4CC2-BE7B-96896354EDE1}" destId="{20171DB1-E8D2-4D77-A0CE-EC8DA0EB5B4D}" srcOrd="0" destOrd="0" presId="urn:microsoft.com/office/officeart/2005/8/layout/default"/>
    <dgm:cxn modelId="{F92CA9CD-8207-4D5C-8A4C-B672B31E5705}" srcId="{5C6EC5FD-40D6-4760-A734-A4AFF41AE073}" destId="{BC30C1B1-9011-49B2-BA26-F2FDBA1EB02A}" srcOrd="2" destOrd="0" parTransId="{FFEFFE75-1A00-4100-A11E-76C8886D1C7C}" sibTransId="{D7057F90-8A69-4A13-BC1D-D9DE459871CF}"/>
    <dgm:cxn modelId="{2A9C1FD1-8824-4CE5-A7BF-10DB5DF24CAD}" srcId="{5C6EC5FD-40D6-4760-A734-A4AFF41AE073}" destId="{7AA2626A-91A2-4CC2-BE7B-96896354EDE1}" srcOrd="1" destOrd="0" parTransId="{ECC81B21-C15F-4E83-8A33-EE34671B5FFA}" sibTransId="{120DA33D-153C-4BF6-A4B7-83F5631BC126}"/>
    <dgm:cxn modelId="{E914B1DF-5468-4FD6-80DA-CE8317E04409}" srcId="{5C6EC5FD-40D6-4760-A734-A4AFF41AE073}" destId="{9822B23D-CD3D-4073-B031-C9ADDF52C286}" srcOrd="8" destOrd="0" parTransId="{28534DE2-91BC-482C-8BE1-803A761EDC1C}" sibTransId="{47429A61-E216-44E9-8A23-98694FD9BDC1}"/>
    <dgm:cxn modelId="{283EFFDF-1030-4994-9E22-DE00E9F8A350}" type="presOf" srcId="{AFDEBA80-2C60-4CCB-9863-4863E99CD719}" destId="{D67241A3-8D43-4348-857A-07170AB76AE1}" srcOrd="0" destOrd="0" presId="urn:microsoft.com/office/officeart/2005/8/layout/default"/>
    <dgm:cxn modelId="{D80CB0FC-9689-4B90-8B94-1B9683B678D9}" srcId="{5C6EC5FD-40D6-4760-A734-A4AFF41AE073}" destId="{780DC904-0FDA-4EB7-9645-C4CB6345E53E}" srcOrd="7" destOrd="0" parTransId="{21E1C38E-3E26-435C-A511-C30360DFB491}" sibTransId="{3DB7E527-63EE-4899-B60C-7AA619D56967}"/>
    <dgm:cxn modelId="{8ACCBFFC-7F41-4DD9-A611-EA626F889D89}" srcId="{5C6EC5FD-40D6-4760-A734-A4AFF41AE073}" destId="{462B3107-41D4-4E72-9C4D-31B28DC7332F}" srcOrd="3" destOrd="0" parTransId="{9C35C04B-5D48-48B1-AE60-65A4E7D8C011}" sibTransId="{A761B46D-22AD-417C-8FB9-AFDC8A066F92}"/>
    <dgm:cxn modelId="{4E78C781-3210-49AA-B65B-53830C18E499}" type="presParOf" srcId="{CAEB7F8D-ED38-481F-BD15-9A3F5529CEB4}" destId="{149ABB3A-AEC5-482D-B43B-9182C7738214}" srcOrd="0" destOrd="0" presId="urn:microsoft.com/office/officeart/2005/8/layout/default"/>
    <dgm:cxn modelId="{98E628DE-052C-49C9-811C-7638E1F9DAFD}" type="presParOf" srcId="{CAEB7F8D-ED38-481F-BD15-9A3F5529CEB4}" destId="{52CB1298-2537-4C33-9392-F52F34589273}" srcOrd="1" destOrd="0" presId="urn:microsoft.com/office/officeart/2005/8/layout/default"/>
    <dgm:cxn modelId="{97E75FF0-6535-44F4-9825-902E1EBAC303}" type="presParOf" srcId="{CAEB7F8D-ED38-481F-BD15-9A3F5529CEB4}" destId="{20171DB1-E8D2-4D77-A0CE-EC8DA0EB5B4D}" srcOrd="2" destOrd="0" presId="urn:microsoft.com/office/officeart/2005/8/layout/default"/>
    <dgm:cxn modelId="{C668F221-1E48-4E94-A899-202D401DA886}" type="presParOf" srcId="{CAEB7F8D-ED38-481F-BD15-9A3F5529CEB4}" destId="{C05DF2E3-2CC8-4593-9812-4BA0E8A3529B}" srcOrd="3" destOrd="0" presId="urn:microsoft.com/office/officeart/2005/8/layout/default"/>
    <dgm:cxn modelId="{53E51E6A-B041-4151-9EB7-3B75A37DA691}" type="presParOf" srcId="{CAEB7F8D-ED38-481F-BD15-9A3F5529CEB4}" destId="{95FBCECA-FFD7-4661-B8C4-451B40A9226F}" srcOrd="4" destOrd="0" presId="urn:microsoft.com/office/officeart/2005/8/layout/default"/>
    <dgm:cxn modelId="{5BF27506-82CC-4A83-B1A1-D05C251F0B12}" type="presParOf" srcId="{CAEB7F8D-ED38-481F-BD15-9A3F5529CEB4}" destId="{0377D30C-9BFD-47D5-9579-3561EC774669}" srcOrd="5" destOrd="0" presId="urn:microsoft.com/office/officeart/2005/8/layout/default"/>
    <dgm:cxn modelId="{92393218-7D3C-4C06-BB51-A02F2DF0B2E9}" type="presParOf" srcId="{CAEB7F8D-ED38-481F-BD15-9A3F5529CEB4}" destId="{7EEA6676-C950-49C1-B07D-E9CCB8899A9D}" srcOrd="6" destOrd="0" presId="urn:microsoft.com/office/officeart/2005/8/layout/default"/>
    <dgm:cxn modelId="{EEB358BB-2A02-4AB3-85E4-CD567308EE12}" type="presParOf" srcId="{CAEB7F8D-ED38-481F-BD15-9A3F5529CEB4}" destId="{5028E424-1BB8-403D-AC9D-F765D0B35ABD}" srcOrd="7" destOrd="0" presId="urn:microsoft.com/office/officeart/2005/8/layout/default"/>
    <dgm:cxn modelId="{A0E29D42-6847-4D88-A598-7CC169642B57}" type="presParOf" srcId="{CAEB7F8D-ED38-481F-BD15-9A3F5529CEB4}" destId="{00882E9A-1D8C-484A-A71F-78F11D0744CA}" srcOrd="8" destOrd="0" presId="urn:microsoft.com/office/officeart/2005/8/layout/default"/>
    <dgm:cxn modelId="{D8E90C30-9379-4B9A-9C04-BB1FC1590D82}" type="presParOf" srcId="{CAEB7F8D-ED38-481F-BD15-9A3F5529CEB4}" destId="{3BE1FE9E-6031-4C89-9202-294A1E78F919}" srcOrd="9" destOrd="0" presId="urn:microsoft.com/office/officeart/2005/8/layout/default"/>
    <dgm:cxn modelId="{8CFB784B-B7AD-48E3-B055-F0EF15567099}" type="presParOf" srcId="{CAEB7F8D-ED38-481F-BD15-9A3F5529CEB4}" destId="{D67241A3-8D43-4348-857A-07170AB76AE1}" srcOrd="10" destOrd="0" presId="urn:microsoft.com/office/officeart/2005/8/layout/default"/>
    <dgm:cxn modelId="{C050F607-E8FD-4409-ADDA-62FAA5DA697F}" type="presParOf" srcId="{CAEB7F8D-ED38-481F-BD15-9A3F5529CEB4}" destId="{466AE7EB-A7A5-4B33-B66A-62920A356587}" srcOrd="11" destOrd="0" presId="urn:microsoft.com/office/officeart/2005/8/layout/default"/>
    <dgm:cxn modelId="{4B1DE100-78DC-4AF1-B930-91A8A5D57E75}" type="presParOf" srcId="{CAEB7F8D-ED38-481F-BD15-9A3F5529CEB4}" destId="{449F5745-FB66-494A-B5CF-7A3A8A7F850D}" srcOrd="12" destOrd="0" presId="urn:microsoft.com/office/officeart/2005/8/layout/default"/>
    <dgm:cxn modelId="{02B7A1C4-B3B3-44B5-9037-27821CE5E54B}" type="presParOf" srcId="{CAEB7F8D-ED38-481F-BD15-9A3F5529CEB4}" destId="{6D342125-2591-4007-ADD6-1D43E45543BD}" srcOrd="13" destOrd="0" presId="urn:microsoft.com/office/officeart/2005/8/layout/default"/>
    <dgm:cxn modelId="{D831B42A-46C8-4E48-8972-319BA994760A}" type="presParOf" srcId="{CAEB7F8D-ED38-481F-BD15-9A3F5529CEB4}" destId="{554FCB43-24EF-440C-BCDF-975AF5614E06}" srcOrd="14" destOrd="0" presId="urn:microsoft.com/office/officeart/2005/8/layout/default"/>
    <dgm:cxn modelId="{163E9C2A-70F3-452F-9228-ADF99A9E7486}" type="presParOf" srcId="{CAEB7F8D-ED38-481F-BD15-9A3F5529CEB4}" destId="{E1A6F72D-0BDC-4882-B535-1D5F834670DE}" srcOrd="15" destOrd="0" presId="urn:microsoft.com/office/officeart/2005/8/layout/default"/>
    <dgm:cxn modelId="{D53F757A-9527-412E-9FC7-A6A3C2650727}" type="presParOf" srcId="{CAEB7F8D-ED38-481F-BD15-9A3F5529CEB4}" destId="{D5A85784-F60E-4C44-B3AA-BDFFBD555207}"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AD7CC7-7C07-4F6E-A02E-4268D68C95D2}"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707AE412-18C9-4C5A-9EAB-4FE7386E7867}">
      <dgm:prSet phldrT="[Text]" custT="1"/>
      <dgm:spPr/>
      <dgm:t>
        <a:bodyPr/>
        <a:lstStyle/>
        <a:p>
          <a:r>
            <a:rPr lang="en-US" sz="3600" dirty="0"/>
            <a:t>Scalable</a:t>
          </a:r>
        </a:p>
      </dgm:t>
    </dgm:pt>
    <dgm:pt modelId="{ADD97712-46AA-447E-907C-E55C76767F7A}" type="parTrans" cxnId="{C02D3F1A-5C68-41DC-85B8-4551E3F198C9}">
      <dgm:prSet/>
      <dgm:spPr/>
      <dgm:t>
        <a:bodyPr/>
        <a:lstStyle/>
        <a:p>
          <a:endParaRPr lang="en-US" sz="2800"/>
        </a:p>
      </dgm:t>
    </dgm:pt>
    <dgm:pt modelId="{81BEB51B-341F-41F5-8D25-BFAC53A41F41}" type="sibTrans" cxnId="{C02D3F1A-5C68-41DC-85B8-4551E3F198C9}">
      <dgm:prSet/>
      <dgm:spPr/>
      <dgm:t>
        <a:bodyPr/>
        <a:lstStyle/>
        <a:p>
          <a:endParaRPr lang="en-US" sz="2800"/>
        </a:p>
      </dgm:t>
    </dgm:pt>
    <dgm:pt modelId="{E5822CBB-3CEC-4BD6-B7D7-5BA031C3CD56}">
      <dgm:prSet phldrT="[Text]" custT="1"/>
      <dgm:spPr/>
      <dgm:t>
        <a:bodyPr/>
        <a:lstStyle/>
        <a:p>
          <a:pPr>
            <a:buClrTx/>
            <a:buSzPct val="100000"/>
            <a:buFont typeface="Arial" panose="020B0604020202020204" pitchFamily="34" charset="0"/>
            <a:buNone/>
          </a:pPr>
          <a:r>
            <a:rPr lang="en-US" sz="2000" kern="1200">
              <a:latin typeface="Calibri" panose="020F0502020204030204"/>
              <a:ea typeface="+mn-ea"/>
              <a:cs typeface="+mn-cs"/>
            </a:rPr>
            <a:t>    Start small </a:t>
          </a:r>
          <a:r>
            <a:rPr lang="en-US" sz="2000" kern="1200"/>
            <a:t>and scale up as user base grows</a:t>
          </a:r>
          <a:endParaRPr lang="en-US" sz="2000" kern="1200" dirty="0"/>
        </a:p>
      </dgm:t>
    </dgm:pt>
    <dgm:pt modelId="{8624D1AE-8669-4746-ABC3-BD1272B78C78}" type="parTrans" cxnId="{66932846-9E7D-4099-8E67-CA85D78897E1}">
      <dgm:prSet/>
      <dgm:spPr/>
      <dgm:t>
        <a:bodyPr/>
        <a:lstStyle/>
        <a:p>
          <a:endParaRPr lang="en-US" sz="2800"/>
        </a:p>
      </dgm:t>
    </dgm:pt>
    <dgm:pt modelId="{AC62427F-C02C-4406-AD22-1BD603E379ED}" type="sibTrans" cxnId="{66932846-9E7D-4099-8E67-CA85D78897E1}">
      <dgm:prSet/>
      <dgm:spPr/>
      <dgm:t>
        <a:bodyPr/>
        <a:lstStyle/>
        <a:p>
          <a:endParaRPr lang="en-US" sz="2800"/>
        </a:p>
      </dgm:t>
    </dgm:pt>
    <dgm:pt modelId="{798BDCB1-14F7-414F-8D8E-B05E976DCC35}">
      <dgm:prSet phldrT="[Text]" custT="1"/>
      <dgm:spPr/>
      <dgm:t>
        <a:bodyPr/>
        <a:lstStyle/>
        <a:p>
          <a:pPr>
            <a:buClrTx/>
            <a:buSzPct val="100000"/>
            <a:buFont typeface="Arial" panose="020B0604020202020204" pitchFamily="34" charset="0"/>
            <a:buNone/>
          </a:pPr>
          <a:r>
            <a:rPr lang="en-US" sz="2000" dirty="0"/>
            <a:t>    Add more features as pluggable services</a:t>
          </a:r>
        </a:p>
      </dgm:t>
    </dgm:pt>
    <dgm:pt modelId="{64E2C57A-6891-4D3B-929C-03D0A6AB104C}" type="parTrans" cxnId="{80BF002A-9FBD-489D-AAF7-3A1F8FD273DA}">
      <dgm:prSet/>
      <dgm:spPr/>
      <dgm:t>
        <a:bodyPr/>
        <a:lstStyle/>
        <a:p>
          <a:endParaRPr lang="en-US" sz="2800"/>
        </a:p>
      </dgm:t>
    </dgm:pt>
    <dgm:pt modelId="{D681087E-8AB0-45F6-88E6-E43791005AA5}" type="sibTrans" cxnId="{80BF002A-9FBD-489D-AAF7-3A1F8FD273DA}">
      <dgm:prSet/>
      <dgm:spPr/>
      <dgm:t>
        <a:bodyPr/>
        <a:lstStyle/>
        <a:p>
          <a:endParaRPr lang="en-US" sz="2800"/>
        </a:p>
      </dgm:t>
    </dgm:pt>
    <dgm:pt modelId="{9B97FFDE-1885-4621-9FF8-4375BC0589D4}">
      <dgm:prSet phldrT="[Text]" custT="1"/>
      <dgm:spPr/>
      <dgm:t>
        <a:bodyPr/>
        <a:lstStyle/>
        <a:p>
          <a:r>
            <a:rPr lang="en-US" sz="3600" dirty="0"/>
            <a:t>Integrateable</a:t>
          </a:r>
        </a:p>
      </dgm:t>
    </dgm:pt>
    <dgm:pt modelId="{7D942FD9-8A0E-42B4-A707-C4BE6215D046}" type="parTrans" cxnId="{2DFEFB72-FA54-4A70-BCAC-78F50AABD4E9}">
      <dgm:prSet/>
      <dgm:spPr/>
      <dgm:t>
        <a:bodyPr/>
        <a:lstStyle/>
        <a:p>
          <a:endParaRPr lang="en-US" sz="2800"/>
        </a:p>
      </dgm:t>
    </dgm:pt>
    <dgm:pt modelId="{DBD556AC-5ADD-4A57-8326-C1052ADE501B}" type="sibTrans" cxnId="{2DFEFB72-FA54-4A70-BCAC-78F50AABD4E9}">
      <dgm:prSet/>
      <dgm:spPr/>
      <dgm:t>
        <a:bodyPr/>
        <a:lstStyle/>
        <a:p>
          <a:endParaRPr lang="en-US" sz="2800"/>
        </a:p>
      </dgm:t>
    </dgm:pt>
    <dgm:pt modelId="{EB2CF7E6-3373-46FF-86A0-BC0944FC7928}">
      <dgm:prSet phldrT="[Text]" custT="1"/>
      <dgm:spPr/>
      <dgm:t>
        <a:bodyPr/>
        <a:lstStyle/>
        <a:p>
          <a:pPr>
            <a:buClrTx/>
            <a:buSzPct val="100000"/>
            <a:buFont typeface="Arial" panose="020B0604020202020204" pitchFamily="34" charset="0"/>
            <a:buNone/>
          </a:pPr>
          <a:r>
            <a:rPr lang="en-US" sz="2000" dirty="0"/>
            <a:t>    Easily integrate with client systems using APIs and configurations</a:t>
          </a:r>
        </a:p>
      </dgm:t>
    </dgm:pt>
    <dgm:pt modelId="{142E1FD9-28D5-4352-BEE7-3935AB81EFAE}" type="parTrans" cxnId="{4C9A95CA-7537-4187-8DDB-9C55FC285FFA}">
      <dgm:prSet/>
      <dgm:spPr/>
      <dgm:t>
        <a:bodyPr/>
        <a:lstStyle/>
        <a:p>
          <a:endParaRPr lang="en-US" sz="2800"/>
        </a:p>
      </dgm:t>
    </dgm:pt>
    <dgm:pt modelId="{CA1AAEA1-2115-4D14-8E52-A60D16C812DE}" type="sibTrans" cxnId="{4C9A95CA-7537-4187-8DDB-9C55FC285FFA}">
      <dgm:prSet/>
      <dgm:spPr/>
      <dgm:t>
        <a:bodyPr/>
        <a:lstStyle/>
        <a:p>
          <a:endParaRPr lang="en-US" sz="2800"/>
        </a:p>
      </dgm:t>
    </dgm:pt>
    <dgm:pt modelId="{CC3FE6C0-3FDE-470A-8373-B2C021F2FE81}">
      <dgm:prSet phldrT="[Text]" custT="1"/>
      <dgm:spPr/>
      <dgm:t>
        <a:bodyPr/>
        <a:lstStyle/>
        <a:p>
          <a:pPr>
            <a:buClr>
              <a:srgbClr val="ACC92A"/>
            </a:buClr>
            <a:buSzPct val="100000"/>
          </a:pPr>
          <a:r>
            <a:rPr lang="en-US" sz="3600" dirty="0"/>
            <a:t>Portable</a:t>
          </a:r>
        </a:p>
      </dgm:t>
    </dgm:pt>
    <dgm:pt modelId="{C20A18A9-E606-4BC1-A373-5FC5A770AAD2}" type="parTrans" cxnId="{07F4E8E7-8B8F-4AE6-9E64-1841C0C5915B}">
      <dgm:prSet/>
      <dgm:spPr/>
      <dgm:t>
        <a:bodyPr/>
        <a:lstStyle/>
        <a:p>
          <a:endParaRPr lang="en-US" sz="2800"/>
        </a:p>
      </dgm:t>
    </dgm:pt>
    <dgm:pt modelId="{5CB33344-0673-4434-910C-2E359780F7E5}" type="sibTrans" cxnId="{07F4E8E7-8B8F-4AE6-9E64-1841C0C5915B}">
      <dgm:prSet/>
      <dgm:spPr/>
      <dgm:t>
        <a:bodyPr/>
        <a:lstStyle/>
        <a:p>
          <a:endParaRPr lang="en-US" sz="2800"/>
        </a:p>
      </dgm:t>
    </dgm:pt>
    <dgm:pt modelId="{ABB53603-FB30-4FCC-A69D-0AEF7E4F2AD1}">
      <dgm:prSet phldrT="[Text]" custT="1"/>
      <dgm:spPr/>
      <dgm:t>
        <a:bodyPr/>
        <a:lstStyle/>
        <a:p>
          <a:pPr>
            <a:buClrTx/>
            <a:buSzPct val="100000"/>
            <a:buFont typeface="Arial" panose="020B0604020202020204" pitchFamily="34" charset="0"/>
            <a:buNone/>
          </a:pPr>
          <a:r>
            <a:rPr lang="en-US" sz="2000" kern="1200"/>
            <a:t>    Port easily to different platforms (Cloud, On Premise, </a:t>
          </a:r>
          <a:r>
            <a:rPr lang="en-US" sz="2000" kern="1200">
              <a:latin typeface="Calibri" panose="020F0502020204030204"/>
              <a:ea typeface="+mn-ea"/>
              <a:cs typeface="+mn-cs"/>
            </a:rPr>
            <a:t>Windows</a:t>
          </a:r>
          <a:r>
            <a:rPr lang="en-US" sz="2000" kern="1200"/>
            <a:t>, Linux, Azure, AWS)</a:t>
          </a:r>
          <a:endParaRPr lang="en-US" sz="2000" kern="1200" dirty="0"/>
        </a:p>
      </dgm:t>
    </dgm:pt>
    <dgm:pt modelId="{F3341315-2B02-4171-AE32-B2309B34EC59}" type="parTrans" cxnId="{E59BF263-7205-4D3E-8005-3CA79BB98E8D}">
      <dgm:prSet/>
      <dgm:spPr/>
      <dgm:t>
        <a:bodyPr/>
        <a:lstStyle/>
        <a:p>
          <a:endParaRPr lang="en-US" sz="2800"/>
        </a:p>
      </dgm:t>
    </dgm:pt>
    <dgm:pt modelId="{3F0BAABC-CBC4-41FA-B007-5667C284ACE9}" type="sibTrans" cxnId="{E59BF263-7205-4D3E-8005-3CA79BB98E8D}">
      <dgm:prSet/>
      <dgm:spPr/>
      <dgm:t>
        <a:bodyPr/>
        <a:lstStyle/>
        <a:p>
          <a:endParaRPr lang="en-US" sz="2800"/>
        </a:p>
      </dgm:t>
    </dgm:pt>
    <dgm:pt modelId="{6404335B-DC7E-41E0-AB17-39FAEEBC64B9}">
      <dgm:prSet phldrT="[Text]" custT="1"/>
      <dgm:spPr/>
      <dgm:t>
        <a:bodyPr/>
        <a:lstStyle/>
        <a:p>
          <a:pPr>
            <a:buClr>
              <a:srgbClr val="ACC92A"/>
            </a:buClr>
            <a:buSzPct val="100000"/>
          </a:pPr>
          <a:r>
            <a:rPr lang="en-US" sz="3600" dirty="0"/>
            <a:t>Responsive UX</a:t>
          </a:r>
        </a:p>
      </dgm:t>
    </dgm:pt>
    <dgm:pt modelId="{68C67081-463C-4306-AC4E-5B8DD7ADE9F0}" type="parTrans" cxnId="{50F9FB8C-A5C2-40CF-9077-D39AD1DAFA7B}">
      <dgm:prSet/>
      <dgm:spPr/>
      <dgm:t>
        <a:bodyPr/>
        <a:lstStyle/>
        <a:p>
          <a:endParaRPr lang="en-US" sz="2800"/>
        </a:p>
      </dgm:t>
    </dgm:pt>
    <dgm:pt modelId="{99E30F15-3ABE-4402-A93C-40C8860B30A1}" type="sibTrans" cxnId="{50F9FB8C-A5C2-40CF-9077-D39AD1DAFA7B}">
      <dgm:prSet/>
      <dgm:spPr/>
      <dgm:t>
        <a:bodyPr/>
        <a:lstStyle/>
        <a:p>
          <a:endParaRPr lang="en-US" sz="2800"/>
        </a:p>
      </dgm:t>
    </dgm:pt>
    <dgm:pt modelId="{B02B01CB-43D7-4E69-B0AA-F65E1DCB4850}">
      <dgm:prSet phldrT="[Text]" custT="1"/>
      <dgm:spPr/>
      <dgm:t>
        <a:bodyPr spcFirstLastPara="0" vert="horz" wrap="square" lIns="247650" tIns="123825" rIns="247650" bIns="123825" numCol="1" spcCol="1270" anchor="ctr" anchorCtr="0"/>
        <a:lstStyle/>
        <a:p>
          <a:pPr>
            <a:buFont typeface="Arial" panose="020B0604020202020204" pitchFamily="34" charset="0"/>
            <a:buNone/>
          </a:pPr>
          <a:r>
            <a:rPr lang="en-US" sz="2000" dirty="0"/>
            <a:t>    Modern responsive UI, extendible to mobile platforms</a:t>
          </a:r>
        </a:p>
      </dgm:t>
    </dgm:pt>
    <dgm:pt modelId="{F002CF71-6793-4044-8490-F8716E8B143D}" type="parTrans" cxnId="{46ACE619-3A65-415B-BBA4-10786F9115A0}">
      <dgm:prSet/>
      <dgm:spPr/>
      <dgm:t>
        <a:bodyPr/>
        <a:lstStyle/>
        <a:p>
          <a:endParaRPr lang="en-US" sz="2800"/>
        </a:p>
      </dgm:t>
    </dgm:pt>
    <dgm:pt modelId="{4C72C978-DDBC-4608-9519-302B14259ECD}" type="sibTrans" cxnId="{46ACE619-3A65-415B-BBA4-10786F9115A0}">
      <dgm:prSet/>
      <dgm:spPr/>
      <dgm:t>
        <a:bodyPr/>
        <a:lstStyle/>
        <a:p>
          <a:endParaRPr lang="en-US" sz="2800"/>
        </a:p>
      </dgm:t>
    </dgm:pt>
    <dgm:pt modelId="{A661E181-67DD-4086-A91B-63F55720E1B6}">
      <dgm:prSet phldrT="[Text]" custT="1"/>
      <dgm:spPr/>
      <dgm:t>
        <a:bodyPr spcFirstLastPara="0" vert="horz" wrap="square" lIns="247650" tIns="123825" rIns="247650" bIns="123825" numCol="1" spcCol="1270" anchor="ctr" anchorCtr="0"/>
        <a:lstStyle/>
        <a:p>
          <a:pPr>
            <a:buClr>
              <a:srgbClr val="ACC92A"/>
            </a:buClr>
            <a:buSzPct val="100000"/>
            <a:buFont typeface="Arial" panose="020B0604020202020204" pitchFamily="34" charset="0"/>
            <a:buChar char="•"/>
          </a:pPr>
          <a:r>
            <a:rPr lang="en-US" sz="3600" dirty="0"/>
            <a:t>Multilingual UI</a:t>
          </a:r>
        </a:p>
      </dgm:t>
    </dgm:pt>
    <dgm:pt modelId="{CB9BD5D2-2908-4B0B-AE9E-6CCD4701292D}" type="parTrans" cxnId="{6270814F-768B-4EFD-92C6-F7ED5B512921}">
      <dgm:prSet/>
      <dgm:spPr/>
      <dgm:t>
        <a:bodyPr/>
        <a:lstStyle/>
        <a:p>
          <a:endParaRPr lang="en-US" sz="2800"/>
        </a:p>
      </dgm:t>
    </dgm:pt>
    <dgm:pt modelId="{22AF12F5-D554-4BD6-9010-67D8FDC401CC}" type="sibTrans" cxnId="{6270814F-768B-4EFD-92C6-F7ED5B512921}">
      <dgm:prSet/>
      <dgm:spPr/>
      <dgm:t>
        <a:bodyPr/>
        <a:lstStyle/>
        <a:p>
          <a:endParaRPr lang="en-US" sz="2800"/>
        </a:p>
      </dgm:t>
    </dgm:pt>
    <dgm:pt modelId="{7AC58A07-8502-4621-B445-223898CF0153}">
      <dgm:prSet phldrT="[Text]" custT="1"/>
      <dgm:spPr/>
      <dgm:t>
        <a:bodyPr/>
        <a:lstStyle/>
        <a:p>
          <a:pPr>
            <a:buClr>
              <a:srgbClr val="ACC92A"/>
            </a:buClr>
            <a:buSzPct val="100000"/>
          </a:pPr>
          <a:r>
            <a:rPr lang="en-US" sz="3600"/>
            <a:t>High Availability</a:t>
          </a:r>
          <a:endParaRPr lang="en-US" sz="2000" dirty="0"/>
        </a:p>
      </dgm:t>
    </dgm:pt>
    <dgm:pt modelId="{E174650C-958D-4ABA-A38D-961FA11D6C3A}" type="parTrans" cxnId="{F67624AF-EB2D-4CE1-B23B-C1C443E11EFD}">
      <dgm:prSet/>
      <dgm:spPr/>
      <dgm:t>
        <a:bodyPr/>
        <a:lstStyle/>
        <a:p>
          <a:endParaRPr lang="en-US" sz="2800"/>
        </a:p>
      </dgm:t>
    </dgm:pt>
    <dgm:pt modelId="{56FF2074-4CBA-4D13-A743-060E89700F08}" type="sibTrans" cxnId="{F67624AF-EB2D-4CE1-B23B-C1C443E11EFD}">
      <dgm:prSet/>
      <dgm:spPr/>
      <dgm:t>
        <a:bodyPr/>
        <a:lstStyle/>
        <a:p>
          <a:endParaRPr lang="en-US" sz="2800"/>
        </a:p>
      </dgm:t>
    </dgm:pt>
    <dgm:pt modelId="{E7EFF4DE-6EED-4572-AD2A-3D91D564410B}">
      <dgm:prSet phldrT="[Text]" custT="1"/>
      <dgm:spPr/>
      <dgm:t>
        <a:bodyPr/>
        <a:lstStyle/>
        <a:p>
          <a:pPr>
            <a:buFont typeface="Arial" panose="020B0604020202020204" pitchFamily="34" charset="0"/>
            <a:buNone/>
          </a:pPr>
          <a:r>
            <a:rPr lang="en-US" sz="2000" dirty="0"/>
            <a:t>    High availability with up to 99.9% uptime</a:t>
          </a:r>
        </a:p>
      </dgm:t>
    </dgm:pt>
    <dgm:pt modelId="{A25B010F-80D3-4EA0-8C29-56BCB7753155}" type="parTrans" cxnId="{0F7725EF-6AD8-4B26-AFBB-606090E16F68}">
      <dgm:prSet/>
      <dgm:spPr/>
      <dgm:t>
        <a:bodyPr/>
        <a:lstStyle/>
        <a:p>
          <a:endParaRPr lang="en-US" sz="2800"/>
        </a:p>
      </dgm:t>
    </dgm:pt>
    <dgm:pt modelId="{2BA3F63C-B4AA-4B23-96C7-385021F2561F}" type="sibTrans" cxnId="{0F7725EF-6AD8-4B26-AFBB-606090E16F68}">
      <dgm:prSet/>
      <dgm:spPr/>
      <dgm:t>
        <a:bodyPr/>
        <a:lstStyle/>
        <a:p>
          <a:endParaRPr lang="en-US" sz="2800"/>
        </a:p>
      </dgm:t>
    </dgm:pt>
    <dgm:pt modelId="{41F5EE24-1C72-4C60-9B7A-7C2D03E3CF08}">
      <dgm:prSet phldrT="[Text]" custT="1"/>
      <dgm:spPr/>
      <dgm:t>
        <a:bodyPr/>
        <a:lstStyle/>
        <a:p>
          <a:r>
            <a:rPr lang="en-US" sz="3600" dirty="0"/>
            <a:t>Extensible</a:t>
          </a:r>
        </a:p>
      </dgm:t>
    </dgm:pt>
    <dgm:pt modelId="{69174EBD-4AD1-435C-85CD-1E45155FC3A7}" type="sibTrans" cxnId="{4A3BA2E5-2482-4DA6-9DB0-46425D630F76}">
      <dgm:prSet/>
      <dgm:spPr/>
      <dgm:t>
        <a:bodyPr/>
        <a:lstStyle/>
        <a:p>
          <a:endParaRPr lang="en-US" sz="2800"/>
        </a:p>
      </dgm:t>
    </dgm:pt>
    <dgm:pt modelId="{DAEF6E53-945F-4148-A32B-7EA9E05AFC20}" type="parTrans" cxnId="{4A3BA2E5-2482-4DA6-9DB0-46425D630F76}">
      <dgm:prSet/>
      <dgm:spPr/>
      <dgm:t>
        <a:bodyPr/>
        <a:lstStyle/>
        <a:p>
          <a:endParaRPr lang="en-US" sz="2800"/>
        </a:p>
      </dgm:t>
    </dgm:pt>
    <dgm:pt modelId="{A06B45E1-0058-4CC1-82B4-D749AD161021}">
      <dgm:prSet phldrT="[Text]" custT="1"/>
      <dgm:spPr/>
      <dgm:t>
        <a:bodyPr spcFirstLastPara="0" vert="horz" wrap="square" lIns="247650" tIns="123825" rIns="247650" bIns="123825" numCol="1" spcCol="1270" anchor="ctr" anchorCtr="0"/>
        <a:lstStyle/>
        <a:p>
          <a:pPr>
            <a:buClrTx/>
            <a:buSzPct val="100000"/>
            <a:buFont typeface="Arial" panose="020B0604020202020204" pitchFamily="34" charset="0"/>
            <a:buNone/>
          </a:pPr>
          <a:r>
            <a:rPr lang="en-US" sz="2000" dirty="0"/>
            <a:t>    UI Support for multiple languages</a:t>
          </a:r>
        </a:p>
      </dgm:t>
    </dgm:pt>
    <dgm:pt modelId="{387C7FDF-173E-4547-959B-EFBAA39DA447}" type="parTrans" cxnId="{1386C5C7-9499-4291-B686-602B8B9054F9}">
      <dgm:prSet/>
      <dgm:spPr/>
      <dgm:t>
        <a:bodyPr/>
        <a:lstStyle/>
        <a:p>
          <a:endParaRPr lang="en-US" sz="2800"/>
        </a:p>
      </dgm:t>
    </dgm:pt>
    <dgm:pt modelId="{0FF4B0B2-03E0-4C11-9F5D-FDCF85917558}" type="sibTrans" cxnId="{1386C5C7-9499-4291-B686-602B8B9054F9}">
      <dgm:prSet/>
      <dgm:spPr/>
      <dgm:t>
        <a:bodyPr/>
        <a:lstStyle/>
        <a:p>
          <a:endParaRPr lang="en-US" sz="2800"/>
        </a:p>
      </dgm:t>
    </dgm:pt>
    <dgm:pt modelId="{82FAB46D-4BF1-4629-9C25-A59EF286DD84}" type="pres">
      <dgm:prSet presAssocID="{D5AD7CC7-7C07-4F6E-A02E-4268D68C95D2}" presName="Name0" presStyleCnt="0">
        <dgm:presLayoutVars>
          <dgm:dir/>
          <dgm:animLvl val="lvl"/>
          <dgm:resizeHandles val="exact"/>
        </dgm:presLayoutVars>
      </dgm:prSet>
      <dgm:spPr/>
    </dgm:pt>
    <dgm:pt modelId="{013F1BE3-4B24-44A7-B299-5817AD220D18}" type="pres">
      <dgm:prSet presAssocID="{707AE412-18C9-4C5A-9EAB-4FE7386E7867}" presName="linNode" presStyleCnt="0"/>
      <dgm:spPr/>
    </dgm:pt>
    <dgm:pt modelId="{B6E2AA3E-E458-449D-938D-63E304EC0461}" type="pres">
      <dgm:prSet presAssocID="{707AE412-18C9-4C5A-9EAB-4FE7386E7867}" presName="parentText" presStyleLbl="node1" presStyleIdx="0" presStyleCnt="7">
        <dgm:presLayoutVars>
          <dgm:chMax val="1"/>
          <dgm:bulletEnabled val="1"/>
        </dgm:presLayoutVars>
      </dgm:prSet>
      <dgm:spPr/>
    </dgm:pt>
    <dgm:pt modelId="{B04D12AC-F639-470B-BA68-CEC7BADE800B}" type="pres">
      <dgm:prSet presAssocID="{707AE412-18C9-4C5A-9EAB-4FE7386E7867}" presName="descendantText" presStyleLbl="alignAccFollowNode1" presStyleIdx="0" presStyleCnt="7">
        <dgm:presLayoutVars>
          <dgm:bulletEnabled val="1"/>
        </dgm:presLayoutVars>
      </dgm:prSet>
      <dgm:spPr/>
    </dgm:pt>
    <dgm:pt modelId="{ECAFBDE6-DDE8-4214-B358-54B8230D5F64}" type="pres">
      <dgm:prSet presAssocID="{81BEB51B-341F-41F5-8D25-BFAC53A41F41}" presName="sp" presStyleCnt="0"/>
      <dgm:spPr/>
    </dgm:pt>
    <dgm:pt modelId="{C13FE28D-0BB4-42CE-B7E9-2DCCC569EDEF}" type="pres">
      <dgm:prSet presAssocID="{41F5EE24-1C72-4C60-9B7A-7C2D03E3CF08}" presName="linNode" presStyleCnt="0"/>
      <dgm:spPr/>
    </dgm:pt>
    <dgm:pt modelId="{9254AF17-8CB4-4AB5-A2AF-DAC2B3F34ECD}" type="pres">
      <dgm:prSet presAssocID="{41F5EE24-1C72-4C60-9B7A-7C2D03E3CF08}" presName="parentText" presStyleLbl="node1" presStyleIdx="1" presStyleCnt="7">
        <dgm:presLayoutVars>
          <dgm:chMax val="1"/>
          <dgm:bulletEnabled val="1"/>
        </dgm:presLayoutVars>
      </dgm:prSet>
      <dgm:spPr/>
    </dgm:pt>
    <dgm:pt modelId="{738BC420-A188-4F24-B500-C6C956661368}" type="pres">
      <dgm:prSet presAssocID="{41F5EE24-1C72-4C60-9B7A-7C2D03E3CF08}" presName="descendantText" presStyleLbl="alignAccFollowNode1" presStyleIdx="1" presStyleCnt="7">
        <dgm:presLayoutVars>
          <dgm:bulletEnabled val="1"/>
        </dgm:presLayoutVars>
      </dgm:prSet>
      <dgm:spPr/>
    </dgm:pt>
    <dgm:pt modelId="{8EC625C4-3FDA-4EA2-A928-16FEAB685B0D}" type="pres">
      <dgm:prSet presAssocID="{69174EBD-4AD1-435C-85CD-1E45155FC3A7}" presName="sp" presStyleCnt="0"/>
      <dgm:spPr/>
    </dgm:pt>
    <dgm:pt modelId="{07F3B203-A7B1-4AA0-9671-FB8728A419A8}" type="pres">
      <dgm:prSet presAssocID="{9B97FFDE-1885-4621-9FF8-4375BC0589D4}" presName="linNode" presStyleCnt="0"/>
      <dgm:spPr/>
    </dgm:pt>
    <dgm:pt modelId="{7DB108A1-700A-4027-8A96-9E598B1944F7}" type="pres">
      <dgm:prSet presAssocID="{9B97FFDE-1885-4621-9FF8-4375BC0589D4}" presName="parentText" presStyleLbl="node1" presStyleIdx="2" presStyleCnt="7">
        <dgm:presLayoutVars>
          <dgm:chMax val="1"/>
          <dgm:bulletEnabled val="1"/>
        </dgm:presLayoutVars>
      </dgm:prSet>
      <dgm:spPr/>
    </dgm:pt>
    <dgm:pt modelId="{62BB798A-8C09-4795-AD77-D966090D64BD}" type="pres">
      <dgm:prSet presAssocID="{9B97FFDE-1885-4621-9FF8-4375BC0589D4}" presName="descendantText" presStyleLbl="alignAccFollowNode1" presStyleIdx="2" presStyleCnt="7">
        <dgm:presLayoutVars>
          <dgm:bulletEnabled val="1"/>
        </dgm:presLayoutVars>
      </dgm:prSet>
      <dgm:spPr/>
    </dgm:pt>
    <dgm:pt modelId="{15357BED-EA9E-4050-8CC9-831BAE169B7A}" type="pres">
      <dgm:prSet presAssocID="{DBD556AC-5ADD-4A57-8326-C1052ADE501B}" presName="sp" presStyleCnt="0"/>
      <dgm:spPr/>
    </dgm:pt>
    <dgm:pt modelId="{F3CEB3BD-1D8C-4C25-A2B9-257D275AF693}" type="pres">
      <dgm:prSet presAssocID="{CC3FE6C0-3FDE-470A-8373-B2C021F2FE81}" presName="linNode" presStyleCnt="0"/>
      <dgm:spPr/>
    </dgm:pt>
    <dgm:pt modelId="{36E36983-0C52-4C9C-AEF1-ED79ADF13B6D}" type="pres">
      <dgm:prSet presAssocID="{CC3FE6C0-3FDE-470A-8373-B2C021F2FE81}" presName="parentText" presStyleLbl="node1" presStyleIdx="3" presStyleCnt="7">
        <dgm:presLayoutVars>
          <dgm:chMax val="1"/>
          <dgm:bulletEnabled val="1"/>
        </dgm:presLayoutVars>
      </dgm:prSet>
      <dgm:spPr/>
    </dgm:pt>
    <dgm:pt modelId="{9704FDD8-063D-44EC-9E8C-534CE65D1852}" type="pres">
      <dgm:prSet presAssocID="{CC3FE6C0-3FDE-470A-8373-B2C021F2FE81}" presName="descendantText" presStyleLbl="alignAccFollowNode1" presStyleIdx="3" presStyleCnt="7">
        <dgm:presLayoutVars>
          <dgm:bulletEnabled val="1"/>
        </dgm:presLayoutVars>
      </dgm:prSet>
      <dgm:spPr/>
    </dgm:pt>
    <dgm:pt modelId="{B5493791-372A-4FE0-BDF9-B74932A26B16}" type="pres">
      <dgm:prSet presAssocID="{5CB33344-0673-4434-910C-2E359780F7E5}" presName="sp" presStyleCnt="0"/>
      <dgm:spPr/>
    </dgm:pt>
    <dgm:pt modelId="{D23C90AB-5285-4FFD-AC1F-51ED420A4293}" type="pres">
      <dgm:prSet presAssocID="{6404335B-DC7E-41E0-AB17-39FAEEBC64B9}" presName="linNode" presStyleCnt="0"/>
      <dgm:spPr/>
    </dgm:pt>
    <dgm:pt modelId="{A3E50BB8-34F3-40F9-91E1-D67B9629E1BC}" type="pres">
      <dgm:prSet presAssocID="{6404335B-DC7E-41E0-AB17-39FAEEBC64B9}" presName="parentText" presStyleLbl="node1" presStyleIdx="4" presStyleCnt="7">
        <dgm:presLayoutVars>
          <dgm:chMax val="1"/>
          <dgm:bulletEnabled val="1"/>
        </dgm:presLayoutVars>
      </dgm:prSet>
      <dgm:spPr/>
    </dgm:pt>
    <dgm:pt modelId="{698CD722-CD40-4AC9-ABCD-26A8F6C1DCDB}" type="pres">
      <dgm:prSet presAssocID="{6404335B-DC7E-41E0-AB17-39FAEEBC64B9}" presName="descendantText" presStyleLbl="alignAccFollowNode1" presStyleIdx="4" presStyleCnt="7">
        <dgm:presLayoutVars>
          <dgm:bulletEnabled val="1"/>
        </dgm:presLayoutVars>
      </dgm:prSet>
      <dgm:spPr>
        <a:xfrm rot="5400000">
          <a:off x="6580461" y="330881"/>
          <a:ext cx="414337" cy="6388357"/>
        </a:xfrm>
        <a:prstGeom prst="round2SameRect">
          <a:avLst/>
        </a:prstGeom>
      </dgm:spPr>
    </dgm:pt>
    <dgm:pt modelId="{366AF72A-1702-4D17-9656-4003B0119C70}" type="pres">
      <dgm:prSet presAssocID="{99E30F15-3ABE-4402-A93C-40C8860B30A1}" presName="sp" presStyleCnt="0"/>
      <dgm:spPr/>
    </dgm:pt>
    <dgm:pt modelId="{2DB05CCD-D272-4BFE-A921-7D5F3555CA00}" type="pres">
      <dgm:prSet presAssocID="{A661E181-67DD-4086-A91B-63F55720E1B6}" presName="linNode" presStyleCnt="0"/>
      <dgm:spPr/>
    </dgm:pt>
    <dgm:pt modelId="{F72D7AF0-D760-4668-9D1C-F83F311736CC}" type="pres">
      <dgm:prSet presAssocID="{A661E181-67DD-4086-A91B-63F55720E1B6}" presName="parentText" presStyleLbl="node1" presStyleIdx="5" presStyleCnt="7">
        <dgm:presLayoutVars>
          <dgm:chMax val="1"/>
          <dgm:bulletEnabled val="1"/>
        </dgm:presLayoutVars>
      </dgm:prSet>
      <dgm:spPr/>
    </dgm:pt>
    <dgm:pt modelId="{6079B038-662D-4EF2-A4A7-DA577DDEE3BC}" type="pres">
      <dgm:prSet presAssocID="{A661E181-67DD-4086-A91B-63F55720E1B6}" presName="descendantText" presStyleLbl="alignAccFollowNode1" presStyleIdx="5" presStyleCnt="7">
        <dgm:presLayoutVars>
          <dgm:bulletEnabled val="1"/>
        </dgm:presLayoutVars>
      </dgm:prSet>
      <dgm:spPr/>
    </dgm:pt>
    <dgm:pt modelId="{547F95FA-D378-47F4-8BF2-E496E4753829}" type="pres">
      <dgm:prSet presAssocID="{22AF12F5-D554-4BD6-9010-67D8FDC401CC}" presName="sp" presStyleCnt="0"/>
      <dgm:spPr/>
    </dgm:pt>
    <dgm:pt modelId="{184EDEFA-F387-40D5-A3C7-DC965963DD9A}" type="pres">
      <dgm:prSet presAssocID="{7AC58A07-8502-4621-B445-223898CF0153}" presName="linNode" presStyleCnt="0"/>
      <dgm:spPr/>
    </dgm:pt>
    <dgm:pt modelId="{2C0935EC-D6D8-424B-98D6-5199BA41BF36}" type="pres">
      <dgm:prSet presAssocID="{7AC58A07-8502-4621-B445-223898CF0153}" presName="parentText" presStyleLbl="node1" presStyleIdx="6" presStyleCnt="7">
        <dgm:presLayoutVars>
          <dgm:chMax val="1"/>
          <dgm:bulletEnabled val="1"/>
        </dgm:presLayoutVars>
      </dgm:prSet>
      <dgm:spPr/>
    </dgm:pt>
    <dgm:pt modelId="{C27F9770-2452-4D60-8D2C-06CC07754C1D}" type="pres">
      <dgm:prSet presAssocID="{7AC58A07-8502-4621-B445-223898CF0153}" presName="descendantText" presStyleLbl="alignAccFollowNode1" presStyleIdx="6" presStyleCnt="7">
        <dgm:presLayoutVars>
          <dgm:bulletEnabled val="1"/>
        </dgm:presLayoutVars>
      </dgm:prSet>
      <dgm:spPr/>
    </dgm:pt>
  </dgm:ptLst>
  <dgm:cxnLst>
    <dgm:cxn modelId="{D0662016-8A3B-4F8B-9AC8-060DD8A65BD1}" type="presOf" srcId="{B02B01CB-43D7-4E69-B0AA-F65E1DCB4850}" destId="{698CD722-CD40-4AC9-ABCD-26A8F6C1DCDB}" srcOrd="0" destOrd="0" presId="urn:microsoft.com/office/officeart/2005/8/layout/vList5"/>
    <dgm:cxn modelId="{46ACE619-3A65-415B-BBA4-10786F9115A0}" srcId="{6404335B-DC7E-41E0-AB17-39FAEEBC64B9}" destId="{B02B01CB-43D7-4E69-B0AA-F65E1DCB4850}" srcOrd="0" destOrd="0" parTransId="{F002CF71-6793-4044-8490-F8716E8B143D}" sibTransId="{4C72C978-DDBC-4608-9519-302B14259ECD}"/>
    <dgm:cxn modelId="{C02D3F1A-5C68-41DC-85B8-4551E3F198C9}" srcId="{D5AD7CC7-7C07-4F6E-A02E-4268D68C95D2}" destId="{707AE412-18C9-4C5A-9EAB-4FE7386E7867}" srcOrd="0" destOrd="0" parTransId="{ADD97712-46AA-447E-907C-E55C76767F7A}" sibTransId="{81BEB51B-341F-41F5-8D25-BFAC53A41F41}"/>
    <dgm:cxn modelId="{80BF002A-9FBD-489D-AAF7-3A1F8FD273DA}" srcId="{41F5EE24-1C72-4C60-9B7A-7C2D03E3CF08}" destId="{798BDCB1-14F7-414F-8D8E-B05E976DCC35}" srcOrd="0" destOrd="0" parTransId="{64E2C57A-6891-4D3B-929C-03D0A6AB104C}" sibTransId="{D681087E-8AB0-45F6-88E6-E43791005AA5}"/>
    <dgm:cxn modelId="{604F3736-D1F5-43B6-B6A6-83335FE851D7}" type="presOf" srcId="{9B97FFDE-1885-4621-9FF8-4375BC0589D4}" destId="{7DB108A1-700A-4027-8A96-9E598B1944F7}" srcOrd="0" destOrd="0" presId="urn:microsoft.com/office/officeart/2005/8/layout/vList5"/>
    <dgm:cxn modelId="{019A7D38-8A69-475F-B2BC-FD43B2792D29}" type="presOf" srcId="{6404335B-DC7E-41E0-AB17-39FAEEBC64B9}" destId="{A3E50BB8-34F3-40F9-91E1-D67B9629E1BC}" srcOrd="0" destOrd="0" presId="urn:microsoft.com/office/officeart/2005/8/layout/vList5"/>
    <dgm:cxn modelId="{2DBC3D3A-812F-438A-B520-56C4BDBD026B}" type="presOf" srcId="{7AC58A07-8502-4621-B445-223898CF0153}" destId="{2C0935EC-D6D8-424B-98D6-5199BA41BF36}" srcOrd="0" destOrd="0" presId="urn:microsoft.com/office/officeart/2005/8/layout/vList5"/>
    <dgm:cxn modelId="{13A14E3F-B47B-4B16-BC0C-07B03E98A493}" type="presOf" srcId="{707AE412-18C9-4C5A-9EAB-4FE7386E7867}" destId="{B6E2AA3E-E458-449D-938D-63E304EC0461}" srcOrd="0" destOrd="0" presId="urn:microsoft.com/office/officeart/2005/8/layout/vList5"/>
    <dgm:cxn modelId="{E59BF263-7205-4D3E-8005-3CA79BB98E8D}" srcId="{CC3FE6C0-3FDE-470A-8373-B2C021F2FE81}" destId="{ABB53603-FB30-4FCC-A69D-0AEF7E4F2AD1}" srcOrd="0" destOrd="0" parTransId="{F3341315-2B02-4171-AE32-B2309B34EC59}" sibTransId="{3F0BAABC-CBC4-41FA-B007-5667C284ACE9}"/>
    <dgm:cxn modelId="{66932846-9E7D-4099-8E67-CA85D78897E1}" srcId="{707AE412-18C9-4C5A-9EAB-4FE7386E7867}" destId="{E5822CBB-3CEC-4BD6-B7D7-5BA031C3CD56}" srcOrd="0" destOrd="0" parTransId="{8624D1AE-8669-4746-ABC3-BD1272B78C78}" sibTransId="{AC62427F-C02C-4406-AD22-1BD603E379ED}"/>
    <dgm:cxn modelId="{21F87168-2465-42C0-90EF-7B37D066E59E}" type="presOf" srcId="{CC3FE6C0-3FDE-470A-8373-B2C021F2FE81}" destId="{36E36983-0C52-4C9C-AEF1-ED79ADF13B6D}" srcOrd="0" destOrd="0" presId="urn:microsoft.com/office/officeart/2005/8/layout/vList5"/>
    <dgm:cxn modelId="{AFA4456E-748C-4367-A25E-6CA268EBD55C}" type="presOf" srcId="{ABB53603-FB30-4FCC-A69D-0AEF7E4F2AD1}" destId="{9704FDD8-063D-44EC-9E8C-534CE65D1852}" srcOrd="0" destOrd="0" presId="urn:microsoft.com/office/officeart/2005/8/layout/vList5"/>
    <dgm:cxn modelId="{F8D0214F-68A3-4CB1-B7CB-B8618528F2A7}" type="presOf" srcId="{D5AD7CC7-7C07-4F6E-A02E-4268D68C95D2}" destId="{82FAB46D-4BF1-4629-9C25-A59EF286DD84}" srcOrd="0" destOrd="0" presId="urn:microsoft.com/office/officeart/2005/8/layout/vList5"/>
    <dgm:cxn modelId="{6270814F-768B-4EFD-92C6-F7ED5B512921}" srcId="{D5AD7CC7-7C07-4F6E-A02E-4268D68C95D2}" destId="{A661E181-67DD-4086-A91B-63F55720E1B6}" srcOrd="5" destOrd="0" parTransId="{CB9BD5D2-2908-4B0B-AE9E-6CCD4701292D}" sibTransId="{22AF12F5-D554-4BD6-9010-67D8FDC401CC}"/>
    <dgm:cxn modelId="{2DFEFB72-FA54-4A70-BCAC-78F50AABD4E9}" srcId="{D5AD7CC7-7C07-4F6E-A02E-4268D68C95D2}" destId="{9B97FFDE-1885-4621-9FF8-4375BC0589D4}" srcOrd="2" destOrd="0" parTransId="{7D942FD9-8A0E-42B4-A707-C4BE6215D046}" sibTransId="{DBD556AC-5ADD-4A57-8326-C1052ADE501B}"/>
    <dgm:cxn modelId="{462DE47D-44B7-4B9A-869E-B6233A5C167A}" type="presOf" srcId="{E5822CBB-3CEC-4BD6-B7D7-5BA031C3CD56}" destId="{B04D12AC-F639-470B-BA68-CEC7BADE800B}" srcOrd="0" destOrd="0" presId="urn:microsoft.com/office/officeart/2005/8/layout/vList5"/>
    <dgm:cxn modelId="{50F9FB8C-A5C2-40CF-9077-D39AD1DAFA7B}" srcId="{D5AD7CC7-7C07-4F6E-A02E-4268D68C95D2}" destId="{6404335B-DC7E-41E0-AB17-39FAEEBC64B9}" srcOrd="4" destOrd="0" parTransId="{68C67081-463C-4306-AC4E-5B8DD7ADE9F0}" sibTransId="{99E30F15-3ABE-4402-A93C-40C8860B30A1}"/>
    <dgm:cxn modelId="{61959E8E-10D3-42F6-906F-E21179F38714}" type="presOf" srcId="{41F5EE24-1C72-4C60-9B7A-7C2D03E3CF08}" destId="{9254AF17-8CB4-4AB5-A2AF-DAC2B3F34ECD}" srcOrd="0" destOrd="0" presId="urn:microsoft.com/office/officeart/2005/8/layout/vList5"/>
    <dgm:cxn modelId="{C241B792-3311-47D4-9ED1-747E27CB0F43}" type="presOf" srcId="{E7EFF4DE-6EED-4572-AD2A-3D91D564410B}" destId="{C27F9770-2452-4D60-8D2C-06CC07754C1D}" srcOrd="0" destOrd="0" presId="urn:microsoft.com/office/officeart/2005/8/layout/vList5"/>
    <dgm:cxn modelId="{F67624AF-EB2D-4CE1-B23B-C1C443E11EFD}" srcId="{D5AD7CC7-7C07-4F6E-A02E-4268D68C95D2}" destId="{7AC58A07-8502-4621-B445-223898CF0153}" srcOrd="6" destOrd="0" parTransId="{E174650C-958D-4ABA-A38D-961FA11D6C3A}" sibTransId="{56FF2074-4CBA-4D13-A743-060E89700F08}"/>
    <dgm:cxn modelId="{E21B9FBA-6C51-400C-A83C-CFFAB6B091D5}" type="presOf" srcId="{EB2CF7E6-3373-46FF-86A0-BC0944FC7928}" destId="{62BB798A-8C09-4795-AD77-D966090D64BD}" srcOrd="0" destOrd="0" presId="urn:microsoft.com/office/officeart/2005/8/layout/vList5"/>
    <dgm:cxn modelId="{1386C5C7-9499-4291-B686-602B8B9054F9}" srcId="{A661E181-67DD-4086-A91B-63F55720E1B6}" destId="{A06B45E1-0058-4CC1-82B4-D749AD161021}" srcOrd="0" destOrd="0" parTransId="{387C7FDF-173E-4547-959B-EFBAA39DA447}" sibTransId="{0FF4B0B2-03E0-4C11-9F5D-FDCF85917558}"/>
    <dgm:cxn modelId="{4C9A95CA-7537-4187-8DDB-9C55FC285FFA}" srcId="{9B97FFDE-1885-4621-9FF8-4375BC0589D4}" destId="{EB2CF7E6-3373-46FF-86A0-BC0944FC7928}" srcOrd="0" destOrd="0" parTransId="{142E1FD9-28D5-4352-BEE7-3935AB81EFAE}" sibTransId="{CA1AAEA1-2115-4D14-8E52-A60D16C812DE}"/>
    <dgm:cxn modelId="{3F801FDF-AC89-402E-BEB0-978706B7B899}" type="presOf" srcId="{798BDCB1-14F7-414F-8D8E-B05E976DCC35}" destId="{738BC420-A188-4F24-B500-C6C956661368}" srcOrd="0" destOrd="0" presId="urn:microsoft.com/office/officeart/2005/8/layout/vList5"/>
    <dgm:cxn modelId="{4A3BA2E5-2482-4DA6-9DB0-46425D630F76}" srcId="{D5AD7CC7-7C07-4F6E-A02E-4268D68C95D2}" destId="{41F5EE24-1C72-4C60-9B7A-7C2D03E3CF08}" srcOrd="1" destOrd="0" parTransId="{DAEF6E53-945F-4148-A32B-7EA9E05AFC20}" sibTransId="{69174EBD-4AD1-435C-85CD-1E45155FC3A7}"/>
    <dgm:cxn modelId="{07F4E8E7-8B8F-4AE6-9E64-1841C0C5915B}" srcId="{D5AD7CC7-7C07-4F6E-A02E-4268D68C95D2}" destId="{CC3FE6C0-3FDE-470A-8373-B2C021F2FE81}" srcOrd="3" destOrd="0" parTransId="{C20A18A9-E606-4BC1-A373-5FC5A770AAD2}" sibTransId="{5CB33344-0673-4434-910C-2E359780F7E5}"/>
    <dgm:cxn modelId="{0F7725EF-6AD8-4B26-AFBB-606090E16F68}" srcId="{7AC58A07-8502-4621-B445-223898CF0153}" destId="{E7EFF4DE-6EED-4572-AD2A-3D91D564410B}" srcOrd="0" destOrd="0" parTransId="{A25B010F-80D3-4EA0-8C29-56BCB7753155}" sibTransId="{2BA3F63C-B4AA-4B23-96C7-385021F2561F}"/>
    <dgm:cxn modelId="{5A144BEF-8F25-4B13-8DBF-663B23D7B3E2}" type="presOf" srcId="{A661E181-67DD-4086-A91B-63F55720E1B6}" destId="{F72D7AF0-D760-4668-9D1C-F83F311736CC}" srcOrd="0" destOrd="0" presId="urn:microsoft.com/office/officeart/2005/8/layout/vList5"/>
    <dgm:cxn modelId="{86B26BFC-D62A-49ED-9F9F-A7DD0C18B21E}" type="presOf" srcId="{A06B45E1-0058-4CC1-82B4-D749AD161021}" destId="{6079B038-662D-4EF2-A4A7-DA577DDEE3BC}" srcOrd="0" destOrd="0" presId="urn:microsoft.com/office/officeart/2005/8/layout/vList5"/>
    <dgm:cxn modelId="{BB77C179-54F0-431E-B5C4-285893170858}" type="presParOf" srcId="{82FAB46D-4BF1-4629-9C25-A59EF286DD84}" destId="{013F1BE3-4B24-44A7-B299-5817AD220D18}" srcOrd="0" destOrd="0" presId="urn:microsoft.com/office/officeart/2005/8/layout/vList5"/>
    <dgm:cxn modelId="{DD26152D-FC4E-4EF0-94FC-93DB2914471A}" type="presParOf" srcId="{013F1BE3-4B24-44A7-B299-5817AD220D18}" destId="{B6E2AA3E-E458-449D-938D-63E304EC0461}" srcOrd="0" destOrd="0" presId="urn:microsoft.com/office/officeart/2005/8/layout/vList5"/>
    <dgm:cxn modelId="{0421524C-FAC4-41AF-929C-78B7D08F77C3}" type="presParOf" srcId="{013F1BE3-4B24-44A7-B299-5817AD220D18}" destId="{B04D12AC-F639-470B-BA68-CEC7BADE800B}" srcOrd="1" destOrd="0" presId="urn:microsoft.com/office/officeart/2005/8/layout/vList5"/>
    <dgm:cxn modelId="{91F67D76-9202-48B8-97DE-DCDD445F1328}" type="presParOf" srcId="{82FAB46D-4BF1-4629-9C25-A59EF286DD84}" destId="{ECAFBDE6-DDE8-4214-B358-54B8230D5F64}" srcOrd="1" destOrd="0" presId="urn:microsoft.com/office/officeart/2005/8/layout/vList5"/>
    <dgm:cxn modelId="{2091A1CE-BCF7-488A-8AA8-99718197DD4C}" type="presParOf" srcId="{82FAB46D-4BF1-4629-9C25-A59EF286DD84}" destId="{C13FE28D-0BB4-42CE-B7E9-2DCCC569EDEF}" srcOrd="2" destOrd="0" presId="urn:microsoft.com/office/officeart/2005/8/layout/vList5"/>
    <dgm:cxn modelId="{2DCC3B50-73BB-4C56-B67D-CFBC069135FA}" type="presParOf" srcId="{C13FE28D-0BB4-42CE-B7E9-2DCCC569EDEF}" destId="{9254AF17-8CB4-4AB5-A2AF-DAC2B3F34ECD}" srcOrd="0" destOrd="0" presId="urn:microsoft.com/office/officeart/2005/8/layout/vList5"/>
    <dgm:cxn modelId="{CA4C2F43-06F1-4B78-BCBF-C13E6A9D846F}" type="presParOf" srcId="{C13FE28D-0BB4-42CE-B7E9-2DCCC569EDEF}" destId="{738BC420-A188-4F24-B500-C6C956661368}" srcOrd="1" destOrd="0" presId="urn:microsoft.com/office/officeart/2005/8/layout/vList5"/>
    <dgm:cxn modelId="{1379421A-F860-43FA-8133-285A6B400D54}" type="presParOf" srcId="{82FAB46D-4BF1-4629-9C25-A59EF286DD84}" destId="{8EC625C4-3FDA-4EA2-A928-16FEAB685B0D}" srcOrd="3" destOrd="0" presId="urn:microsoft.com/office/officeart/2005/8/layout/vList5"/>
    <dgm:cxn modelId="{2773442F-020A-4413-A2FF-B54FE0ED32FF}" type="presParOf" srcId="{82FAB46D-4BF1-4629-9C25-A59EF286DD84}" destId="{07F3B203-A7B1-4AA0-9671-FB8728A419A8}" srcOrd="4" destOrd="0" presId="urn:microsoft.com/office/officeart/2005/8/layout/vList5"/>
    <dgm:cxn modelId="{4CD55EC9-5680-4C8B-A7D8-CFD9A315A67A}" type="presParOf" srcId="{07F3B203-A7B1-4AA0-9671-FB8728A419A8}" destId="{7DB108A1-700A-4027-8A96-9E598B1944F7}" srcOrd="0" destOrd="0" presId="urn:microsoft.com/office/officeart/2005/8/layout/vList5"/>
    <dgm:cxn modelId="{EB17EEBC-1440-4FC0-A057-7665486A9295}" type="presParOf" srcId="{07F3B203-A7B1-4AA0-9671-FB8728A419A8}" destId="{62BB798A-8C09-4795-AD77-D966090D64BD}" srcOrd="1" destOrd="0" presId="urn:microsoft.com/office/officeart/2005/8/layout/vList5"/>
    <dgm:cxn modelId="{18EAEABB-4F05-48B8-BF6E-598DEA2E1AF7}" type="presParOf" srcId="{82FAB46D-4BF1-4629-9C25-A59EF286DD84}" destId="{15357BED-EA9E-4050-8CC9-831BAE169B7A}" srcOrd="5" destOrd="0" presId="urn:microsoft.com/office/officeart/2005/8/layout/vList5"/>
    <dgm:cxn modelId="{D1A21ADB-E236-4014-804C-8B2C44C2D7D6}" type="presParOf" srcId="{82FAB46D-4BF1-4629-9C25-A59EF286DD84}" destId="{F3CEB3BD-1D8C-4C25-A2B9-257D275AF693}" srcOrd="6" destOrd="0" presId="urn:microsoft.com/office/officeart/2005/8/layout/vList5"/>
    <dgm:cxn modelId="{BA9C1E1B-4012-483E-8DBF-24C093BCA67C}" type="presParOf" srcId="{F3CEB3BD-1D8C-4C25-A2B9-257D275AF693}" destId="{36E36983-0C52-4C9C-AEF1-ED79ADF13B6D}" srcOrd="0" destOrd="0" presId="urn:microsoft.com/office/officeart/2005/8/layout/vList5"/>
    <dgm:cxn modelId="{D5F2E773-44D4-4CE7-8F13-4FCDA29771A7}" type="presParOf" srcId="{F3CEB3BD-1D8C-4C25-A2B9-257D275AF693}" destId="{9704FDD8-063D-44EC-9E8C-534CE65D1852}" srcOrd="1" destOrd="0" presId="urn:microsoft.com/office/officeart/2005/8/layout/vList5"/>
    <dgm:cxn modelId="{6F5E9F17-33C2-4E4A-A239-D737F3DF9F92}" type="presParOf" srcId="{82FAB46D-4BF1-4629-9C25-A59EF286DD84}" destId="{B5493791-372A-4FE0-BDF9-B74932A26B16}" srcOrd="7" destOrd="0" presId="urn:microsoft.com/office/officeart/2005/8/layout/vList5"/>
    <dgm:cxn modelId="{9C0705E7-2486-43B1-A133-9738EC933ECC}" type="presParOf" srcId="{82FAB46D-4BF1-4629-9C25-A59EF286DD84}" destId="{D23C90AB-5285-4FFD-AC1F-51ED420A4293}" srcOrd="8" destOrd="0" presId="urn:microsoft.com/office/officeart/2005/8/layout/vList5"/>
    <dgm:cxn modelId="{0FF42D72-1289-4424-AB50-1F403AD2B3EE}" type="presParOf" srcId="{D23C90AB-5285-4FFD-AC1F-51ED420A4293}" destId="{A3E50BB8-34F3-40F9-91E1-D67B9629E1BC}" srcOrd="0" destOrd="0" presId="urn:microsoft.com/office/officeart/2005/8/layout/vList5"/>
    <dgm:cxn modelId="{C5808417-BB64-49F6-9647-52DCAD0DAF1A}" type="presParOf" srcId="{D23C90AB-5285-4FFD-AC1F-51ED420A4293}" destId="{698CD722-CD40-4AC9-ABCD-26A8F6C1DCDB}" srcOrd="1" destOrd="0" presId="urn:microsoft.com/office/officeart/2005/8/layout/vList5"/>
    <dgm:cxn modelId="{A9814331-866A-466B-A89C-B5522DD6C6C2}" type="presParOf" srcId="{82FAB46D-4BF1-4629-9C25-A59EF286DD84}" destId="{366AF72A-1702-4D17-9656-4003B0119C70}" srcOrd="9" destOrd="0" presId="urn:microsoft.com/office/officeart/2005/8/layout/vList5"/>
    <dgm:cxn modelId="{F7BB2BAF-219C-4261-945D-35434E36134D}" type="presParOf" srcId="{82FAB46D-4BF1-4629-9C25-A59EF286DD84}" destId="{2DB05CCD-D272-4BFE-A921-7D5F3555CA00}" srcOrd="10" destOrd="0" presId="urn:microsoft.com/office/officeart/2005/8/layout/vList5"/>
    <dgm:cxn modelId="{9B1CFB11-F1B2-4D5F-B0A1-7BA24822BA19}" type="presParOf" srcId="{2DB05CCD-D272-4BFE-A921-7D5F3555CA00}" destId="{F72D7AF0-D760-4668-9D1C-F83F311736CC}" srcOrd="0" destOrd="0" presId="urn:microsoft.com/office/officeart/2005/8/layout/vList5"/>
    <dgm:cxn modelId="{9F14B1CB-979A-4159-9AA7-C58275FDFF91}" type="presParOf" srcId="{2DB05CCD-D272-4BFE-A921-7D5F3555CA00}" destId="{6079B038-662D-4EF2-A4A7-DA577DDEE3BC}" srcOrd="1" destOrd="0" presId="urn:microsoft.com/office/officeart/2005/8/layout/vList5"/>
    <dgm:cxn modelId="{1CBDF658-15D7-4359-BFCA-79E0AC5A93C7}" type="presParOf" srcId="{82FAB46D-4BF1-4629-9C25-A59EF286DD84}" destId="{547F95FA-D378-47F4-8BF2-E496E4753829}" srcOrd="11" destOrd="0" presId="urn:microsoft.com/office/officeart/2005/8/layout/vList5"/>
    <dgm:cxn modelId="{40BB4842-F879-4CE9-BBAD-AADA92BB39F5}" type="presParOf" srcId="{82FAB46D-4BF1-4629-9C25-A59EF286DD84}" destId="{184EDEFA-F387-40D5-A3C7-DC965963DD9A}" srcOrd="12" destOrd="0" presId="urn:microsoft.com/office/officeart/2005/8/layout/vList5"/>
    <dgm:cxn modelId="{03A57E78-2A61-46ED-BD48-5804004B846B}" type="presParOf" srcId="{184EDEFA-F387-40D5-A3C7-DC965963DD9A}" destId="{2C0935EC-D6D8-424B-98D6-5199BA41BF36}" srcOrd="0" destOrd="0" presId="urn:microsoft.com/office/officeart/2005/8/layout/vList5"/>
    <dgm:cxn modelId="{71D2844A-1FFB-4126-8286-2E884E194976}" type="presParOf" srcId="{184EDEFA-F387-40D5-A3C7-DC965963DD9A}" destId="{C27F9770-2452-4D60-8D2C-06CC07754C1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0C1880-AE49-4613-883C-9C45D193E998}" type="doc">
      <dgm:prSet loTypeId="urn:microsoft.com/office/officeart/2005/8/layout/bList2" loCatId="list" qsTypeId="urn:microsoft.com/office/officeart/2005/8/quickstyle/3d2" qsCatId="3D" csTypeId="urn:microsoft.com/office/officeart/2005/8/colors/accent0_3" csCatId="mainScheme" phldr="1"/>
      <dgm:spPr/>
      <dgm:t>
        <a:bodyPr/>
        <a:lstStyle/>
        <a:p>
          <a:endParaRPr lang="en-US"/>
        </a:p>
      </dgm:t>
    </dgm:pt>
    <dgm:pt modelId="{4FA820CF-A72A-43BF-B72F-8EDCD05974EC}">
      <dgm:prSet phldrT="[Text]" custT="1"/>
      <dgm:spPr/>
      <dgm:t>
        <a:bodyPr/>
        <a:lstStyle/>
        <a:p>
          <a:r>
            <a:rPr lang="en-US" sz="1700" kern="1200" dirty="0">
              <a:latin typeface="Calibri" panose="020F0502020204030204"/>
              <a:ea typeface="+mn-ea"/>
              <a:cs typeface="+mn-cs"/>
            </a:rPr>
            <a:t>Intelligent Automation</a:t>
          </a:r>
        </a:p>
      </dgm:t>
    </dgm:pt>
    <dgm:pt modelId="{0526C5E7-FBEE-4E26-BAB4-37A28093075B}" type="parTrans" cxnId="{ED149E07-17A7-4866-9C60-7A4BA0014ECA}">
      <dgm:prSet/>
      <dgm:spPr/>
      <dgm:t>
        <a:bodyPr/>
        <a:lstStyle/>
        <a:p>
          <a:endParaRPr lang="en-US" sz="1300"/>
        </a:p>
      </dgm:t>
    </dgm:pt>
    <dgm:pt modelId="{C10BCD0D-2618-4ABF-B4EE-78AF6633114D}" type="sibTrans" cxnId="{ED149E07-17A7-4866-9C60-7A4BA0014ECA}">
      <dgm:prSet/>
      <dgm:spPr/>
      <dgm:t>
        <a:bodyPr/>
        <a:lstStyle/>
        <a:p>
          <a:endParaRPr lang="en-US" sz="1300"/>
        </a:p>
      </dgm:t>
    </dgm:pt>
    <dgm:pt modelId="{2DEDF46B-1A30-4118-A687-BB4B16E60D80}">
      <dgm:prSet phldrT="[Text]" custT="1"/>
      <dgm:spPr/>
      <dgm:t>
        <a:bodyPr/>
        <a:lstStyle/>
        <a:p>
          <a:pPr rtl="0"/>
          <a:r>
            <a:rPr lang="en-IN" sz="1300" kern="1200" dirty="0"/>
            <a:t>Intent identification using </a:t>
          </a:r>
          <a:r>
            <a:rPr lang="en-IN" sz="1300" kern="1200" dirty="0">
              <a:latin typeface="Calibri Light" panose="020F0302020204030204"/>
            </a:rPr>
            <a:t>AI</a:t>
          </a:r>
          <a:r>
            <a:rPr lang="en-IN" sz="1300" kern="1200" dirty="0"/>
            <a:t>/ </a:t>
          </a:r>
          <a:r>
            <a:rPr lang="en-IN" sz="1300" kern="1200" dirty="0">
              <a:latin typeface="Calibri Light" panose="020F0302020204030204"/>
            </a:rPr>
            <a:t>Machine Learning</a:t>
          </a:r>
          <a:r>
            <a:rPr lang="en-IN" sz="1300" kern="1200" dirty="0"/>
            <a:t>/NLP and generate response automatically based on intent and their categories.</a:t>
          </a:r>
          <a:endParaRPr lang="en-US" sz="1300" kern="1200" dirty="0"/>
        </a:p>
      </dgm:t>
    </dgm:pt>
    <dgm:pt modelId="{DE47015F-6794-4EAA-A1C8-27811727FBB9}" type="parTrans" cxnId="{C23CA44A-5DFB-4F5A-BD6D-917AC8F6F8A3}">
      <dgm:prSet/>
      <dgm:spPr/>
      <dgm:t>
        <a:bodyPr/>
        <a:lstStyle/>
        <a:p>
          <a:endParaRPr lang="en-US" sz="1300"/>
        </a:p>
      </dgm:t>
    </dgm:pt>
    <dgm:pt modelId="{001619CB-349C-43E1-AADB-810682C08620}" type="sibTrans" cxnId="{C23CA44A-5DFB-4F5A-BD6D-917AC8F6F8A3}">
      <dgm:prSet/>
      <dgm:spPr/>
      <dgm:t>
        <a:bodyPr/>
        <a:lstStyle/>
        <a:p>
          <a:endParaRPr lang="en-US" sz="1300"/>
        </a:p>
      </dgm:t>
    </dgm:pt>
    <dgm:pt modelId="{11E27F0B-4A82-4B9F-B485-A3C586B7A603}">
      <dgm:prSet custT="1"/>
      <dgm:spPr/>
      <dgm:t>
        <a:bodyPr/>
        <a:lstStyle/>
        <a:p>
          <a:r>
            <a:rPr lang="en-US" sz="1700" dirty="0"/>
            <a:t>Reporting</a:t>
          </a:r>
        </a:p>
      </dgm:t>
    </dgm:pt>
    <dgm:pt modelId="{A14604AE-8659-4338-92A8-A4BB81063BEE}" type="parTrans" cxnId="{B7164D16-FA3F-4393-815F-2D0BCAB9B9C5}">
      <dgm:prSet/>
      <dgm:spPr/>
      <dgm:t>
        <a:bodyPr/>
        <a:lstStyle/>
        <a:p>
          <a:endParaRPr lang="en-US" sz="1300"/>
        </a:p>
      </dgm:t>
    </dgm:pt>
    <dgm:pt modelId="{C98669E2-C56D-4B8E-981A-3008660CF98C}" type="sibTrans" cxnId="{B7164D16-FA3F-4393-815F-2D0BCAB9B9C5}">
      <dgm:prSet/>
      <dgm:spPr/>
      <dgm:t>
        <a:bodyPr/>
        <a:lstStyle/>
        <a:p>
          <a:endParaRPr lang="en-US" sz="1300"/>
        </a:p>
      </dgm:t>
    </dgm:pt>
    <dgm:pt modelId="{C7F93F10-926B-4D23-990D-C4172952677F}">
      <dgm:prSet custT="1"/>
      <dgm:spPr/>
      <dgm:t>
        <a:bodyPr/>
        <a:lstStyle/>
        <a:p>
          <a:r>
            <a:rPr lang="en-US" sz="1700" dirty="0">
              <a:solidFill>
                <a:schemeClr val="bg1"/>
              </a:solidFill>
              <a:cs typeface="Arial" pitchFamily="34" charset="0"/>
            </a:rPr>
            <a:t>Automatically Generate Response</a:t>
          </a:r>
          <a:endParaRPr lang="en-US" sz="1700" dirty="0"/>
        </a:p>
      </dgm:t>
    </dgm:pt>
    <dgm:pt modelId="{3CD111E5-859A-4CC8-8F19-D4FC87C0D05C}" type="parTrans" cxnId="{4B838600-E39E-467F-A9BB-5912B533B29F}">
      <dgm:prSet/>
      <dgm:spPr/>
      <dgm:t>
        <a:bodyPr/>
        <a:lstStyle/>
        <a:p>
          <a:endParaRPr lang="en-US" sz="1300"/>
        </a:p>
      </dgm:t>
    </dgm:pt>
    <dgm:pt modelId="{36C85DEA-5DC0-4B9F-A6E1-ACA71CF6D547}" type="sibTrans" cxnId="{4B838600-E39E-467F-A9BB-5912B533B29F}">
      <dgm:prSet/>
      <dgm:spPr/>
      <dgm:t>
        <a:bodyPr/>
        <a:lstStyle/>
        <a:p>
          <a:endParaRPr lang="en-US" sz="1300"/>
        </a:p>
      </dgm:t>
    </dgm:pt>
    <dgm:pt modelId="{268F6204-B109-40E0-A097-B49C858D8FCD}">
      <dgm:prSet phldrT="[Text]" custT="1"/>
      <dgm:spPr/>
      <dgm:t>
        <a:bodyPr/>
        <a:lstStyle/>
        <a:p>
          <a:r>
            <a:rPr lang="en-US" sz="1300" dirty="0">
              <a:solidFill>
                <a:schemeClr val="tx1"/>
              </a:solidFill>
              <a:cs typeface="Arial" pitchFamily="34" charset="0"/>
            </a:rPr>
            <a:t>Ability to generate response with or without attachment automatically based on email category and intent. User can review the response, edit it if needed or send  email as it is. S/he can change font and add multiple attachments as well.</a:t>
          </a:r>
          <a:endParaRPr lang="en-US" sz="1300" dirty="0">
            <a:solidFill>
              <a:schemeClr val="tx1"/>
            </a:solidFill>
          </a:endParaRPr>
        </a:p>
      </dgm:t>
    </dgm:pt>
    <dgm:pt modelId="{0AA3A9B4-9E12-4DD6-9D37-568B715AA0E8}" type="parTrans" cxnId="{98A1B294-C616-42D6-A72B-66CEC1FB3CDD}">
      <dgm:prSet/>
      <dgm:spPr/>
      <dgm:t>
        <a:bodyPr/>
        <a:lstStyle/>
        <a:p>
          <a:endParaRPr lang="en-US" sz="1300"/>
        </a:p>
      </dgm:t>
    </dgm:pt>
    <dgm:pt modelId="{D6BB7466-0760-4B94-9536-7BE0D5DDA87F}" type="sibTrans" cxnId="{98A1B294-C616-42D6-A72B-66CEC1FB3CDD}">
      <dgm:prSet/>
      <dgm:spPr/>
      <dgm:t>
        <a:bodyPr/>
        <a:lstStyle/>
        <a:p>
          <a:endParaRPr lang="en-US" sz="1300"/>
        </a:p>
      </dgm:t>
    </dgm:pt>
    <dgm:pt modelId="{F2A9E1F6-16D5-4655-B838-4D813D82B58E}">
      <dgm:prSet custT="1"/>
      <dgm:spPr/>
      <dgm:t>
        <a:bodyPr/>
        <a:lstStyle/>
        <a:p>
          <a:r>
            <a:rPr lang="en-US" sz="1700" kern="1200" dirty="0"/>
            <a:t>Categorize Emails</a:t>
          </a:r>
        </a:p>
      </dgm:t>
    </dgm:pt>
    <dgm:pt modelId="{93175713-EAB5-429D-A32C-57AF8502FC0F}" type="parTrans" cxnId="{4894C071-3B04-4D92-B689-0EB93CE3FE56}">
      <dgm:prSet/>
      <dgm:spPr/>
      <dgm:t>
        <a:bodyPr/>
        <a:lstStyle/>
        <a:p>
          <a:endParaRPr lang="en-US" sz="1300"/>
        </a:p>
      </dgm:t>
    </dgm:pt>
    <dgm:pt modelId="{D4F78983-CA2D-4B7E-811D-ED67E14FF8B3}" type="sibTrans" cxnId="{4894C071-3B04-4D92-B689-0EB93CE3FE56}">
      <dgm:prSet/>
      <dgm:spPr/>
      <dgm:t>
        <a:bodyPr/>
        <a:lstStyle/>
        <a:p>
          <a:endParaRPr lang="en-US" sz="1300"/>
        </a:p>
      </dgm:t>
    </dgm:pt>
    <dgm:pt modelId="{1638C6A4-B10E-4492-A123-171E95757708}">
      <dgm:prSet custT="1"/>
      <dgm:spPr/>
      <dgm:t>
        <a:bodyPr/>
        <a:lstStyle/>
        <a:p>
          <a:r>
            <a:rPr lang="en-US" sz="1300" dirty="0"/>
            <a:t>Intent wise graphical report available</a:t>
          </a:r>
        </a:p>
      </dgm:t>
    </dgm:pt>
    <dgm:pt modelId="{8C3027B7-F87E-44CB-A106-887F3EE3B88A}" type="parTrans" cxnId="{65761807-43AF-4EB8-BA4E-5B088D7ED2DB}">
      <dgm:prSet/>
      <dgm:spPr/>
      <dgm:t>
        <a:bodyPr/>
        <a:lstStyle/>
        <a:p>
          <a:endParaRPr lang="en-US"/>
        </a:p>
      </dgm:t>
    </dgm:pt>
    <dgm:pt modelId="{C73A5962-8BF1-44D1-B2C9-462CA5DDB7F3}" type="sibTrans" cxnId="{65761807-43AF-4EB8-BA4E-5B088D7ED2DB}">
      <dgm:prSet/>
      <dgm:spPr/>
      <dgm:t>
        <a:bodyPr/>
        <a:lstStyle/>
        <a:p>
          <a:endParaRPr lang="en-US"/>
        </a:p>
      </dgm:t>
    </dgm:pt>
    <dgm:pt modelId="{7011DAF6-3DB7-46BC-AB6B-30485AD0B160}">
      <dgm:prSet phldrT="[Text]" custT="1"/>
      <dgm:spPr/>
      <dgm:t>
        <a:bodyPr anchor="t"/>
        <a:lstStyle/>
        <a:p>
          <a:r>
            <a:rPr lang="en-IN" sz="1300" dirty="0"/>
            <a:t>Add/update an email template</a:t>
          </a:r>
          <a:endParaRPr lang="en-US" sz="1300" dirty="0"/>
        </a:p>
      </dgm:t>
    </dgm:pt>
    <dgm:pt modelId="{EB446989-8881-47AD-90E4-6EF3FF53D199}" type="parTrans" cxnId="{32B87014-D637-4DE9-8FD6-3F9C7C096EBF}">
      <dgm:prSet/>
      <dgm:spPr/>
      <dgm:t>
        <a:bodyPr/>
        <a:lstStyle/>
        <a:p>
          <a:endParaRPr lang="en-US"/>
        </a:p>
      </dgm:t>
    </dgm:pt>
    <dgm:pt modelId="{8BC094D4-1BC0-4544-98B9-C4F07E3F4797}" type="sibTrans" cxnId="{32B87014-D637-4DE9-8FD6-3F9C7C096EBF}">
      <dgm:prSet/>
      <dgm:spPr/>
      <dgm:t>
        <a:bodyPr/>
        <a:lstStyle/>
        <a:p>
          <a:endParaRPr lang="en-US"/>
        </a:p>
      </dgm:t>
    </dgm:pt>
    <dgm:pt modelId="{E5BA00E9-BE2F-46DE-94B1-7DC09B30F9DA}">
      <dgm:prSet custT="1"/>
      <dgm:spPr/>
      <dgm:t>
        <a:bodyPr/>
        <a:lstStyle/>
        <a:p>
          <a:r>
            <a:rPr lang="en-IN" sz="1300" kern="1200" dirty="0"/>
            <a:t>Categorize Emails based on business rule.</a:t>
          </a:r>
          <a:endParaRPr lang="en-US" sz="1300" kern="1200" dirty="0"/>
        </a:p>
      </dgm:t>
    </dgm:pt>
    <dgm:pt modelId="{95CE06C0-A979-4DEA-8B4B-205BC43CCFCC}" type="parTrans" cxnId="{31692E59-D1F9-4AF5-BC0A-53550072DEB3}">
      <dgm:prSet/>
      <dgm:spPr/>
      <dgm:t>
        <a:bodyPr/>
        <a:lstStyle/>
        <a:p>
          <a:endParaRPr lang="en-US"/>
        </a:p>
      </dgm:t>
    </dgm:pt>
    <dgm:pt modelId="{6B1F045D-4220-4F8C-A888-58F4CDFD4166}" type="sibTrans" cxnId="{31692E59-D1F9-4AF5-BC0A-53550072DEB3}">
      <dgm:prSet/>
      <dgm:spPr/>
      <dgm:t>
        <a:bodyPr/>
        <a:lstStyle/>
        <a:p>
          <a:endParaRPr lang="en-US"/>
        </a:p>
      </dgm:t>
    </dgm:pt>
    <dgm:pt modelId="{F00F0BBB-D379-4BE2-B3C4-2EBA9B5DDAA1}">
      <dgm:prSet custT="1"/>
      <dgm:spPr/>
      <dgm:t>
        <a:bodyPr/>
        <a:lstStyle/>
        <a:p>
          <a:r>
            <a:rPr lang="en-US" sz="1300" dirty="0"/>
            <a:t>Account summary report available on dashboard.</a:t>
          </a:r>
        </a:p>
      </dgm:t>
    </dgm:pt>
    <dgm:pt modelId="{2469327A-6BF4-4E79-BA3C-0F2D51EB9EA7}" type="parTrans" cxnId="{D6E18130-3C6D-4157-9778-4DACD789D6E3}">
      <dgm:prSet/>
      <dgm:spPr/>
      <dgm:t>
        <a:bodyPr/>
        <a:lstStyle/>
        <a:p>
          <a:endParaRPr lang="en-US"/>
        </a:p>
      </dgm:t>
    </dgm:pt>
    <dgm:pt modelId="{21624E6E-C3FE-4889-82E0-30D2E5D5C210}" type="sibTrans" cxnId="{D6E18130-3C6D-4157-9778-4DACD789D6E3}">
      <dgm:prSet/>
      <dgm:spPr/>
      <dgm:t>
        <a:bodyPr/>
        <a:lstStyle/>
        <a:p>
          <a:endParaRPr lang="en-US"/>
        </a:p>
      </dgm:t>
    </dgm:pt>
    <dgm:pt modelId="{FB998932-E435-4938-87FA-D388FB483174}">
      <dgm:prSet custT="1"/>
      <dgm:spPr/>
      <dgm:t>
        <a:bodyPr/>
        <a:lstStyle/>
        <a:p>
          <a:r>
            <a:rPr lang="en-IN" sz="1300" dirty="0"/>
            <a:t>Add/update users</a:t>
          </a:r>
          <a:endParaRPr lang="en-US" sz="1300" dirty="0"/>
        </a:p>
      </dgm:t>
    </dgm:pt>
    <dgm:pt modelId="{8F1AF3B2-DE05-41F1-9FA6-870796D12EFA}" type="parTrans" cxnId="{37358BED-DCF0-440C-9414-16C342A42022}">
      <dgm:prSet/>
      <dgm:spPr/>
      <dgm:t>
        <a:bodyPr/>
        <a:lstStyle/>
        <a:p>
          <a:endParaRPr lang="en-US"/>
        </a:p>
      </dgm:t>
    </dgm:pt>
    <dgm:pt modelId="{A3FE78F7-5317-4197-BD0E-204FD9B48CAE}" type="sibTrans" cxnId="{37358BED-DCF0-440C-9414-16C342A42022}">
      <dgm:prSet/>
      <dgm:spPr/>
      <dgm:t>
        <a:bodyPr/>
        <a:lstStyle/>
        <a:p>
          <a:endParaRPr lang="en-US"/>
        </a:p>
      </dgm:t>
    </dgm:pt>
    <dgm:pt modelId="{4B2703A6-7369-4B33-B3A5-6C76CFB93B23}">
      <dgm:prSet custT="1"/>
      <dgm:spPr/>
      <dgm:t>
        <a:bodyPr/>
        <a:lstStyle/>
        <a:p>
          <a:r>
            <a:rPr lang="en-IN" sz="1300" dirty="0"/>
            <a:t>Add/update intents.</a:t>
          </a:r>
          <a:endParaRPr lang="en-US" sz="1300" dirty="0"/>
        </a:p>
      </dgm:t>
    </dgm:pt>
    <dgm:pt modelId="{71D47667-9A69-4433-A088-D378F0EEEFE3}" type="parTrans" cxnId="{7A0A5031-B156-4711-8525-2204D71517AD}">
      <dgm:prSet/>
      <dgm:spPr/>
      <dgm:t>
        <a:bodyPr/>
        <a:lstStyle/>
        <a:p>
          <a:endParaRPr lang="en-US"/>
        </a:p>
      </dgm:t>
    </dgm:pt>
    <dgm:pt modelId="{8F4692B1-1679-4524-B458-A19FED54769E}" type="sibTrans" cxnId="{7A0A5031-B156-4711-8525-2204D71517AD}">
      <dgm:prSet/>
      <dgm:spPr/>
      <dgm:t>
        <a:bodyPr/>
        <a:lstStyle/>
        <a:p>
          <a:endParaRPr lang="en-US"/>
        </a:p>
      </dgm:t>
    </dgm:pt>
    <dgm:pt modelId="{49029D2A-4DF2-493D-8A6D-234E4A72840E}">
      <dgm:prSet custT="1"/>
      <dgm:spPr/>
      <dgm:t>
        <a:bodyPr/>
        <a:lstStyle/>
        <a:p>
          <a:r>
            <a:rPr lang="en-US" sz="1300" kern="1200" dirty="0"/>
            <a:t>Option to update email category manually and system display the response as per the updated category.</a:t>
          </a:r>
        </a:p>
      </dgm:t>
    </dgm:pt>
    <dgm:pt modelId="{52291AE6-BD2B-48BD-9F5F-1E4B9BD01EC3}" type="parTrans" cxnId="{09F43D97-6F90-43B9-B857-2C75EC273F40}">
      <dgm:prSet/>
      <dgm:spPr/>
      <dgm:t>
        <a:bodyPr/>
        <a:lstStyle/>
        <a:p>
          <a:endParaRPr lang="en-US"/>
        </a:p>
      </dgm:t>
    </dgm:pt>
    <dgm:pt modelId="{E4F0A448-0EEF-477D-A5E4-585CA49C22D5}" type="sibTrans" cxnId="{09F43D97-6F90-43B9-B857-2C75EC273F40}">
      <dgm:prSet/>
      <dgm:spPr/>
      <dgm:t>
        <a:bodyPr/>
        <a:lstStyle/>
        <a:p>
          <a:endParaRPr lang="en-US"/>
        </a:p>
      </dgm:t>
    </dgm:pt>
    <dgm:pt modelId="{ABB72F81-26D7-44A2-B348-23F07B49371F}">
      <dgm:prSet phldrT="[Text]" custT="1"/>
      <dgm:spPr/>
      <dgm:t>
        <a:bodyPr/>
        <a:lstStyle/>
        <a:p>
          <a:r>
            <a:rPr lang="en-US" sz="1300" kern="1200" dirty="0"/>
            <a:t>AI can be trained incrementally to handle new scenarios</a:t>
          </a:r>
        </a:p>
      </dgm:t>
    </dgm:pt>
    <dgm:pt modelId="{B5224336-3E24-4518-BD14-CE2E1E9E2041}" type="parTrans" cxnId="{914146C8-4308-4FA0-A6C6-D88008F760EF}">
      <dgm:prSet/>
      <dgm:spPr/>
      <dgm:t>
        <a:bodyPr/>
        <a:lstStyle/>
        <a:p>
          <a:endParaRPr lang="en-US"/>
        </a:p>
      </dgm:t>
    </dgm:pt>
    <dgm:pt modelId="{6B698CFF-E6F6-477C-BE88-73F2248314E1}" type="sibTrans" cxnId="{914146C8-4308-4FA0-A6C6-D88008F760EF}">
      <dgm:prSet/>
      <dgm:spPr/>
      <dgm:t>
        <a:bodyPr/>
        <a:lstStyle/>
        <a:p>
          <a:endParaRPr lang="en-US"/>
        </a:p>
      </dgm:t>
    </dgm:pt>
    <dgm:pt modelId="{9D8BB4A4-0E63-406D-888F-99EFC0C64984}">
      <dgm:prSet phldrT="[Text]" custT="1"/>
      <dgm:spPr/>
      <dgm:t>
        <a:bodyPr/>
        <a:lstStyle/>
        <a:p>
          <a:r>
            <a:rPr lang="en-US" sz="1700" kern="1200" dirty="0"/>
            <a:t>Integration</a:t>
          </a:r>
        </a:p>
      </dgm:t>
    </dgm:pt>
    <dgm:pt modelId="{1F8A0C2E-7143-46E1-B102-5186977C3D10}" type="parTrans" cxnId="{C685BD73-97A6-43E2-B82B-26D4FEB7E13B}">
      <dgm:prSet/>
      <dgm:spPr/>
      <dgm:t>
        <a:bodyPr/>
        <a:lstStyle/>
        <a:p>
          <a:endParaRPr lang="en-US"/>
        </a:p>
      </dgm:t>
    </dgm:pt>
    <dgm:pt modelId="{CB8860FD-5714-4E96-9A58-66D77BA5E23D}" type="sibTrans" cxnId="{C685BD73-97A6-43E2-B82B-26D4FEB7E13B}">
      <dgm:prSet/>
      <dgm:spPr/>
      <dgm:t>
        <a:bodyPr/>
        <a:lstStyle/>
        <a:p>
          <a:endParaRPr lang="en-US"/>
        </a:p>
      </dgm:t>
    </dgm:pt>
    <dgm:pt modelId="{0DBC42F5-4AFE-4A77-B988-269E8CC8AFF9}">
      <dgm:prSet phldrT="[Text]"/>
      <dgm:spPr/>
      <dgm:t>
        <a:bodyPr/>
        <a:lstStyle/>
        <a:p>
          <a:r>
            <a:rPr lang="en-US" dirty="0">
              <a:solidFill>
                <a:schemeClr val="tx1"/>
              </a:solidFill>
              <a:cs typeface="Arial" pitchFamily="34" charset="0"/>
            </a:rPr>
            <a:t>Option to create Ticket / FTR &amp; Non FTR cases in CRM</a:t>
          </a:r>
          <a:endParaRPr lang="en-US" dirty="0">
            <a:solidFill>
              <a:schemeClr val="tx1"/>
            </a:solidFill>
          </a:endParaRPr>
        </a:p>
      </dgm:t>
    </dgm:pt>
    <dgm:pt modelId="{CFF3AD65-4DC2-4363-9389-87297BC055AF}" type="parTrans" cxnId="{42F46587-1525-4820-932A-AA3E5E3D2E0E}">
      <dgm:prSet/>
      <dgm:spPr/>
      <dgm:t>
        <a:bodyPr/>
        <a:lstStyle/>
        <a:p>
          <a:endParaRPr lang="en-US"/>
        </a:p>
      </dgm:t>
    </dgm:pt>
    <dgm:pt modelId="{C8658BCC-FD6E-4E07-A6BC-C24DBB86434F}" type="sibTrans" cxnId="{42F46587-1525-4820-932A-AA3E5E3D2E0E}">
      <dgm:prSet/>
      <dgm:spPr/>
      <dgm:t>
        <a:bodyPr/>
        <a:lstStyle/>
        <a:p>
          <a:endParaRPr lang="en-US"/>
        </a:p>
      </dgm:t>
    </dgm:pt>
    <dgm:pt modelId="{21B2D4FD-1207-4E80-8F22-AD83E66E2A4D}">
      <dgm:prSet phldrT="[Text]"/>
      <dgm:spPr/>
      <dgm:t>
        <a:bodyPr/>
        <a:lstStyle/>
        <a:p>
          <a:r>
            <a:rPr lang="en-US" dirty="0">
              <a:solidFill>
                <a:schemeClr val="tx1"/>
              </a:solidFill>
            </a:rPr>
            <a:t>Agent can use the response generated by bot and paste in outlook/any email client/CRM system.</a:t>
          </a:r>
        </a:p>
      </dgm:t>
    </dgm:pt>
    <dgm:pt modelId="{0142E9AA-DABD-4B76-9539-8558CDF99EB2}" type="parTrans" cxnId="{C456FE18-0581-449C-949C-F5F88B9C4AF7}">
      <dgm:prSet/>
      <dgm:spPr/>
      <dgm:t>
        <a:bodyPr/>
        <a:lstStyle/>
        <a:p>
          <a:endParaRPr lang="en-US"/>
        </a:p>
      </dgm:t>
    </dgm:pt>
    <dgm:pt modelId="{047B8F47-4596-45C9-B48A-8919E8A2C306}" type="sibTrans" cxnId="{C456FE18-0581-449C-949C-F5F88B9C4AF7}">
      <dgm:prSet/>
      <dgm:spPr/>
      <dgm:t>
        <a:bodyPr/>
        <a:lstStyle/>
        <a:p>
          <a:endParaRPr lang="en-US"/>
        </a:p>
      </dgm:t>
    </dgm:pt>
    <dgm:pt modelId="{0217BF40-59A1-4DF1-AE24-44FF8BAF051B}">
      <dgm:prSet phldrT="[Text]" custT="1"/>
      <dgm:spPr/>
      <dgm:t>
        <a:bodyPr anchor="t"/>
        <a:lstStyle/>
        <a:p>
          <a:pPr algn="l">
            <a:lnSpc>
              <a:spcPct val="100000"/>
            </a:lnSpc>
          </a:pPr>
          <a:r>
            <a:rPr lang="en-US" sz="1700" kern="1200" dirty="0">
              <a:latin typeface="Calibri" panose="020F0502020204030204"/>
              <a:ea typeface="+mn-ea"/>
              <a:cs typeface="+mn-cs"/>
            </a:rPr>
            <a:t>Sentiment Analysis</a:t>
          </a:r>
        </a:p>
      </dgm:t>
    </dgm:pt>
    <dgm:pt modelId="{938D92D6-C6DE-4682-8D5B-616C424A2792}" type="parTrans" cxnId="{3CB0E91A-C161-4843-99E7-16792E7D09B7}">
      <dgm:prSet/>
      <dgm:spPr/>
      <dgm:t>
        <a:bodyPr/>
        <a:lstStyle/>
        <a:p>
          <a:endParaRPr lang="en-US"/>
        </a:p>
      </dgm:t>
    </dgm:pt>
    <dgm:pt modelId="{974D6809-A1C1-4C53-A01B-6C4EE6AAE844}" type="sibTrans" cxnId="{3CB0E91A-C161-4843-99E7-16792E7D09B7}">
      <dgm:prSet/>
      <dgm:spPr/>
      <dgm:t>
        <a:bodyPr/>
        <a:lstStyle/>
        <a:p>
          <a:endParaRPr lang="en-US"/>
        </a:p>
      </dgm:t>
    </dgm:pt>
    <dgm:pt modelId="{4A3D3158-97BF-4469-A014-1AD7AACC04A7}">
      <dgm:prSet phldrT="[Text]" custT="1"/>
      <dgm:spPr/>
      <dgm:t>
        <a:bodyPr anchor="t"/>
        <a:lstStyle/>
        <a:p>
          <a:pPr algn="l">
            <a:lnSpc>
              <a:spcPct val="100000"/>
            </a:lnSpc>
          </a:pPr>
          <a:r>
            <a:rPr lang="en-US" sz="1700" kern="1200" dirty="0">
              <a:latin typeface="Calibri" panose="020F0502020204030204"/>
              <a:ea typeface="+mn-ea"/>
              <a:cs typeface="+mn-cs"/>
            </a:rPr>
            <a:t>Admin Task</a:t>
          </a:r>
        </a:p>
      </dgm:t>
    </dgm:pt>
    <dgm:pt modelId="{96B14E6E-07C7-42EE-9C74-8CD0A3944AB1}" type="parTrans" cxnId="{9718F8AA-FFD8-4389-AFD7-48C2257FAC94}">
      <dgm:prSet/>
      <dgm:spPr/>
      <dgm:t>
        <a:bodyPr/>
        <a:lstStyle/>
        <a:p>
          <a:endParaRPr lang="en-US"/>
        </a:p>
      </dgm:t>
    </dgm:pt>
    <dgm:pt modelId="{7EFAA569-CC88-4BB5-A79E-1DA8A2518C23}" type="sibTrans" cxnId="{9718F8AA-FFD8-4389-AFD7-48C2257FAC94}">
      <dgm:prSet/>
      <dgm:spPr/>
      <dgm:t>
        <a:bodyPr/>
        <a:lstStyle/>
        <a:p>
          <a:endParaRPr lang="en-US"/>
        </a:p>
      </dgm:t>
    </dgm:pt>
    <dgm:pt modelId="{5C9C95F5-22A5-4CA5-8001-0BBA25047048}">
      <dgm:prSet phldrT="[Text]" custT="1"/>
      <dgm:spPr/>
      <dgm:t>
        <a:bodyPr/>
        <a:lstStyle/>
        <a:p>
          <a:pPr algn="l">
            <a:lnSpc>
              <a:spcPct val="100000"/>
            </a:lnSpc>
          </a:pPr>
          <a:r>
            <a:rPr lang="en-US" sz="1700" kern="1200" dirty="0">
              <a:solidFill>
                <a:schemeClr val="bg1"/>
              </a:solidFill>
              <a:cs typeface="Arial" pitchFamily="34" charset="0"/>
            </a:rPr>
            <a:t>Email Assigning</a:t>
          </a:r>
          <a:endParaRPr lang="en-US" sz="1700" kern="1200" dirty="0">
            <a:latin typeface="Calibri" panose="020F0502020204030204"/>
            <a:ea typeface="+mn-ea"/>
            <a:cs typeface="+mn-cs"/>
          </a:endParaRPr>
        </a:p>
      </dgm:t>
    </dgm:pt>
    <dgm:pt modelId="{0034F335-75CB-4AAC-9191-C6F355A0C5DC}" type="parTrans" cxnId="{3685D559-19C0-4085-BCB9-82E8D6BAFD06}">
      <dgm:prSet/>
      <dgm:spPr/>
      <dgm:t>
        <a:bodyPr/>
        <a:lstStyle/>
        <a:p>
          <a:endParaRPr lang="en-US"/>
        </a:p>
      </dgm:t>
    </dgm:pt>
    <dgm:pt modelId="{C4EF6153-CA07-4066-B991-9BF9777559A4}" type="sibTrans" cxnId="{3685D559-19C0-4085-BCB9-82E8D6BAFD06}">
      <dgm:prSet/>
      <dgm:spPr/>
      <dgm:t>
        <a:bodyPr/>
        <a:lstStyle/>
        <a:p>
          <a:endParaRPr lang="en-US"/>
        </a:p>
      </dgm:t>
    </dgm:pt>
    <dgm:pt modelId="{2AF651FB-24BC-492F-B84E-06F1DBDA6BB2}">
      <dgm:prSet phldrT="[Text]" custT="1"/>
      <dgm:spPr/>
      <dgm:t>
        <a:bodyPr/>
        <a:lstStyle/>
        <a:p>
          <a:pPr algn="l">
            <a:lnSpc>
              <a:spcPct val="100000"/>
            </a:lnSpc>
          </a:pPr>
          <a:r>
            <a:rPr lang="en-US" sz="1300" kern="1200" dirty="0">
              <a:solidFill>
                <a:schemeClr val="tx1"/>
              </a:solidFill>
              <a:latin typeface="+mj-lt"/>
              <a:cs typeface="Arial" pitchFamily="34" charset="0"/>
            </a:rPr>
            <a:t>Sentiment analysis helps you keep track of the moods of any number of customers for your team.</a:t>
          </a:r>
          <a:endParaRPr lang="en-US" sz="1300" kern="1200" dirty="0">
            <a:solidFill>
              <a:schemeClr val="tx1"/>
            </a:solidFill>
            <a:latin typeface="+mj-lt"/>
            <a:ea typeface="+mn-ea"/>
            <a:cs typeface="+mn-cs"/>
          </a:endParaRPr>
        </a:p>
      </dgm:t>
    </dgm:pt>
    <dgm:pt modelId="{AA37EECB-F821-4A16-B784-46C93F238DEE}" type="parTrans" cxnId="{024F0618-B916-47E1-819A-6E93B6E907F5}">
      <dgm:prSet/>
      <dgm:spPr/>
      <dgm:t>
        <a:bodyPr/>
        <a:lstStyle/>
        <a:p>
          <a:endParaRPr lang="en-US"/>
        </a:p>
      </dgm:t>
    </dgm:pt>
    <dgm:pt modelId="{EC72C7BE-1A06-433F-9A25-01F8B713E485}" type="sibTrans" cxnId="{024F0618-B916-47E1-819A-6E93B6E907F5}">
      <dgm:prSet/>
      <dgm:spPr/>
      <dgm:t>
        <a:bodyPr/>
        <a:lstStyle/>
        <a:p>
          <a:endParaRPr lang="en-US"/>
        </a:p>
      </dgm:t>
    </dgm:pt>
    <dgm:pt modelId="{04775733-294E-4754-8CF5-5B8ABCD67B5A}">
      <dgm:prSet phldrT="[Text]" custT="1"/>
      <dgm:spPr/>
      <dgm:t>
        <a:bodyPr/>
        <a:lstStyle/>
        <a:p>
          <a:pPr algn="l">
            <a:lnSpc>
              <a:spcPct val="100000"/>
            </a:lnSpc>
          </a:pPr>
          <a:r>
            <a:rPr lang="en-US" sz="1300" kern="1200" dirty="0">
              <a:solidFill>
                <a:schemeClr val="tx1"/>
              </a:solidFill>
              <a:latin typeface="+mj-lt"/>
              <a:cs typeface="Arial" pitchFamily="34" charset="0"/>
            </a:rPr>
            <a:t>Ability to automatically assign emails based on Intent/business rules and user get an option to  assign emails manually as well..</a:t>
          </a:r>
          <a:endParaRPr lang="en-US" sz="1300" kern="1200" dirty="0">
            <a:solidFill>
              <a:schemeClr val="tx1"/>
            </a:solidFill>
            <a:latin typeface="+mj-lt"/>
            <a:ea typeface="+mn-ea"/>
            <a:cs typeface="+mn-cs"/>
          </a:endParaRPr>
        </a:p>
      </dgm:t>
    </dgm:pt>
    <dgm:pt modelId="{CF26E22D-26F1-42DA-8A9A-33CB3C3DCA50}" type="parTrans" cxnId="{34FA04A6-32B3-4EE3-95BA-0F285D373223}">
      <dgm:prSet/>
      <dgm:spPr/>
      <dgm:t>
        <a:bodyPr/>
        <a:lstStyle/>
        <a:p>
          <a:endParaRPr lang="en-US"/>
        </a:p>
      </dgm:t>
    </dgm:pt>
    <dgm:pt modelId="{B4866B33-F04C-4732-9EF0-8CB0D46AF8B9}" type="sibTrans" cxnId="{34FA04A6-32B3-4EE3-95BA-0F285D373223}">
      <dgm:prSet/>
      <dgm:spPr/>
      <dgm:t>
        <a:bodyPr/>
        <a:lstStyle/>
        <a:p>
          <a:endParaRPr lang="en-US"/>
        </a:p>
      </dgm:t>
    </dgm:pt>
    <dgm:pt modelId="{DB3F63FC-A279-4F85-8E82-172A6277A384}" type="pres">
      <dgm:prSet presAssocID="{A90C1880-AE49-4613-883C-9C45D193E998}" presName="diagram" presStyleCnt="0">
        <dgm:presLayoutVars>
          <dgm:dir/>
          <dgm:animLvl val="lvl"/>
          <dgm:resizeHandles val="exact"/>
        </dgm:presLayoutVars>
      </dgm:prSet>
      <dgm:spPr/>
    </dgm:pt>
    <dgm:pt modelId="{BC33AB7E-3153-4D88-B50C-E94A68A05AFF}" type="pres">
      <dgm:prSet presAssocID="{4FA820CF-A72A-43BF-B72F-8EDCD05974EC}" presName="compNode" presStyleCnt="0"/>
      <dgm:spPr/>
    </dgm:pt>
    <dgm:pt modelId="{8596C64C-A2A0-4B9A-94A3-846B08026E0B}" type="pres">
      <dgm:prSet presAssocID="{4FA820CF-A72A-43BF-B72F-8EDCD05974EC}" presName="childRect" presStyleLbl="bgAcc1" presStyleIdx="0" presStyleCnt="8">
        <dgm:presLayoutVars>
          <dgm:bulletEnabled val="1"/>
        </dgm:presLayoutVars>
      </dgm:prSet>
      <dgm:spPr/>
    </dgm:pt>
    <dgm:pt modelId="{D1766703-8A38-4039-B918-F19D7DF20909}" type="pres">
      <dgm:prSet presAssocID="{4FA820CF-A72A-43BF-B72F-8EDCD05974EC}" presName="parentText" presStyleLbl="node1" presStyleIdx="0" presStyleCnt="0">
        <dgm:presLayoutVars>
          <dgm:chMax val="0"/>
          <dgm:bulletEnabled val="1"/>
        </dgm:presLayoutVars>
      </dgm:prSet>
      <dgm:spPr/>
    </dgm:pt>
    <dgm:pt modelId="{3A8811EB-58E7-4E95-AA17-65D5D5DF724D}" type="pres">
      <dgm:prSet presAssocID="{4FA820CF-A72A-43BF-B72F-8EDCD05974EC}" presName="parentRect" presStyleLbl="alignNode1" presStyleIdx="0" presStyleCnt="8"/>
      <dgm:spPr/>
    </dgm:pt>
    <dgm:pt modelId="{C2994E54-315D-416B-9DCE-F3B9D21C1AE6}" type="pres">
      <dgm:prSet presAssocID="{4FA820CF-A72A-43BF-B72F-8EDCD05974EC}" presName="adorn" presStyleLbl="fgAccFollowNode1" presStyleIdx="0" presStyleCnt="8"/>
      <dgm:spPr/>
    </dgm:pt>
    <dgm:pt modelId="{BF8F7E29-D779-43A1-8992-345AAA5D0E38}" type="pres">
      <dgm:prSet presAssocID="{C10BCD0D-2618-4ABF-B4EE-78AF6633114D}" presName="sibTrans" presStyleLbl="sibTrans2D1" presStyleIdx="0" presStyleCnt="0"/>
      <dgm:spPr/>
    </dgm:pt>
    <dgm:pt modelId="{913B2425-8A69-48B4-A7C8-FF8BF4E056EF}" type="pres">
      <dgm:prSet presAssocID="{9D8BB4A4-0E63-406D-888F-99EFC0C64984}" presName="compNode" presStyleCnt="0"/>
      <dgm:spPr/>
    </dgm:pt>
    <dgm:pt modelId="{AEFE9610-C9C0-4AF6-AE9F-4BB0AC478788}" type="pres">
      <dgm:prSet presAssocID="{9D8BB4A4-0E63-406D-888F-99EFC0C64984}" presName="childRect" presStyleLbl="bgAcc1" presStyleIdx="1" presStyleCnt="8">
        <dgm:presLayoutVars>
          <dgm:bulletEnabled val="1"/>
        </dgm:presLayoutVars>
      </dgm:prSet>
      <dgm:spPr/>
    </dgm:pt>
    <dgm:pt modelId="{4CFAF769-E95B-44D9-9342-3B2C4BE0A27E}" type="pres">
      <dgm:prSet presAssocID="{9D8BB4A4-0E63-406D-888F-99EFC0C64984}" presName="parentText" presStyleLbl="node1" presStyleIdx="0" presStyleCnt="0">
        <dgm:presLayoutVars>
          <dgm:chMax val="0"/>
          <dgm:bulletEnabled val="1"/>
        </dgm:presLayoutVars>
      </dgm:prSet>
      <dgm:spPr/>
    </dgm:pt>
    <dgm:pt modelId="{30FC91EF-1A64-4C10-96A2-FB1855152D38}" type="pres">
      <dgm:prSet presAssocID="{9D8BB4A4-0E63-406D-888F-99EFC0C64984}" presName="parentRect" presStyleLbl="alignNode1" presStyleIdx="1" presStyleCnt="8"/>
      <dgm:spPr/>
    </dgm:pt>
    <dgm:pt modelId="{68726055-BF8A-458B-BE0A-69BABBEBBFD6}" type="pres">
      <dgm:prSet presAssocID="{9D8BB4A4-0E63-406D-888F-99EFC0C64984}" presName="adorn" presStyleLbl="fgAccFollowNode1" presStyleIdx="1" presStyleCnt="8"/>
      <dgm:spPr/>
    </dgm:pt>
    <dgm:pt modelId="{47F7A29E-3A76-49F6-9C48-D24BE95DF2D4}" type="pres">
      <dgm:prSet presAssocID="{CB8860FD-5714-4E96-9A58-66D77BA5E23D}" presName="sibTrans" presStyleLbl="sibTrans2D1" presStyleIdx="0" presStyleCnt="0"/>
      <dgm:spPr/>
    </dgm:pt>
    <dgm:pt modelId="{0CDF3FA8-6BD4-4C6E-83B6-F1D954A050D1}" type="pres">
      <dgm:prSet presAssocID="{F2A9E1F6-16D5-4655-B838-4D813D82B58E}" presName="compNode" presStyleCnt="0"/>
      <dgm:spPr/>
    </dgm:pt>
    <dgm:pt modelId="{07508984-6B32-4863-A701-FB169504EBFF}" type="pres">
      <dgm:prSet presAssocID="{F2A9E1F6-16D5-4655-B838-4D813D82B58E}" presName="childRect" presStyleLbl="bgAcc1" presStyleIdx="2" presStyleCnt="8">
        <dgm:presLayoutVars>
          <dgm:bulletEnabled val="1"/>
        </dgm:presLayoutVars>
      </dgm:prSet>
      <dgm:spPr/>
    </dgm:pt>
    <dgm:pt modelId="{712FF8FB-9C69-43EB-8E13-19E3EC0DC139}" type="pres">
      <dgm:prSet presAssocID="{F2A9E1F6-16D5-4655-B838-4D813D82B58E}" presName="parentText" presStyleLbl="node1" presStyleIdx="0" presStyleCnt="0">
        <dgm:presLayoutVars>
          <dgm:chMax val="0"/>
          <dgm:bulletEnabled val="1"/>
        </dgm:presLayoutVars>
      </dgm:prSet>
      <dgm:spPr/>
    </dgm:pt>
    <dgm:pt modelId="{B6D5EEA5-5C79-4CD4-B754-C1AEBAB29130}" type="pres">
      <dgm:prSet presAssocID="{F2A9E1F6-16D5-4655-B838-4D813D82B58E}" presName="parentRect" presStyleLbl="alignNode1" presStyleIdx="2" presStyleCnt="8"/>
      <dgm:spPr/>
    </dgm:pt>
    <dgm:pt modelId="{56A236FD-93FD-4E03-A068-7F7E3BD9A65D}" type="pres">
      <dgm:prSet presAssocID="{F2A9E1F6-16D5-4655-B838-4D813D82B58E}" presName="adorn" presStyleLbl="fgAccFollowNode1" presStyleIdx="2" presStyleCnt="8"/>
      <dgm:spPr/>
    </dgm:pt>
    <dgm:pt modelId="{51D70994-12D1-4793-9EEC-8567CE270FEB}" type="pres">
      <dgm:prSet presAssocID="{D4F78983-CA2D-4B7E-811D-ED67E14FF8B3}" presName="sibTrans" presStyleLbl="sibTrans2D1" presStyleIdx="0" presStyleCnt="0"/>
      <dgm:spPr/>
    </dgm:pt>
    <dgm:pt modelId="{D63B519C-D98E-4B90-92D3-857D9A2D09AA}" type="pres">
      <dgm:prSet presAssocID="{C7F93F10-926B-4D23-990D-C4172952677F}" presName="compNode" presStyleCnt="0"/>
      <dgm:spPr/>
    </dgm:pt>
    <dgm:pt modelId="{B2F1C269-11D5-4486-8739-1482E1DE719F}" type="pres">
      <dgm:prSet presAssocID="{C7F93F10-926B-4D23-990D-C4172952677F}" presName="childRect" presStyleLbl="bgAcc1" presStyleIdx="3" presStyleCnt="8">
        <dgm:presLayoutVars>
          <dgm:bulletEnabled val="1"/>
        </dgm:presLayoutVars>
      </dgm:prSet>
      <dgm:spPr/>
    </dgm:pt>
    <dgm:pt modelId="{179F3642-3D1A-489B-956A-D8B1A74AA69C}" type="pres">
      <dgm:prSet presAssocID="{C7F93F10-926B-4D23-990D-C4172952677F}" presName="parentText" presStyleLbl="node1" presStyleIdx="0" presStyleCnt="0">
        <dgm:presLayoutVars>
          <dgm:chMax val="0"/>
          <dgm:bulletEnabled val="1"/>
        </dgm:presLayoutVars>
      </dgm:prSet>
      <dgm:spPr/>
    </dgm:pt>
    <dgm:pt modelId="{0A1FB743-9363-4418-B695-67C336217302}" type="pres">
      <dgm:prSet presAssocID="{C7F93F10-926B-4D23-990D-C4172952677F}" presName="parentRect" presStyleLbl="alignNode1" presStyleIdx="3" presStyleCnt="8"/>
      <dgm:spPr/>
    </dgm:pt>
    <dgm:pt modelId="{72C149C1-7188-4010-8BE6-C7D10E71E016}" type="pres">
      <dgm:prSet presAssocID="{C7F93F10-926B-4D23-990D-C4172952677F}" presName="adorn" presStyleLbl="fgAccFollowNode1" presStyleIdx="3" presStyleCnt="8"/>
      <dgm:spPr/>
    </dgm:pt>
    <dgm:pt modelId="{B2423358-82A9-4385-893F-DD27D3038D13}" type="pres">
      <dgm:prSet presAssocID="{36C85DEA-5DC0-4B9F-A6E1-ACA71CF6D547}" presName="sibTrans" presStyleLbl="sibTrans2D1" presStyleIdx="0" presStyleCnt="0"/>
      <dgm:spPr/>
    </dgm:pt>
    <dgm:pt modelId="{DE7322E7-4FBD-4CCA-AFBF-D38CD5ACE7DD}" type="pres">
      <dgm:prSet presAssocID="{0217BF40-59A1-4DF1-AE24-44FF8BAF051B}" presName="compNode" presStyleCnt="0"/>
      <dgm:spPr/>
    </dgm:pt>
    <dgm:pt modelId="{CEA4E6B3-A48D-4ED8-AC4F-CD5F525C18AC}" type="pres">
      <dgm:prSet presAssocID="{0217BF40-59A1-4DF1-AE24-44FF8BAF051B}" presName="childRect" presStyleLbl="bgAcc1" presStyleIdx="4" presStyleCnt="8">
        <dgm:presLayoutVars>
          <dgm:bulletEnabled val="1"/>
        </dgm:presLayoutVars>
      </dgm:prSet>
      <dgm:spPr/>
    </dgm:pt>
    <dgm:pt modelId="{E135C3FD-9C95-4515-89DF-E901595D0B62}" type="pres">
      <dgm:prSet presAssocID="{0217BF40-59A1-4DF1-AE24-44FF8BAF051B}" presName="parentText" presStyleLbl="node1" presStyleIdx="0" presStyleCnt="0">
        <dgm:presLayoutVars>
          <dgm:chMax val="0"/>
          <dgm:bulletEnabled val="1"/>
        </dgm:presLayoutVars>
      </dgm:prSet>
      <dgm:spPr/>
    </dgm:pt>
    <dgm:pt modelId="{B423F2C2-7B58-4974-9F12-EB250482106D}" type="pres">
      <dgm:prSet presAssocID="{0217BF40-59A1-4DF1-AE24-44FF8BAF051B}" presName="parentRect" presStyleLbl="alignNode1" presStyleIdx="4" presStyleCnt="8"/>
      <dgm:spPr/>
    </dgm:pt>
    <dgm:pt modelId="{FBC3DC89-0B85-499F-B68F-256A64E5B93F}" type="pres">
      <dgm:prSet presAssocID="{0217BF40-59A1-4DF1-AE24-44FF8BAF051B}" presName="adorn" presStyleLbl="fgAccFollowNode1" presStyleIdx="4" presStyleCnt="8"/>
      <dgm:spPr/>
    </dgm:pt>
    <dgm:pt modelId="{CCCE10FF-E87A-49EC-B6AA-64000380D325}" type="pres">
      <dgm:prSet presAssocID="{974D6809-A1C1-4C53-A01B-6C4EE6AAE844}" presName="sibTrans" presStyleLbl="sibTrans2D1" presStyleIdx="0" presStyleCnt="0"/>
      <dgm:spPr/>
    </dgm:pt>
    <dgm:pt modelId="{C378865F-8389-44CC-82B2-086F5B812A3D}" type="pres">
      <dgm:prSet presAssocID="{5C9C95F5-22A5-4CA5-8001-0BBA25047048}" presName="compNode" presStyleCnt="0"/>
      <dgm:spPr/>
    </dgm:pt>
    <dgm:pt modelId="{75E4FFA8-2FCC-4293-AABC-4EFA44A7EDCF}" type="pres">
      <dgm:prSet presAssocID="{5C9C95F5-22A5-4CA5-8001-0BBA25047048}" presName="childRect" presStyleLbl="bgAcc1" presStyleIdx="5" presStyleCnt="8">
        <dgm:presLayoutVars>
          <dgm:bulletEnabled val="1"/>
        </dgm:presLayoutVars>
      </dgm:prSet>
      <dgm:spPr/>
    </dgm:pt>
    <dgm:pt modelId="{60C145E7-A7A7-4576-9768-6A5A7A42773A}" type="pres">
      <dgm:prSet presAssocID="{5C9C95F5-22A5-4CA5-8001-0BBA25047048}" presName="parentText" presStyleLbl="node1" presStyleIdx="0" presStyleCnt="0">
        <dgm:presLayoutVars>
          <dgm:chMax val="0"/>
          <dgm:bulletEnabled val="1"/>
        </dgm:presLayoutVars>
      </dgm:prSet>
      <dgm:spPr/>
    </dgm:pt>
    <dgm:pt modelId="{69C2CF0B-E452-466D-A5C2-D91AD94C8008}" type="pres">
      <dgm:prSet presAssocID="{5C9C95F5-22A5-4CA5-8001-0BBA25047048}" presName="parentRect" presStyleLbl="alignNode1" presStyleIdx="5" presStyleCnt="8"/>
      <dgm:spPr/>
    </dgm:pt>
    <dgm:pt modelId="{D92C8409-80B0-47F5-8BB0-0CB86EBBF719}" type="pres">
      <dgm:prSet presAssocID="{5C9C95F5-22A5-4CA5-8001-0BBA25047048}" presName="adorn" presStyleLbl="fgAccFollowNode1" presStyleIdx="5" presStyleCnt="8"/>
      <dgm:spPr/>
    </dgm:pt>
    <dgm:pt modelId="{4DBB6A56-F4FF-4C8E-A76D-01A826355070}" type="pres">
      <dgm:prSet presAssocID="{C4EF6153-CA07-4066-B991-9BF9777559A4}" presName="sibTrans" presStyleLbl="sibTrans2D1" presStyleIdx="0" presStyleCnt="0"/>
      <dgm:spPr/>
    </dgm:pt>
    <dgm:pt modelId="{C3081D4E-687A-4A19-8554-A9BBB4C94BD4}" type="pres">
      <dgm:prSet presAssocID="{4A3D3158-97BF-4469-A014-1AD7AACC04A7}" presName="compNode" presStyleCnt="0"/>
      <dgm:spPr/>
    </dgm:pt>
    <dgm:pt modelId="{2ED3C44F-701C-419B-A7D2-10A8395917EB}" type="pres">
      <dgm:prSet presAssocID="{4A3D3158-97BF-4469-A014-1AD7AACC04A7}" presName="childRect" presStyleLbl="bgAcc1" presStyleIdx="6" presStyleCnt="8">
        <dgm:presLayoutVars>
          <dgm:bulletEnabled val="1"/>
        </dgm:presLayoutVars>
      </dgm:prSet>
      <dgm:spPr/>
    </dgm:pt>
    <dgm:pt modelId="{5063CD92-4A4A-4FDD-8188-D7EB26DF6612}" type="pres">
      <dgm:prSet presAssocID="{4A3D3158-97BF-4469-A014-1AD7AACC04A7}" presName="parentText" presStyleLbl="node1" presStyleIdx="0" presStyleCnt="0">
        <dgm:presLayoutVars>
          <dgm:chMax val="0"/>
          <dgm:bulletEnabled val="1"/>
        </dgm:presLayoutVars>
      </dgm:prSet>
      <dgm:spPr/>
    </dgm:pt>
    <dgm:pt modelId="{3B599E47-6C7C-4107-896E-0EFB5E46A4AA}" type="pres">
      <dgm:prSet presAssocID="{4A3D3158-97BF-4469-A014-1AD7AACC04A7}" presName="parentRect" presStyleLbl="alignNode1" presStyleIdx="6" presStyleCnt="8"/>
      <dgm:spPr/>
    </dgm:pt>
    <dgm:pt modelId="{815ECFB8-503B-4A9F-ABB0-0880F7C2FF38}" type="pres">
      <dgm:prSet presAssocID="{4A3D3158-97BF-4469-A014-1AD7AACC04A7}" presName="adorn" presStyleLbl="fgAccFollowNode1" presStyleIdx="6" presStyleCnt="8"/>
      <dgm:spPr/>
    </dgm:pt>
    <dgm:pt modelId="{D141ED92-2340-46D3-A3CD-EE72A62963D7}" type="pres">
      <dgm:prSet presAssocID="{7EFAA569-CC88-4BB5-A79E-1DA8A2518C23}" presName="sibTrans" presStyleLbl="sibTrans2D1" presStyleIdx="0" presStyleCnt="0"/>
      <dgm:spPr/>
    </dgm:pt>
    <dgm:pt modelId="{5ED2F632-3143-435F-B88E-66F02565B541}" type="pres">
      <dgm:prSet presAssocID="{11E27F0B-4A82-4B9F-B485-A3C586B7A603}" presName="compNode" presStyleCnt="0"/>
      <dgm:spPr/>
    </dgm:pt>
    <dgm:pt modelId="{98B44CFB-ED51-4710-A781-7F1A660D6461}" type="pres">
      <dgm:prSet presAssocID="{11E27F0B-4A82-4B9F-B485-A3C586B7A603}" presName="childRect" presStyleLbl="bgAcc1" presStyleIdx="7" presStyleCnt="8">
        <dgm:presLayoutVars>
          <dgm:bulletEnabled val="1"/>
        </dgm:presLayoutVars>
      </dgm:prSet>
      <dgm:spPr/>
    </dgm:pt>
    <dgm:pt modelId="{BC354FDC-DA95-457D-8990-A6EEB7E43477}" type="pres">
      <dgm:prSet presAssocID="{11E27F0B-4A82-4B9F-B485-A3C586B7A603}" presName="parentText" presStyleLbl="node1" presStyleIdx="0" presStyleCnt="0">
        <dgm:presLayoutVars>
          <dgm:chMax val="0"/>
          <dgm:bulletEnabled val="1"/>
        </dgm:presLayoutVars>
      </dgm:prSet>
      <dgm:spPr/>
    </dgm:pt>
    <dgm:pt modelId="{DC168D1C-CEF9-4C73-A5DD-6217C0328C65}" type="pres">
      <dgm:prSet presAssocID="{11E27F0B-4A82-4B9F-B485-A3C586B7A603}" presName="parentRect" presStyleLbl="alignNode1" presStyleIdx="7" presStyleCnt="8"/>
      <dgm:spPr/>
    </dgm:pt>
    <dgm:pt modelId="{452D69EF-18E0-4BE8-ACA7-4C724D5ED757}" type="pres">
      <dgm:prSet presAssocID="{11E27F0B-4A82-4B9F-B485-A3C586B7A603}" presName="adorn" presStyleLbl="fgAccFollowNode1" presStyleIdx="7" presStyleCnt="8"/>
      <dgm:spPr/>
    </dgm:pt>
  </dgm:ptLst>
  <dgm:cxnLst>
    <dgm:cxn modelId="{4B838600-E39E-467F-A9BB-5912B533B29F}" srcId="{A90C1880-AE49-4613-883C-9C45D193E998}" destId="{C7F93F10-926B-4D23-990D-C4172952677F}" srcOrd="3" destOrd="0" parTransId="{3CD111E5-859A-4CC8-8F19-D4FC87C0D05C}" sibTransId="{36C85DEA-5DC0-4B9F-A6E1-ACA71CF6D547}"/>
    <dgm:cxn modelId="{D0FD1202-D828-4BB7-A704-568A6D42EE16}" type="presOf" srcId="{268F6204-B109-40E0-A097-B49C858D8FCD}" destId="{B2F1C269-11D5-4486-8739-1482E1DE719F}" srcOrd="0" destOrd="0" presId="urn:microsoft.com/office/officeart/2005/8/layout/bList2"/>
    <dgm:cxn modelId="{F9ADB204-3D45-49EB-BD2D-A88E7F6981A1}" type="presOf" srcId="{974D6809-A1C1-4C53-A01B-6C4EE6AAE844}" destId="{CCCE10FF-E87A-49EC-B6AA-64000380D325}" srcOrd="0" destOrd="0" presId="urn:microsoft.com/office/officeart/2005/8/layout/bList2"/>
    <dgm:cxn modelId="{65761807-43AF-4EB8-BA4E-5B088D7ED2DB}" srcId="{11E27F0B-4A82-4B9F-B485-A3C586B7A603}" destId="{1638C6A4-B10E-4492-A123-171E95757708}" srcOrd="1" destOrd="0" parTransId="{8C3027B7-F87E-44CB-A106-887F3EE3B88A}" sibTransId="{C73A5962-8BF1-44D1-B2C9-462CA5DDB7F3}"/>
    <dgm:cxn modelId="{ED149E07-17A7-4866-9C60-7A4BA0014ECA}" srcId="{A90C1880-AE49-4613-883C-9C45D193E998}" destId="{4FA820CF-A72A-43BF-B72F-8EDCD05974EC}" srcOrd="0" destOrd="0" parTransId="{0526C5E7-FBEE-4E26-BAB4-37A28093075B}" sibTransId="{C10BCD0D-2618-4ABF-B4EE-78AF6633114D}"/>
    <dgm:cxn modelId="{CEB8720C-27D0-48B9-8B44-E1E34A9544C7}" type="presOf" srcId="{11E27F0B-4A82-4B9F-B485-A3C586B7A603}" destId="{DC168D1C-CEF9-4C73-A5DD-6217C0328C65}" srcOrd="1" destOrd="0" presId="urn:microsoft.com/office/officeart/2005/8/layout/bList2"/>
    <dgm:cxn modelId="{DB0B880D-F711-4EBD-B4CD-E44AC75622C7}" type="presOf" srcId="{FB998932-E435-4938-87FA-D388FB483174}" destId="{2ED3C44F-701C-419B-A7D2-10A8395917EB}" srcOrd="0" destOrd="1" presId="urn:microsoft.com/office/officeart/2005/8/layout/bList2"/>
    <dgm:cxn modelId="{32B87014-D637-4DE9-8FD6-3F9C7C096EBF}" srcId="{4A3D3158-97BF-4469-A014-1AD7AACC04A7}" destId="{7011DAF6-3DB7-46BC-AB6B-30485AD0B160}" srcOrd="0" destOrd="0" parTransId="{EB446989-8881-47AD-90E4-6EF3FF53D199}" sibTransId="{8BC094D4-1BC0-4544-98B9-C4F07E3F4797}"/>
    <dgm:cxn modelId="{B7164D16-FA3F-4393-815F-2D0BCAB9B9C5}" srcId="{A90C1880-AE49-4613-883C-9C45D193E998}" destId="{11E27F0B-4A82-4B9F-B485-A3C586B7A603}" srcOrd="7" destOrd="0" parTransId="{A14604AE-8659-4338-92A8-A4BB81063BEE}" sibTransId="{C98669E2-C56D-4B8E-981A-3008660CF98C}"/>
    <dgm:cxn modelId="{DB0D0317-0085-46CB-B2BA-E65600C25C1C}" type="presOf" srcId="{0217BF40-59A1-4DF1-AE24-44FF8BAF051B}" destId="{B423F2C2-7B58-4974-9F12-EB250482106D}" srcOrd="1" destOrd="0" presId="urn:microsoft.com/office/officeart/2005/8/layout/bList2"/>
    <dgm:cxn modelId="{024F0618-B916-47E1-819A-6E93B6E907F5}" srcId="{0217BF40-59A1-4DF1-AE24-44FF8BAF051B}" destId="{2AF651FB-24BC-492F-B84E-06F1DBDA6BB2}" srcOrd="0" destOrd="0" parTransId="{AA37EECB-F821-4A16-B784-46C93F238DEE}" sibTransId="{EC72C7BE-1A06-433F-9A25-01F8B713E485}"/>
    <dgm:cxn modelId="{C456FE18-0581-449C-949C-F5F88B9C4AF7}" srcId="{9D8BB4A4-0E63-406D-888F-99EFC0C64984}" destId="{21B2D4FD-1207-4E80-8F22-AD83E66E2A4D}" srcOrd="1" destOrd="0" parTransId="{0142E9AA-DABD-4B76-9539-8558CDF99EB2}" sibTransId="{047B8F47-4596-45C9-B48A-8919E8A2C306}"/>
    <dgm:cxn modelId="{3CB0E91A-C161-4843-99E7-16792E7D09B7}" srcId="{A90C1880-AE49-4613-883C-9C45D193E998}" destId="{0217BF40-59A1-4DF1-AE24-44FF8BAF051B}" srcOrd="4" destOrd="0" parTransId="{938D92D6-C6DE-4682-8D5B-616C424A2792}" sibTransId="{974D6809-A1C1-4C53-A01B-6C4EE6AAE844}"/>
    <dgm:cxn modelId="{34281D22-6B49-4197-9C65-4A340C2322D5}" type="presOf" srcId="{7011DAF6-3DB7-46BC-AB6B-30485AD0B160}" destId="{2ED3C44F-701C-419B-A7D2-10A8395917EB}" srcOrd="0" destOrd="0" presId="urn:microsoft.com/office/officeart/2005/8/layout/bList2"/>
    <dgm:cxn modelId="{3D201330-4F52-41DB-913B-5620A15CCCE4}" type="presOf" srcId="{A90C1880-AE49-4613-883C-9C45D193E998}" destId="{DB3F63FC-A279-4F85-8E82-172A6277A384}" srcOrd="0" destOrd="0" presId="urn:microsoft.com/office/officeart/2005/8/layout/bList2"/>
    <dgm:cxn modelId="{D6E18130-3C6D-4157-9778-4DACD789D6E3}" srcId="{11E27F0B-4A82-4B9F-B485-A3C586B7A603}" destId="{F00F0BBB-D379-4BE2-B3C4-2EBA9B5DDAA1}" srcOrd="0" destOrd="0" parTransId="{2469327A-6BF4-4E79-BA3C-0F2D51EB9EA7}" sibTransId="{21624E6E-C3FE-4889-82E0-30D2E5D5C210}"/>
    <dgm:cxn modelId="{7A0A5031-B156-4711-8525-2204D71517AD}" srcId="{4A3D3158-97BF-4469-A014-1AD7AACC04A7}" destId="{4B2703A6-7369-4B33-B3A5-6C76CFB93B23}" srcOrd="2" destOrd="0" parTransId="{71D47667-9A69-4433-A088-D378F0EEEFE3}" sibTransId="{8F4692B1-1679-4524-B458-A19FED54769E}"/>
    <dgm:cxn modelId="{DB90A035-4F16-44D6-89BF-52DDA5254D38}" type="presOf" srcId="{C7F93F10-926B-4D23-990D-C4172952677F}" destId="{0A1FB743-9363-4418-B695-67C336217302}" srcOrd="1" destOrd="0" presId="urn:microsoft.com/office/officeart/2005/8/layout/bList2"/>
    <dgm:cxn modelId="{C16E053B-E419-40A3-9FF9-741AD33AA368}" type="presOf" srcId="{C4EF6153-CA07-4066-B991-9BF9777559A4}" destId="{4DBB6A56-F4FF-4C8E-A76D-01A826355070}" srcOrd="0" destOrd="0" presId="urn:microsoft.com/office/officeart/2005/8/layout/bList2"/>
    <dgm:cxn modelId="{787B6D66-AD78-48FA-B816-2B3B9C759294}" type="presOf" srcId="{2DEDF46B-1A30-4118-A687-BB4B16E60D80}" destId="{8596C64C-A2A0-4B9A-94A3-846B08026E0B}" srcOrd="0" destOrd="0" presId="urn:microsoft.com/office/officeart/2005/8/layout/bList2"/>
    <dgm:cxn modelId="{C23CA44A-5DFB-4F5A-BD6D-917AC8F6F8A3}" srcId="{4FA820CF-A72A-43BF-B72F-8EDCD05974EC}" destId="{2DEDF46B-1A30-4118-A687-BB4B16E60D80}" srcOrd="0" destOrd="0" parTransId="{DE47015F-6794-4EAA-A1C8-27811727FBB9}" sibTransId="{001619CB-349C-43E1-AADB-810682C08620}"/>
    <dgm:cxn modelId="{8C3D394D-CB9F-4034-83BE-3290B3DF7512}" type="presOf" srcId="{04775733-294E-4754-8CF5-5B8ABCD67B5A}" destId="{75E4FFA8-2FCC-4293-AABC-4EFA44A7EDCF}" srcOrd="0" destOrd="0" presId="urn:microsoft.com/office/officeart/2005/8/layout/bList2"/>
    <dgm:cxn modelId="{87AE904F-BC80-4A4D-99F5-E9EC74819D53}" type="presOf" srcId="{5C9C95F5-22A5-4CA5-8001-0BBA25047048}" destId="{69C2CF0B-E452-466D-A5C2-D91AD94C8008}" srcOrd="1" destOrd="0" presId="urn:microsoft.com/office/officeart/2005/8/layout/bList2"/>
    <dgm:cxn modelId="{4894C071-3B04-4D92-B689-0EB93CE3FE56}" srcId="{A90C1880-AE49-4613-883C-9C45D193E998}" destId="{F2A9E1F6-16D5-4655-B838-4D813D82B58E}" srcOrd="2" destOrd="0" parTransId="{93175713-EAB5-429D-A32C-57AF8502FC0F}" sibTransId="{D4F78983-CA2D-4B7E-811D-ED67E14FF8B3}"/>
    <dgm:cxn modelId="{5FD91653-DF96-4C4F-B3B9-52354E39A83D}" type="presOf" srcId="{4B2703A6-7369-4B33-B3A5-6C76CFB93B23}" destId="{2ED3C44F-701C-419B-A7D2-10A8395917EB}" srcOrd="0" destOrd="2" presId="urn:microsoft.com/office/officeart/2005/8/layout/bList2"/>
    <dgm:cxn modelId="{C685BD73-97A6-43E2-B82B-26D4FEB7E13B}" srcId="{A90C1880-AE49-4613-883C-9C45D193E998}" destId="{9D8BB4A4-0E63-406D-888F-99EFC0C64984}" srcOrd="1" destOrd="0" parTransId="{1F8A0C2E-7143-46E1-B102-5186977C3D10}" sibTransId="{CB8860FD-5714-4E96-9A58-66D77BA5E23D}"/>
    <dgm:cxn modelId="{774C2574-BB6D-4FA9-86AA-D81CDD3608F6}" type="presOf" srcId="{4FA820CF-A72A-43BF-B72F-8EDCD05974EC}" destId="{D1766703-8A38-4039-B918-F19D7DF20909}" srcOrd="0" destOrd="0" presId="urn:microsoft.com/office/officeart/2005/8/layout/bList2"/>
    <dgm:cxn modelId="{D72CB274-C59B-4276-BD4D-212F87F1DA27}" type="presOf" srcId="{7EFAA569-CC88-4BB5-A79E-1DA8A2518C23}" destId="{D141ED92-2340-46D3-A3CD-EE72A62963D7}" srcOrd="0" destOrd="0" presId="urn:microsoft.com/office/officeart/2005/8/layout/bList2"/>
    <dgm:cxn modelId="{31692E59-D1F9-4AF5-BC0A-53550072DEB3}" srcId="{F2A9E1F6-16D5-4655-B838-4D813D82B58E}" destId="{E5BA00E9-BE2F-46DE-94B1-7DC09B30F9DA}" srcOrd="0" destOrd="0" parTransId="{95CE06C0-A979-4DEA-8B4B-205BC43CCFCC}" sibTransId="{6B1F045D-4220-4F8C-A888-58F4CDFD4166}"/>
    <dgm:cxn modelId="{51B3CA59-F3E1-46BF-8602-E00977C80D65}" type="presOf" srcId="{49029D2A-4DF2-493D-8A6D-234E4A72840E}" destId="{07508984-6B32-4863-A701-FB169504EBFF}" srcOrd="0" destOrd="1" presId="urn:microsoft.com/office/officeart/2005/8/layout/bList2"/>
    <dgm:cxn modelId="{3685D559-19C0-4085-BCB9-82E8D6BAFD06}" srcId="{A90C1880-AE49-4613-883C-9C45D193E998}" destId="{5C9C95F5-22A5-4CA5-8001-0BBA25047048}" srcOrd="5" destOrd="0" parTransId="{0034F335-75CB-4AAC-9191-C6F355A0C5DC}" sibTransId="{C4EF6153-CA07-4066-B991-9BF9777559A4}"/>
    <dgm:cxn modelId="{65E4EB83-297D-46B4-B472-EA23200FAF29}" type="presOf" srcId="{9D8BB4A4-0E63-406D-888F-99EFC0C64984}" destId="{30FC91EF-1A64-4C10-96A2-FB1855152D38}" srcOrd="1" destOrd="0" presId="urn:microsoft.com/office/officeart/2005/8/layout/bList2"/>
    <dgm:cxn modelId="{44F1AC85-5260-4F75-9C0E-A48D271C6B78}" type="presOf" srcId="{F00F0BBB-D379-4BE2-B3C4-2EBA9B5DDAA1}" destId="{98B44CFB-ED51-4710-A781-7F1A660D6461}" srcOrd="0" destOrd="0" presId="urn:microsoft.com/office/officeart/2005/8/layout/bList2"/>
    <dgm:cxn modelId="{42F46587-1525-4820-932A-AA3E5E3D2E0E}" srcId="{9D8BB4A4-0E63-406D-888F-99EFC0C64984}" destId="{0DBC42F5-4AFE-4A77-B988-269E8CC8AFF9}" srcOrd="0" destOrd="0" parTransId="{CFF3AD65-4DC2-4363-9389-87297BC055AF}" sibTransId="{C8658BCC-FD6E-4E07-A6BC-C24DBB86434F}"/>
    <dgm:cxn modelId="{E2A3518A-292C-46E2-9066-FC1FCDD61314}" type="presOf" srcId="{4A3D3158-97BF-4469-A014-1AD7AACC04A7}" destId="{3B599E47-6C7C-4107-896E-0EFB5E46A4AA}" srcOrd="1" destOrd="0" presId="urn:microsoft.com/office/officeart/2005/8/layout/bList2"/>
    <dgm:cxn modelId="{D33DCC8A-5B42-4836-A78A-30019B10851B}" type="presOf" srcId="{CB8860FD-5714-4E96-9A58-66D77BA5E23D}" destId="{47F7A29E-3A76-49F6-9C48-D24BE95DF2D4}" srcOrd="0" destOrd="0" presId="urn:microsoft.com/office/officeart/2005/8/layout/bList2"/>
    <dgm:cxn modelId="{F890E08B-901D-4599-B42E-B7546A3D74CD}" type="presOf" srcId="{C10BCD0D-2618-4ABF-B4EE-78AF6633114D}" destId="{BF8F7E29-D779-43A1-8992-345AAA5D0E38}" srcOrd="0" destOrd="0" presId="urn:microsoft.com/office/officeart/2005/8/layout/bList2"/>
    <dgm:cxn modelId="{98A1B294-C616-42D6-A72B-66CEC1FB3CDD}" srcId="{C7F93F10-926B-4D23-990D-C4172952677F}" destId="{268F6204-B109-40E0-A097-B49C858D8FCD}" srcOrd="0" destOrd="0" parTransId="{0AA3A9B4-9E12-4DD6-9D37-568B715AA0E8}" sibTransId="{D6BB7466-0760-4B94-9536-7BE0D5DDA87F}"/>
    <dgm:cxn modelId="{09F43D97-6F90-43B9-B857-2C75EC273F40}" srcId="{F2A9E1F6-16D5-4655-B838-4D813D82B58E}" destId="{49029D2A-4DF2-493D-8A6D-234E4A72840E}" srcOrd="1" destOrd="0" parTransId="{52291AE6-BD2B-48BD-9F5F-1E4B9BD01EC3}" sibTransId="{E4F0A448-0EEF-477D-A5E4-585CA49C22D5}"/>
    <dgm:cxn modelId="{08C4B99C-F70E-4A18-AFB8-42595FE67070}" type="presOf" srcId="{E5BA00E9-BE2F-46DE-94B1-7DC09B30F9DA}" destId="{07508984-6B32-4863-A701-FB169504EBFF}" srcOrd="0" destOrd="0" presId="urn:microsoft.com/office/officeart/2005/8/layout/bList2"/>
    <dgm:cxn modelId="{32BEC3A0-4C71-4A85-89C0-684B6C01ABB9}" type="presOf" srcId="{C7F93F10-926B-4D23-990D-C4172952677F}" destId="{179F3642-3D1A-489B-956A-D8B1A74AA69C}" srcOrd="0" destOrd="0" presId="urn:microsoft.com/office/officeart/2005/8/layout/bList2"/>
    <dgm:cxn modelId="{0E41C8A1-421E-4675-BA62-B7AFBC7EB16D}" type="presOf" srcId="{11E27F0B-4A82-4B9F-B485-A3C586B7A603}" destId="{BC354FDC-DA95-457D-8990-A6EEB7E43477}" srcOrd="0" destOrd="0" presId="urn:microsoft.com/office/officeart/2005/8/layout/bList2"/>
    <dgm:cxn modelId="{34FA04A6-32B3-4EE3-95BA-0F285D373223}" srcId="{5C9C95F5-22A5-4CA5-8001-0BBA25047048}" destId="{04775733-294E-4754-8CF5-5B8ABCD67B5A}" srcOrd="0" destOrd="0" parTransId="{CF26E22D-26F1-42DA-8A9A-33CB3C3DCA50}" sibTransId="{B4866B33-F04C-4732-9EF0-8CB0D46AF8B9}"/>
    <dgm:cxn modelId="{9718F8AA-FFD8-4389-AFD7-48C2257FAC94}" srcId="{A90C1880-AE49-4613-883C-9C45D193E998}" destId="{4A3D3158-97BF-4469-A014-1AD7AACC04A7}" srcOrd="6" destOrd="0" parTransId="{96B14E6E-07C7-42EE-9C74-8CD0A3944AB1}" sibTransId="{7EFAA569-CC88-4BB5-A79E-1DA8A2518C23}"/>
    <dgm:cxn modelId="{4D9BF8AA-2259-4304-9EE0-41719B9037AF}" type="presOf" srcId="{ABB72F81-26D7-44A2-B348-23F07B49371F}" destId="{8596C64C-A2A0-4B9A-94A3-846B08026E0B}" srcOrd="0" destOrd="1" presId="urn:microsoft.com/office/officeart/2005/8/layout/bList2"/>
    <dgm:cxn modelId="{B04BE9AB-1E74-4D7E-9CE4-794B96B215C0}" type="presOf" srcId="{4A3D3158-97BF-4469-A014-1AD7AACC04A7}" destId="{5063CD92-4A4A-4FDD-8188-D7EB26DF6612}" srcOrd="0" destOrd="0" presId="urn:microsoft.com/office/officeart/2005/8/layout/bList2"/>
    <dgm:cxn modelId="{12A738B1-D4F7-4864-A380-D0F6FF99425C}" type="presOf" srcId="{36C85DEA-5DC0-4B9F-A6E1-ACA71CF6D547}" destId="{B2423358-82A9-4385-893F-DD27D3038D13}" srcOrd="0" destOrd="0" presId="urn:microsoft.com/office/officeart/2005/8/layout/bList2"/>
    <dgm:cxn modelId="{60D358B2-E02B-4EB8-B5FF-F7A62DD026B7}" type="presOf" srcId="{D4F78983-CA2D-4B7E-811D-ED67E14FF8B3}" destId="{51D70994-12D1-4793-9EEC-8567CE270FEB}" srcOrd="0" destOrd="0" presId="urn:microsoft.com/office/officeart/2005/8/layout/bList2"/>
    <dgm:cxn modelId="{F0754FB8-0F73-4068-BC82-56C583C38A1E}" type="presOf" srcId="{0217BF40-59A1-4DF1-AE24-44FF8BAF051B}" destId="{E135C3FD-9C95-4515-89DF-E901595D0B62}" srcOrd="0" destOrd="0" presId="urn:microsoft.com/office/officeart/2005/8/layout/bList2"/>
    <dgm:cxn modelId="{942637B9-CCFA-45CD-B587-DC624E17FA11}" type="presOf" srcId="{F2A9E1F6-16D5-4655-B838-4D813D82B58E}" destId="{B6D5EEA5-5C79-4CD4-B754-C1AEBAB29130}" srcOrd="1" destOrd="0" presId="urn:microsoft.com/office/officeart/2005/8/layout/bList2"/>
    <dgm:cxn modelId="{75F462BD-1FF5-44E3-BD7E-E0A1CCD271FF}" type="presOf" srcId="{5C9C95F5-22A5-4CA5-8001-0BBA25047048}" destId="{60C145E7-A7A7-4576-9768-6A5A7A42773A}" srcOrd="0" destOrd="0" presId="urn:microsoft.com/office/officeart/2005/8/layout/bList2"/>
    <dgm:cxn modelId="{0B987FBE-31AD-416A-AF72-0F619F964B8E}" type="presOf" srcId="{2AF651FB-24BC-492F-B84E-06F1DBDA6BB2}" destId="{CEA4E6B3-A48D-4ED8-AC4F-CD5F525C18AC}" srcOrd="0" destOrd="0" presId="urn:microsoft.com/office/officeart/2005/8/layout/bList2"/>
    <dgm:cxn modelId="{914146C8-4308-4FA0-A6C6-D88008F760EF}" srcId="{4FA820CF-A72A-43BF-B72F-8EDCD05974EC}" destId="{ABB72F81-26D7-44A2-B348-23F07B49371F}" srcOrd="1" destOrd="0" parTransId="{B5224336-3E24-4518-BD14-CE2E1E9E2041}" sibTransId="{6B698CFF-E6F6-477C-BE88-73F2248314E1}"/>
    <dgm:cxn modelId="{4E0157C8-F177-4C50-B0F0-6F079EC5067F}" type="presOf" srcId="{9D8BB4A4-0E63-406D-888F-99EFC0C64984}" destId="{4CFAF769-E95B-44D9-9342-3B2C4BE0A27E}" srcOrd="0" destOrd="0" presId="urn:microsoft.com/office/officeart/2005/8/layout/bList2"/>
    <dgm:cxn modelId="{269D76DE-059F-4D0C-AB82-5C964C0ABF8A}" type="presOf" srcId="{0DBC42F5-4AFE-4A77-B988-269E8CC8AFF9}" destId="{AEFE9610-C9C0-4AF6-AE9F-4BB0AC478788}" srcOrd="0" destOrd="0" presId="urn:microsoft.com/office/officeart/2005/8/layout/bList2"/>
    <dgm:cxn modelId="{37358BED-DCF0-440C-9414-16C342A42022}" srcId="{4A3D3158-97BF-4469-A014-1AD7AACC04A7}" destId="{FB998932-E435-4938-87FA-D388FB483174}" srcOrd="1" destOrd="0" parTransId="{8F1AF3B2-DE05-41F1-9FA6-870796D12EFA}" sibTransId="{A3FE78F7-5317-4197-BD0E-204FD9B48CAE}"/>
    <dgm:cxn modelId="{F8C45DF1-38C2-4042-B557-EB69A7622C28}" type="presOf" srcId="{F2A9E1F6-16D5-4655-B838-4D813D82B58E}" destId="{712FF8FB-9C69-43EB-8E13-19E3EC0DC139}" srcOrd="0" destOrd="0" presId="urn:microsoft.com/office/officeart/2005/8/layout/bList2"/>
    <dgm:cxn modelId="{460E0FF6-5B2B-4417-94AA-08FE9FDC8F93}" type="presOf" srcId="{21B2D4FD-1207-4E80-8F22-AD83E66E2A4D}" destId="{AEFE9610-C9C0-4AF6-AE9F-4BB0AC478788}" srcOrd="0" destOrd="1" presId="urn:microsoft.com/office/officeart/2005/8/layout/bList2"/>
    <dgm:cxn modelId="{75158BF8-03A8-43A2-A87E-4C6CB3D8FD22}" type="presOf" srcId="{4FA820CF-A72A-43BF-B72F-8EDCD05974EC}" destId="{3A8811EB-58E7-4E95-AA17-65D5D5DF724D}" srcOrd="1" destOrd="0" presId="urn:microsoft.com/office/officeart/2005/8/layout/bList2"/>
    <dgm:cxn modelId="{8DE431FF-1CDD-419C-B5E1-B65615DD2209}" type="presOf" srcId="{1638C6A4-B10E-4492-A123-171E95757708}" destId="{98B44CFB-ED51-4710-A781-7F1A660D6461}" srcOrd="0" destOrd="1" presId="urn:microsoft.com/office/officeart/2005/8/layout/bList2"/>
    <dgm:cxn modelId="{56600526-A342-4077-8695-B36DC106EEB6}" type="presParOf" srcId="{DB3F63FC-A279-4F85-8E82-172A6277A384}" destId="{BC33AB7E-3153-4D88-B50C-E94A68A05AFF}" srcOrd="0" destOrd="0" presId="urn:microsoft.com/office/officeart/2005/8/layout/bList2"/>
    <dgm:cxn modelId="{A4B129E1-069C-48D9-8267-4B0823104C63}" type="presParOf" srcId="{BC33AB7E-3153-4D88-B50C-E94A68A05AFF}" destId="{8596C64C-A2A0-4B9A-94A3-846B08026E0B}" srcOrd="0" destOrd="0" presId="urn:microsoft.com/office/officeart/2005/8/layout/bList2"/>
    <dgm:cxn modelId="{FAF4FF56-9675-44E8-8907-062982DC72C9}" type="presParOf" srcId="{BC33AB7E-3153-4D88-B50C-E94A68A05AFF}" destId="{D1766703-8A38-4039-B918-F19D7DF20909}" srcOrd="1" destOrd="0" presId="urn:microsoft.com/office/officeart/2005/8/layout/bList2"/>
    <dgm:cxn modelId="{73582704-CBD1-4EE8-A7B7-72764A2ED1A1}" type="presParOf" srcId="{BC33AB7E-3153-4D88-B50C-E94A68A05AFF}" destId="{3A8811EB-58E7-4E95-AA17-65D5D5DF724D}" srcOrd="2" destOrd="0" presId="urn:microsoft.com/office/officeart/2005/8/layout/bList2"/>
    <dgm:cxn modelId="{35098E9D-60D4-451B-A36C-2D583E89C063}" type="presParOf" srcId="{BC33AB7E-3153-4D88-B50C-E94A68A05AFF}" destId="{C2994E54-315D-416B-9DCE-F3B9D21C1AE6}" srcOrd="3" destOrd="0" presId="urn:microsoft.com/office/officeart/2005/8/layout/bList2"/>
    <dgm:cxn modelId="{49471F35-3310-4E70-AE0A-0848124DF734}" type="presParOf" srcId="{DB3F63FC-A279-4F85-8E82-172A6277A384}" destId="{BF8F7E29-D779-43A1-8992-345AAA5D0E38}" srcOrd="1" destOrd="0" presId="urn:microsoft.com/office/officeart/2005/8/layout/bList2"/>
    <dgm:cxn modelId="{FD052236-E521-4249-9201-E7A5E186F2C5}" type="presParOf" srcId="{DB3F63FC-A279-4F85-8E82-172A6277A384}" destId="{913B2425-8A69-48B4-A7C8-FF8BF4E056EF}" srcOrd="2" destOrd="0" presId="urn:microsoft.com/office/officeart/2005/8/layout/bList2"/>
    <dgm:cxn modelId="{B10EA240-4083-45C8-9643-F2C73475DB47}" type="presParOf" srcId="{913B2425-8A69-48B4-A7C8-FF8BF4E056EF}" destId="{AEFE9610-C9C0-4AF6-AE9F-4BB0AC478788}" srcOrd="0" destOrd="0" presId="urn:microsoft.com/office/officeart/2005/8/layout/bList2"/>
    <dgm:cxn modelId="{FE9BA1A7-7B0F-40FC-8F40-BFCAA671B708}" type="presParOf" srcId="{913B2425-8A69-48B4-A7C8-FF8BF4E056EF}" destId="{4CFAF769-E95B-44D9-9342-3B2C4BE0A27E}" srcOrd="1" destOrd="0" presId="urn:microsoft.com/office/officeart/2005/8/layout/bList2"/>
    <dgm:cxn modelId="{F47C9C3A-2271-4C46-A3B7-625A8E429EE8}" type="presParOf" srcId="{913B2425-8A69-48B4-A7C8-FF8BF4E056EF}" destId="{30FC91EF-1A64-4C10-96A2-FB1855152D38}" srcOrd="2" destOrd="0" presId="urn:microsoft.com/office/officeart/2005/8/layout/bList2"/>
    <dgm:cxn modelId="{26A39C4C-4772-4CDC-9A96-2EE7B547B813}" type="presParOf" srcId="{913B2425-8A69-48B4-A7C8-FF8BF4E056EF}" destId="{68726055-BF8A-458B-BE0A-69BABBEBBFD6}" srcOrd="3" destOrd="0" presId="urn:microsoft.com/office/officeart/2005/8/layout/bList2"/>
    <dgm:cxn modelId="{566A8604-D369-43BF-AB51-20FC2F1A0366}" type="presParOf" srcId="{DB3F63FC-A279-4F85-8E82-172A6277A384}" destId="{47F7A29E-3A76-49F6-9C48-D24BE95DF2D4}" srcOrd="3" destOrd="0" presId="urn:microsoft.com/office/officeart/2005/8/layout/bList2"/>
    <dgm:cxn modelId="{10541C03-6E79-4A92-94BB-A929689FF251}" type="presParOf" srcId="{DB3F63FC-A279-4F85-8E82-172A6277A384}" destId="{0CDF3FA8-6BD4-4C6E-83B6-F1D954A050D1}" srcOrd="4" destOrd="0" presId="urn:microsoft.com/office/officeart/2005/8/layout/bList2"/>
    <dgm:cxn modelId="{A08BCB5F-458E-4B17-8880-4CA689548573}" type="presParOf" srcId="{0CDF3FA8-6BD4-4C6E-83B6-F1D954A050D1}" destId="{07508984-6B32-4863-A701-FB169504EBFF}" srcOrd="0" destOrd="0" presId="urn:microsoft.com/office/officeart/2005/8/layout/bList2"/>
    <dgm:cxn modelId="{C56BFC19-1736-4196-9930-8F96F9DD97D7}" type="presParOf" srcId="{0CDF3FA8-6BD4-4C6E-83B6-F1D954A050D1}" destId="{712FF8FB-9C69-43EB-8E13-19E3EC0DC139}" srcOrd="1" destOrd="0" presId="urn:microsoft.com/office/officeart/2005/8/layout/bList2"/>
    <dgm:cxn modelId="{0BCBC05D-B07B-43E6-B26C-F5D98F46C31A}" type="presParOf" srcId="{0CDF3FA8-6BD4-4C6E-83B6-F1D954A050D1}" destId="{B6D5EEA5-5C79-4CD4-B754-C1AEBAB29130}" srcOrd="2" destOrd="0" presId="urn:microsoft.com/office/officeart/2005/8/layout/bList2"/>
    <dgm:cxn modelId="{286DBC8D-5471-4F9E-AE43-E1A373655913}" type="presParOf" srcId="{0CDF3FA8-6BD4-4C6E-83B6-F1D954A050D1}" destId="{56A236FD-93FD-4E03-A068-7F7E3BD9A65D}" srcOrd="3" destOrd="0" presId="urn:microsoft.com/office/officeart/2005/8/layout/bList2"/>
    <dgm:cxn modelId="{5CB8219D-7B6F-4E68-B491-7A5D6FA01441}" type="presParOf" srcId="{DB3F63FC-A279-4F85-8E82-172A6277A384}" destId="{51D70994-12D1-4793-9EEC-8567CE270FEB}" srcOrd="5" destOrd="0" presId="urn:microsoft.com/office/officeart/2005/8/layout/bList2"/>
    <dgm:cxn modelId="{207D3038-D7E1-4D85-B46D-641DECFC46E6}" type="presParOf" srcId="{DB3F63FC-A279-4F85-8E82-172A6277A384}" destId="{D63B519C-D98E-4B90-92D3-857D9A2D09AA}" srcOrd="6" destOrd="0" presId="urn:microsoft.com/office/officeart/2005/8/layout/bList2"/>
    <dgm:cxn modelId="{1ABFEFE0-70C1-41D1-8C0B-23D916DA78B9}" type="presParOf" srcId="{D63B519C-D98E-4B90-92D3-857D9A2D09AA}" destId="{B2F1C269-11D5-4486-8739-1482E1DE719F}" srcOrd="0" destOrd="0" presId="urn:microsoft.com/office/officeart/2005/8/layout/bList2"/>
    <dgm:cxn modelId="{35893A2A-0926-4601-AD09-45A047C27073}" type="presParOf" srcId="{D63B519C-D98E-4B90-92D3-857D9A2D09AA}" destId="{179F3642-3D1A-489B-956A-D8B1A74AA69C}" srcOrd="1" destOrd="0" presId="urn:microsoft.com/office/officeart/2005/8/layout/bList2"/>
    <dgm:cxn modelId="{B2EECF12-2B0D-439C-9A47-C7F4FCF31829}" type="presParOf" srcId="{D63B519C-D98E-4B90-92D3-857D9A2D09AA}" destId="{0A1FB743-9363-4418-B695-67C336217302}" srcOrd="2" destOrd="0" presId="urn:microsoft.com/office/officeart/2005/8/layout/bList2"/>
    <dgm:cxn modelId="{529F62BC-EF4B-494D-838A-DB406D5403AA}" type="presParOf" srcId="{D63B519C-D98E-4B90-92D3-857D9A2D09AA}" destId="{72C149C1-7188-4010-8BE6-C7D10E71E016}" srcOrd="3" destOrd="0" presId="urn:microsoft.com/office/officeart/2005/8/layout/bList2"/>
    <dgm:cxn modelId="{03916B64-610B-4FD7-93F5-3F6B385593DC}" type="presParOf" srcId="{DB3F63FC-A279-4F85-8E82-172A6277A384}" destId="{B2423358-82A9-4385-893F-DD27D3038D13}" srcOrd="7" destOrd="0" presId="urn:microsoft.com/office/officeart/2005/8/layout/bList2"/>
    <dgm:cxn modelId="{53F261D7-BFD7-42F1-914B-142DB9603E2C}" type="presParOf" srcId="{DB3F63FC-A279-4F85-8E82-172A6277A384}" destId="{DE7322E7-4FBD-4CCA-AFBF-D38CD5ACE7DD}" srcOrd="8" destOrd="0" presId="urn:microsoft.com/office/officeart/2005/8/layout/bList2"/>
    <dgm:cxn modelId="{943C01FA-A638-4802-A44C-74F491CF86EA}" type="presParOf" srcId="{DE7322E7-4FBD-4CCA-AFBF-D38CD5ACE7DD}" destId="{CEA4E6B3-A48D-4ED8-AC4F-CD5F525C18AC}" srcOrd="0" destOrd="0" presId="urn:microsoft.com/office/officeart/2005/8/layout/bList2"/>
    <dgm:cxn modelId="{9B48200B-10B1-4D57-8E73-1C24C882B397}" type="presParOf" srcId="{DE7322E7-4FBD-4CCA-AFBF-D38CD5ACE7DD}" destId="{E135C3FD-9C95-4515-89DF-E901595D0B62}" srcOrd="1" destOrd="0" presId="urn:microsoft.com/office/officeart/2005/8/layout/bList2"/>
    <dgm:cxn modelId="{9E570118-35B6-49F4-8DD7-3B6F560A12DF}" type="presParOf" srcId="{DE7322E7-4FBD-4CCA-AFBF-D38CD5ACE7DD}" destId="{B423F2C2-7B58-4974-9F12-EB250482106D}" srcOrd="2" destOrd="0" presId="urn:microsoft.com/office/officeart/2005/8/layout/bList2"/>
    <dgm:cxn modelId="{82D5D226-13DC-474E-95E6-21B2B57F5285}" type="presParOf" srcId="{DE7322E7-4FBD-4CCA-AFBF-D38CD5ACE7DD}" destId="{FBC3DC89-0B85-499F-B68F-256A64E5B93F}" srcOrd="3" destOrd="0" presId="urn:microsoft.com/office/officeart/2005/8/layout/bList2"/>
    <dgm:cxn modelId="{1C5034EC-1983-4264-A40D-B6E13A7518B6}" type="presParOf" srcId="{DB3F63FC-A279-4F85-8E82-172A6277A384}" destId="{CCCE10FF-E87A-49EC-B6AA-64000380D325}" srcOrd="9" destOrd="0" presId="urn:microsoft.com/office/officeart/2005/8/layout/bList2"/>
    <dgm:cxn modelId="{FD0F762B-6FD9-4BF0-904A-6A1810662858}" type="presParOf" srcId="{DB3F63FC-A279-4F85-8E82-172A6277A384}" destId="{C378865F-8389-44CC-82B2-086F5B812A3D}" srcOrd="10" destOrd="0" presId="urn:microsoft.com/office/officeart/2005/8/layout/bList2"/>
    <dgm:cxn modelId="{78696A25-F80C-4745-BCE4-0B7CF5E8F95D}" type="presParOf" srcId="{C378865F-8389-44CC-82B2-086F5B812A3D}" destId="{75E4FFA8-2FCC-4293-AABC-4EFA44A7EDCF}" srcOrd="0" destOrd="0" presId="urn:microsoft.com/office/officeart/2005/8/layout/bList2"/>
    <dgm:cxn modelId="{261F965B-EC34-4C2C-B1C6-1363FF356233}" type="presParOf" srcId="{C378865F-8389-44CC-82B2-086F5B812A3D}" destId="{60C145E7-A7A7-4576-9768-6A5A7A42773A}" srcOrd="1" destOrd="0" presId="urn:microsoft.com/office/officeart/2005/8/layout/bList2"/>
    <dgm:cxn modelId="{6200E53F-9196-4D4F-956A-732621EA09A2}" type="presParOf" srcId="{C378865F-8389-44CC-82B2-086F5B812A3D}" destId="{69C2CF0B-E452-466D-A5C2-D91AD94C8008}" srcOrd="2" destOrd="0" presId="urn:microsoft.com/office/officeart/2005/8/layout/bList2"/>
    <dgm:cxn modelId="{B194613C-204C-4A4A-BAFA-23AF41D11017}" type="presParOf" srcId="{C378865F-8389-44CC-82B2-086F5B812A3D}" destId="{D92C8409-80B0-47F5-8BB0-0CB86EBBF719}" srcOrd="3" destOrd="0" presId="urn:microsoft.com/office/officeart/2005/8/layout/bList2"/>
    <dgm:cxn modelId="{87432AD9-D69E-4EDF-A3CE-630EC45EFB6A}" type="presParOf" srcId="{DB3F63FC-A279-4F85-8E82-172A6277A384}" destId="{4DBB6A56-F4FF-4C8E-A76D-01A826355070}" srcOrd="11" destOrd="0" presId="urn:microsoft.com/office/officeart/2005/8/layout/bList2"/>
    <dgm:cxn modelId="{CBE6BD51-9B82-41D0-8020-515C10A857C4}" type="presParOf" srcId="{DB3F63FC-A279-4F85-8E82-172A6277A384}" destId="{C3081D4E-687A-4A19-8554-A9BBB4C94BD4}" srcOrd="12" destOrd="0" presId="urn:microsoft.com/office/officeart/2005/8/layout/bList2"/>
    <dgm:cxn modelId="{9F160913-69F1-45DA-A68F-E8C06DD4F8F5}" type="presParOf" srcId="{C3081D4E-687A-4A19-8554-A9BBB4C94BD4}" destId="{2ED3C44F-701C-419B-A7D2-10A8395917EB}" srcOrd="0" destOrd="0" presId="urn:microsoft.com/office/officeart/2005/8/layout/bList2"/>
    <dgm:cxn modelId="{C7D61CE0-F825-4821-A627-97076D70875B}" type="presParOf" srcId="{C3081D4E-687A-4A19-8554-A9BBB4C94BD4}" destId="{5063CD92-4A4A-4FDD-8188-D7EB26DF6612}" srcOrd="1" destOrd="0" presId="urn:microsoft.com/office/officeart/2005/8/layout/bList2"/>
    <dgm:cxn modelId="{A358CBDB-E724-409E-AE77-1AFFC304476F}" type="presParOf" srcId="{C3081D4E-687A-4A19-8554-A9BBB4C94BD4}" destId="{3B599E47-6C7C-4107-896E-0EFB5E46A4AA}" srcOrd="2" destOrd="0" presId="urn:microsoft.com/office/officeart/2005/8/layout/bList2"/>
    <dgm:cxn modelId="{A55FAD07-981C-40D1-BEAA-FB758AB9CAED}" type="presParOf" srcId="{C3081D4E-687A-4A19-8554-A9BBB4C94BD4}" destId="{815ECFB8-503B-4A9F-ABB0-0880F7C2FF38}" srcOrd="3" destOrd="0" presId="urn:microsoft.com/office/officeart/2005/8/layout/bList2"/>
    <dgm:cxn modelId="{07E9BF5F-9100-493A-9791-ED9A6527D8A9}" type="presParOf" srcId="{DB3F63FC-A279-4F85-8E82-172A6277A384}" destId="{D141ED92-2340-46D3-A3CD-EE72A62963D7}" srcOrd="13" destOrd="0" presId="urn:microsoft.com/office/officeart/2005/8/layout/bList2"/>
    <dgm:cxn modelId="{425F8339-38FE-454F-97C9-DF3D777CAFE6}" type="presParOf" srcId="{DB3F63FC-A279-4F85-8E82-172A6277A384}" destId="{5ED2F632-3143-435F-B88E-66F02565B541}" srcOrd="14" destOrd="0" presId="urn:microsoft.com/office/officeart/2005/8/layout/bList2"/>
    <dgm:cxn modelId="{22BA148A-ED08-4D81-A76D-D0C205C4B9B8}" type="presParOf" srcId="{5ED2F632-3143-435F-B88E-66F02565B541}" destId="{98B44CFB-ED51-4710-A781-7F1A660D6461}" srcOrd="0" destOrd="0" presId="urn:microsoft.com/office/officeart/2005/8/layout/bList2"/>
    <dgm:cxn modelId="{E00C36E0-0C84-4B02-ABEE-138820706C14}" type="presParOf" srcId="{5ED2F632-3143-435F-B88E-66F02565B541}" destId="{BC354FDC-DA95-457D-8990-A6EEB7E43477}" srcOrd="1" destOrd="0" presId="urn:microsoft.com/office/officeart/2005/8/layout/bList2"/>
    <dgm:cxn modelId="{D3D7A83B-E958-4AC0-8E0F-08D2EF877EF3}" type="presParOf" srcId="{5ED2F632-3143-435F-B88E-66F02565B541}" destId="{DC168D1C-CEF9-4C73-A5DD-6217C0328C65}" srcOrd="2" destOrd="0" presId="urn:microsoft.com/office/officeart/2005/8/layout/bList2"/>
    <dgm:cxn modelId="{71CC6AE2-0469-4F49-A28F-F23D3CCD534F}" type="presParOf" srcId="{5ED2F632-3143-435F-B88E-66F02565B541}" destId="{452D69EF-18E0-4BE8-ACA7-4C724D5ED757}" srcOrd="3" destOrd="0" presId="urn:microsoft.com/office/officeart/2005/8/layout/bList2"/>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428074F8-FB64-4140-8D99-9902770C536C}"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D51D1E36-16B0-48A7-83B3-907EFC75CC43}">
      <dgm:prSet phldrT="[Text]"/>
      <dgm:spPr/>
      <dgm:t>
        <a:bodyPr/>
        <a:lstStyle/>
        <a:p>
          <a:r>
            <a:rPr lang="en-US" b="0" i="0" dirty="0"/>
            <a:t>Conversational IVR Technology</a:t>
          </a:r>
          <a:endParaRPr lang="en-US" dirty="0"/>
        </a:p>
      </dgm:t>
    </dgm:pt>
    <dgm:pt modelId="{D7E8D0A6-B423-429B-9680-885C02B32E8E}" type="parTrans" cxnId="{39AAD5D7-06B2-4C15-AFC2-192239E1A951}">
      <dgm:prSet/>
      <dgm:spPr/>
      <dgm:t>
        <a:bodyPr/>
        <a:lstStyle/>
        <a:p>
          <a:endParaRPr lang="en-US"/>
        </a:p>
      </dgm:t>
    </dgm:pt>
    <dgm:pt modelId="{103CC838-B7A2-468A-85A1-C57B562882A6}" type="sibTrans" cxnId="{39AAD5D7-06B2-4C15-AFC2-192239E1A951}">
      <dgm:prSet/>
      <dgm:spPr/>
      <dgm:t>
        <a:bodyPr/>
        <a:lstStyle/>
        <a:p>
          <a:endParaRPr lang="en-US"/>
        </a:p>
      </dgm:t>
    </dgm:pt>
    <dgm:pt modelId="{F5B8CA35-88E0-482E-A485-6F229BD29F93}">
      <dgm:prSet phldrT="[Text]"/>
      <dgm:spPr/>
      <dgm:t>
        <a:bodyPr/>
        <a:lstStyle/>
        <a:p>
          <a:r>
            <a:rPr lang="en-US" b="0" i="0" dirty="0"/>
            <a:t>Reduce agent calls</a:t>
          </a:r>
          <a:endParaRPr lang="en-US" dirty="0"/>
        </a:p>
      </dgm:t>
    </dgm:pt>
    <dgm:pt modelId="{DB1CE011-FA43-4339-AF71-A807EACE65B4}" type="parTrans" cxnId="{EA0F5C38-AF10-4711-B157-EBC0279FF042}">
      <dgm:prSet/>
      <dgm:spPr/>
      <dgm:t>
        <a:bodyPr/>
        <a:lstStyle/>
        <a:p>
          <a:endParaRPr lang="en-US"/>
        </a:p>
      </dgm:t>
    </dgm:pt>
    <dgm:pt modelId="{3272DAD6-76F0-437E-8269-D1AF9A648ABD}" type="sibTrans" cxnId="{EA0F5C38-AF10-4711-B157-EBC0279FF042}">
      <dgm:prSet/>
      <dgm:spPr/>
      <dgm:t>
        <a:bodyPr/>
        <a:lstStyle/>
        <a:p>
          <a:endParaRPr lang="en-US"/>
        </a:p>
      </dgm:t>
    </dgm:pt>
    <dgm:pt modelId="{371FFA1E-1EC8-41EA-97EB-6EDF9E434ED1}">
      <dgm:prSet phldrT="[Text]"/>
      <dgm:spPr/>
      <dgm:t>
        <a:bodyPr/>
        <a:lstStyle/>
        <a:p>
          <a:r>
            <a:rPr lang="en-US" b="0" i="0" dirty="0"/>
            <a:t>Improve call routing</a:t>
          </a:r>
          <a:endParaRPr lang="en-US" dirty="0"/>
        </a:p>
      </dgm:t>
    </dgm:pt>
    <dgm:pt modelId="{0C854D93-BDC8-419C-936D-230FBB0BE6BD}" type="parTrans" cxnId="{B0F65692-EF58-4D7F-B915-294C4E4DB35F}">
      <dgm:prSet/>
      <dgm:spPr/>
      <dgm:t>
        <a:bodyPr/>
        <a:lstStyle/>
        <a:p>
          <a:endParaRPr lang="en-US"/>
        </a:p>
      </dgm:t>
    </dgm:pt>
    <dgm:pt modelId="{D8DACCF7-AB16-42B1-9E22-F066AB1CFAA4}" type="sibTrans" cxnId="{B0F65692-EF58-4D7F-B915-294C4E4DB35F}">
      <dgm:prSet/>
      <dgm:spPr/>
      <dgm:t>
        <a:bodyPr/>
        <a:lstStyle/>
        <a:p>
          <a:endParaRPr lang="en-US"/>
        </a:p>
      </dgm:t>
    </dgm:pt>
    <dgm:pt modelId="{5A06A767-7C39-496E-8982-8F3E590D5A55}">
      <dgm:prSet phldrT="[Text]"/>
      <dgm:spPr/>
      <dgm:t>
        <a:bodyPr/>
        <a:lstStyle/>
        <a:p>
          <a:r>
            <a:rPr lang="en-US" b="0" i="0" dirty="0"/>
            <a:t>Increase customer satisfaction.</a:t>
          </a:r>
          <a:endParaRPr lang="en-US" dirty="0"/>
        </a:p>
      </dgm:t>
    </dgm:pt>
    <dgm:pt modelId="{188BA1DB-5400-4451-B52F-68D6216AB90E}" type="parTrans" cxnId="{BEA91116-2883-4C10-81A9-A599422758EC}">
      <dgm:prSet/>
      <dgm:spPr/>
      <dgm:t>
        <a:bodyPr/>
        <a:lstStyle/>
        <a:p>
          <a:endParaRPr lang="en-US"/>
        </a:p>
      </dgm:t>
    </dgm:pt>
    <dgm:pt modelId="{31E4DCA6-28E3-4538-8254-5385B299C924}" type="sibTrans" cxnId="{BEA91116-2883-4C10-81A9-A599422758EC}">
      <dgm:prSet/>
      <dgm:spPr/>
      <dgm:t>
        <a:bodyPr/>
        <a:lstStyle/>
        <a:p>
          <a:endParaRPr lang="en-US"/>
        </a:p>
      </dgm:t>
    </dgm:pt>
    <dgm:pt modelId="{1160769F-92D8-4E61-AA4D-8E139705ED5E}" type="pres">
      <dgm:prSet presAssocID="{428074F8-FB64-4140-8D99-9902770C536C}" presName="linear" presStyleCnt="0">
        <dgm:presLayoutVars>
          <dgm:dir/>
          <dgm:animLvl val="lvl"/>
          <dgm:resizeHandles val="exact"/>
        </dgm:presLayoutVars>
      </dgm:prSet>
      <dgm:spPr/>
    </dgm:pt>
    <dgm:pt modelId="{12F6B23C-12E1-4C73-AD66-2D6FA699955D}" type="pres">
      <dgm:prSet presAssocID="{D51D1E36-16B0-48A7-83B3-907EFC75CC43}" presName="parentLin" presStyleCnt="0"/>
      <dgm:spPr/>
    </dgm:pt>
    <dgm:pt modelId="{B206AB2A-066D-4414-8864-23FD2D0A3493}" type="pres">
      <dgm:prSet presAssocID="{D51D1E36-16B0-48A7-83B3-907EFC75CC43}" presName="parentLeftMargin" presStyleLbl="node1" presStyleIdx="0" presStyleCnt="4"/>
      <dgm:spPr/>
    </dgm:pt>
    <dgm:pt modelId="{98FC4F75-4C0B-464F-ADC6-F3A62509D2E0}" type="pres">
      <dgm:prSet presAssocID="{D51D1E36-16B0-48A7-83B3-907EFC75CC43}" presName="parentText" presStyleLbl="node1" presStyleIdx="0" presStyleCnt="4">
        <dgm:presLayoutVars>
          <dgm:chMax val="0"/>
          <dgm:bulletEnabled val="1"/>
        </dgm:presLayoutVars>
      </dgm:prSet>
      <dgm:spPr/>
    </dgm:pt>
    <dgm:pt modelId="{304983A0-9919-44BA-9817-7F642E783815}" type="pres">
      <dgm:prSet presAssocID="{D51D1E36-16B0-48A7-83B3-907EFC75CC43}" presName="negativeSpace" presStyleCnt="0"/>
      <dgm:spPr/>
    </dgm:pt>
    <dgm:pt modelId="{C7F229F5-6676-495E-AA60-3F79D7C7C1CE}" type="pres">
      <dgm:prSet presAssocID="{D51D1E36-16B0-48A7-83B3-907EFC75CC43}" presName="childText" presStyleLbl="conFgAcc1" presStyleIdx="0" presStyleCnt="4">
        <dgm:presLayoutVars>
          <dgm:bulletEnabled val="1"/>
        </dgm:presLayoutVars>
      </dgm:prSet>
      <dgm:spPr/>
    </dgm:pt>
    <dgm:pt modelId="{E9EE6DE6-67B7-4966-8C7B-F94FF0793CC4}" type="pres">
      <dgm:prSet presAssocID="{103CC838-B7A2-468A-85A1-C57B562882A6}" presName="spaceBetweenRectangles" presStyleCnt="0"/>
      <dgm:spPr/>
    </dgm:pt>
    <dgm:pt modelId="{85DA5825-F660-4AF5-88C7-E23B44FFE42C}" type="pres">
      <dgm:prSet presAssocID="{F5B8CA35-88E0-482E-A485-6F229BD29F93}" presName="parentLin" presStyleCnt="0"/>
      <dgm:spPr/>
    </dgm:pt>
    <dgm:pt modelId="{C039882C-F0F1-4B95-8B13-963D0583F56C}" type="pres">
      <dgm:prSet presAssocID="{F5B8CA35-88E0-482E-A485-6F229BD29F93}" presName="parentLeftMargin" presStyleLbl="node1" presStyleIdx="0" presStyleCnt="4"/>
      <dgm:spPr/>
    </dgm:pt>
    <dgm:pt modelId="{9E531F29-C511-4F5C-B3A2-5B9B54F8B3AE}" type="pres">
      <dgm:prSet presAssocID="{F5B8CA35-88E0-482E-A485-6F229BD29F93}" presName="parentText" presStyleLbl="node1" presStyleIdx="1" presStyleCnt="4">
        <dgm:presLayoutVars>
          <dgm:chMax val="0"/>
          <dgm:bulletEnabled val="1"/>
        </dgm:presLayoutVars>
      </dgm:prSet>
      <dgm:spPr/>
    </dgm:pt>
    <dgm:pt modelId="{FAF90FC7-F3BB-4FD8-B951-802129C31CF2}" type="pres">
      <dgm:prSet presAssocID="{F5B8CA35-88E0-482E-A485-6F229BD29F93}" presName="negativeSpace" presStyleCnt="0"/>
      <dgm:spPr/>
    </dgm:pt>
    <dgm:pt modelId="{871A5349-C0DB-4062-915A-8608AB6058C5}" type="pres">
      <dgm:prSet presAssocID="{F5B8CA35-88E0-482E-A485-6F229BD29F93}" presName="childText" presStyleLbl="conFgAcc1" presStyleIdx="1" presStyleCnt="4">
        <dgm:presLayoutVars>
          <dgm:bulletEnabled val="1"/>
        </dgm:presLayoutVars>
      </dgm:prSet>
      <dgm:spPr/>
    </dgm:pt>
    <dgm:pt modelId="{FC07D76C-7A0B-42A2-AAB7-E77D54E42642}" type="pres">
      <dgm:prSet presAssocID="{3272DAD6-76F0-437E-8269-D1AF9A648ABD}" presName="spaceBetweenRectangles" presStyleCnt="0"/>
      <dgm:spPr/>
    </dgm:pt>
    <dgm:pt modelId="{8EA4C3C6-3710-466C-8493-AFEE845A9738}" type="pres">
      <dgm:prSet presAssocID="{371FFA1E-1EC8-41EA-97EB-6EDF9E434ED1}" presName="parentLin" presStyleCnt="0"/>
      <dgm:spPr/>
    </dgm:pt>
    <dgm:pt modelId="{5530F166-E7CB-44E3-BD18-387B8633C763}" type="pres">
      <dgm:prSet presAssocID="{371FFA1E-1EC8-41EA-97EB-6EDF9E434ED1}" presName="parentLeftMargin" presStyleLbl="node1" presStyleIdx="1" presStyleCnt="4"/>
      <dgm:spPr/>
    </dgm:pt>
    <dgm:pt modelId="{14AB7994-83F4-4FCF-A356-9BA34B90B710}" type="pres">
      <dgm:prSet presAssocID="{371FFA1E-1EC8-41EA-97EB-6EDF9E434ED1}" presName="parentText" presStyleLbl="node1" presStyleIdx="2" presStyleCnt="4">
        <dgm:presLayoutVars>
          <dgm:chMax val="0"/>
          <dgm:bulletEnabled val="1"/>
        </dgm:presLayoutVars>
      </dgm:prSet>
      <dgm:spPr/>
    </dgm:pt>
    <dgm:pt modelId="{A5149330-D476-4274-A7A2-F0B600DB4DED}" type="pres">
      <dgm:prSet presAssocID="{371FFA1E-1EC8-41EA-97EB-6EDF9E434ED1}" presName="negativeSpace" presStyleCnt="0"/>
      <dgm:spPr/>
    </dgm:pt>
    <dgm:pt modelId="{042C90CA-7BAA-4A34-8CCD-005D621AD662}" type="pres">
      <dgm:prSet presAssocID="{371FFA1E-1EC8-41EA-97EB-6EDF9E434ED1}" presName="childText" presStyleLbl="conFgAcc1" presStyleIdx="2" presStyleCnt="4">
        <dgm:presLayoutVars>
          <dgm:bulletEnabled val="1"/>
        </dgm:presLayoutVars>
      </dgm:prSet>
      <dgm:spPr/>
    </dgm:pt>
    <dgm:pt modelId="{CC41BB77-02E3-4699-A076-ED749883E3C4}" type="pres">
      <dgm:prSet presAssocID="{D8DACCF7-AB16-42B1-9E22-F066AB1CFAA4}" presName="spaceBetweenRectangles" presStyleCnt="0"/>
      <dgm:spPr/>
    </dgm:pt>
    <dgm:pt modelId="{D6ECCE12-928B-4B16-8AED-92F3379BB20E}" type="pres">
      <dgm:prSet presAssocID="{5A06A767-7C39-496E-8982-8F3E590D5A55}" presName="parentLin" presStyleCnt="0"/>
      <dgm:spPr/>
    </dgm:pt>
    <dgm:pt modelId="{44DF4DD7-3062-4BF1-8C99-108AA1DD6DE7}" type="pres">
      <dgm:prSet presAssocID="{5A06A767-7C39-496E-8982-8F3E590D5A55}" presName="parentLeftMargin" presStyleLbl="node1" presStyleIdx="2" presStyleCnt="4"/>
      <dgm:spPr/>
    </dgm:pt>
    <dgm:pt modelId="{5A9C24A2-94C7-4CD6-82EC-B12FF77F5FBD}" type="pres">
      <dgm:prSet presAssocID="{5A06A767-7C39-496E-8982-8F3E590D5A55}" presName="parentText" presStyleLbl="node1" presStyleIdx="3" presStyleCnt="4">
        <dgm:presLayoutVars>
          <dgm:chMax val="0"/>
          <dgm:bulletEnabled val="1"/>
        </dgm:presLayoutVars>
      </dgm:prSet>
      <dgm:spPr/>
    </dgm:pt>
    <dgm:pt modelId="{2525A437-989E-4DA2-A324-0771F3CA0EA0}" type="pres">
      <dgm:prSet presAssocID="{5A06A767-7C39-496E-8982-8F3E590D5A55}" presName="negativeSpace" presStyleCnt="0"/>
      <dgm:spPr/>
    </dgm:pt>
    <dgm:pt modelId="{65DFA02A-B99E-4214-86FE-64437A35BCF9}" type="pres">
      <dgm:prSet presAssocID="{5A06A767-7C39-496E-8982-8F3E590D5A55}" presName="childText" presStyleLbl="conFgAcc1" presStyleIdx="3" presStyleCnt="4">
        <dgm:presLayoutVars>
          <dgm:bulletEnabled val="1"/>
        </dgm:presLayoutVars>
      </dgm:prSet>
      <dgm:spPr/>
    </dgm:pt>
  </dgm:ptLst>
  <dgm:cxnLst>
    <dgm:cxn modelId="{BEA91116-2883-4C10-81A9-A599422758EC}" srcId="{428074F8-FB64-4140-8D99-9902770C536C}" destId="{5A06A767-7C39-496E-8982-8F3E590D5A55}" srcOrd="3" destOrd="0" parTransId="{188BA1DB-5400-4451-B52F-68D6216AB90E}" sibTransId="{31E4DCA6-28E3-4538-8254-5385B299C924}"/>
    <dgm:cxn modelId="{4E0A8A1C-0979-46A7-99CF-3B1833BD9591}" type="presOf" srcId="{371FFA1E-1EC8-41EA-97EB-6EDF9E434ED1}" destId="{5530F166-E7CB-44E3-BD18-387B8633C763}" srcOrd="0" destOrd="0" presId="urn:microsoft.com/office/officeart/2005/8/layout/list1"/>
    <dgm:cxn modelId="{EA0F5C38-AF10-4711-B157-EBC0279FF042}" srcId="{428074F8-FB64-4140-8D99-9902770C536C}" destId="{F5B8CA35-88E0-482E-A485-6F229BD29F93}" srcOrd="1" destOrd="0" parTransId="{DB1CE011-FA43-4339-AF71-A807EACE65B4}" sibTransId="{3272DAD6-76F0-437E-8269-D1AF9A648ABD}"/>
    <dgm:cxn modelId="{84748565-6FD7-4271-BF83-60B05B57CECE}" type="presOf" srcId="{428074F8-FB64-4140-8D99-9902770C536C}" destId="{1160769F-92D8-4E61-AA4D-8E139705ED5E}" srcOrd="0" destOrd="0" presId="urn:microsoft.com/office/officeart/2005/8/layout/list1"/>
    <dgm:cxn modelId="{2F0D0353-A6C4-4FF4-AA9B-5DFC1D4B8F8B}" type="presOf" srcId="{5A06A767-7C39-496E-8982-8F3E590D5A55}" destId="{5A9C24A2-94C7-4CD6-82EC-B12FF77F5FBD}" srcOrd="1" destOrd="0" presId="urn:microsoft.com/office/officeart/2005/8/layout/list1"/>
    <dgm:cxn modelId="{5FE67374-C564-437D-A7BD-BB6857592AFC}" type="presOf" srcId="{D51D1E36-16B0-48A7-83B3-907EFC75CC43}" destId="{98FC4F75-4C0B-464F-ADC6-F3A62509D2E0}" srcOrd="1" destOrd="0" presId="urn:microsoft.com/office/officeart/2005/8/layout/list1"/>
    <dgm:cxn modelId="{3425F689-281A-4F0C-A74F-835505BCB323}" type="presOf" srcId="{D51D1E36-16B0-48A7-83B3-907EFC75CC43}" destId="{B206AB2A-066D-4414-8864-23FD2D0A3493}" srcOrd="0" destOrd="0" presId="urn:microsoft.com/office/officeart/2005/8/layout/list1"/>
    <dgm:cxn modelId="{3FA64B90-0068-4694-863D-D7388CDF58E1}" type="presOf" srcId="{5A06A767-7C39-496E-8982-8F3E590D5A55}" destId="{44DF4DD7-3062-4BF1-8C99-108AA1DD6DE7}" srcOrd="0" destOrd="0" presId="urn:microsoft.com/office/officeart/2005/8/layout/list1"/>
    <dgm:cxn modelId="{B0F65692-EF58-4D7F-B915-294C4E4DB35F}" srcId="{428074F8-FB64-4140-8D99-9902770C536C}" destId="{371FFA1E-1EC8-41EA-97EB-6EDF9E434ED1}" srcOrd="2" destOrd="0" parTransId="{0C854D93-BDC8-419C-936D-230FBB0BE6BD}" sibTransId="{D8DACCF7-AB16-42B1-9E22-F066AB1CFAA4}"/>
    <dgm:cxn modelId="{467121AC-030B-41AC-9C80-2F481144F639}" type="presOf" srcId="{F5B8CA35-88E0-482E-A485-6F229BD29F93}" destId="{C039882C-F0F1-4B95-8B13-963D0583F56C}" srcOrd="0" destOrd="0" presId="urn:microsoft.com/office/officeart/2005/8/layout/list1"/>
    <dgm:cxn modelId="{0E6680C3-7265-4F96-9C8A-2C3E85065EA2}" type="presOf" srcId="{371FFA1E-1EC8-41EA-97EB-6EDF9E434ED1}" destId="{14AB7994-83F4-4FCF-A356-9BA34B90B710}" srcOrd="1" destOrd="0" presId="urn:microsoft.com/office/officeart/2005/8/layout/list1"/>
    <dgm:cxn modelId="{39AAD5D7-06B2-4C15-AFC2-192239E1A951}" srcId="{428074F8-FB64-4140-8D99-9902770C536C}" destId="{D51D1E36-16B0-48A7-83B3-907EFC75CC43}" srcOrd="0" destOrd="0" parTransId="{D7E8D0A6-B423-429B-9680-885C02B32E8E}" sibTransId="{103CC838-B7A2-468A-85A1-C57B562882A6}"/>
    <dgm:cxn modelId="{17BF04F3-A70A-477E-A1E0-115DFE523536}" type="presOf" srcId="{F5B8CA35-88E0-482E-A485-6F229BD29F93}" destId="{9E531F29-C511-4F5C-B3A2-5B9B54F8B3AE}" srcOrd="1" destOrd="0" presId="urn:microsoft.com/office/officeart/2005/8/layout/list1"/>
    <dgm:cxn modelId="{3BE63BD7-A654-4308-BD07-AEEE6015A829}" type="presParOf" srcId="{1160769F-92D8-4E61-AA4D-8E139705ED5E}" destId="{12F6B23C-12E1-4C73-AD66-2D6FA699955D}" srcOrd="0" destOrd="0" presId="urn:microsoft.com/office/officeart/2005/8/layout/list1"/>
    <dgm:cxn modelId="{397CE70C-3172-4F26-89BC-81454DA2EB76}" type="presParOf" srcId="{12F6B23C-12E1-4C73-AD66-2D6FA699955D}" destId="{B206AB2A-066D-4414-8864-23FD2D0A3493}" srcOrd="0" destOrd="0" presId="urn:microsoft.com/office/officeart/2005/8/layout/list1"/>
    <dgm:cxn modelId="{F360E7B7-48FE-4929-AA7E-0A6EA1BEE832}" type="presParOf" srcId="{12F6B23C-12E1-4C73-AD66-2D6FA699955D}" destId="{98FC4F75-4C0B-464F-ADC6-F3A62509D2E0}" srcOrd="1" destOrd="0" presId="urn:microsoft.com/office/officeart/2005/8/layout/list1"/>
    <dgm:cxn modelId="{E01835C9-539B-4754-AEB7-2921AE97C0BF}" type="presParOf" srcId="{1160769F-92D8-4E61-AA4D-8E139705ED5E}" destId="{304983A0-9919-44BA-9817-7F642E783815}" srcOrd="1" destOrd="0" presId="urn:microsoft.com/office/officeart/2005/8/layout/list1"/>
    <dgm:cxn modelId="{9FBB458B-EDA4-4BE2-AF24-DDAB6A41531E}" type="presParOf" srcId="{1160769F-92D8-4E61-AA4D-8E139705ED5E}" destId="{C7F229F5-6676-495E-AA60-3F79D7C7C1CE}" srcOrd="2" destOrd="0" presId="urn:microsoft.com/office/officeart/2005/8/layout/list1"/>
    <dgm:cxn modelId="{3E3D2A6F-6DF2-4603-B222-89A624E3CD40}" type="presParOf" srcId="{1160769F-92D8-4E61-AA4D-8E139705ED5E}" destId="{E9EE6DE6-67B7-4966-8C7B-F94FF0793CC4}" srcOrd="3" destOrd="0" presId="urn:microsoft.com/office/officeart/2005/8/layout/list1"/>
    <dgm:cxn modelId="{742E7681-788E-47A8-A2B0-0F4894B00875}" type="presParOf" srcId="{1160769F-92D8-4E61-AA4D-8E139705ED5E}" destId="{85DA5825-F660-4AF5-88C7-E23B44FFE42C}" srcOrd="4" destOrd="0" presId="urn:microsoft.com/office/officeart/2005/8/layout/list1"/>
    <dgm:cxn modelId="{C9D9E9FC-4BE7-4855-8F49-23E31468FBF9}" type="presParOf" srcId="{85DA5825-F660-4AF5-88C7-E23B44FFE42C}" destId="{C039882C-F0F1-4B95-8B13-963D0583F56C}" srcOrd="0" destOrd="0" presId="urn:microsoft.com/office/officeart/2005/8/layout/list1"/>
    <dgm:cxn modelId="{22781DE9-3422-413C-A255-EEADABC96ACF}" type="presParOf" srcId="{85DA5825-F660-4AF5-88C7-E23B44FFE42C}" destId="{9E531F29-C511-4F5C-B3A2-5B9B54F8B3AE}" srcOrd="1" destOrd="0" presId="urn:microsoft.com/office/officeart/2005/8/layout/list1"/>
    <dgm:cxn modelId="{034F67F0-91A9-4D10-8829-6BD42613F932}" type="presParOf" srcId="{1160769F-92D8-4E61-AA4D-8E139705ED5E}" destId="{FAF90FC7-F3BB-4FD8-B951-802129C31CF2}" srcOrd="5" destOrd="0" presId="urn:microsoft.com/office/officeart/2005/8/layout/list1"/>
    <dgm:cxn modelId="{B86918C5-E076-46B5-9381-EC835A75542C}" type="presParOf" srcId="{1160769F-92D8-4E61-AA4D-8E139705ED5E}" destId="{871A5349-C0DB-4062-915A-8608AB6058C5}" srcOrd="6" destOrd="0" presId="urn:microsoft.com/office/officeart/2005/8/layout/list1"/>
    <dgm:cxn modelId="{21C6CAE1-96BA-41BE-869C-BFCF9742EFA7}" type="presParOf" srcId="{1160769F-92D8-4E61-AA4D-8E139705ED5E}" destId="{FC07D76C-7A0B-42A2-AAB7-E77D54E42642}" srcOrd="7" destOrd="0" presId="urn:microsoft.com/office/officeart/2005/8/layout/list1"/>
    <dgm:cxn modelId="{A7083AA7-7300-4331-94B8-7C7666D85B56}" type="presParOf" srcId="{1160769F-92D8-4E61-AA4D-8E139705ED5E}" destId="{8EA4C3C6-3710-466C-8493-AFEE845A9738}" srcOrd="8" destOrd="0" presId="urn:microsoft.com/office/officeart/2005/8/layout/list1"/>
    <dgm:cxn modelId="{6DB600E5-BE13-482F-B93C-A2A738B975D7}" type="presParOf" srcId="{8EA4C3C6-3710-466C-8493-AFEE845A9738}" destId="{5530F166-E7CB-44E3-BD18-387B8633C763}" srcOrd="0" destOrd="0" presId="urn:microsoft.com/office/officeart/2005/8/layout/list1"/>
    <dgm:cxn modelId="{EC1EC89E-15C5-4F17-AEF5-7E613E339D9D}" type="presParOf" srcId="{8EA4C3C6-3710-466C-8493-AFEE845A9738}" destId="{14AB7994-83F4-4FCF-A356-9BA34B90B710}" srcOrd="1" destOrd="0" presId="urn:microsoft.com/office/officeart/2005/8/layout/list1"/>
    <dgm:cxn modelId="{7D58419C-2135-4052-961B-ED1430B67D06}" type="presParOf" srcId="{1160769F-92D8-4E61-AA4D-8E139705ED5E}" destId="{A5149330-D476-4274-A7A2-F0B600DB4DED}" srcOrd="9" destOrd="0" presId="urn:microsoft.com/office/officeart/2005/8/layout/list1"/>
    <dgm:cxn modelId="{EAF7BFFF-C5F0-46FC-BFA9-EB491ADB5EAA}" type="presParOf" srcId="{1160769F-92D8-4E61-AA4D-8E139705ED5E}" destId="{042C90CA-7BAA-4A34-8CCD-005D621AD662}" srcOrd="10" destOrd="0" presId="urn:microsoft.com/office/officeart/2005/8/layout/list1"/>
    <dgm:cxn modelId="{A4D663ED-30D2-47EC-8517-3C35A599B7A3}" type="presParOf" srcId="{1160769F-92D8-4E61-AA4D-8E139705ED5E}" destId="{CC41BB77-02E3-4699-A076-ED749883E3C4}" srcOrd="11" destOrd="0" presId="urn:microsoft.com/office/officeart/2005/8/layout/list1"/>
    <dgm:cxn modelId="{67671D25-753A-413E-8B15-D62D97BB435D}" type="presParOf" srcId="{1160769F-92D8-4E61-AA4D-8E139705ED5E}" destId="{D6ECCE12-928B-4B16-8AED-92F3379BB20E}" srcOrd="12" destOrd="0" presId="urn:microsoft.com/office/officeart/2005/8/layout/list1"/>
    <dgm:cxn modelId="{2DE42824-075F-4770-8D64-0BF2C5A885ED}" type="presParOf" srcId="{D6ECCE12-928B-4B16-8AED-92F3379BB20E}" destId="{44DF4DD7-3062-4BF1-8C99-108AA1DD6DE7}" srcOrd="0" destOrd="0" presId="urn:microsoft.com/office/officeart/2005/8/layout/list1"/>
    <dgm:cxn modelId="{B17B26CF-6DA8-4239-957A-FA513965C577}" type="presParOf" srcId="{D6ECCE12-928B-4B16-8AED-92F3379BB20E}" destId="{5A9C24A2-94C7-4CD6-82EC-B12FF77F5FBD}" srcOrd="1" destOrd="0" presId="urn:microsoft.com/office/officeart/2005/8/layout/list1"/>
    <dgm:cxn modelId="{1A15A714-C8D1-43D9-AEA5-C65969AB14FF}" type="presParOf" srcId="{1160769F-92D8-4E61-AA4D-8E139705ED5E}" destId="{2525A437-989E-4DA2-A324-0771F3CA0EA0}" srcOrd="13" destOrd="0" presId="urn:microsoft.com/office/officeart/2005/8/layout/list1"/>
    <dgm:cxn modelId="{EE4902CA-DE54-46BE-817A-FA0A87AE81B6}" type="presParOf" srcId="{1160769F-92D8-4E61-AA4D-8E139705ED5E}" destId="{65DFA02A-B99E-4214-86FE-64437A35BCF9}"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D9FD96-2222-4B27-AB93-4DF46B5B8370}"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41026D48-1C71-4ACF-97B5-A9ACA5720FA1}">
      <dgm:prSet phldrT="[Text]"/>
      <dgm:spPr/>
      <dgm:t>
        <a:bodyPr/>
        <a:lstStyle/>
        <a:p>
          <a:r>
            <a:rPr lang="en-US" dirty="0"/>
            <a:t>Guided Workflow Bot</a:t>
          </a:r>
        </a:p>
      </dgm:t>
    </dgm:pt>
    <dgm:pt modelId="{CFE8203F-F6CD-4E3D-A37B-33BBC70B7973}" type="parTrans" cxnId="{DAD96561-C8B3-4DFB-8F8D-93438522602B}">
      <dgm:prSet/>
      <dgm:spPr/>
      <dgm:t>
        <a:bodyPr/>
        <a:lstStyle/>
        <a:p>
          <a:endParaRPr lang="en-US"/>
        </a:p>
      </dgm:t>
    </dgm:pt>
    <dgm:pt modelId="{91DE5B41-7CBC-4512-9013-16798C0434A1}" type="sibTrans" cxnId="{DAD96561-C8B3-4DFB-8F8D-93438522602B}">
      <dgm:prSet/>
      <dgm:spPr/>
      <dgm:t>
        <a:bodyPr/>
        <a:lstStyle/>
        <a:p>
          <a:endParaRPr lang="en-US"/>
        </a:p>
      </dgm:t>
    </dgm:pt>
    <dgm:pt modelId="{E31300B8-FB74-4725-B0B4-F4231B628A52}">
      <dgm:prSet phldrT="[Text]"/>
      <dgm:spPr/>
      <dgm:t>
        <a:bodyPr/>
        <a:lstStyle/>
        <a:p>
          <a:r>
            <a:rPr lang="en-US" b="1" i="0" dirty="0"/>
            <a:t>Guided workflows</a:t>
          </a:r>
          <a:r>
            <a:rPr lang="en-US" b="0" i="0" dirty="0"/>
            <a:t> facilitate the way business processes that include SAP steps can be implemented and align business users without requiring an extensive understanding of the underlying SAP process</a:t>
          </a:r>
          <a:endParaRPr lang="en-US" dirty="0"/>
        </a:p>
      </dgm:t>
    </dgm:pt>
    <dgm:pt modelId="{87766F5A-C401-45E3-A487-A2C82BAAEF19}" type="parTrans" cxnId="{430FA0C9-9E53-4859-9A59-FC97318B8092}">
      <dgm:prSet/>
      <dgm:spPr/>
      <dgm:t>
        <a:bodyPr/>
        <a:lstStyle/>
        <a:p>
          <a:endParaRPr lang="en-US"/>
        </a:p>
      </dgm:t>
    </dgm:pt>
    <dgm:pt modelId="{CE7BEF69-6F15-4D4E-8D67-AE824C571B75}" type="sibTrans" cxnId="{430FA0C9-9E53-4859-9A59-FC97318B8092}">
      <dgm:prSet/>
      <dgm:spPr/>
      <dgm:t>
        <a:bodyPr/>
        <a:lstStyle/>
        <a:p>
          <a:endParaRPr lang="en-US"/>
        </a:p>
      </dgm:t>
    </dgm:pt>
    <dgm:pt modelId="{FCDCFCF7-755A-4EAF-B00D-F8ED10A607F4}">
      <dgm:prSet phldrT="[Text]"/>
      <dgm:spPr/>
      <dgm:t>
        <a:bodyPr/>
        <a:lstStyle/>
        <a:p>
          <a:r>
            <a:rPr lang="en-US" b="1" i="0" dirty="0"/>
            <a:t>Workflow</a:t>
          </a:r>
          <a:r>
            <a:rPr lang="en-US" b="0" i="0" dirty="0"/>
            <a:t> automation enhances company productivity through structured systems.</a:t>
          </a:r>
          <a:endParaRPr lang="en-US" dirty="0"/>
        </a:p>
      </dgm:t>
    </dgm:pt>
    <dgm:pt modelId="{DF53D7C1-6A3F-463A-94C9-0D8A18CF0A10}" type="parTrans" cxnId="{D22903C8-0691-4180-AA62-5A09F898E969}">
      <dgm:prSet/>
      <dgm:spPr/>
      <dgm:t>
        <a:bodyPr/>
        <a:lstStyle/>
        <a:p>
          <a:endParaRPr lang="en-US"/>
        </a:p>
      </dgm:t>
    </dgm:pt>
    <dgm:pt modelId="{6E85E33B-330B-4A9C-B8E1-2FD3B6C42C4A}" type="sibTrans" cxnId="{D22903C8-0691-4180-AA62-5A09F898E969}">
      <dgm:prSet/>
      <dgm:spPr/>
      <dgm:t>
        <a:bodyPr/>
        <a:lstStyle/>
        <a:p>
          <a:endParaRPr lang="en-US"/>
        </a:p>
      </dgm:t>
    </dgm:pt>
    <dgm:pt modelId="{01C26E5E-052C-4183-A7F9-30C762C476E7}">
      <dgm:prSet phldrT="[Text]"/>
      <dgm:spPr/>
      <dgm:t>
        <a:bodyPr/>
        <a:lstStyle/>
        <a:p>
          <a:pPr>
            <a:buNone/>
          </a:pPr>
          <a:r>
            <a:rPr lang="en-US" dirty="0"/>
            <a:t>Knowledge Base </a:t>
          </a:r>
        </a:p>
      </dgm:t>
    </dgm:pt>
    <dgm:pt modelId="{80DF2444-FA7B-47C5-8DEF-0106E089CE33}" type="parTrans" cxnId="{10D93FF8-E469-4947-9F10-68953265D96C}">
      <dgm:prSet/>
      <dgm:spPr/>
      <dgm:t>
        <a:bodyPr/>
        <a:lstStyle/>
        <a:p>
          <a:endParaRPr lang="en-US"/>
        </a:p>
      </dgm:t>
    </dgm:pt>
    <dgm:pt modelId="{E5F31F83-9F10-4163-83C8-9B3CCD2C2478}" type="sibTrans" cxnId="{10D93FF8-E469-4947-9F10-68953265D96C}">
      <dgm:prSet/>
      <dgm:spPr/>
      <dgm:t>
        <a:bodyPr/>
        <a:lstStyle/>
        <a:p>
          <a:endParaRPr lang="en-US"/>
        </a:p>
      </dgm:t>
    </dgm:pt>
    <dgm:pt modelId="{4748BA4A-3488-41ED-968F-9A3F87274383}">
      <dgm:prSet phldrT="[Text]"/>
      <dgm:spPr/>
      <dgm:t>
        <a:bodyPr/>
        <a:lstStyle/>
        <a:p>
          <a:r>
            <a:rPr lang="en-US" dirty="0"/>
            <a:t>Its e</a:t>
          </a:r>
          <a:r>
            <a:rPr lang="en-US" b="1" dirty="0"/>
            <a:t>asy integrable, and </a:t>
          </a:r>
          <a:r>
            <a:rPr lang="en-US" dirty="0"/>
            <a:t>can be integrated with CCE, Sugar CRM or any other application.</a:t>
          </a:r>
        </a:p>
      </dgm:t>
    </dgm:pt>
    <dgm:pt modelId="{C46B6937-8F86-46B9-827C-4151AFE4E2AD}" type="parTrans" cxnId="{DA2C8C84-F1AD-49AB-B74F-AB42FCAB4180}">
      <dgm:prSet/>
      <dgm:spPr/>
      <dgm:t>
        <a:bodyPr/>
        <a:lstStyle/>
        <a:p>
          <a:endParaRPr lang="en-US"/>
        </a:p>
      </dgm:t>
    </dgm:pt>
    <dgm:pt modelId="{1D993EF7-2354-43AD-90F3-E35DA256F02F}" type="sibTrans" cxnId="{DA2C8C84-F1AD-49AB-B74F-AB42FCAB4180}">
      <dgm:prSet/>
      <dgm:spPr/>
      <dgm:t>
        <a:bodyPr/>
        <a:lstStyle/>
        <a:p>
          <a:endParaRPr lang="en-US"/>
        </a:p>
      </dgm:t>
    </dgm:pt>
    <dgm:pt modelId="{69394868-5B3F-41CB-8473-789610D6EE52}">
      <dgm:prSet phldrT="[Text]"/>
      <dgm:spPr/>
      <dgm:t>
        <a:bodyPr/>
        <a:lstStyle/>
        <a:p>
          <a:r>
            <a:rPr lang="en-US" b="0" i="0" dirty="0"/>
            <a:t>Helps agents to work faster, better, save time and provided the right information at the right time within the business </a:t>
          </a:r>
          <a:r>
            <a:rPr lang="en-US" b="1" i="0" dirty="0"/>
            <a:t>workflow.</a:t>
          </a:r>
          <a:endParaRPr lang="en-US" dirty="0"/>
        </a:p>
      </dgm:t>
    </dgm:pt>
    <dgm:pt modelId="{0AFA89FE-8482-475F-9922-189109AE93D3}" type="parTrans" cxnId="{F9FCAF56-9DA8-4902-9558-A6D2140FC67A}">
      <dgm:prSet/>
      <dgm:spPr/>
      <dgm:t>
        <a:bodyPr/>
        <a:lstStyle/>
        <a:p>
          <a:endParaRPr lang="en-US"/>
        </a:p>
      </dgm:t>
    </dgm:pt>
    <dgm:pt modelId="{7F8EBD97-F60B-4EC7-9F86-FA592E594A23}" type="sibTrans" cxnId="{F9FCAF56-9DA8-4902-9558-A6D2140FC67A}">
      <dgm:prSet/>
      <dgm:spPr/>
      <dgm:t>
        <a:bodyPr/>
        <a:lstStyle/>
        <a:p>
          <a:endParaRPr lang="en-US"/>
        </a:p>
      </dgm:t>
    </dgm:pt>
    <dgm:pt modelId="{A8FE675D-AE9F-472C-98A3-D45EEFC56F05}">
      <dgm:prSet/>
      <dgm:spPr/>
      <dgm:t>
        <a:bodyPr/>
        <a:lstStyle/>
        <a:p>
          <a:r>
            <a:rPr lang="en-US" dirty="0"/>
            <a:t>Search seamlessly across a wide range of content and provide relevance-ranked results.</a:t>
          </a:r>
        </a:p>
      </dgm:t>
    </dgm:pt>
    <dgm:pt modelId="{82B6D055-7548-431F-B123-F78FB2BBAEE7}" type="parTrans" cxnId="{1F1B8F27-B7AB-4D09-B4F1-D8183DAE67F2}">
      <dgm:prSet/>
      <dgm:spPr/>
      <dgm:t>
        <a:bodyPr/>
        <a:lstStyle/>
        <a:p>
          <a:endParaRPr lang="en-US"/>
        </a:p>
      </dgm:t>
    </dgm:pt>
    <dgm:pt modelId="{754B2121-2EEF-4971-B96F-A4A1B0B9E52C}" type="sibTrans" cxnId="{1F1B8F27-B7AB-4D09-B4F1-D8183DAE67F2}">
      <dgm:prSet/>
      <dgm:spPr/>
      <dgm:t>
        <a:bodyPr/>
        <a:lstStyle/>
        <a:p>
          <a:endParaRPr lang="en-US"/>
        </a:p>
      </dgm:t>
    </dgm:pt>
    <dgm:pt modelId="{3D2730D4-25F1-449B-8C87-B24EF1135746}">
      <dgm:prSet/>
      <dgm:spPr/>
      <dgm:t>
        <a:bodyPr/>
        <a:lstStyle/>
        <a:p>
          <a:r>
            <a:rPr lang="en-US" b="1" dirty="0"/>
            <a:t>Upload multiple documents of different formats.</a:t>
          </a:r>
          <a:endParaRPr lang="en-US" dirty="0"/>
        </a:p>
      </dgm:t>
    </dgm:pt>
    <dgm:pt modelId="{91C52781-AC9A-4C80-B584-F4F26F9E7012}" type="parTrans" cxnId="{75991119-C493-48D0-9BFD-BDE8C6209CDE}">
      <dgm:prSet/>
      <dgm:spPr/>
      <dgm:t>
        <a:bodyPr/>
        <a:lstStyle/>
        <a:p>
          <a:endParaRPr lang="en-US"/>
        </a:p>
      </dgm:t>
    </dgm:pt>
    <dgm:pt modelId="{4F24C3A1-906F-42BF-87C7-E369DB6CE36E}" type="sibTrans" cxnId="{75991119-C493-48D0-9BFD-BDE8C6209CDE}">
      <dgm:prSet/>
      <dgm:spPr/>
      <dgm:t>
        <a:bodyPr/>
        <a:lstStyle/>
        <a:p>
          <a:endParaRPr lang="en-US"/>
        </a:p>
      </dgm:t>
    </dgm:pt>
    <dgm:pt modelId="{B9C4FD6E-F0E5-4D3D-B49F-6813859A6502}">
      <dgm:prSet/>
      <dgm:spPr/>
      <dgm:t>
        <a:bodyPr/>
        <a:lstStyle/>
        <a:p>
          <a:r>
            <a:rPr lang="en-US" b="1" dirty="0"/>
            <a:t>S</a:t>
          </a:r>
          <a:r>
            <a:rPr lang="en-US" dirty="0"/>
            <a:t>earched result won't vary from agent to agent and response time will be greatly reduced.</a:t>
          </a:r>
        </a:p>
      </dgm:t>
    </dgm:pt>
    <dgm:pt modelId="{C2FF7E10-CEEE-4840-A2FE-37A36C81F1B2}" type="parTrans" cxnId="{CD586621-F07A-4173-87F1-F0A2C35DE274}">
      <dgm:prSet/>
      <dgm:spPr/>
      <dgm:t>
        <a:bodyPr/>
        <a:lstStyle/>
        <a:p>
          <a:endParaRPr lang="en-US"/>
        </a:p>
      </dgm:t>
    </dgm:pt>
    <dgm:pt modelId="{59F62842-2161-421A-96FA-BB27C345F61B}" type="sibTrans" cxnId="{CD586621-F07A-4173-87F1-F0A2C35DE274}">
      <dgm:prSet/>
      <dgm:spPr/>
      <dgm:t>
        <a:bodyPr/>
        <a:lstStyle/>
        <a:p>
          <a:endParaRPr lang="en-US"/>
        </a:p>
      </dgm:t>
    </dgm:pt>
    <dgm:pt modelId="{EE744F1E-8FED-4EB5-8BBD-DEAF8EB5BDD2}">
      <dgm:prSet/>
      <dgm:spPr/>
      <dgm:t>
        <a:bodyPr/>
        <a:lstStyle/>
        <a:p>
          <a:r>
            <a:rPr lang="en-US" b="1" dirty="0"/>
            <a:t>Improves agent satisfaction as a</a:t>
          </a:r>
          <a:r>
            <a:rPr lang="en-US" dirty="0"/>
            <a:t>gents no longer have to hunt through hundreds of macros for the best answer to a question.</a:t>
          </a:r>
        </a:p>
      </dgm:t>
    </dgm:pt>
    <dgm:pt modelId="{6297FABA-DAC8-45B6-BDD7-F2E11FD5E32B}" type="parTrans" cxnId="{B3B22482-7E29-4692-AB0E-8BE4E6C907EC}">
      <dgm:prSet/>
      <dgm:spPr/>
      <dgm:t>
        <a:bodyPr/>
        <a:lstStyle/>
        <a:p>
          <a:endParaRPr lang="en-US"/>
        </a:p>
      </dgm:t>
    </dgm:pt>
    <dgm:pt modelId="{3CBA805B-6DFD-4A3D-BFD4-DFD6F18F397D}" type="sibTrans" cxnId="{B3B22482-7E29-4692-AB0E-8BE4E6C907EC}">
      <dgm:prSet/>
      <dgm:spPr/>
      <dgm:t>
        <a:bodyPr/>
        <a:lstStyle/>
        <a:p>
          <a:endParaRPr lang="en-US"/>
        </a:p>
      </dgm:t>
    </dgm:pt>
    <dgm:pt modelId="{6C98787F-3060-423A-B79C-F0C41BB05999}">
      <dgm:prSet phldrT="[Text]"/>
      <dgm:spPr/>
      <dgm:t>
        <a:bodyPr/>
        <a:lstStyle/>
        <a:p>
          <a:r>
            <a:rPr lang="en-US" dirty="0"/>
            <a:t>User friendly UI to configure workflow with </a:t>
          </a:r>
          <a:r>
            <a:rPr lang="en-US" b="0" i="0" dirty="0"/>
            <a:t>advance branching option</a:t>
          </a:r>
          <a:endParaRPr lang="en-US" dirty="0"/>
        </a:p>
      </dgm:t>
    </dgm:pt>
    <dgm:pt modelId="{165B6A4A-157A-4EEE-B0AA-5A41B25AC0CC}" type="parTrans" cxnId="{991DC870-0905-4211-BF65-94589B20C483}">
      <dgm:prSet/>
      <dgm:spPr/>
      <dgm:t>
        <a:bodyPr/>
        <a:lstStyle/>
        <a:p>
          <a:endParaRPr lang="en-US"/>
        </a:p>
      </dgm:t>
    </dgm:pt>
    <dgm:pt modelId="{833811AB-8BB7-4DE5-84C5-A9E06572FE1B}" type="sibTrans" cxnId="{991DC870-0905-4211-BF65-94589B20C483}">
      <dgm:prSet/>
      <dgm:spPr/>
      <dgm:t>
        <a:bodyPr/>
        <a:lstStyle/>
        <a:p>
          <a:endParaRPr lang="en-US"/>
        </a:p>
      </dgm:t>
    </dgm:pt>
    <dgm:pt modelId="{3DDD295F-FA0A-4B69-AC82-2228BD5DAE59}" type="pres">
      <dgm:prSet presAssocID="{B8D9FD96-2222-4B27-AB93-4DF46B5B8370}" presName="Name0" presStyleCnt="0">
        <dgm:presLayoutVars>
          <dgm:dir/>
          <dgm:resizeHandles val="exact"/>
        </dgm:presLayoutVars>
      </dgm:prSet>
      <dgm:spPr/>
    </dgm:pt>
    <dgm:pt modelId="{33F05C07-CE4B-42D1-838B-77B4DC1D50B1}" type="pres">
      <dgm:prSet presAssocID="{41026D48-1C71-4ACF-97B5-A9ACA5720FA1}" presName="node" presStyleLbl="node1" presStyleIdx="0" presStyleCnt="2">
        <dgm:presLayoutVars>
          <dgm:bulletEnabled val="1"/>
        </dgm:presLayoutVars>
      </dgm:prSet>
      <dgm:spPr/>
    </dgm:pt>
    <dgm:pt modelId="{5298BE1E-025F-42A7-914E-765F45228865}" type="pres">
      <dgm:prSet presAssocID="{91DE5B41-7CBC-4512-9013-16798C0434A1}" presName="sibTrans" presStyleCnt="0"/>
      <dgm:spPr/>
    </dgm:pt>
    <dgm:pt modelId="{C49B04C3-10CB-46B8-8E47-1103E0296680}" type="pres">
      <dgm:prSet presAssocID="{01C26E5E-052C-4183-A7F9-30C762C476E7}" presName="node" presStyleLbl="node1" presStyleIdx="1" presStyleCnt="2">
        <dgm:presLayoutVars>
          <dgm:bulletEnabled val="1"/>
        </dgm:presLayoutVars>
      </dgm:prSet>
      <dgm:spPr/>
    </dgm:pt>
  </dgm:ptLst>
  <dgm:cxnLst>
    <dgm:cxn modelId="{75991119-C493-48D0-9BFD-BDE8C6209CDE}" srcId="{01C26E5E-052C-4183-A7F9-30C762C476E7}" destId="{3D2730D4-25F1-449B-8C87-B24EF1135746}" srcOrd="2" destOrd="0" parTransId="{91C52781-AC9A-4C80-B584-F4F26F9E7012}" sibTransId="{4F24C3A1-906F-42BF-87C7-E369DB6CE36E}"/>
    <dgm:cxn modelId="{CD586621-F07A-4173-87F1-F0A2C35DE274}" srcId="{01C26E5E-052C-4183-A7F9-30C762C476E7}" destId="{B9C4FD6E-F0E5-4D3D-B49F-6813859A6502}" srcOrd="3" destOrd="0" parTransId="{C2FF7E10-CEEE-4840-A2FE-37A36C81F1B2}" sibTransId="{59F62842-2161-421A-96FA-BB27C345F61B}"/>
    <dgm:cxn modelId="{1F1B8F27-B7AB-4D09-B4F1-D8183DAE67F2}" srcId="{01C26E5E-052C-4183-A7F9-30C762C476E7}" destId="{A8FE675D-AE9F-472C-98A3-D45EEFC56F05}" srcOrd="1" destOrd="0" parTransId="{82B6D055-7548-431F-B123-F78FB2BBAEE7}" sibTransId="{754B2121-2EEF-4971-B96F-A4A1B0B9E52C}"/>
    <dgm:cxn modelId="{4FA93F28-5714-480A-BC11-C4481AA5E599}" type="presOf" srcId="{B8D9FD96-2222-4B27-AB93-4DF46B5B8370}" destId="{3DDD295F-FA0A-4B69-AC82-2228BD5DAE59}" srcOrd="0" destOrd="0" presId="urn:microsoft.com/office/officeart/2005/8/layout/hList6"/>
    <dgm:cxn modelId="{3FE4665F-A1BF-4379-A7F8-9989BA377953}" type="presOf" srcId="{41026D48-1C71-4ACF-97B5-A9ACA5720FA1}" destId="{33F05C07-CE4B-42D1-838B-77B4DC1D50B1}" srcOrd="0" destOrd="0" presId="urn:microsoft.com/office/officeart/2005/8/layout/hList6"/>
    <dgm:cxn modelId="{DAD96561-C8B3-4DFB-8F8D-93438522602B}" srcId="{B8D9FD96-2222-4B27-AB93-4DF46B5B8370}" destId="{41026D48-1C71-4ACF-97B5-A9ACA5720FA1}" srcOrd="0" destOrd="0" parTransId="{CFE8203F-F6CD-4E3D-A37B-33BBC70B7973}" sibTransId="{91DE5B41-7CBC-4512-9013-16798C0434A1}"/>
    <dgm:cxn modelId="{F88B636A-99C2-4CEC-9EFA-D3F9A063A566}" type="presOf" srcId="{FCDCFCF7-755A-4EAF-B00D-F8ED10A607F4}" destId="{33F05C07-CE4B-42D1-838B-77B4DC1D50B1}" srcOrd="0" destOrd="2" presId="urn:microsoft.com/office/officeart/2005/8/layout/hList6"/>
    <dgm:cxn modelId="{991DC870-0905-4211-BF65-94589B20C483}" srcId="{41026D48-1C71-4ACF-97B5-A9ACA5720FA1}" destId="{6C98787F-3060-423A-B79C-F0C41BB05999}" srcOrd="3" destOrd="0" parTransId="{165B6A4A-157A-4EEE-B0AA-5A41B25AC0CC}" sibTransId="{833811AB-8BB7-4DE5-84C5-A9E06572FE1B}"/>
    <dgm:cxn modelId="{F9FCAF56-9DA8-4902-9558-A6D2140FC67A}" srcId="{41026D48-1C71-4ACF-97B5-A9ACA5720FA1}" destId="{69394868-5B3F-41CB-8473-789610D6EE52}" srcOrd="2" destOrd="0" parTransId="{0AFA89FE-8482-475F-9922-189109AE93D3}" sibTransId="{7F8EBD97-F60B-4EC7-9F86-FA592E594A23}"/>
    <dgm:cxn modelId="{F0B7EE77-796F-43BA-BD8E-13004176045D}" type="presOf" srcId="{A8FE675D-AE9F-472C-98A3-D45EEFC56F05}" destId="{C49B04C3-10CB-46B8-8E47-1103E0296680}" srcOrd="0" destOrd="2" presId="urn:microsoft.com/office/officeart/2005/8/layout/hList6"/>
    <dgm:cxn modelId="{3DB9127A-825E-4D78-B24B-EBABB5ED1FD4}" type="presOf" srcId="{6C98787F-3060-423A-B79C-F0C41BB05999}" destId="{33F05C07-CE4B-42D1-838B-77B4DC1D50B1}" srcOrd="0" destOrd="4" presId="urn:microsoft.com/office/officeart/2005/8/layout/hList6"/>
    <dgm:cxn modelId="{B3B22482-7E29-4692-AB0E-8BE4E6C907EC}" srcId="{01C26E5E-052C-4183-A7F9-30C762C476E7}" destId="{EE744F1E-8FED-4EB5-8BBD-DEAF8EB5BDD2}" srcOrd="4" destOrd="0" parTransId="{6297FABA-DAC8-45B6-BDD7-F2E11FD5E32B}" sibTransId="{3CBA805B-6DFD-4A3D-BFD4-DFD6F18F397D}"/>
    <dgm:cxn modelId="{879D6A82-299D-4049-A009-AADCD9385066}" type="presOf" srcId="{3D2730D4-25F1-449B-8C87-B24EF1135746}" destId="{C49B04C3-10CB-46B8-8E47-1103E0296680}" srcOrd="0" destOrd="3" presId="urn:microsoft.com/office/officeart/2005/8/layout/hList6"/>
    <dgm:cxn modelId="{A1569782-83F3-46F3-ABDC-122F01AD39C3}" type="presOf" srcId="{4748BA4A-3488-41ED-968F-9A3F87274383}" destId="{C49B04C3-10CB-46B8-8E47-1103E0296680}" srcOrd="0" destOrd="1" presId="urn:microsoft.com/office/officeart/2005/8/layout/hList6"/>
    <dgm:cxn modelId="{DA2C8C84-F1AD-49AB-B74F-AB42FCAB4180}" srcId="{01C26E5E-052C-4183-A7F9-30C762C476E7}" destId="{4748BA4A-3488-41ED-968F-9A3F87274383}" srcOrd="0" destOrd="0" parTransId="{C46B6937-8F86-46B9-827C-4151AFE4E2AD}" sibTransId="{1D993EF7-2354-43AD-90F3-E35DA256F02F}"/>
    <dgm:cxn modelId="{DDD0B289-384C-401E-956C-B6689DB7B3A1}" type="presOf" srcId="{69394868-5B3F-41CB-8473-789610D6EE52}" destId="{33F05C07-CE4B-42D1-838B-77B4DC1D50B1}" srcOrd="0" destOrd="3" presId="urn:microsoft.com/office/officeart/2005/8/layout/hList6"/>
    <dgm:cxn modelId="{C74860A5-7632-4FAF-B571-457DA52E59F7}" type="presOf" srcId="{EE744F1E-8FED-4EB5-8BBD-DEAF8EB5BDD2}" destId="{C49B04C3-10CB-46B8-8E47-1103E0296680}" srcOrd="0" destOrd="5" presId="urn:microsoft.com/office/officeart/2005/8/layout/hList6"/>
    <dgm:cxn modelId="{D22903C8-0691-4180-AA62-5A09F898E969}" srcId="{41026D48-1C71-4ACF-97B5-A9ACA5720FA1}" destId="{FCDCFCF7-755A-4EAF-B00D-F8ED10A607F4}" srcOrd="1" destOrd="0" parTransId="{DF53D7C1-6A3F-463A-94C9-0D8A18CF0A10}" sibTransId="{6E85E33B-330B-4A9C-B8E1-2FD3B6C42C4A}"/>
    <dgm:cxn modelId="{430FA0C9-9E53-4859-9A59-FC97318B8092}" srcId="{41026D48-1C71-4ACF-97B5-A9ACA5720FA1}" destId="{E31300B8-FB74-4725-B0B4-F4231B628A52}" srcOrd="0" destOrd="0" parTransId="{87766F5A-C401-45E3-A487-A2C82BAAEF19}" sibTransId="{CE7BEF69-6F15-4D4E-8D67-AE824C571B75}"/>
    <dgm:cxn modelId="{0294B6CC-73D8-4AD5-A05B-4718BD3444F6}" type="presOf" srcId="{01C26E5E-052C-4183-A7F9-30C762C476E7}" destId="{C49B04C3-10CB-46B8-8E47-1103E0296680}" srcOrd="0" destOrd="0" presId="urn:microsoft.com/office/officeart/2005/8/layout/hList6"/>
    <dgm:cxn modelId="{BF0BE4DC-F601-4406-A829-8B78822AC5C4}" type="presOf" srcId="{E31300B8-FB74-4725-B0B4-F4231B628A52}" destId="{33F05C07-CE4B-42D1-838B-77B4DC1D50B1}" srcOrd="0" destOrd="1" presId="urn:microsoft.com/office/officeart/2005/8/layout/hList6"/>
    <dgm:cxn modelId="{10D93FF8-E469-4947-9F10-68953265D96C}" srcId="{B8D9FD96-2222-4B27-AB93-4DF46B5B8370}" destId="{01C26E5E-052C-4183-A7F9-30C762C476E7}" srcOrd="1" destOrd="0" parTransId="{80DF2444-FA7B-47C5-8DEF-0106E089CE33}" sibTransId="{E5F31F83-9F10-4163-83C8-9B3CCD2C2478}"/>
    <dgm:cxn modelId="{BDE547FE-AE74-4418-8793-6E1CA9E5E1D1}" type="presOf" srcId="{B9C4FD6E-F0E5-4D3D-B49F-6813859A6502}" destId="{C49B04C3-10CB-46B8-8E47-1103E0296680}" srcOrd="0" destOrd="4" presId="urn:microsoft.com/office/officeart/2005/8/layout/hList6"/>
    <dgm:cxn modelId="{E65C6F03-DD2E-41B6-9001-603C3CF5DE85}" type="presParOf" srcId="{3DDD295F-FA0A-4B69-AC82-2228BD5DAE59}" destId="{33F05C07-CE4B-42D1-838B-77B4DC1D50B1}" srcOrd="0" destOrd="0" presId="urn:microsoft.com/office/officeart/2005/8/layout/hList6"/>
    <dgm:cxn modelId="{32CD49B3-45B1-4210-8B74-CA3ED777C307}" type="presParOf" srcId="{3DDD295F-FA0A-4B69-AC82-2228BD5DAE59}" destId="{5298BE1E-025F-42A7-914E-765F45228865}" srcOrd="1" destOrd="0" presId="urn:microsoft.com/office/officeart/2005/8/layout/hList6"/>
    <dgm:cxn modelId="{4D5E6664-0174-4BA3-A6C8-90BE8E77FB20}" type="presParOf" srcId="{3DDD295F-FA0A-4B69-AC82-2228BD5DAE59}" destId="{C49B04C3-10CB-46B8-8E47-1103E0296680}" srcOrd="2"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40731-9B70-4F6D-83BE-703BCA5359B8}" type="doc">
      <dgm:prSet loTypeId="urn:microsoft.com/office/officeart/2011/layout/HexagonRadial" loCatId="cycle" qsTypeId="urn:microsoft.com/office/officeart/2005/8/quickstyle/simple1" qsCatId="simple" csTypeId="urn:microsoft.com/office/officeart/2005/8/colors/colorful1" csCatId="colorful" phldr="1"/>
      <dgm:spPr/>
      <dgm:t>
        <a:bodyPr/>
        <a:lstStyle/>
        <a:p>
          <a:endParaRPr lang="en-US"/>
        </a:p>
      </dgm:t>
    </dgm:pt>
    <dgm:pt modelId="{8C8717BC-1221-4319-BC9B-6D08C99EDA3B}">
      <dgm:prSet phldrT="[Text]" custT="1"/>
      <dgm:spPr/>
      <dgm:t>
        <a:bodyPr/>
        <a:lstStyle/>
        <a:p>
          <a:r>
            <a:rPr lang="en-US" sz="1800" dirty="0"/>
            <a:t>Chat &amp; Voice </a:t>
          </a:r>
        </a:p>
        <a:p>
          <a:r>
            <a:rPr lang="en-US" sz="1800" dirty="0"/>
            <a:t>Practice</a:t>
          </a:r>
        </a:p>
      </dgm:t>
    </dgm:pt>
    <dgm:pt modelId="{757F99C6-9067-4BCF-895F-24C3FFC787A6}" type="parTrans" cxnId="{0A070EB0-866A-433E-9A31-50B3831EC38A}">
      <dgm:prSet/>
      <dgm:spPr/>
      <dgm:t>
        <a:bodyPr/>
        <a:lstStyle/>
        <a:p>
          <a:endParaRPr lang="en-US"/>
        </a:p>
      </dgm:t>
    </dgm:pt>
    <dgm:pt modelId="{39D94D99-7D59-47EB-9CF7-6793F6BDAD75}" type="sibTrans" cxnId="{0A070EB0-866A-433E-9A31-50B3831EC38A}">
      <dgm:prSet/>
      <dgm:spPr/>
      <dgm:t>
        <a:bodyPr/>
        <a:lstStyle/>
        <a:p>
          <a:endParaRPr lang="en-US"/>
        </a:p>
      </dgm:t>
    </dgm:pt>
    <dgm:pt modelId="{94515453-2A68-49C6-8838-DEAE5F0504A0}">
      <dgm:prSet phldrT="[Text]"/>
      <dgm:spPr/>
      <dgm:t>
        <a:bodyPr/>
        <a:lstStyle/>
        <a:p>
          <a:r>
            <a:rPr lang="en-US" dirty="0"/>
            <a:t>NLP</a:t>
          </a:r>
        </a:p>
      </dgm:t>
    </dgm:pt>
    <dgm:pt modelId="{05085B75-C755-4DC6-8EF5-1FEFEB9D5241}" type="parTrans" cxnId="{42867FB2-4A24-47EC-965C-3A64C2788AB7}">
      <dgm:prSet/>
      <dgm:spPr/>
      <dgm:t>
        <a:bodyPr/>
        <a:lstStyle/>
        <a:p>
          <a:endParaRPr lang="en-US"/>
        </a:p>
      </dgm:t>
    </dgm:pt>
    <dgm:pt modelId="{6AA8770A-AF09-4D60-AEB4-61B1B7E4CD2C}" type="sibTrans" cxnId="{42867FB2-4A24-47EC-965C-3A64C2788AB7}">
      <dgm:prSet/>
      <dgm:spPr/>
      <dgm:t>
        <a:bodyPr/>
        <a:lstStyle/>
        <a:p>
          <a:endParaRPr lang="en-US"/>
        </a:p>
      </dgm:t>
    </dgm:pt>
    <dgm:pt modelId="{A8312B00-6B48-4624-9131-60627FAB1B4D}">
      <dgm:prSet phldrT="[Text]"/>
      <dgm:spPr/>
      <dgm:t>
        <a:bodyPr/>
        <a:lstStyle/>
        <a:p>
          <a:r>
            <a:rPr lang="en-US" dirty="0"/>
            <a:t>Usecase with Multiple Scenario</a:t>
          </a:r>
        </a:p>
      </dgm:t>
    </dgm:pt>
    <dgm:pt modelId="{63A32E66-04DD-42FE-9B98-B3B13EB2069D}" type="parTrans" cxnId="{1BAB3005-35E7-4EF5-9EAC-C34D8C5DF0DA}">
      <dgm:prSet/>
      <dgm:spPr/>
      <dgm:t>
        <a:bodyPr/>
        <a:lstStyle/>
        <a:p>
          <a:endParaRPr lang="en-US"/>
        </a:p>
      </dgm:t>
    </dgm:pt>
    <dgm:pt modelId="{9E7BDF45-740E-4B24-802D-21E01BB39AA7}" type="sibTrans" cxnId="{1BAB3005-35E7-4EF5-9EAC-C34D8C5DF0DA}">
      <dgm:prSet/>
      <dgm:spPr/>
      <dgm:t>
        <a:bodyPr/>
        <a:lstStyle/>
        <a:p>
          <a:endParaRPr lang="en-US"/>
        </a:p>
      </dgm:t>
    </dgm:pt>
    <dgm:pt modelId="{A22A0ED7-247C-4207-8896-E4F306D34864}">
      <dgm:prSet phldrT="[Text]"/>
      <dgm:spPr/>
      <dgm:t>
        <a:bodyPr/>
        <a:lstStyle/>
        <a:p>
          <a:r>
            <a:rPr lang="en-US" dirty="0"/>
            <a:t>Reporting </a:t>
          </a:r>
        </a:p>
      </dgm:t>
    </dgm:pt>
    <dgm:pt modelId="{E4797B6F-CB95-4E4A-97BA-18ED405C889A}" type="parTrans" cxnId="{5D9A7DBB-3A7B-4215-A0AA-3EA4F29BB3E3}">
      <dgm:prSet/>
      <dgm:spPr/>
      <dgm:t>
        <a:bodyPr/>
        <a:lstStyle/>
        <a:p>
          <a:endParaRPr lang="en-US"/>
        </a:p>
      </dgm:t>
    </dgm:pt>
    <dgm:pt modelId="{B7BBF9A4-2CC7-4252-9826-98893C8985D7}" type="sibTrans" cxnId="{5D9A7DBB-3A7B-4215-A0AA-3EA4F29BB3E3}">
      <dgm:prSet/>
      <dgm:spPr/>
      <dgm:t>
        <a:bodyPr/>
        <a:lstStyle/>
        <a:p>
          <a:endParaRPr lang="en-US"/>
        </a:p>
      </dgm:t>
    </dgm:pt>
    <dgm:pt modelId="{B10C890A-545E-4A75-95D9-2C0A9B0C9E86}">
      <dgm:prSet phldrT="[Text]"/>
      <dgm:spPr/>
      <dgm:t>
        <a:bodyPr/>
        <a:lstStyle/>
        <a:p>
          <a:r>
            <a:rPr lang="en-US" dirty="0"/>
            <a:t>Multiple Bot Voice Accents </a:t>
          </a:r>
        </a:p>
      </dgm:t>
    </dgm:pt>
    <dgm:pt modelId="{396BAE3F-6257-43D2-8C0C-4078FA97B280}" type="parTrans" cxnId="{05EF1C68-CB25-4DC8-9D95-204B3CE85F3C}">
      <dgm:prSet/>
      <dgm:spPr/>
      <dgm:t>
        <a:bodyPr/>
        <a:lstStyle/>
        <a:p>
          <a:endParaRPr lang="en-US"/>
        </a:p>
      </dgm:t>
    </dgm:pt>
    <dgm:pt modelId="{A14844B6-7040-4F51-A4B0-C3AEFAF6C287}" type="sibTrans" cxnId="{05EF1C68-CB25-4DC8-9D95-204B3CE85F3C}">
      <dgm:prSet/>
      <dgm:spPr/>
      <dgm:t>
        <a:bodyPr/>
        <a:lstStyle/>
        <a:p>
          <a:endParaRPr lang="en-US"/>
        </a:p>
      </dgm:t>
    </dgm:pt>
    <dgm:pt modelId="{6D80CB47-D55E-4651-8914-9C3B1C8C1851}">
      <dgm:prSet phldrT="[Text]"/>
      <dgm:spPr/>
      <dgm:t>
        <a:bodyPr/>
        <a:lstStyle/>
        <a:p>
          <a:r>
            <a:rPr lang="en-US" dirty="0"/>
            <a:t>Improve AHT</a:t>
          </a:r>
        </a:p>
      </dgm:t>
    </dgm:pt>
    <dgm:pt modelId="{D2350F1C-A64F-455F-AF64-FAA4061B6CBD}" type="parTrans" cxnId="{DEC24A8B-C011-409C-8D78-CC5A2564E6BC}">
      <dgm:prSet/>
      <dgm:spPr/>
      <dgm:t>
        <a:bodyPr/>
        <a:lstStyle/>
        <a:p>
          <a:endParaRPr lang="en-US"/>
        </a:p>
      </dgm:t>
    </dgm:pt>
    <dgm:pt modelId="{FE0C7ABF-02D4-4F36-AC2E-FC3FC50883A3}" type="sibTrans" cxnId="{DEC24A8B-C011-409C-8D78-CC5A2564E6BC}">
      <dgm:prSet/>
      <dgm:spPr/>
      <dgm:t>
        <a:bodyPr/>
        <a:lstStyle/>
        <a:p>
          <a:endParaRPr lang="en-US"/>
        </a:p>
      </dgm:t>
    </dgm:pt>
    <dgm:pt modelId="{D8DD0F25-C88A-4333-AA50-C637433AE8C0}">
      <dgm:prSet phldrT="[Text]"/>
      <dgm:spPr/>
      <dgm:t>
        <a:bodyPr/>
        <a:lstStyle/>
        <a:p>
          <a:r>
            <a:rPr lang="en-US" dirty="0"/>
            <a:t>Interaction History</a:t>
          </a:r>
        </a:p>
      </dgm:t>
    </dgm:pt>
    <dgm:pt modelId="{3E5A407B-BCAE-42D6-ADE9-CD7B82C9F605}" type="parTrans" cxnId="{C53B09B4-4481-480B-990D-E6D74C16FAFD}">
      <dgm:prSet/>
      <dgm:spPr/>
      <dgm:t>
        <a:bodyPr/>
        <a:lstStyle/>
        <a:p>
          <a:endParaRPr lang="en-US"/>
        </a:p>
      </dgm:t>
    </dgm:pt>
    <dgm:pt modelId="{CB94AA68-F51A-47E1-8F9B-C810124D1C32}" type="sibTrans" cxnId="{C53B09B4-4481-480B-990D-E6D74C16FAFD}">
      <dgm:prSet/>
      <dgm:spPr/>
      <dgm:t>
        <a:bodyPr/>
        <a:lstStyle/>
        <a:p>
          <a:endParaRPr lang="en-US"/>
        </a:p>
      </dgm:t>
    </dgm:pt>
    <dgm:pt modelId="{602C4ED7-FE21-4100-AB54-175E3988E2D7}" type="pres">
      <dgm:prSet presAssocID="{5A340731-9B70-4F6D-83BE-703BCA5359B8}" presName="Name0" presStyleCnt="0">
        <dgm:presLayoutVars>
          <dgm:chMax val="1"/>
          <dgm:chPref val="1"/>
          <dgm:dir/>
          <dgm:animOne val="branch"/>
          <dgm:animLvl val="lvl"/>
        </dgm:presLayoutVars>
      </dgm:prSet>
      <dgm:spPr/>
    </dgm:pt>
    <dgm:pt modelId="{F12771A6-4853-4F4C-B838-9CBD4C8029F1}" type="pres">
      <dgm:prSet presAssocID="{8C8717BC-1221-4319-BC9B-6D08C99EDA3B}" presName="Parent" presStyleLbl="node0" presStyleIdx="0" presStyleCnt="1">
        <dgm:presLayoutVars>
          <dgm:chMax val="6"/>
          <dgm:chPref val="6"/>
        </dgm:presLayoutVars>
      </dgm:prSet>
      <dgm:spPr/>
    </dgm:pt>
    <dgm:pt modelId="{81954144-979E-40D4-801E-2F041422C00F}" type="pres">
      <dgm:prSet presAssocID="{94515453-2A68-49C6-8838-DEAE5F0504A0}" presName="Accent1" presStyleCnt="0"/>
      <dgm:spPr/>
    </dgm:pt>
    <dgm:pt modelId="{ACF9F522-96CF-4013-A8D6-6B93736474BD}" type="pres">
      <dgm:prSet presAssocID="{94515453-2A68-49C6-8838-DEAE5F0504A0}" presName="Accent" presStyleLbl="bgShp" presStyleIdx="0" presStyleCnt="6"/>
      <dgm:spPr/>
    </dgm:pt>
    <dgm:pt modelId="{E7A961A3-B497-41CE-BAA2-724D39B360D1}" type="pres">
      <dgm:prSet presAssocID="{94515453-2A68-49C6-8838-DEAE5F0504A0}" presName="Child1" presStyleLbl="node1" presStyleIdx="0" presStyleCnt="6">
        <dgm:presLayoutVars>
          <dgm:chMax val="0"/>
          <dgm:chPref val="0"/>
          <dgm:bulletEnabled val="1"/>
        </dgm:presLayoutVars>
      </dgm:prSet>
      <dgm:spPr/>
    </dgm:pt>
    <dgm:pt modelId="{8172CD6F-343F-4CB4-BC54-C921BC8D10A0}" type="pres">
      <dgm:prSet presAssocID="{A8312B00-6B48-4624-9131-60627FAB1B4D}" presName="Accent2" presStyleCnt="0"/>
      <dgm:spPr/>
    </dgm:pt>
    <dgm:pt modelId="{3F884F29-F255-4CC8-BE21-912827739C20}" type="pres">
      <dgm:prSet presAssocID="{A8312B00-6B48-4624-9131-60627FAB1B4D}" presName="Accent" presStyleLbl="bgShp" presStyleIdx="1" presStyleCnt="6"/>
      <dgm:spPr/>
    </dgm:pt>
    <dgm:pt modelId="{46D6563E-AE96-4426-930D-DE2979F4FFBA}" type="pres">
      <dgm:prSet presAssocID="{A8312B00-6B48-4624-9131-60627FAB1B4D}" presName="Child2" presStyleLbl="node1" presStyleIdx="1" presStyleCnt="6">
        <dgm:presLayoutVars>
          <dgm:chMax val="0"/>
          <dgm:chPref val="0"/>
          <dgm:bulletEnabled val="1"/>
        </dgm:presLayoutVars>
      </dgm:prSet>
      <dgm:spPr/>
    </dgm:pt>
    <dgm:pt modelId="{A0B7B245-559B-494D-9560-0C48320A2203}" type="pres">
      <dgm:prSet presAssocID="{A22A0ED7-247C-4207-8896-E4F306D34864}" presName="Accent3" presStyleCnt="0"/>
      <dgm:spPr/>
    </dgm:pt>
    <dgm:pt modelId="{75F1B1BC-A37D-4F2D-AD4D-781F95D656C8}" type="pres">
      <dgm:prSet presAssocID="{A22A0ED7-247C-4207-8896-E4F306D34864}" presName="Accent" presStyleLbl="bgShp" presStyleIdx="2" presStyleCnt="6"/>
      <dgm:spPr/>
    </dgm:pt>
    <dgm:pt modelId="{B61C4625-E240-4CE9-9347-2B0E20959363}" type="pres">
      <dgm:prSet presAssocID="{A22A0ED7-247C-4207-8896-E4F306D34864}" presName="Child3" presStyleLbl="node1" presStyleIdx="2" presStyleCnt="6">
        <dgm:presLayoutVars>
          <dgm:chMax val="0"/>
          <dgm:chPref val="0"/>
          <dgm:bulletEnabled val="1"/>
        </dgm:presLayoutVars>
      </dgm:prSet>
      <dgm:spPr/>
    </dgm:pt>
    <dgm:pt modelId="{412B2C6E-FC08-4E27-8673-A752B6C4CAE4}" type="pres">
      <dgm:prSet presAssocID="{B10C890A-545E-4A75-95D9-2C0A9B0C9E86}" presName="Accent4" presStyleCnt="0"/>
      <dgm:spPr/>
    </dgm:pt>
    <dgm:pt modelId="{00935DC6-B023-4F40-B569-5BBAA72E3DDB}" type="pres">
      <dgm:prSet presAssocID="{B10C890A-545E-4A75-95D9-2C0A9B0C9E86}" presName="Accent" presStyleLbl="bgShp" presStyleIdx="3" presStyleCnt="6"/>
      <dgm:spPr/>
    </dgm:pt>
    <dgm:pt modelId="{A92B04F0-560B-412B-88D1-AB9CEF609AC0}" type="pres">
      <dgm:prSet presAssocID="{B10C890A-545E-4A75-95D9-2C0A9B0C9E86}" presName="Child4" presStyleLbl="node1" presStyleIdx="3" presStyleCnt="6">
        <dgm:presLayoutVars>
          <dgm:chMax val="0"/>
          <dgm:chPref val="0"/>
          <dgm:bulletEnabled val="1"/>
        </dgm:presLayoutVars>
      </dgm:prSet>
      <dgm:spPr/>
    </dgm:pt>
    <dgm:pt modelId="{B9E2F3BB-3070-4D19-A6FD-919ADDAD558C}" type="pres">
      <dgm:prSet presAssocID="{6D80CB47-D55E-4651-8914-9C3B1C8C1851}" presName="Accent5" presStyleCnt="0"/>
      <dgm:spPr/>
    </dgm:pt>
    <dgm:pt modelId="{096E7845-3770-4B93-A55E-7F91D57DC80B}" type="pres">
      <dgm:prSet presAssocID="{6D80CB47-D55E-4651-8914-9C3B1C8C1851}" presName="Accent" presStyleLbl="bgShp" presStyleIdx="4" presStyleCnt="6"/>
      <dgm:spPr/>
    </dgm:pt>
    <dgm:pt modelId="{E94F203E-A35A-4ACA-B89A-8DD54F4CF6AF}" type="pres">
      <dgm:prSet presAssocID="{6D80CB47-D55E-4651-8914-9C3B1C8C1851}" presName="Child5" presStyleLbl="node1" presStyleIdx="4" presStyleCnt="6">
        <dgm:presLayoutVars>
          <dgm:chMax val="0"/>
          <dgm:chPref val="0"/>
          <dgm:bulletEnabled val="1"/>
        </dgm:presLayoutVars>
      </dgm:prSet>
      <dgm:spPr/>
    </dgm:pt>
    <dgm:pt modelId="{57B79CC8-5E79-444E-A69A-BF882D2E3726}" type="pres">
      <dgm:prSet presAssocID="{D8DD0F25-C88A-4333-AA50-C637433AE8C0}" presName="Accent6" presStyleCnt="0"/>
      <dgm:spPr/>
    </dgm:pt>
    <dgm:pt modelId="{B58366BE-09BD-4E9D-8B60-2026F07A5AAC}" type="pres">
      <dgm:prSet presAssocID="{D8DD0F25-C88A-4333-AA50-C637433AE8C0}" presName="Accent" presStyleLbl="bgShp" presStyleIdx="5" presStyleCnt="6"/>
      <dgm:spPr/>
    </dgm:pt>
    <dgm:pt modelId="{414A13D3-BBEA-4E07-8347-E98D63F0AE5C}" type="pres">
      <dgm:prSet presAssocID="{D8DD0F25-C88A-4333-AA50-C637433AE8C0}" presName="Child6" presStyleLbl="node1" presStyleIdx="5" presStyleCnt="6">
        <dgm:presLayoutVars>
          <dgm:chMax val="0"/>
          <dgm:chPref val="0"/>
          <dgm:bulletEnabled val="1"/>
        </dgm:presLayoutVars>
      </dgm:prSet>
      <dgm:spPr/>
    </dgm:pt>
  </dgm:ptLst>
  <dgm:cxnLst>
    <dgm:cxn modelId="{1BAB3005-35E7-4EF5-9EAC-C34D8C5DF0DA}" srcId="{8C8717BC-1221-4319-BC9B-6D08C99EDA3B}" destId="{A8312B00-6B48-4624-9131-60627FAB1B4D}" srcOrd="1" destOrd="0" parTransId="{63A32E66-04DD-42FE-9B98-B3B13EB2069D}" sibTransId="{9E7BDF45-740E-4B24-802D-21E01BB39AA7}"/>
    <dgm:cxn modelId="{6369D821-46A9-4BB1-B8F8-F67FCD91073E}" type="presOf" srcId="{B10C890A-545E-4A75-95D9-2C0A9B0C9E86}" destId="{A92B04F0-560B-412B-88D1-AB9CEF609AC0}" srcOrd="0" destOrd="0" presId="urn:microsoft.com/office/officeart/2011/layout/HexagonRadial"/>
    <dgm:cxn modelId="{6D34A823-5DD3-4065-9C07-B20EAC26B315}" type="presOf" srcId="{5A340731-9B70-4F6D-83BE-703BCA5359B8}" destId="{602C4ED7-FE21-4100-AB54-175E3988E2D7}" srcOrd="0" destOrd="0" presId="urn:microsoft.com/office/officeart/2011/layout/HexagonRadial"/>
    <dgm:cxn modelId="{56747A33-B15E-42B9-B5A9-90CE965A03D2}" type="presOf" srcId="{6D80CB47-D55E-4651-8914-9C3B1C8C1851}" destId="{E94F203E-A35A-4ACA-B89A-8DD54F4CF6AF}" srcOrd="0" destOrd="0" presId="urn:microsoft.com/office/officeart/2011/layout/HexagonRadial"/>
    <dgm:cxn modelId="{94170D40-DB02-4FCF-965E-6B6743EABA27}" type="presOf" srcId="{94515453-2A68-49C6-8838-DEAE5F0504A0}" destId="{E7A961A3-B497-41CE-BAA2-724D39B360D1}" srcOrd="0" destOrd="0" presId="urn:microsoft.com/office/officeart/2011/layout/HexagonRadial"/>
    <dgm:cxn modelId="{05EF1C68-CB25-4DC8-9D95-204B3CE85F3C}" srcId="{8C8717BC-1221-4319-BC9B-6D08C99EDA3B}" destId="{B10C890A-545E-4A75-95D9-2C0A9B0C9E86}" srcOrd="3" destOrd="0" parTransId="{396BAE3F-6257-43D2-8C0C-4078FA97B280}" sibTransId="{A14844B6-7040-4F51-A4B0-C3AEFAF6C287}"/>
    <dgm:cxn modelId="{5B8DDF52-C149-453B-A149-9C8DB3A423F1}" type="presOf" srcId="{A8312B00-6B48-4624-9131-60627FAB1B4D}" destId="{46D6563E-AE96-4426-930D-DE2979F4FFBA}" srcOrd="0" destOrd="0" presId="urn:microsoft.com/office/officeart/2011/layout/HexagonRadial"/>
    <dgm:cxn modelId="{DEC24A8B-C011-409C-8D78-CC5A2564E6BC}" srcId="{8C8717BC-1221-4319-BC9B-6D08C99EDA3B}" destId="{6D80CB47-D55E-4651-8914-9C3B1C8C1851}" srcOrd="4" destOrd="0" parTransId="{D2350F1C-A64F-455F-AF64-FAA4061B6CBD}" sibTransId="{FE0C7ABF-02D4-4F36-AC2E-FC3FC50883A3}"/>
    <dgm:cxn modelId="{EDB95296-6453-42DF-9E56-22A3CB2252D9}" type="presOf" srcId="{8C8717BC-1221-4319-BC9B-6D08C99EDA3B}" destId="{F12771A6-4853-4F4C-B838-9CBD4C8029F1}" srcOrd="0" destOrd="0" presId="urn:microsoft.com/office/officeart/2011/layout/HexagonRadial"/>
    <dgm:cxn modelId="{0A070EB0-866A-433E-9A31-50B3831EC38A}" srcId="{5A340731-9B70-4F6D-83BE-703BCA5359B8}" destId="{8C8717BC-1221-4319-BC9B-6D08C99EDA3B}" srcOrd="0" destOrd="0" parTransId="{757F99C6-9067-4BCF-895F-24C3FFC787A6}" sibTransId="{39D94D99-7D59-47EB-9CF7-6793F6BDAD75}"/>
    <dgm:cxn modelId="{42867FB2-4A24-47EC-965C-3A64C2788AB7}" srcId="{8C8717BC-1221-4319-BC9B-6D08C99EDA3B}" destId="{94515453-2A68-49C6-8838-DEAE5F0504A0}" srcOrd="0" destOrd="0" parTransId="{05085B75-C755-4DC6-8EF5-1FEFEB9D5241}" sibTransId="{6AA8770A-AF09-4D60-AEB4-61B1B7E4CD2C}"/>
    <dgm:cxn modelId="{C53B09B4-4481-480B-990D-E6D74C16FAFD}" srcId="{8C8717BC-1221-4319-BC9B-6D08C99EDA3B}" destId="{D8DD0F25-C88A-4333-AA50-C637433AE8C0}" srcOrd="5" destOrd="0" parTransId="{3E5A407B-BCAE-42D6-ADE9-CD7B82C9F605}" sibTransId="{CB94AA68-F51A-47E1-8F9B-C810124D1C32}"/>
    <dgm:cxn modelId="{5D9A7DBB-3A7B-4215-A0AA-3EA4F29BB3E3}" srcId="{8C8717BC-1221-4319-BC9B-6D08C99EDA3B}" destId="{A22A0ED7-247C-4207-8896-E4F306D34864}" srcOrd="2" destOrd="0" parTransId="{E4797B6F-CB95-4E4A-97BA-18ED405C889A}" sibTransId="{B7BBF9A4-2CC7-4252-9826-98893C8985D7}"/>
    <dgm:cxn modelId="{0CA970E0-1DC1-4F79-9A16-AA465EBFCE49}" type="presOf" srcId="{D8DD0F25-C88A-4333-AA50-C637433AE8C0}" destId="{414A13D3-BBEA-4E07-8347-E98D63F0AE5C}" srcOrd="0" destOrd="0" presId="urn:microsoft.com/office/officeart/2011/layout/HexagonRadial"/>
    <dgm:cxn modelId="{11A184FF-9C81-4C6E-8F45-D92AC899B526}" type="presOf" srcId="{A22A0ED7-247C-4207-8896-E4F306D34864}" destId="{B61C4625-E240-4CE9-9347-2B0E20959363}" srcOrd="0" destOrd="0" presId="urn:microsoft.com/office/officeart/2011/layout/HexagonRadial"/>
    <dgm:cxn modelId="{8CE6126D-B29C-4031-82BD-1504D837DF81}" type="presParOf" srcId="{602C4ED7-FE21-4100-AB54-175E3988E2D7}" destId="{F12771A6-4853-4F4C-B838-9CBD4C8029F1}" srcOrd="0" destOrd="0" presId="urn:microsoft.com/office/officeart/2011/layout/HexagonRadial"/>
    <dgm:cxn modelId="{DD82FE12-1545-48F7-AE1B-E2845F167112}" type="presParOf" srcId="{602C4ED7-FE21-4100-AB54-175E3988E2D7}" destId="{81954144-979E-40D4-801E-2F041422C00F}" srcOrd="1" destOrd="0" presId="urn:microsoft.com/office/officeart/2011/layout/HexagonRadial"/>
    <dgm:cxn modelId="{32C08273-AA9F-4031-82AA-F0E8556A165E}" type="presParOf" srcId="{81954144-979E-40D4-801E-2F041422C00F}" destId="{ACF9F522-96CF-4013-A8D6-6B93736474BD}" srcOrd="0" destOrd="0" presId="urn:microsoft.com/office/officeart/2011/layout/HexagonRadial"/>
    <dgm:cxn modelId="{B1FD1917-DA88-4FB8-ABD1-31261FEDF772}" type="presParOf" srcId="{602C4ED7-FE21-4100-AB54-175E3988E2D7}" destId="{E7A961A3-B497-41CE-BAA2-724D39B360D1}" srcOrd="2" destOrd="0" presId="urn:microsoft.com/office/officeart/2011/layout/HexagonRadial"/>
    <dgm:cxn modelId="{F07D2AA1-5C1E-4085-800C-7F57C05B8E94}" type="presParOf" srcId="{602C4ED7-FE21-4100-AB54-175E3988E2D7}" destId="{8172CD6F-343F-4CB4-BC54-C921BC8D10A0}" srcOrd="3" destOrd="0" presId="urn:microsoft.com/office/officeart/2011/layout/HexagonRadial"/>
    <dgm:cxn modelId="{C2B1A4B4-70D4-4AA3-B874-4F8E5E95E55A}" type="presParOf" srcId="{8172CD6F-343F-4CB4-BC54-C921BC8D10A0}" destId="{3F884F29-F255-4CC8-BE21-912827739C20}" srcOrd="0" destOrd="0" presId="urn:microsoft.com/office/officeart/2011/layout/HexagonRadial"/>
    <dgm:cxn modelId="{ECA7C7AF-5B92-4A94-B001-B5DE40266B9F}" type="presParOf" srcId="{602C4ED7-FE21-4100-AB54-175E3988E2D7}" destId="{46D6563E-AE96-4426-930D-DE2979F4FFBA}" srcOrd="4" destOrd="0" presId="urn:microsoft.com/office/officeart/2011/layout/HexagonRadial"/>
    <dgm:cxn modelId="{94494EFE-E5FE-47F6-ABC8-8947B837A04B}" type="presParOf" srcId="{602C4ED7-FE21-4100-AB54-175E3988E2D7}" destId="{A0B7B245-559B-494D-9560-0C48320A2203}" srcOrd="5" destOrd="0" presId="urn:microsoft.com/office/officeart/2011/layout/HexagonRadial"/>
    <dgm:cxn modelId="{A8FB5FB1-2178-4398-AD18-7DAC988BA63E}" type="presParOf" srcId="{A0B7B245-559B-494D-9560-0C48320A2203}" destId="{75F1B1BC-A37D-4F2D-AD4D-781F95D656C8}" srcOrd="0" destOrd="0" presId="urn:microsoft.com/office/officeart/2011/layout/HexagonRadial"/>
    <dgm:cxn modelId="{6FAF03F1-F7F2-4ADD-82D6-62C42C2D12EF}" type="presParOf" srcId="{602C4ED7-FE21-4100-AB54-175E3988E2D7}" destId="{B61C4625-E240-4CE9-9347-2B0E20959363}" srcOrd="6" destOrd="0" presId="urn:microsoft.com/office/officeart/2011/layout/HexagonRadial"/>
    <dgm:cxn modelId="{5660A750-FDB3-4D7F-90CE-08925A05E4B0}" type="presParOf" srcId="{602C4ED7-FE21-4100-AB54-175E3988E2D7}" destId="{412B2C6E-FC08-4E27-8673-A752B6C4CAE4}" srcOrd="7" destOrd="0" presId="urn:microsoft.com/office/officeart/2011/layout/HexagonRadial"/>
    <dgm:cxn modelId="{C1601480-9D0E-4441-A122-70F9F58365FE}" type="presParOf" srcId="{412B2C6E-FC08-4E27-8673-A752B6C4CAE4}" destId="{00935DC6-B023-4F40-B569-5BBAA72E3DDB}" srcOrd="0" destOrd="0" presId="urn:microsoft.com/office/officeart/2011/layout/HexagonRadial"/>
    <dgm:cxn modelId="{1702E096-7A06-488D-AF7B-73E3484EADDC}" type="presParOf" srcId="{602C4ED7-FE21-4100-AB54-175E3988E2D7}" destId="{A92B04F0-560B-412B-88D1-AB9CEF609AC0}" srcOrd="8" destOrd="0" presId="urn:microsoft.com/office/officeart/2011/layout/HexagonRadial"/>
    <dgm:cxn modelId="{7FEF5E4B-B0F8-4678-B1B2-ABC7F7FABF30}" type="presParOf" srcId="{602C4ED7-FE21-4100-AB54-175E3988E2D7}" destId="{B9E2F3BB-3070-4D19-A6FD-919ADDAD558C}" srcOrd="9" destOrd="0" presId="urn:microsoft.com/office/officeart/2011/layout/HexagonRadial"/>
    <dgm:cxn modelId="{3C69BC49-5C61-4D13-B62D-0D53F92805EB}" type="presParOf" srcId="{B9E2F3BB-3070-4D19-A6FD-919ADDAD558C}" destId="{096E7845-3770-4B93-A55E-7F91D57DC80B}" srcOrd="0" destOrd="0" presId="urn:microsoft.com/office/officeart/2011/layout/HexagonRadial"/>
    <dgm:cxn modelId="{4D3DC08D-A060-4DC8-BAE6-103462F02CA1}" type="presParOf" srcId="{602C4ED7-FE21-4100-AB54-175E3988E2D7}" destId="{E94F203E-A35A-4ACA-B89A-8DD54F4CF6AF}" srcOrd="10" destOrd="0" presId="urn:microsoft.com/office/officeart/2011/layout/HexagonRadial"/>
    <dgm:cxn modelId="{F510B8E7-A239-4234-A9B8-DD13897EA1A6}" type="presParOf" srcId="{602C4ED7-FE21-4100-AB54-175E3988E2D7}" destId="{57B79CC8-5E79-444E-A69A-BF882D2E3726}" srcOrd="11" destOrd="0" presId="urn:microsoft.com/office/officeart/2011/layout/HexagonRadial"/>
    <dgm:cxn modelId="{88535F6B-A78B-4B97-B111-19FD71412E34}" type="presParOf" srcId="{57B79CC8-5E79-444E-A69A-BF882D2E3726}" destId="{B58366BE-09BD-4E9D-8B60-2026F07A5AAC}" srcOrd="0" destOrd="0" presId="urn:microsoft.com/office/officeart/2011/layout/HexagonRadial"/>
    <dgm:cxn modelId="{0785226C-1FE8-453C-8605-9FC9EC557644}" type="presParOf" srcId="{602C4ED7-FE21-4100-AB54-175E3988E2D7}" destId="{414A13D3-BBEA-4E07-8347-E98D63F0AE5C}" srcOrd="12" destOrd="0" presId="urn:microsoft.com/office/officeart/2011/layout/HexagonRadial"/>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DB415A-AF74-48D4-943D-EBF57A63F8D3}"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28C61C42-985D-4E12-85B5-723513D5C103}">
      <dgm:prSet phldrT="[Text]"/>
      <dgm:spPr/>
      <dgm:t>
        <a:bodyPr/>
        <a:lstStyle/>
        <a:p>
          <a:r>
            <a:rPr lang="en-US" dirty="0"/>
            <a:t>Automatically Tigger Survey</a:t>
          </a:r>
        </a:p>
      </dgm:t>
    </dgm:pt>
    <dgm:pt modelId="{0AA4F9F3-9C12-4ADB-B5AF-D22D1A5D9E67}" type="parTrans" cxnId="{0E7F71F3-D1CC-40B1-9F99-0A2B9FE5D978}">
      <dgm:prSet/>
      <dgm:spPr/>
      <dgm:t>
        <a:bodyPr/>
        <a:lstStyle/>
        <a:p>
          <a:endParaRPr lang="en-US"/>
        </a:p>
      </dgm:t>
    </dgm:pt>
    <dgm:pt modelId="{06AD74F3-1147-40C6-A994-986BCFFF4CE0}" type="sibTrans" cxnId="{0E7F71F3-D1CC-40B1-9F99-0A2B9FE5D978}">
      <dgm:prSet/>
      <dgm:spPr/>
      <dgm:t>
        <a:bodyPr/>
        <a:lstStyle/>
        <a:p>
          <a:endParaRPr lang="en-US"/>
        </a:p>
      </dgm:t>
    </dgm:pt>
    <dgm:pt modelId="{D54B79E9-0905-467F-BC81-66DE79AF610F}">
      <dgm:prSet phldrT="[Text]"/>
      <dgm:spPr/>
      <dgm:t>
        <a:bodyPr/>
        <a:lstStyle/>
        <a:p>
          <a:r>
            <a:rPr lang="en-US" dirty="0"/>
            <a:t>Ability to trigger survey automatically based on business rules.</a:t>
          </a:r>
        </a:p>
        <a:p>
          <a:r>
            <a:rPr lang="en-US" b="0" i="0" dirty="0"/>
            <a:t>Surveys can be sent to all employees or specific groups based on their location, department or seniority.</a:t>
          </a:r>
          <a:endParaRPr lang="en-US" dirty="0"/>
        </a:p>
      </dgm:t>
    </dgm:pt>
    <dgm:pt modelId="{6FB84598-1C93-4904-BA5A-114159C62242}" type="parTrans" cxnId="{71586F74-B0B5-4CA2-992C-A9791C6AA700}">
      <dgm:prSet/>
      <dgm:spPr/>
      <dgm:t>
        <a:bodyPr/>
        <a:lstStyle/>
        <a:p>
          <a:endParaRPr lang="en-US"/>
        </a:p>
      </dgm:t>
    </dgm:pt>
    <dgm:pt modelId="{9A4112A9-238A-40ED-BBA0-ADCE7733D5A3}" type="sibTrans" cxnId="{71586F74-B0B5-4CA2-992C-A9791C6AA700}">
      <dgm:prSet/>
      <dgm:spPr/>
      <dgm:t>
        <a:bodyPr/>
        <a:lstStyle/>
        <a:p>
          <a:endParaRPr lang="en-US"/>
        </a:p>
      </dgm:t>
    </dgm:pt>
    <dgm:pt modelId="{C90CD874-1EC7-455C-BEB5-51110C21BFD3}">
      <dgm:prSet phldrT="[Text]"/>
      <dgm:spPr/>
      <dgm:t>
        <a:bodyPr/>
        <a:lstStyle/>
        <a:p>
          <a:r>
            <a:rPr lang="en-US" dirty="0"/>
            <a:t>Survey Configuration</a:t>
          </a:r>
        </a:p>
      </dgm:t>
    </dgm:pt>
    <dgm:pt modelId="{8A1EC651-4521-4C2C-B3CF-C7F2E1C6AE77}" type="parTrans" cxnId="{A8685923-092D-4414-8A80-4FB26DBE4BBD}">
      <dgm:prSet/>
      <dgm:spPr/>
      <dgm:t>
        <a:bodyPr/>
        <a:lstStyle/>
        <a:p>
          <a:endParaRPr lang="en-US"/>
        </a:p>
      </dgm:t>
    </dgm:pt>
    <dgm:pt modelId="{DB4AF72E-871C-426C-A985-6201D8511E87}" type="sibTrans" cxnId="{A8685923-092D-4414-8A80-4FB26DBE4BBD}">
      <dgm:prSet/>
      <dgm:spPr/>
      <dgm:t>
        <a:bodyPr/>
        <a:lstStyle/>
        <a:p>
          <a:endParaRPr lang="en-US"/>
        </a:p>
      </dgm:t>
    </dgm:pt>
    <dgm:pt modelId="{7DE9C104-2027-46C0-9A6D-62B1B848723D}">
      <dgm:prSet phldrT="[Text]"/>
      <dgm:spPr/>
      <dgm:t>
        <a:bodyPr/>
        <a:lstStyle/>
        <a:p>
          <a:r>
            <a:rPr lang="en-US" dirty="0"/>
            <a:t>Analyze survey response, view question level analytics and take </a:t>
          </a:r>
          <a:r>
            <a:rPr lang="en-US" b="0" i="0" dirty="0"/>
            <a:t>measures to improve.</a:t>
          </a:r>
          <a:endParaRPr lang="en-US" dirty="0"/>
        </a:p>
      </dgm:t>
    </dgm:pt>
    <dgm:pt modelId="{5B028FF7-A440-4A16-89FA-30B4B76397FF}" type="parTrans" cxnId="{77052273-BEF1-4E78-A3DB-88532482D6F9}">
      <dgm:prSet/>
      <dgm:spPr/>
      <dgm:t>
        <a:bodyPr/>
        <a:lstStyle/>
        <a:p>
          <a:endParaRPr lang="en-US"/>
        </a:p>
      </dgm:t>
    </dgm:pt>
    <dgm:pt modelId="{F2C06201-C66B-40CF-B387-E1874221F86B}" type="sibTrans" cxnId="{77052273-BEF1-4E78-A3DB-88532482D6F9}">
      <dgm:prSet/>
      <dgm:spPr/>
      <dgm:t>
        <a:bodyPr/>
        <a:lstStyle/>
        <a:p>
          <a:endParaRPr lang="en-US"/>
        </a:p>
      </dgm:t>
    </dgm:pt>
    <dgm:pt modelId="{2A2FB07D-AC2D-4D6F-87AE-F3D8D6D08384}">
      <dgm:prSet phldrT="[Text]"/>
      <dgm:spPr/>
      <dgm:t>
        <a:bodyPr/>
        <a:lstStyle/>
        <a:p>
          <a:r>
            <a:rPr lang="en-US" dirty="0"/>
            <a:t>Embed</a:t>
          </a:r>
        </a:p>
      </dgm:t>
    </dgm:pt>
    <dgm:pt modelId="{364A95AF-AD0A-41F4-967A-A987BC186DA8}" type="parTrans" cxnId="{F263D1E6-5AE5-4383-BB0D-AA817BFE9198}">
      <dgm:prSet/>
      <dgm:spPr/>
      <dgm:t>
        <a:bodyPr/>
        <a:lstStyle/>
        <a:p>
          <a:endParaRPr lang="en-US"/>
        </a:p>
      </dgm:t>
    </dgm:pt>
    <dgm:pt modelId="{7508F8E6-162E-4165-B6D7-6636994D446B}" type="sibTrans" cxnId="{F263D1E6-5AE5-4383-BB0D-AA817BFE9198}">
      <dgm:prSet/>
      <dgm:spPr/>
      <dgm:t>
        <a:bodyPr/>
        <a:lstStyle/>
        <a:p>
          <a:endParaRPr lang="en-US"/>
        </a:p>
      </dgm:t>
    </dgm:pt>
    <dgm:pt modelId="{F510706C-FE63-4817-B642-8D197FAD64F6}">
      <dgm:prSet phldrT="[Text]"/>
      <dgm:spPr/>
      <dgm:t>
        <a:bodyPr/>
        <a:lstStyle/>
        <a:p>
          <a:r>
            <a:rPr lang="en-US" b="0" i="0" dirty="0"/>
            <a:t>Embed survey bot in your website or app easily</a:t>
          </a:r>
          <a:endParaRPr lang="en-US" dirty="0"/>
        </a:p>
      </dgm:t>
    </dgm:pt>
    <dgm:pt modelId="{04A02FE2-30BC-4D19-B6E3-090ABD974836}" type="parTrans" cxnId="{848AAC39-0B24-45E8-AAFA-1055CC347EFD}">
      <dgm:prSet/>
      <dgm:spPr/>
      <dgm:t>
        <a:bodyPr/>
        <a:lstStyle/>
        <a:p>
          <a:endParaRPr lang="en-US"/>
        </a:p>
      </dgm:t>
    </dgm:pt>
    <dgm:pt modelId="{12620ED8-7599-4454-A5D8-65411E7E7E1E}" type="sibTrans" cxnId="{848AAC39-0B24-45E8-AAFA-1055CC347EFD}">
      <dgm:prSet/>
      <dgm:spPr/>
      <dgm:t>
        <a:bodyPr/>
        <a:lstStyle/>
        <a:p>
          <a:endParaRPr lang="en-US"/>
        </a:p>
      </dgm:t>
    </dgm:pt>
    <dgm:pt modelId="{D307F151-58C0-4A76-9D59-9A77534001D3}">
      <dgm:prSet phldrT="[Text]"/>
      <dgm:spPr/>
      <dgm:t>
        <a:bodyPr/>
        <a:lstStyle/>
        <a:p>
          <a:r>
            <a:rPr lang="en-US" b="0" i="0" dirty="0"/>
            <a:t>Survey bot allows Workplace admins to get employee input on a range of subjects with specify scales via pre-defined button based response</a:t>
          </a:r>
          <a:endParaRPr lang="en-US" dirty="0"/>
        </a:p>
      </dgm:t>
    </dgm:pt>
    <dgm:pt modelId="{571B942C-41BF-4746-94A1-84F90232E082}" type="parTrans" cxnId="{1C6E3B60-52F8-4396-A3D8-3795D489BC6A}">
      <dgm:prSet/>
      <dgm:spPr/>
      <dgm:t>
        <a:bodyPr/>
        <a:lstStyle/>
        <a:p>
          <a:endParaRPr lang="en-US"/>
        </a:p>
      </dgm:t>
    </dgm:pt>
    <dgm:pt modelId="{647A6745-87F3-44BC-B185-EE378A2A7D90}" type="sibTrans" cxnId="{1C6E3B60-52F8-4396-A3D8-3795D489BC6A}">
      <dgm:prSet/>
      <dgm:spPr/>
      <dgm:t>
        <a:bodyPr/>
        <a:lstStyle/>
        <a:p>
          <a:endParaRPr lang="en-US"/>
        </a:p>
      </dgm:t>
    </dgm:pt>
    <dgm:pt modelId="{8DE9B8EF-B5A5-4850-91BD-3EF3A88EB742}">
      <dgm:prSet phldrT="[Text]"/>
      <dgm:spPr/>
      <dgm:t>
        <a:bodyPr/>
        <a:lstStyle/>
        <a:p>
          <a:r>
            <a:rPr lang="en-US" dirty="0"/>
            <a:t>Analyze</a:t>
          </a:r>
        </a:p>
      </dgm:t>
    </dgm:pt>
    <dgm:pt modelId="{4487BED2-3E95-4BFC-BEF8-12F1AEA105B7}" type="parTrans" cxnId="{56365F4C-9252-4691-A045-F00B368B3DC6}">
      <dgm:prSet/>
      <dgm:spPr/>
      <dgm:t>
        <a:bodyPr/>
        <a:lstStyle/>
        <a:p>
          <a:endParaRPr lang="en-US"/>
        </a:p>
      </dgm:t>
    </dgm:pt>
    <dgm:pt modelId="{9C7B47F9-3148-44DD-92D7-BA36A3CEF367}" type="sibTrans" cxnId="{56365F4C-9252-4691-A045-F00B368B3DC6}">
      <dgm:prSet/>
      <dgm:spPr/>
      <dgm:t>
        <a:bodyPr/>
        <a:lstStyle/>
        <a:p>
          <a:endParaRPr lang="en-US"/>
        </a:p>
      </dgm:t>
    </dgm:pt>
    <dgm:pt modelId="{C72653CE-063D-4A4B-9CFD-D32E35845A72}" type="pres">
      <dgm:prSet presAssocID="{DBDB415A-AF74-48D4-943D-EBF57A63F8D3}" presName="Name0" presStyleCnt="0">
        <dgm:presLayoutVars>
          <dgm:chMax/>
          <dgm:chPref val="3"/>
          <dgm:dir/>
          <dgm:animOne val="branch"/>
          <dgm:animLvl val="lvl"/>
        </dgm:presLayoutVars>
      </dgm:prSet>
      <dgm:spPr/>
    </dgm:pt>
    <dgm:pt modelId="{8D631956-842D-410B-A27D-122444FF0260}" type="pres">
      <dgm:prSet presAssocID="{28C61C42-985D-4E12-85B5-723513D5C103}" presName="composite" presStyleCnt="0"/>
      <dgm:spPr/>
    </dgm:pt>
    <dgm:pt modelId="{9A9CBD69-3A41-4E09-9A4E-1F717D2DCF32}" type="pres">
      <dgm:prSet presAssocID="{28C61C42-985D-4E12-85B5-723513D5C103}" presName="FirstChild" presStyleLbl="revTx" presStyleIdx="0" presStyleCnt="4">
        <dgm:presLayoutVars>
          <dgm:chMax val="0"/>
          <dgm:chPref val="0"/>
          <dgm:bulletEnabled val="1"/>
        </dgm:presLayoutVars>
      </dgm:prSet>
      <dgm:spPr/>
    </dgm:pt>
    <dgm:pt modelId="{0584787B-1024-42A5-85A8-912069BFCB23}" type="pres">
      <dgm:prSet presAssocID="{28C61C42-985D-4E12-85B5-723513D5C103}" presName="Parent" presStyleLbl="alignNode1" presStyleIdx="0" presStyleCnt="4">
        <dgm:presLayoutVars>
          <dgm:chMax val="3"/>
          <dgm:chPref val="3"/>
          <dgm:bulletEnabled val="1"/>
        </dgm:presLayoutVars>
      </dgm:prSet>
      <dgm:spPr/>
    </dgm:pt>
    <dgm:pt modelId="{BDD4160F-5D11-40B5-8CE4-904925B12701}" type="pres">
      <dgm:prSet presAssocID="{28C61C42-985D-4E12-85B5-723513D5C103}" presName="Accent" presStyleLbl="parChTrans1D1" presStyleIdx="0" presStyleCnt="4"/>
      <dgm:spPr/>
    </dgm:pt>
    <dgm:pt modelId="{6A5AB8C5-3641-4427-8B11-FB8CEDC26AC7}" type="pres">
      <dgm:prSet presAssocID="{06AD74F3-1147-40C6-A994-986BCFFF4CE0}" presName="sibTrans" presStyleCnt="0"/>
      <dgm:spPr/>
    </dgm:pt>
    <dgm:pt modelId="{9ED02A5E-6031-433C-A0DD-47A9FC22316E}" type="pres">
      <dgm:prSet presAssocID="{C90CD874-1EC7-455C-BEB5-51110C21BFD3}" presName="composite" presStyleCnt="0"/>
      <dgm:spPr/>
    </dgm:pt>
    <dgm:pt modelId="{C88BB005-A85A-41BC-9241-3523C7EEB451}" type="pres">
      <dgm:prSet presAssocID="{C90CD874-1EC7-455C-BEB5-51110C21BFD3}" presName="FirstChild" presStyleLbl="revTx" presStyleIdx="1" presStyleCnt="4">
        <dgm:presLayoutVars>
          <dgm:chMax val="0"/>
          <dgm:chPref val="0"/>
          <dgm:bulletEnabled val="1"/>
        </dgm:presLayoutVars>
      </dgm:prSet>
      <dgm:spPr/>
    </dgm:pt>
    <dgm:pt modelId="{95C2EFFE-CE24-4CED-9AFE-A56658DDB678}" type="pres">
      <dgm:prSet presAssocID="{C90CD874-1EC7-455C-BEB5-51110C21BFD3}" presName="Parent" presStyleLbl="alignNode1" presStyleIdx="1" presStyleCnt="4">
        <dgm:presLayoutVars>
          <dgm:chMax val="3"/>
          <dgm:chPref val="3"/>
          <dgm:bulletEnabled val="1"/>
        </dgm:presLayoutVars>
      </dgm:prSet>
      <dgm:spPr/>
    </dgm:pt>
    <dgm:pt modelId="{82DDEE80-8923-43E7-90FC-4A21E3F3B51C}" type="pres">
      <dgm:prSet presAssocID="{C90CD874-1EC7-455C-BEB5-51110C21BFD3}" presName="Accent" presStyleLbl="parChTrans1D1" presStyleIdx="1" presStyleCnt="4"/>
      <dgm:spPr/>
    </dgm:pt>
    <dgm:pt modelId="{81005024-867C-46EF-A7D5-61ECF119532C}" type="pres">
      <dgm:prSet presAssocID="{DB4AF72E-871C-426C-A985-6201D8511E87}" presName="sibTrans" presStyleCnt="0"/>
      <dgm:spPr/>
    </dgm:pt>
    <dgm:pt modelId="{2F444566-5DF0-4704-8855-27F029EBD444}" type="pres">
      <dgm:prSet presAssocID="{8DE9B8EF-B5A5-4850-91BD-3EF3A88EB742}" presName="composite" presStyleCnt="0"/>
      <dgm:spPr/>
    </dgm:pt>
    <dgm:pt modelId="{1B63D3A1-7181-4F90-9B46-8FECEDA92B09}" type="pres">
      <dgm:prSet presAssocID="{8DE9B8EF-B5A5-4850-91BD-3EF3A88EB742}" presName="FirstChild" presStyleLbl="revTx" presStyleIdx="2" presStyleCnt="4">
        <dgm:presLayoutVars>
          <dgm:chMax val="0"/>
          <dgm:chPref val="0"/>
          <dgm:bulletEnabled val="1"/>
        </dgm:presLayoutVars>
      </dgm:prSet>
      <dgm:spPr/>
    </dgm:pt>
    <dgm:pt modelId="{9B88057F-D78B-4959-B04B-95E7EC6FD7EF}" type="pres">
      <dgm:prSet presAssocID="{8DE9B8EF-B5A5-4850-91BD-3EF3A88EB742}" presName="Parent" presStyleLbl="alignNode1" presStyleIdx="2" presStyleCnt="4">
        <dgm:presLayoutVars>
          <dgm:chMax val="3"/>
          <dgm:chPref val="3"/>
          <dgm:bulletEnabled val="1"/>
        </dgm:presLayoutVars>
      </dgm:prSet>
      <dgm:spPr/>
    </dgm:pt>
    <dgm:pt modelId="{17C7F7FD-A421-498D-BD15-F417B7DAFB7B}" type="pres">
      <dgm:prSet presAssocID="{8DE9B8EF-B5A5-4850-91BD-3EF3A88EB742}" presName="Accent" presStyleLbl="parChTrans1D1" presStyleIdx="2" presStyleCnt="4"/>
      <dgm:spPr/>
    </dgm:pt>
    <dgm:pt modelId="{470F7CA3-E0BF-48C2-8E4D-7D458F2B09C7}" type="pres">
      <dgm:prSet presAssocID="{9C7B47F9-3148-44DD-92D7-BA36A3CEF367}" presName="sibTrans" presStyleCnt="0"/>
      <dgm:spPr/>
    </dgm:pt>
    <dgm:pt modelId="{09784268-16E4-4AA7-A270-D3B2DC51D93E}" type="pres">
      <dgm:prSet presAssocID="{2A2FB07D-AC2D-4D6F-87AE-F3D8D6D08384}" presName="composite" presStyleCnt="0"/>
      <dgm:spPr/>
    </dgm:pt>
    <dgm:pt modelId="{75B336D2-CAC6-458D-951B-29D18F40A8DD}" type="pres">
      <dgm:prSet presAssocID="{2A2FB07D-AC2D-4D6F-87AE-F3D8D6D08384}" presName="FirstChild" presStyleLbl="revTx" presStyleIdx="3" presStyleCnt="4">
        <dgm:presLayoutVars>
          <dgm:chMax val="0"/>
          <dgm:chPref val="0"/>
          <dgm:bulletEnabled val="1"/>
        </dgm:presLayoutVars>
      </dgm:prSet>
      <dgm:spPr/>
    </dgm:pt>
    <dgm:pt modelId="{F6AED53E-F70A-491E-8FA4-5C7DBB2ABF43}" type="pres">
      <dgm:prSet presAssocID="{2A2FB07D-AC2D-4D6F-87AE-F3D8D6D08384}" presName="Parent" presStyleLbl="alignNode1" presStyleIdx="3" presStyleCnt="4">
        <dgm:presLayoutVars>
          <dgm:chMax val="3"/>
          <dgm:chPref val="3"/>
          <dgm:bulletEnabled val="1"/>
        </dgm:presLayoutVars>
      </dgm:prSet>
      <dgm:spPr/>
    </dgm:pt>
    <dgm:pt modelId="{8029A7DD-6C34-4AB5-AB2F-C6F0D4404BE1}" type="pres">
      <dgm:prSet presAssocID="{2A2FB07D-AC2D-4D6F-87AE-F3D8D6D08384}" presName="Accent" presStyleLbl="parChTrans1D1" presStyleIdx="3" presStyleCnt="4"/>
      <dgm:spPr/>
    </dgm:pt>
  </dgm:ptLst>
  <dgm:cxnLst>
    <dgm:cxn modelId="{DCA6A603-D0B0-4ED0-B567-EE3EF596C124}" type="presOf" srcId="{2A2FB07D-AC2D-4D6F-87AE-F3D8D6D08384}" destId="{F6AED53E-F70A-491E-8FA4-5C7DBB2ABF43}" srcOrd="0" destOrd="0" presId="urn:microsoft.com/office/officeart/2011/layout/TabList"/>
    <dgm:cxn modelId="{F787BB1F-0E1E-4E30-A047-8E30009640AD}" type="presOf" srcId="{DBDB415A-AF74-48D4-943D-EBF57A63F8D3}" destId="{C72653CE-063D-4A4B-9CFD-D32E35845A72}" srcOrd="0" destOrd="0" presId="urn:microsoft.com/office/officeart/2011/layout/TabList"/>
    <dgm:cxn modelId="{A8685923-092D-4414-8A80-4FB26DBE4BBD}" srcId="{DBDB415A-AF74-48D4-943D-EBF57A63F8D3}" destId="{C90CD874-1EC7-455C-BEB5-51110C21BFD3}" srcOrd="1" destOrd="0" parTransId="{8A1EC651-4521-4C2C-B3CF-C7F2E1C6AE77}" sibTransId="{DB4AF72E-871C-426C-A985-6201D8511E87}"/>
    <dgm:cxn modelId="{EF4AB228-5B82-410B-A590-B97C838311DE}" type="presOf" srcId="{7DE9C104-2027-46C0-9A6D-62B1B848723D}" destId="{1B63D3A1-7181-4F90-9B46-8FECEDA92B09}" srcOrd="0" destOrd="0" presId="urn:microsoft.com/office/officeart/2011/layout/TabList"/>
    <dgm:cxn modelId="{90D7FA30-4B53-4C85-AB92-609F64E921C9}" type="presOf" srcId="{F510706C-FE63-4817-B642-8D197FAD64F6}" destId="{75B336D2-CAC6-458D-951B-29D18F40A8DD}" srcOrd="0" destOrd="0" presId="urn:microsoft.com/office/officeart/2011/layout/TabList"/>
    <dgm:cxn modelId="{848AAC39-0B24-45E8-AAFA-1055CC347EFD}" srcId="{2A2FB07D-AC2D-4D6F-87AE-F3D8D6D08384}" destId="{F510706C-FE63-4817-B642-8D197FAD64F6}" srcOrd="0" destOrd="0" parTransId="{04A02FE2-30BC-4D19-B6E3-090ABD974836}" sibTransId="{12620ED8-7599-4454-A5D8-65411E7E7E1E}"/>
    <dgm:cxn modelId="{1C6E3B60-52F8-4396-A3D8-3795D489BC6A}" srcId="{C90CD874-1EC7-455C-BEB5-51110C21BFD3}" destId="{D307F151-58C0-4A76-9D59-9A77534001D3}" srcOrd="0" destOrd="0" parTransId="{571B942C-41BF-4746-94A1-84F90232E082}" sibTransId="{647A6745-87F3-44BC-B185-EE378A2A7D90}"/>
    <dgm:cxn modelId="{56365F4C-9252-4691-A045-F00B368B3DC6}" srcId="{DBDB415A-AF74-48D4-943D-EBF57A63F8D3}" destId="{8DE9B8EF-B5A5-4850-91BD-3EF3A88EB742}" srcOrd="2" destOrd="0" parTransId="{4487BED2-3E95-4BFC-BEF8-12F1AEA105B7}" sibTransId="{9C7B47F9-3148-44DD-92D7-BA36A3CEF367}"/>
    <dgm:cxn modelId="{77052273-BEF1-4E78-A3DB-88532482D6F9}" srcId="{8DE9B8EF-B5A5-4850-91BD-3EF3A88EB742}" destId="{7DE9C104-2027-46C0-9A6D-62B1B848723D}" srcOrd="0" destOrd="0" parTransId="{5B028FF7-A440-4A16-89FA-30B4B76397FF}" sibTransId="{F2C06201-C66B-40CF-B387-E1874221F86B}"/>
    <dgm:cxn modelId="{71586F74-B0B5-4CA2-992C-A9791C6AA700}" srcId="{28C61C42-985D-4E12-85B5-723513D5C103}" destId="{D54B79E9-0905-467F-BC81-66DE79AF610F}" srcOrd="0" destOrd="0" parTransId="{6FB84598-1C93-4904-BA5A-114159C62242}" sibTransId="{9A4112A9-238A-40ED-BBA0-ADCE7733D5A3}"/>
    <dgm:cxn modelId="{76AD5B55-CF85-4D4F-9184-CC194E9DCD26}" type="presOf" srcId="{C90CD874-1EC7-455C-BEB5-51110C21BFD3}" destId="{95C2EFFE-CE24-4CED-9AFE-A56658DDB678}" srcOrd="0" destOrd="0" presId="urn:microsoft.com/office/officeart/2011/layout/TabList"/>
    <dgm:cxn modelId="{66DF797B-20C5-46A8-B9B7-9662D931D473}" type="presOf" srcId="{28C61C42-985D-4E12-85B5-723513D5C103}" destId="{0584787B-1024-42A5-85A8-912069BFCB23}" srcOrd="0" destOrd="0" presId="urn:microsoft.com/office/officeart/2011/layout/TabList"/>
    <dgm:cxn modelId="{98E1BF7D-5A3F-4627-8678-2EDBA6E29E54}" type="presOf" srcId="{D54B79E9-0905-467F-BC81-66DE79AF610F}" destId="{9A9CBD69-3A41-4E09-9A4E-1F717D2DCF32}" srcOrd="0" destOrd="0" presId="urn:microsoft.com/office/officeart/2011/layout/TabList"/>
    <dgm:cxn modelId="{FF875CCE-FC5F-408C-8161-6A434C7B8D61}" type="presOf" srcId="{D307F151-58C0-4A76-9D59-9A77534001D3}" destId="{C88BB005-A85A-41BC-9241-3523C7EEB451}" srcOrd="0" destOrd="0" presId="urn:microsoft.com/office/officeart/2011/layout/TabList"/>
    <dgm:cxn modelId="{65D621DC-6615-43D6-9100-A52B733DEC18}" type="presOf" srcId="{8DE9B8EF-B5A5-4850-91BD-3EF3A88EB742}" destId="{9B88057F-D78B-4959-B04B-95E7EC6FD7EF}" srcOrd="0" destOrd="0" presId="urn:microsoft.com/office/officeart/2011/layout/TabList"/>
    <dgm:cxn modelId="{F263D1E6-5AE5-4383-BB0D-AA817BFE9198}" srcId="{DBDB415A-AF74-48D4-943D-EBF57A63F8D3}" destId="{2A2FB07D-AC2D-4D6F-87AE-F3D8D6D08384}" srcOrd="3" destOrd="0" parTransId="{364A95AF-AD0A-41F4-967A-A987BC186DA8}" sibTransId="{7508F8E6-162E-4165-B6D7-6636994D446B}"/>
    <dgm:cxn modelId="{0E7F71F3-D1CC-40B1-9F99-0A2B9FE5D978}" srcId="{DBDB415A-AF74-48D4-943D-EBF57A63F8D3}" destId="{28C61C42-985D-4E12-85B5-723513D5C103}" srcOrd="0" destOrd="0" parTransId="{0AA4F9F3-9C12-4ADB-B5AF-D22D1A5D9E67}" sibTransId="{06AD74F3-1147-40C6-A994-986BCFFF4CE0}"/>
    <dgm:cxn modelId="{018F3B21-E5F0-4F7E-9BB1-20BF65B5D972}" type="presParOf" srcId="{C72653CE-063D-4A4B-9CFD-D32E35845A72}" destId="{8D631956-842D-410B-A27D-122444FF0260}" srcOrd="0" destOrd="0" presId="urn:microsoft.com/office/officeart/2011/layout/TabList"/>
    <dgm:cxn modelId="{19DC4FF5-B85E-403B-8E4B-B16B35D1CBF1}" type="presParOf" srcId="{8D631956-842D-410B-A27D-122444FF0260}" destId="{9A9CBD69-3A41-4E09-9A4E-1F717D2DCF32}" srcOrd="0" destOrd="0" presId="urn:microsoft.com/office/officeart/2011/layout/TabList"/>
    <dgm:cxn modelId="{24E88B42-76DF-4FC7-A230-80E5CCB03329}" type="presParOf" srcId="{8D631956-842D-410B-A27D-122444FF0260}" destId="{0584787B-1024-42A5-85A8-912069BFCB23}" srcOrd="1" destOrd="0" presId="urn:microsoft.com/office/officeart/2011/layout/TabList"/>
    <dgm:cxn modelId="{0FAFFE29-07BB-4E64-AD3E-7A133ACDEF19}" type="presParOf" srcId="{8D631956-842D-410B-A27D-122444FF0260}" destId="{BDD4160F-5D11-40B5-8CE4-904925B12701}" srcOrd="2" destOrd="0" presId="urn:microsoft.com/office/officeart/2011/layout/TabList"/>
    <dgm:cxn modelId="{9374DDBD-C0F4-4E27-8255-0234361F0A0E}" type="presParOf" srcId="{C72653CE-063D-4A4B-9CFD-D32E35845A72}" destId="{6A5AB8C5-3641-4427-8B11-FB8CEDC26AC7}" srcOrd="1" destOrd="0" presId="urn:microsoft.com/office/officeart/2011/layout/TabList"/>
    <dgm:cxn modelId="{373E8946-55CC-406A-BDA2-40F225C6514B}" type="presParOf" srcId="{C72653CE-063D-4A4B-9CFD-D32E35845A72}" destId="{9ED02A5E-6031-433C-A0DD-47A9FC22316E}" srcOrd="2" destOrd="0" presId="urn:microsoft.com/office/officeart/2011/layout/TabList"/>
    <dgm:cxn modelId="{3C0F490E-6190-48C3-BE1B-2423102F4912}" type="presParOf" srcId="{9ED02A5E-6031-433C-A0DD-47A9FC22316E}" destId="{C88BB005-A85A-41BC-9241-3523C7EEB451}" srcOrd="0" destOrd="0" presId="urn:microsoft.com/office/officeart/2011/layout/TabList"/>
    <dgm:cxn modelId="{848ACE46-7E74-4CED-8F7F-D47A34371306}" type="presParOf" srcId="{9ED02A5E-6031-433C-A0DD-47A9FC22316E}" destId="{95C2EFFE-CE24-4CED-9AFE-A56658DDB678}" srcOrd="1" destOrd="0" presId="urn:microsoft.com/office/officeart/2011/layout/TabList"/>
    <dgm:cxn modelId="{2F7453A4-40D2-4359-940D-2AC7832139C5}" type="presParOf" srcId="{9ED02A5E-6031-433C-A0DD-47A9FC22316E}" destId="{82DDEE80-8923-43E7-90FC-4A21E3F3B51C}" srcOrd="2" destOrd="0" presId="urn:microsoft.com/office/officeart/2011/layout/TabList"/>
    <dgm:cxn modelId="{932BC29E-A039-4126-AA72-4FDE0262097F}" type="presParOf" srcId="{C72653CE-063D-4A4B-9CFD-D32E35845A72}" destId="{81005024-867C-46EF-A7D5-61ECF119532C}" srcOrd="3" destOrd="0" presId="urn:microsoft.com/office/officeart/2011/layout/TabList"/>
    <dgm:cxn modelId="{9FB127F0-32FF-49D5-82F5-C24D95E9511B}" type="presParOf" srcId="{C72653CE-063D-4A4B-9CFD-D32E35845A72}" destId="{2F444566-5DF0-4704-8855-27F029EBD444}" srcOrd="4" destOrd="0" presId="urn:microsoft.com/office/officeart/2011/layout/TabList"/>
    <dgm:cxn modelId="{ECCBF0BF-8D14-45E4-BF18-C40D78B321CD}" type="presParOf" srcId="{2F444566-5DF0-4704-8855-27F029EBD444}" destId="{1B63D3A1-7181-4F90-9B46-8FECEDA92B09}" srcOrd="0" destOrd="0" presId="urn:microsoft.com/office/officeart/2011/layout/TabList"/>
    <dgm:cxn modelId="{711352FF-43CD-4926-9E5A-85611E17D3FE}" type="presParOf" srcId="{2F444566-5DF0-4704-8855-27F029EBD444}" destId="{9B88057F-D78B-4959-B04B-95E7EC6FD7EF}" srcOrd="1" destOrd="0" presId="urn:microsoft.com/office/officeart/2011/layout/TabList"/>
    <dgm:cxn modelId="{08536624-332C-413A-ABA7-E5FD51C11ABF}" type="presParOf" srcId="{2F444566-5DF0-4704-8855-27F029EBD444}" destId="{17C7F7FD-A421-498D-BD15-F417B7DAFB7B}" srcOrd="2" destOrd="0" presId="urn:microsoft.com/office/officeart/2011/layout/TabList"/>
    <dgm:cxn modelId="{C47FA4D3-4F85-41B2-8F10-443DF3AA0A8B}" type="presParOf" srcId="{C72653CE-063D-4A4B-9CFD-D32E35845A72}" destId="{470F7CA3-E0BF-48C2-8E4D-7D458F2B09C7}" srcOrd="5" destOrd="0" presId="urn:microsoft.com/office/officeart/2011/layout/TabList"/>
    <dgm:cxn modelId="{CD798900-8E03-4BF0-9845-FFC57C7F4CA4}" type="presParOf" srcId="{C72653CE-063D-4A4B-9CFD-D32E35845A72}" destId="{09784268-16E4-4AA7-A270-D3B2DC51D93E}" srcOrd="6" destOrd="0" presId="urn:microsoft.com/office/officeart/2011/layout/TabList"/>
    <dgm:cxn modelId="{D25CF143-03CB-4752-B24E-A688773E9C39}" type="presParOf" srcId="{09784268-16E4-4AA7-A270-D3B2DC51D93E}" destId="{75B336D2-CAC6-458D-951B-29D18F40A8DD}" srcOrd="0" destOrd="0" presId="urn:microsoft.com/office/officeart/2011/layout/TabList"/>
    <dgm:cxn modelId="{62F56123-0989-452C-AD2D-C383D2A5CE09}" type="presParOf" srcId="{09784268-16E4-4AA7-A270-D3B2DC51D93E}" destId="{F6AED53E-F70A-491E-8FA4-5C7DBB2ABF43}" srcOrd="1" destOrd="0" presId="urn:microsoft.com/office/officeart/2011/layout/TabList"/>
    <dgm:cxn modelId="{AE24D5DB-B4DC-4910-ABA2-E7C6D87D8D9B}" type="presParOf" srcId="{09784268-16E4-4AA7-A270-D3B2DC51D93E}" destId="{8029A7DD-6C34-4AB5-AB2F-C6F0D4404BE1}" srcOrd="2"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BCB1B9-F555-4AF1-AAAA-901AB724A3F2}"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AE704097-50A1-4612-9C3D-4A0F1D08DFD9}">
      <dgm:prSet phldrT="[Text]" custT="1"/>
      <dgm:spPr/>
      <dgm:t>
        <a:bodyPr/>
        <a:lstStyle/>
        <a:p>
          <a:pPr>
            <a:buSzPct val="100000"/>
            <a:buFont typeface="Calibri Light"/>
            <a:buAutoNum type="arabicPeriod"/>
          </a:pPr>
          <a:r>
            <a:rPr lang="en-US" sz="1300" dirty="0"/>
            <a:t>Data Security &amp; Encryption</a:t>
          </a:r>
        </a:p>
      </dgm:t>
    </dgm:pt>
    <dgm:pt modelId="{3F45C020-0A78-4019-8155-06131A7CA165}" type="parTrans" cxnId="{190F3CC8-FD1D-4E91-B1E2-8C4C67DD71EC}">
      <dgm:prSet/>
      <dgm:spPr/>
      <dgm:t>
        <a:bodyPr/>
        <a:lstStyle/>
        <a:p>
          <a:endParaRPr lang="en-US" sz="1000"/>
        </a:p>
      </dgm:t>
    </dgm:pt>
    <dgm:pt modelId="{B9518C2A-8E2A-4B41-A537-4170E119CD3A}" type="sibTrans" cxnId="{190F3CC8-FD1D-4E91-B1E2-8C4C67DD71EC}">
      <dgm:prSet/>
      <dgm:spPr/>
      <dgm:t>
        <a:bodyPr/>
        <a:lstStyle/>
        <a:p>
          <a:endParaRPr lang="en-US" sz="1000"/>
        </a:p>
      </dgm:t>
    </dgm:pt>
    <dgm:pt modelId="{7F59A1E2-0879-4D74-93A3-010FB7CB6793}">
      <dgm:prSet phldrT="[Text]" custT="1"/>
      <dgm:spPr/>
      <dgm:t>
        <a:bodyPr/>
        <a:lstStyle/>
        <a:p>
          <a:r>
            <a:rPr lang="en-US" sz="1300" dirty="0"/>
            <a:t>CCE Security via </a:t>
          </a:r>
          <a:r>
            <a:rPr lang="en-US" sz="1200" dirty="0"/>
            <a:t>Authentication</a:t>
          </a:r>
        </a:p>
      </dgm:t>
    </dgm:pt>
    <dgm:pt modelId="{57C0A376-3ACE-4E7B-A5F7-C48D1FF5CF15}" type="parTrans" cxnId="{B5126D18-D7D8-4956-9A63-3C64D6EAE4AC}">
      <dgm:prSet/>
      <dgm:spPr/>
      <dgm:t>
        <a:bodyPr/>
        <a:lstStyle/>
        <a:p>
          <a:endParaRPr lang="en-US" sz="1000"/>
        </a:p>
      </dgm:t>
    </dgm:pt>
    <dgm:pt modelId="{988CC3E7-1427-46F1-91C4-B4D06BA22DCD}" type="sibTrans" cxnId="{B5126D18-D7D8-4956-9A63-3C64D6EAE4AC}">
      <dgm:prSet/>
      <dgm:spPr/>
      <dgm:t>
        <a:bodyPr/>
        <a:lstStyle/>
        <a:p>
          <a:endParaRPr lang="en-US" sz="1000"/>
        </a:p>
      </dgm:t>
    </dgm:pt>
    <dgm:pt modelId="{6D2756F9-19E3-4A36-A4D9-D8F466C9EAA1}">
      <dgm:prSet phldrT="[Text]" custT="1"/>
      <dgm:spPr/>
      <dgm:t>
        <a:bodyPr/>
        <a:lstStyle/>
        <a:p>
          <a:pPr>
            <a:buClr>
              <a:srgbClr val="3891A7"/>
            </a:buClr>
            <a:buSzPct val="100000"/>
            <a:buFont typeface="Arial" panose="020B0604020202020204" pitchFamily="34" charset="0"/>
            <a:buChar char="•"/>
          </a:pPr>
          <a:r>
            <a:rPr lang="en-US" sz="1200" b="0" i="0" u="none" strike="noStrike" cap="none" spc="0" baseline="0" dirty="0">
              <a:solidFill>
                <a:srgbClr val="000000"/>
              </a:solidFill>
              <a:uFillTx/>
              <a:latin typeface="+mn-lt"/>
              <a:ea typeface="ＭＳ Ｐゴシック" pitchFamily="34"/>
              <a:cs typeface="Arial" pitchFamily="34"/>
            </a:rPr>
            <a:t>Use of token based authentication without disclosing personal information identifier. </a:t>
          </a:r>
          <a:r>
            <a:rPr lang="en-US" sz="1200" b="0" i="0" u="none" strike="noStrike" cap="none" spc="0" baseline="0" dirty="0">
              <a:solidFill>
                <a:srgbClr val="000000"/>
              </a:solidFill>
              <a:uFillTx/>
              <a:latin typeface="+mn-lt"/>
              <a:cs typeface="Arial" pitchFamily="34"/>
            </a:rPr>
            <a:t>The credentials are transmitted via HTTPS for authentication.</a:t>
          </a:r>
          <a:endParaRPr lang="en-US" sz="1200" b="0" dirty="0">
            <a:latin typeface="+mn-lt"/>
          </a:endParaRPr>
        </a:p>
      </dgm:t>
    </dgm:pt>
    <dgm:pt modelId="{7A151426-0151-4DA5-B353-9457387F64C0}" type="parTrans" cxnId="{63DCDDF2-D297-4F4D-8835-3271CBB4B7FB}">
      <dgm:prSet/>
      <dgm:spPr/>
      <dgm:t>
        <a:bodyPr/>
        <a:lstStyle/>
        <a:p>
          <a:endParaRPr lang="en-US" sz="1000"/>
        </a:p>
      </dgm:t>
    </dgm:pt>
    <dgm:pt modelId="{7B669E78-5A47-4FDA-BB47-6F2BBFB75078}" type="sibTrans" cxnId="{63DCDDF2-D297-4F4D-8835-3271CBB4B7FB}">
      <dgm:prSet/>
      <dgm:spPr/>
      <dgm:t>
        <a:bodyPr/>
        <a:lstStyle/>
        <a:p>
          <a:endParaRPr lang="en-US" sz="1000"/>
        </a:p>
      </dgm:t>
    </dgm:pt>
    <dgm:pt modelId="{3DB254A2-ABE0-426F-8B40-063759D5E897}">
      <dgm:prSet phldrT="[Text]" custT="1"/>
      <dgm:spPr/>
      <dgm:t>
        <a:bodyPr/>
        <a:lstStyle/>
        <a:p>
          <a:r>
            <a:rPr lang="en-US" sz="1300" dirty="0"/>
            <a:t>Base Security</a:t>
          </a:r>
        </a:p>
      </dgm:t>
    </dgm:pt>
    <dgm:pt modelId="{342472D7-974D-4D13-BCEB-11A6A049F779}" type="parTrans" cxnId="{1145B2A0-C100-48BD-8C9A-1DAA857EF4BD}">
      <dgm:prSet/>
      <dgm:spPr/>
      <dgm:t>
        <a:bodyPr/>
        <a:lstStyle/>
        <a:p>
          <a:endParaRPr lang="en-US" sz="1000"/>
        </a:p>
      </dgm:t>
    </dgm:pt>
    <dgm:pt modelId="{91697090-0D94-4E64-95DA-ED94E0E677AD}" type="sibTrans" cxnId="{1145B2A0-C100-48BD-8C9A-1DAA857EF4BD}">
      <dgm:prSet/>
      <dgm:spPr/>
      <dgm:t>
        <a:bodyPr/>
        <a:lstStyle/>
        <a:p>
          <a:endParaRPr lang="en-US" sz="1000"/>
        </a:p>
      </dgm:t>
    </dgm:pt>
    <dgm:pt modelId="{A671751E-0928-48D9-BC86-E5D33C30869D}">
      <dgm:prSet phldrT="[Text]" custT="1"/>
      <dgm:spPr/>
      <dgm:t>
        <a:bodyPr/>
        <a:lstStyle/>
        <a:p>
          <a:pPr>
            <a:buNone/>
          </a:pPr>
          <a:r>
            <a:rPr lang="en-US" sz="1200" b="0" i="0" u="none" strike="noStrike" cap="none" spc="0" baseline="0" dirty="0">
              <a:solidFill>
                <a:srgbClr val="000000"/>
              </a:solidFill>
              <a:uFillTx/>
              <a:latin typeface="Calibri"/>
            </a:rPr>
            <a:t>Security policy requires the following:</a:t>
          </a:r>
          <a:endParaRPr lang="en-US" sz="1200" dirty="0"/>
        </a:p>
      </dgm:t>
    </dgm:pt>
    <dgm:pt modelId="{389A43FE-2599-4005-8D42-8567D568C2F5}" type="parTrans" cxnId="{32CE7A8C-52F2-44DA-9590-724089B1CF3E}">
      <dgm:prSet/>
      <dgm:spPr/>
      <dgm:t>
        <a:bodyPr/>
        <a:lstStyle/>
        <a:p>
          <a:endParaRPr lang="en-US" sz="1000"/>
        </a:p>
      </dgm:t>
    </dgm:pt>
    <dgm:pt modelId="{1401533B-DD6A-4828-A81A-D0EA6964BB51}" type="sibTrans" cxnId="{32CE7A8C-52F2-44DA-9590-724089B1CF3E}">
      <dgm:prSet/>
      <dgm:spPr/>
      <dgm:t>
        <a:bodyPr/>
        <a:lstStyle/>
        <a:p>
          <a:endParaRPr lang="en-US" sz="1000"/>
        </a:p>
      </dgm:t>
    </dgm:pt>
    <dgm:pt modelId="{9001FFF3-5836-473E-B24F-B604D412A21E}">
      <dgm:prSet custT="1"/>
      <dgm:spPr/>
      <dgm:t>
        <a:bodyPr/>
        <a:lstStyle/>
        <a:p>
          <a:r>
            <a:rPr lang="en-US" sz="1200" b="0" i="0" u="none" strike="noStrike" cap="none" spc="0" baseline="0" dirty="0">
              <a:solidFill>
                <a:srgbClr val="000000"/>
              </a:solidFill>
              <a:uFillTx/>
              <a:latin typeface="Calibri"/>
            </a:rPr>
            <a:t>The sensitive data is masked for display purposes, Only metadata is processed using cognitive APIs</a:t>
          </a:r>
        </a:p>
      </dgm:t>
    </dgm:pt>
    <dgm:pt modelId="{F4C2D8EC-74D4-4935-AA4C-FB1875F4F43F}" type="parTrans" cxnId="{41354F6E-7452-4BE3-B1CE-C338191D7E19}">
      <dgm:prSet/>
      <dgm:spPr/>
      <dgm:t>
        <a:bodyPr/>
        <a:lstStyle/>
        <a:p>
          <a:endParaRPr lang="en-US" sz="1000"/>
        </a:p>
      </dgm:t>
    </dgm:pt>
    <dgm:pt modelId="{72813B4D-0B5F-4FBC-ACAF-542C7CCD4115}" type="sibTrans" cxnId="{41354F6E-7452-4BE3-B1CE-C338191D7E19}">
      <dgm:prSet/>
      <dgm:spPr/>
      <dgm:t>
        <a:bodyPr/>
        <a:lstStyle/>
        <a:p>
          <a:endParaRPr lang="en-US" sz="1000"/>
        </a:p>
      </dgm:t>
    </dgm:pt>
    <dgm:pt modelId="{E732DB9C-C268-4E1F-9FA1-DEF92F593BBD}">
      <dgm:prSet custT="1"/>
      <dgm:spPr/>
      <dgm:t>
        <a:bodyPr/>
        <a:lstStyle/>
        <a:p>
          <a:r>
            <a:rPr lang="en-US" sz="1200" b="0" i="0" u="none" strike="noStrike" cap="none" spc="0" baseline="0" dirty="0">
              <a:solidFill>
                <a:srgbClr val="000000"/>
              </a:solidFill>
              <a:uFillTx/>
              <a:latin typeface="Calibri"/>
            </a:rPr>
            <a:t>No sensitive data is persisted on IBM Watson cloud. PII data is encrypted(AES) while being persisted in CCE Application</a:t>
          </a:r>
        </a:p>
      </dgm:t>
    </dgm:pt>
    <dgm:pt modelId="{21F76104-BC9F-4680-ABF4-A2DE01EDA43F}" type="parTrans" cxnId="{21F35F46-F255-4EE0-AA9A-AB28DE245CFC}">
      <dgm:prSet/>
      <dgm:spPr/>
      <dgm:t>
        <a:bodyPr/>
        <a:lstStyle/>
        <a:p>
          <a:endParaRPr lang="en-US" sz="1000"/>
        </a:p>
      </dgm:t>
    </dgm:pt>
    <dgm:pt modelId="{EDE4CB14-D99A-4ECB-9888-9E6BF21517D5}" type="sibTrans" cxnId="{21F35F46-F255-4EE0-AA9A-AB28DE245CFC}">
      <dgm:prSet/>
      <dgm:spPr/>
      <dgm:t>
        <a:bodyPr/>
        <a:lstStyle/>
        <a:p>
          <a:endParaRPr lang="en-US" sz="1000"/>
        </a:p>
      </dgm:t>
    </dgm:pt>
    <dgm:pt modelId="{10A3260E-7A9E-4F33-81BC-8F02979F5CA2}">
      <dgm:prSet phldrT="[Text]" custT="1"/>
      <dgm:spPr/>
      <dgm:t>
        <a:bodyPr/>
        <a:lstStyle/>
        <a:p>
          <a:pPr>
            <a:buSzPct val="100000"/>
            <a:buFont typeface="Arial" panose="020B0604020202020204" pitchFamily="34" charset="0"/>
            <a:buChar char="•"/>
          </a:pPr>
          <a:r>
            <a:rPr lang="en-US" sz="1200" b="0" i="0" u="none" strike="noStrike" cap="none" spc="0" baseline="0" dirty="0">
              <a:solidFill>
                <a:srgbClr val="000000"/>
              </a:solidFill>
              <a:uFillTx/>
              <a:latin typeface="Calibri"/>
            </a:rPr>
            <a:t>CCE segregates the Metadata and sensitive data via entity extraction.</a:t>
          </a:r>
          <a:endParaRPr lang="en-US" sz="1200" dirty="0"/>
        </a:p>
      </dgm:t>
    </dgm:pt>
    <dgm:pt modelId="{E2EDA4C2-8FA0-4A73-9EE1-F886319438CE}" type="parTrans" cxnId="{7F68E224-4A7F-4E97-B519-5AEB676301F9}">
      <dgm:prSet/>
      <dgm:spPr/>
      <dgm:t>
        <a:bodyPr/>
        <a:lstStyle/>
        <a:p>
          <a:endParaRPr lang="en-US" sz="1000"/>
        </a:p>
      </dgm:t>
    </dgm:pt>
    <dgm:pt modelId="{32F7A299-74E5-4F86-A19D-24726A173CD3}" type="sibTrans" cxnId="{7F68E224-4A7F-4E97-B519-5AEB676301F9}">
      <dgm:prSet/>
      <dgm:spPr/>
      <dgm:t>
        <a:bodyPr/>
        <a:lstStyle/>
        <a:p>
          <a:endParaRPr lang="en-US" sz="1000"/>
        </a:p>
      </dgm:t>
    </dgm:pt>
    <dgm:pt modelId="{5D170C80-152D-44B8-BECD-A88CDB3BC04F}">
      <dgm:prSet custT="1"/>
      <dgm:spPr/>
      <dgm:t>
        <a:bodyPr/>
        <a:lstStyle/>
        <a:p>
          <a:r>
            <a:rPr lang="en-US" sz="1200" b="0" i="0" u="none" strike="noStrike" cap="none" spc="0" baseline="0" dirty="0">
              <a:solidFill>
                <a:srgbClr val="000000"/>
              </a:solidFill>
              <a:uFillTx/>
              <a:latin typeface="+mn-lt"/>
              <a:cs typeface="Arial" pitchFamily="34"/>
            </a:rPr>
            <a:t>A temporary token is generated which stays valid for 30 minutes. Role based security and access control is enforced using token based </a:t>
          </a:r>
        </a:p>
      </dgm:t>
    </dgm:pt>
    <dgm:pt modelId="{ED350361-F897-4ECD-911B-F3C0058E531C}" type="parTrans" cxnId="{1E4469E7-2DBB-4BA5-9CBF-2BB839450834}">
      <dgm:prSet/>
      <dgm:spPr/>
      <dgm:t>
        <a:bodyPr/>
        <a:lstStyle/>
        <a:p>
          <a:endParaRPr lang="en-US" sz="1000"/>
        </a:p>
      </dgm:t>
    </dgm:pt>
    <dgm:pt modelId="{8DFC9BD1-C1CF-40EE-AC86-B4C84F33809E}" type="sibTrans" cxnId="{1E4469E7-2DBB-4BA5-9CBF-2BB839450834}">
      <dgm:prSet/>
      <dgm:spPr/>
      <dgm:t>
        <a:bodyPr/>
        <a:lstStyle/>
        <a:p>
          <a:endParaRPr lang="en-US" sz="1000"/>
        </a:p>
      </dgm:t>
    </dgm:pt>
    <dgm:pt modelId="{DFB98FF7-C8D6-435C-9384-A782923EBBEE}">
      <dgm:prSet custT="1"/>
      <dgm:spPr/>
      <dgm:t>
        <a:bodyPr/>
        <a:lstStyle/>
        <a:p>
          <a:r>
            <a:rPr lang="en-US" sz="1200" b="0" i="0" u="none" strike="noStrike" cap="none" spc="0" baseline="0" dirty="0">
              <a:solidFill>
                <a:srgbClr val="000000"/>
              </a:solidFill>
              <a:uFillTx/>
              <a:latin typeface="Calibri"/>
            </a:rPr>
            <a:t>All services include network and storage encryption. Circuit and application level firewalls, security information and event management,</a:t>
          </a:r>
        </a:p>
      </dgm:t>
    </dgm:pt>
    <dgm:pt modelId="{9733380C-F6AF-4DA2-875F-690FE3CA14C3}" type="parTrans" cxnId="{6E512DD3-0E55-4F0D-8BBB-AFC61194741E}">
      <dgm:prSet/>
      <dgm:spPr/>
      <dgm:t>
        <a:bodyPr/>
        <a:lstStyle/>
        <a:p>
          <a:endParaRPr lang="en-US" sz="1000"/>
        </a:p>
      </dgm:t>
    </dgm:pt>
    <dgm:pt modelId="{DC3FCBE0-00F9-4BAB-BCF0-EA3A5F574BBA}" type="sibTrans" cxnId="{6E512DD3-0E55-4F0D-8BBB-AFC61194741E}">
      <dgm:prSet/>
      <dgm:spPr/>
      <dgm:t>
        <a:bodyPr/>
        <a:lstStyle/>
        <a:p>
          <a:endParaRPr lang="en-US" sz="1000"/>
        </a:p>
      </dgm:t>
    </dgm:pt>
    <dgm:pt modelId="{F5A468FB-D37B-412D-BA99-9CB3CF5855AC}">
      <dgm:prSet custT="1"/>
      <dgm:spPr/>
      <dgm:t>
        <a:bodyPr/>
        <a:lstStyle/>
        <a:p>
          <a:r>
            <a:rPr lang="en-US" sz="1200" b="0" i="0" u="none" strike="noStrike" cap="none" spc="0" baseline="0" dirty="0">
              <a:solidFill>
                <a:srgbClr val="000000"/>
              </a:solidFill>
              <a:uFillTx/>
              <a:latin typeface="Calibri"/>
            </a:rPr>
            <a:t>Intrusion detection, application source code scanning, penetration testing, and regular vulnerability scanning. Cloud application security is taken care by our cloud infrastructure and API</a:t>
          </a:r>
          <a:r>
            <a:rPr lang="en-US" sz="1200" b="0" i="0" u="none" strike="noStrike" cap="none" spc="0" dirty="0">
              <a:solidFill>
                <a:srgbClr val="000000"/>
              </a:solidFill>
              <a:uFillTx/>
              <a:latin typeface="Calibri"/>
            </a:rPr>
            <a:t> </a:t>
          </a:r>
          <a:r>
            <a:rPr lang="en-US" sz="1200" b="0" i="0" u="none" strike="noStrike" cap="none" spc="0" baseline="0" dirty="0">
              <a:solidFill>
                <a:srgbClr val="000000"/>
              </a:solidFill>
              <a:uFillTx/>
              <a:latin typeface="Calibri"/>
            </a:rPr>
            <a:t>providers i.e. AWS/Azure/IBM, where strict monitoring and auditing of Applications are performed on regular intervals . </a:t>
          </a:r>
          <a:r>
            <a:rPr lang="en-US" sz="1200" dirty="0">
              <a:solidFill>
                <a:srgbClr val="000000"/>
              </a:solidFill>
              <a:latin typeface="Calibri"/>
            </a:rPr>
            <a:t>For details, kindly refer the following: </a:t>
          </a:r>
          <a:r>
            <a:rPr lang="en-US" sz="1200" dirty="0">
              <a:solidFill>
                <a:srgbClr val="000000"/>
              </a:solidFill>
              <a:hlinkClick xmlns:r="http://schemas.openxmlformats.org/officeDocument/2006/relationships" r:id="rId1"/>
            </a:rPr>
            <a:t>https://aws.amazon.com/security/</a:t>
          </a:r>
          <a:r>
            <a:rPr lang="en-US" sz="1200" dirty="0">
              <a:solidFill>
                <a:srgbClr val="000000"/>
              </a:solidFill>
            </a:rPr>
            <a:t> , </a:t>
          </a:r>
          <a:r>
            <a:rPr lang="en-US" sz="1200" dirty="0">
              <a:solidFill>
                <a:srgbClr val="000000"/>
              </a:solidFill>
              <a:hlinkClick xmlns:r="http://schemas.openxmlformats.org/officeDocument/2006/relationships" r:id="rId2"/>
            </a:rPr>
            <a:t>https://www.ibm.com/watson/watson-security.html</a:t>
          </a:r>
          <a:endParaRPr lang="en-US" sz="1200" b="0" i="0" u="none" strike="noStrike" cap="none" spc="0" baseline="0" dirty="0">
            <a:solidFill>
              <a:srgbClr val="000000"/>
            </a:solidFill>
            <a:uFillTx/>
            <a:latin typeface="Calibri"/>
          </a:endParaRPr>
        </a:p>
      </dgm:t>
    </dgm:pt>
    <dgm:pt modelId="{83CC186A-7FD7-406B-BA6E-2B015356C9FF}" type="parTrans" cxnId="{77BA9306-AAF5-4717-A0DB-F1789F293AC0}">
      <dgm:prSet/>
      <dgm:spPr/>
      <dgm:t>
        <a:bodyPr/>
        <a:lstStyle/>
        <a:p>
          <a:endParaRPr lang="en-US" sz="1000"/>
        </a:p>
      </dgm:t>
    </dgm:pt>
    <dgm:pt modelId="{9E79F423-7D25-4264-BE6C-D4DE4194D752}" type="sibTrans" cxnId="{77BA9306-AAF5-4717-A0DB-F1789F293AC0}">
      <dgm:prSet/>
      <dgm:spPr/>
      <dgm:t>
        <a:bodyPr/>
        <a:lstStyle/>
        <a:p>
          <a:endParaRPr lang="en-US" sz="1000"/>
        </a:p>
      </dgm:t>
    </dgm:pt>
    <dgm:pt modelId="{38DC1678-DEDB-4A5E-92E8-A8B8EF19E068}">
      <dgm:prSet phldrT="[Text]" custT="1"/>
      <dgm:spPr/>
      <dgm:t>
        <a:bodyPr/>
        <a:lstStyle/>
        <a:p>
          <a:r>
            <a:rPr lang="en-US" sz="1300"/>
            <a:t>Physical and Logical Security</a:t>
          </a:r>
          <a:endParaRPr lang="en-US" sz="1300" dirty="0">
            <a:solidFill>
              <a:srgbClr val="000000"/>
            </a:solidFill>
          </a:endParaRPr>
        </a:p>
      </dgm:t>
    </dgm:pt>
    <dgm:pt modelId="{83A5B59E-18D1-4BC3-A4EB-66EE0F20DE5A}" type="parTrans" cxnId="{05F0CA57-4F56-4256-B758-40D5B6290CBE}">
      <dgm:prSet/>
      <dgm:spPr/>
      <dgm:t>
        <a:bodyPr/>
        <a:lstStyle/>
        <a:p>
          <a:endParaRPr lang="en-US" sz="1000"/>
        </a:p>
      </dgm:t>
    </dgm:pt>
    <dgm:pt modelId="{3C876F1B-CEAF-4784-A9BE-5278948C0A93}" type="sibTrans" cxnId="{05F0CA57-4F56-4256-B758-40D5B6290CBE}">
      <dgm:prSet/>
      <dgm:spPr/>
      <dgm:t>
        <a:bodyPr/>
        <a:lstStyle/>
        <a:p>
          <a:endParaRPr lang="en-US" sz="1000"/>
        </a:p>
      </dgm:t>
    </dgm:pt>
    <dgm:pt modelId="{A275FE2F-9491-482C-8E1D-6C6ED1BD9553}">
      <dgm:prSet phldrT="[Text]" custT="1"/>
      <dgm:spPr/>
      <dgm:t>
        <a:bodyPr/>
        <a:lstStyle/>
        <a:p>
          <a:pPr>
            <a:buSzPct val="100000"/>
            <a:buFont typeface="Arial" panose="020B0604020202020204" pitchFamily="34" charset="0"/>
            <a:buChar char="•"/>
          </a:pPr>
          <a:r>
            <a:rPr lang="en-US" sz="1200" b="0" i="0" u="none" strike="noStrike" cap="none" spc="0" baseline="0" dirty="0">
              <a:solidFill>
                <a:srgbClr val="000000"/>
              </a:solidFill>
              <a:uFillTx/>
              <a:latin typeface="Calibri"/>
            </a:rPr>
            <a:t> Physical security of CNX is defined at the global level and includes a layered approach that includes site, building, data center, and data center partitions. </a:t>
          </a:r>
          <a:endParaRPr lang="en-US" sz="1200" dirty="0">
            <a:solidFill>
              <a:srgbClr val="000000"/>
            </a:solidFill>
          </a:endParaRPr>
        </a:p>
      </dgm:t>
    </dgm:pt>
    <dgm:pt modelId="{4D459A82-B0FF-4147-AB84-9949BEFDEE95}" type="parTrans" cxnId="{AA303DA5-C3F4-4443-BC91-44CB1A7A4A84}">
      <dgm:prSet/>
      <dgm:spPr/>
      <dgm:t>
        <a:bodyPr/>
        <a:lstStyle/>
        <a:p>
          <a:endParaRPr lang="en-US" sz="1000"/>
        </a:p>
      </dgm:t>
    </dgm:pt>
    <dgm:pt modelId="{21B5FD56-A9AD-47F6-8CD2-DA7F0C90A7C9}" type="sibTrans" cxnId="{AA303DA5-C3F4-4443-BC91-44CB1A7A4A84}">
      <dgm:prSet/>
      <dgm:spPr/>
      <dgm:t>
        <a:bodyPr/>
        <a:lstStyle/>
        <a:p>
          <a:endParaRPr lang="en-US" sz="1000"/>
        </a:p>
      </dgm:t>
    </dgm:pt>
    <dgm:pt modelId="{3B8E5AFC-A03D-43EE-A6A3-AE5ED3B32A3A}">
      <dgm:prSet custT="1"/>
      <dgm:spPr/>
      <dgm:t>
        <a:bodyPr/>
        <a:lstStyle/>
        <a:p>
          <a:r>
            <a:rPr lang="en-US" sz="1200" b="0" i="0" u="none" strike="noStrike" cap="none" spc="0" baseline="0" dirty="0">
              <a:solidFill>
                <a:srgbClr val="000000"/>
              </a:solidFill>
              <a:uFillTx/>
              <a:latin typeface="Calibri"/>
            </a:rPr>
            <a:t>Logical security consists primarily of technical means as specified by the CNX security team. CCE logical security uses the following safeguards: </a:t>
          </a:r>
        </a:p>
      </dgm:t>
    </dgm:pt>
    <dgm:pt modelId="{CEB643C3-B13D-439F-9FE8-02CC5A1AC1C3}" type="parTrans" cxnId="{D7696E14-5356-4C83-A1BA-86AC88C52338}">
      <dgm:prSet/>
      <dgm:spPr/>
      <dgm:t>
        <a:bodyPr/>
        <a:lstStyle/>
        <a:p>
          <a:endParaRPr lang="en-US" sz="1000"/>
        </a:p>
      </dgm:t>
    </dgm:pt>
    <dgm:pt modelId="{920081E0-8814-4A6B-ADE7-1F785D8B13DB}" type="sibTrans" cxnId="{D7696E14-5356-4C83-A1BA-86AC88C52338}">
      <dgm:prSet/>
      <dgm:spPr/>
      <dgm:t>
        <a:bodyPr/>
        <a:lstStyle/>
        <a:p>
          <a:endParaRPr lang="en-US" sz="1000"/>
        </a:p>
      </dgm:t>
    </dgm:pt>
    <dgm:pt modelId="{35D5FD98-0787-451C-9283-AA48D3FA5935}">
      <dgm:prSet custT="1"/>
      <dgm:spPr/>
      <dgm:t>
        <a:bodyPr/>
        <a:lstStyle/>
        <a:p>
          <a:r>
            <a:rPr lang="en-US" sz="1200" b="0" i="0" u="none" strike="noStrike" cap="none" spc="0" baseline="0" dirty="0">
              <a:solidFill>
                <a:srgbClr val="000000"/>
              </a:solidFill>
              <a:uFillTx/>
              <a:latin typeface="Calibri"/>
            </a:rPr>
            <a:t>Isolation of customer data and Procedures for an emergency shutdown to prevent data leakage. Security for user devices and Application of security patches.</a:t>
          </a:r>
        </a:p>
      </dgm:t>
    </dgm:pt>
    <dgm:pt modelId="{A6473335-0CEC-4742-B6A6-40E46A965EC9}" type="parTrans" cxnId="{F7AEEB6D-D2C6-4448-A8D8-A1FFD372EB25}">
      <dgm:prSet/>
      <dgm:spPr/>
      <dgm:t>
        <a:bodyPr/>
        <a:lstStyle/>
        <a:p>
          <a:endParaRPr lang="en-US" sz="1000"/>
        </a:p>
      </dgm:t>
    </dgm:pt>
    <dgm:pt modelId="{1F07F43F-0F7D-44DB-8763-05E1561FC1A3}" type="sibTrans" cxnId="{F7AEEB6D-D2C6-4448-A8D8-A1FFD372EB25}">
      <dgm:prSet/>
      <dgm:spPr/>
      <dgm:t>
        <a:bodyPr/>
        <a:lstStyle/>
        <a:p>
          <a:endParaRPr lang="en-US" sz="1000"/>
        </a:p>
      </dgm:t>
    </dgm:pt>
    <dgm:pt modelId="{CCCA2CC0-A42F-48F8-8E59-9F767F857CF3}">
      <dgm:prSet custT="1"/>
      <dgm:spPr/>
      <dgm:t>
        <a:bodyPr/>
        <a:lstStyle/>
        <a:p>
          <a:r>
            <a:rPr lang="en-US" sz="1200" b="0" i="0" u="none" strike="noStrike" cap="none" spc="0" baseline="0" dirty="0">
              <a:solidFill>
                <a:srgbClr val="000000"/>
              </a:solidFill>
              <a:uFillTx/>
              <a:latin typeface="Calibri"/>
            </a:rPr>
            <a:t>Network configuration that includes zoned security layering that is enforced by mandatory firewall and router rule sets. Antivirus and anti-malware protection with automated workstation compliance tools. Vulnerability scanning and intrusion detection. Change management process and information systems maintenance. DDoS protection of inbound circuits to data centers. Ongoing internal &amp; external penetration testing/ethical hacking program. Ongoing internal &amp; external penetration testing/ethical hacking program.</a:t>
          </a:r>
        </a:p>
      </dgm:t>
    </dgm:pt>
    <dgm:pt modelId="{B2845570-565B-4E7D-A8C5-E7F882930398}" type="parTrans" cxnId="{B2899022-9F43-4BBE-92A2-139CF0F01E16}">
      <dgm:prSet/>
      <dgm:spPr/>
      <dgm:t>
        <a:bodyPr/>
        <a:lstStyle/>
        <a:p>
          <a:endParaRPr lang="en-US" sz="1000"/>
        </a:p>
      </dgm:t>
    </dgm:pt>
    <dgm:pt modelId="{CDCF1706-7BFE-4E21-A20A-8D414C7DBF98}" type="sibTrans" cxnId="{B2899022-9F43-4BBE-92A2-139CF0F01E16}">
      <dgm:prSet/>
      <dgm:spPr/>
      <dgm:t>
        <a:bodyPr/>
        <a:lstStyle/>
        <a:p>
          <a:endParaRPr lang="en-US" sz="1000"/>
        </a:p>
      </dgm:t>
    </dgm:pt>
    <dgm:pt modelId="{82E1252F-C615-4D4D-8FA6-66D1CAB59744}">
      <dgm:prSet custT="1"/>
      <dgm:spPr/>
      <dgm:t>
        <a:bodyPr/>
        <a:lstStyle/>
        <a:p>
          <a:r>
            <a:rPr lang="en-US" sz="1200" b="0" i="0" u="none" strike="noStrike" cap="none" spc="0" baseline="0">
              <a:solidFill>
                <a:srgbClr val="000000"/>
              </a:solidFill>
              <a:uFillTx/>
              <a:latin typeface="Calibri"/>
            </a:rPr>
            <a:t>Regular application source code reviews, threat modeling, and application scanning.</a:t>
          </a:r>
          <a:endParaRPr lang="en-US" sz="1200" b="0" i="0" u="none" strike="noStrike" cap="none" spc="0" baseline="0" dirty="0">
            <a:solidFill>
              <a:srgbClr val="000000"/>
            </a:solidFill>
            <a:uFillTx/>
            <a:latin typeface="Calibri"/>
          </a:endParaRPr>
        </a:p>
      </dgm:t>
    </dgm:pt>
    <dgm:pt modelId="{73F98225-040F-4A12-811C-69DF14F7FF71}" type="parTrans" cxnId="{6637CEF0-74F2-4AF7-9DD1-EEA0362A50A0}">
      <dgm:prSet/>
      <dgm:spPr/>
      <dgm:t>
        <a:bodyPr/>
        <a:lstStyle/>
        <a:p>
          <a:endParaRPr lang="en-US" sz="1000"/>
        </a:p>
      </dgm:t>
    </dgm:pt>
    <dgm:pt modelId="{813CD904-577B-481D-801F-F2D0960183A7}" type="sibTrans" cxnId="{6637CEF0-74F2-4AF7-9DD1-EEA0362A50A0}">
      <dgm:prSet/>
      <dgm:spPr/>
      <dgm:t>
        <a:bodyPr/>
        <a:lstStyle/>
        <a:p>
          <a:endParaRPr lang="en-US" sz="1000"/>
        </a:p>
      </dgm:t>
    </dgm:pt>
    <dgm:pt modelId="{1428423D-FA67-4226-ABFB-9111E0E0733F}" type="pres">
      <dgm:prSet presAssocID="{6EBCB1B9-F555-4AF1-AAAA-901AB724A3F2}" presName="linearFlow" presStyleCnt="0">
        <dgm:presLayoutVars>
          <dgm:dir/>
          <dgm:animLvl val="lvl"/>
          <dgm:resizeHandles val="exact"/>
        </dgm:presLayoutVars>
      </dgm:prSet>
      <dgm:spPr/>
    </dgm:pt>
    <dgm:pt modelId="{70E85A8E-EC5A-4A98-8317-36D9CE5C763A}" type="pres">
      <dgm:prSet presAssocID="{AE704097-50A1-4612-9C3D-4A0F1D08DFD9}" presName="composite" presStyleCnt="0"/>
      <dgm:spPr/>
    </dgm:pt>
    <dgm:pt modelId="{454A6DC0-2F57-488C-9FDB-8D7A99DB99A2}" type="pres">
      <dgm:prSet presAssocID="{AE704097-50A1-4612-9C3D-4A0F1D08DFD9}" presName="parentText" presStyleLbl="alignNode1" presStyleIdx="0" presStyleCnt="4">
        <dgm:presLayoutVars>
          <dgm:chMax val="1"/>
          <dgm:bulletEnabled val="1"/>
        </dgm:presLayoutVars>
      </dgm:prSet>
      <dgm:spPr/>
    </dgm:pt>
    <dgm:pt modelId="{AEE248B3-A835-40A2-B177-00B8DF17E9D4}" type="pres">
      <dgm:prSet presAssocID="{AE704097-50A1-4612-9C3D-4A0F1D08DFD9}" presName="descendantText" presStyleLbl="alignAcc1" presStyleIdx="0" presStyleCnt="4" custLinFactNeighborY="-307">
        <dgm:presLayoutVars>
          <dgm:bulletEnabled val="1"/>
        </dgm:presLayoutVars>
      </dgm:prSet>
      <dgm:spPr/>
    </dgm:pt>
    <dgm:pt modelId="{C2DD13F5-B9B3-4DAB-95DC-4830ADB8FCF3}" type="pres">
      <dgm:prSet presAssocID="{B9518C2A-8E2A-4B41-A537-4170E119CD3A}" presName="sp" presStyleCnt="0"/>
      <dgm:spPr/>
    </dgm:pt>
    <dgm:pt modelId="{25871CF1-0F48-4B3C-B222-7FDFC0F4BC7A}" type="pres">
      <dgm:prSet presAssocID="{7F59A1E2-0879-4D74-93A3-010FB7CB6793}" presName="composite" presStyleCnt="0"/>
      <dgm:spPr/>
    </dgm:pt>
    <dgm:pt modelId="{EF11BEB2-4359-418B-87A6-EF311495C6C8}" type="pres">
      <dgm:prSet presAssocID="{7F59A1E2-0879-4D74-93A3-010FB7CB6793}" presName="parentText" presStyleLbl="alignNode1" presStyleIdx="1" presStyleCnt="4">
        <dgm:presLayoutVars>
          <dgm:chMax val="1"/>
          <dgm:bulletEnabled val="1"/>
        </dgm:presLayoutVars>
      </dgm:prSet>
      <dgm:spPr/>
    </dgm:pt>
    <dgm:pt modelId="{DBDCF4D1-3280-49DB-85A1-A483E4D196CF}" type="pres">
      <dgm:prSet presAssocID="{7F59A1E2-0879-4D74-93A3-010FB7CB6793}" presName="descendantText" presStyleLbl="alignAcc1" presStyleIdx="1" presStyleCnt="4" custLinFactNeighborY="-307">
        <dgm:presLayoutVars>
          <dgm:bulletEnabled val="1"/>
        </dgm:presLayoutVars>
      </dgm:prSet>
      <dgm:spPr/>
    </dgm:pt>
    <dgm:pt modelId="{93201155-A482-46DD-9D4A-8ED004820485}" type="pres">
      <dgm:prSet presAssocID="{988CC3E7-1427-46F1-91C4-B4D06BA22DCD}" presName="sp" presStyleCnt="0"/>
      <dgm:spPr/>
    </dgm:pt>
    <dgm:pt modelId="{E6C3066D-FF6E-4D3A-8988-AF2A305E30EF}" type="pres">
      <dgm:prSet presAssocID="{3DB254A2-ABE0-426F-8B40-063759D5E897}" presName="composite" presStyleCnt="0"/>
      <dgm:spPr/>
    </dgm:pt>
    <dgm:pt modelId="{C0D2B5FC-8390-4FF1-AB87-A0948752474E}" type="pres">
      <dgm:prSet presAssocID="{3DB254A2-ABE0-426F-8B40-063759D5E897}" presName="parentText" presStyleLbl="alignNode1" presStyleIdx="2" presStyleCnt="4">
        <dgm:presLayoutVars>
          <dgm:chMax val="1"/>
          <dgm:bulletEnabled val="1"/>
        </dgm:presLayoutVars>
      </dgm:prSet>
      <dgm:spPr/>
    </dgm:pt>
    <dgm:pt modelId="{2BB832CE-D1E2-4CD3-A5A5-F68696ADD4CE}" type="pres">
      <dgm:prSet presAssocID="{3DB254A2-ABE0-426F-8B40-063759D5E897}" presName="descendantText" presStyleLbl="alignAcc1" presStyleIdx="2" presStyleCnt="4" custLinFactNeighborY="-307">
        <dgm:presLayoutVars>
          <dgm:bulletEnabled val="1"/>
        </dgm:presLayoutVars>
      </dgm:prSet>
      <dgm:spPr/>
    </dgm:pt>
    <dgm:pt modelId="{C11698B3-884B-4AB7-872F-77D7929B8EE6}" type="pres">
      <dgm:prSet presAssocID="{91697090-0D94-4E64-95DA-ED94E0E677AD}" presName="sp" presStyleCnt="0"/>
      <dgm:spPr/>
    </dgm:pt>
    <dgm:pt modelId="{504C2A2B-64FF-4A71-B085-7047769A788D}" type="pres">
      <dgm:prSet presAssocID="{38DC1678-DEDB-4A5E-92E8-A8B8EF19E068}" presName="composite" presStyleCnt="0"/>
      <dgm:spPr/>
    </dgm:pt>
    <dgm:pt modelId="{E2A587D9-BE7F-46BE-A4FB-A724CE926670}" type="pres">
      <dgm:prSet presAssocID="{38DC1678-DEDB-4A5E-92E8-A8B8EF19E068}" presName="parentText" presStyleLbl="alignNode1" presStyleIdx="3" presStyleCnt="4">
        <dgm:presLayoutVars>
          <dgm:chMax val="1"/>
          <dgm:bulletEnabled val="1"/>
        </dgm:presLayoutVars>
      </dgm:prSet>
      <dgm:spPr/>
    </dgm:pt>
    <dgm:pt modelId="{4E9E9191-DFCF-4202-AB0A-2DE52746FEC1}" type="pres">
      <dgm:prSet presAssocID="{38DC1678-DEDB-4A5E-92E8-A8B8EF19E068}" presName="descendantText" presStyleLbl="alignAcc1" presStyleIdx="3" presStyleCnt="4" custScaleY="180030" custLinFactNeighborY="0">
        <dgm:presLayoutVars>
          <dgm:bulletEnabled val="1"/>
        </dgm:presLayoutVars>
      </dgm:prSet>
      <dgm:spPr/>
    </dgm:pt>
  </dgm:ptLst>
  <dgm:cxnLst>
    <dgm:cxn modelId="{26F51D00-240A-44CA-9470-CB2C04887307}" type="presOf" srcId="{38DC1678-DEDB-4A5E-92E8-A8B8EF19E068}" destId="{E2A587D9-BE7F-46BE-A4FB-A724CE926670}" srcOrd="0" destOrd="0" presId="urn:microsoft.com/office/officeart/2005/8/layout/chevron2"/>
    <dgm:cxn modelId="{EBBF4704-8D13-4F91-99B5-6E8B2F1D76D0}" type="presOf" srcId="{6D2756F9-19E3-4A36-A4D9-D8F466C9EAA1}" destId="{DBDCF4D1-3280-49DB-85A1-A483E4D196CF}" srcOrd="0" destOrd="0" presId="urn:microsoft.com/office/officeart/2005/8/layout/chevron2"/>
    <dgm:cxn modelId="{77BA9306-AAF5-4717-A0DB-F1789F293AC0}" srcId="{A671751E-0928-48D9-BC86-E5D33C30869D}" destId="{F5A468FB-D37B-412D-BA99-9CB3CF5855AC}" srcOrd="1" destOrd="0" parTransId="{83CC186A-7FD7-406B-BA6E-2B015356C9FF}" sibTransId="{9E79F423-7D25-4264-BE6C-D4DE4194D752}"/>
    <dgm:cxn modelId="{78798D0B-85D3-4443-ABC7-55FF6B9A127C}" type="presOf" srcId="{5D170C80-152D-44B8-BECD-A88CDB3BC04F}" destId="{DBDCF4D1-3280-49DB-85A1-A483E4D196CF}" srcOrd="0" destOrd="1" presId="urn:microsoft.com/office/officeart/2005/8/layout/chevron2"/>
    <dgm:cxn modelId="{D7696E14-5356-4C83-A1BA-86AC88C52338}" srcId="{38DC1678-DEDB-4A5E-92E8-A8B8EF19E068}" destId="{3B8E5AFC-A03D-43EE-A6A3-AE5ED3B32A3A}" srcOrd="1" destOrd="0" parTransId="{CEB643C3-B13D-439F-9FE8-02CC5A1AC1C3}" sibTransId="{920081E0-8814-4A6B-ADE7-1F785D8B13DB}"/>
    <dgm:cxn modelId="{B5126D18-D7D8-4956-9A63-3C64D6EAE4AC}" srcId="{6EBCB1B9-F555-4AF1-AAAA-901AB724A3F2}" destId="{7F59A1E2-0879-4D74-93A3-010FB7CB6793}" srcOrd="1" destOrd="0" parTransId="{57C0A376-3ACE-4E7B-A5F7-C48D1FF5CF15}" sibTransId="{988CC3E7-1427-46F1-91C4-B4D06BA22DCD}"/>
    <dgm:cxn modelId="{2511F820-19C7-4432-B700-2848DB9A6243}" type="presOf" srcId="{F5A468FB-D37B-412D-BA99-9CB3CF5855AC}" destId="{2BB832CE-D1E2-4CD3-A5A5-F68696ADD4CE}" srcOrd="0" destOrd="2" presId="urn:microsoft.com/office/officeart/2005/8/layout/chevron2"/>
    <dgm:cxn modelId="{B2899022-9F43-4BBE-92A2-139CF0F01E16}" srcId="{38DC1678-DEDB-4A5E-92E8-A8B8EF19E068}" destId="{CCCA2CC0-A42F-48F8-8E59-9F767F857CF3}" srcOrd="3" destOrd="0" parTransId="{B2845570-565B-4E7D-A8C5-E7F882930398}" sibTransId="{CDCF1706-7BFE-4E21-A20A-8D414C7DBF98}"/>
    <dgm:cxn modelId="{7F68E224-4A7F-4E97-B519-5AEB676301F9}" srcId="{AE704097-50A1-4612-9C3D-4A0F1D08DFD9}" destId="{10A3260E-7A9E-4F33-81BC-8F02979F5CA2}" srcOrd="0" destOrd="0" parTransId="{E2EDA4C2-8FA0-4A73-9EE1-F886319438CE}" sibTransId="{32F7A299-74E5-4F86-A19D-24726A173CD3}"/>
    <dgm:cxn modelId="{08C7EE2C-6216-4947-AE40-0D9AD7FCA270}" type="presOf" srcId="{E732DB9C-C268-4E1F-9FA1-DEF92F593BBD}" destId="{AEE248B3-A835-40A2-B177-00B8DF17E9D4}" srcOrd="0" destOrd="2" presId="urn:microsoft.com/office/officeart/2005/8/layout/chevron2"/>
    <dgm:cxn modelId="{F6FDEF32-3C3F-480C-A196-F5EADF0242F8}" type="presOf" srcId="{3DB254A2-ABE0-426F-8B40-063759D5E897}" destId="{C0D2B5FC-8390-4FF1-AB87-A0948752474E}" srcOrd="0" destOrd="0" presId="urn:microsoft.com/office/officeart/2005/8/layout/chevron2"/>
    <dgm:cxn modelId="{D29AAD3A-A201-4591-BD6C-24C9B9A22EA7}" type="presOf" srcId="{10A3260E-7A9E-4F33-81BC-8F02979F5CA2}" destId="{AEE248B3-A835-40A2-B177-00B8DF17E9D4}" srcOrd="0" destOrd="0" presId="urn:microsoft.com/office/officeart/2005/8/layout/chevron2"/>
    <dgm:cxn modelId="{738A2C60-4F50-40AC-89D2-4A4DD8DDDB51}" type="presOf" srcId="{9001FFF3-5836-473E-B24F-B604D412A21E}" destId="{AEE248B3-A835-40A2-B177-00B8DF17E9D4}" srcOrd="0" destOrd="1" presId="urn:microsoft.com/office/officeart/2005/8/layout/chevron2"/>
    <dgm:cxn modelId="{5B9CEB62-36DA-4529-8940-436C569856A9}" type="presOf" srcId="{3B8E5AFC-A03D-43EE-A6A3-AE5ED3B32A3A}" destId="{4E9E9191-DFCF-4202-AB0A-2DE52746FEC1}" srcOrd="0" destOrd="1" presId="urn:microsoft.com/office/officeart/2005/8/layout/chevron2"/>
    <dgm:cxn modelId="{21F35F46-F255-4EE0-AA9A-AB28DE245CFC}" srcId="{AE704097-50A1-4612-9C3D-4A0F1D08DFD9}" destId="{E732DB9C-C268-4E1F-9FA1-DEF92F593BBD}" srcOrd="2" destOrd="0" parTransId="{21F76104-BC9F-4680-ABF4-A2DE01EDA43F}" sibTransId="{EDE4CB14-D99A-4ECB-9888-9E6BF21517D5}"/>
    <dgm:cxn modelId="{F7AEEB6D-D2C6-4448-A8D8-A1FFD372EB25}" srcId="{38DC1678-DEDB-4A5E-92E8-A8B8EF19E068}" destId="{35D5FD98-0787-451C-9283-AA48D3FA5935}" srcOrd="2" destOrd="0" parTransId="{A6473335-0CEC-4742-B6A6-40E46A965EC9}" sibTransId="{1F07F43F-0F7D-44DB-8763-05E1561FC1A3}"/>
    <dgm:cxn modelId="{41354F6E-7452-4BE3-B1CE-C338191D7E19}" srcId="{AE704097-50A1-4612-9C3D-4A0F1D08DFD9}" destId="{9001FFF3-5836-473E-B24F-B604D412A21E}" srcOrd="1" destOrd="0" parTransId="{F4C2D8EC-74D4-4935-AA4C-FB1875F4F43F}" sibTransId="{72813B4D-0B5F-4FBC-ACAF-542C7CCD4115}"/>
    <dgm:cxn modelId="{05F0CA57-4F56-4256-B758-40D5B6290CBE}" srcId="{6EBCB1B9-F555-4AF1-AAAA-901AB724A3F2}" destId="{38DC1678-DEDB-4A5E-92E8-A8B8EF19E068}" srcOrd="3" destOrd="0" parTransId="{83A5B59E-18D1-4BC3-A4EB-66EE0F20DE5A}" sibTransId="{3C876F1B-CEAF-4784-A9BE-5278948C0A93}"/>
    <dgm:cxn modelId="{89FA3C8B-66ED-4BEA-80E9-90E85048150E}" type="presOf" srcId="{7F59A1E2-0879-4D74-93A3-010FB7CB6793}" destId="{EF11BEB2-4359-418B-87A6-EF311495C6C8}" srcOrd="0" destOrd="0" presId="urn:microsoft.com/office/officeart/2005/8/layout/chevron2"/>
    <dgm:cxn modelId="{51AC798B-5A59-42FB-9B89-56A69B9B8774}" type="presOf" srcId="{35D5FD98-0787-451C-9283-AA48D3FA5935}" destId="{4E9E9191-DFCF-4202-AB0A-2DE52746FEC1}" srcOrd="0" destOrd="2" presId="urn:microsoft.com/office/officeart/2005/8/layout/chevron2"/>
    <dgm:cxn modelId="{389A7B8B-FC5F-4F73-88A2-A772C86D0F8A}" type="presOf" srcId="{A275FE2F-9491-482C-8E1D-6C6ED1BD9553}" destId="{4E9E9191-DFCF-4202-AB0A-2DE52746FEC1}" srcOrd="0" destOrd="0" presId="urn:microsoft.com/office/officeart/2005/8/layout/chevron2"/>
    <dgm:cxn modelId="{32CE7A8C-52F2-44DA-9590-724089B1CF3E}" srcId="{3DB254A2-ABE0-426F-8B40-063759D5E897}" destId="{A671751E-0928-48D9-BC86-E5D33C30869D}" srcOrd="0" destOrd="0" parTransId="{389A43FE-2599-4005-8D42-8567D568C2F5}" sibTransId="{1401533B-DD6A-4828-A81A-D0EA6964BB51}"/>
    <dgm:cxn modelId="{AF1AD48C-2E2A-4035-83B1-85F221A5D4FB}" type="presOf" srcId="{82E1252F-C615-4D4D-8FA6-66D1CAB59744}" destId="{4E9E9191-DFCF-4202-AB0A-2DE52746FEC1}" srcOrd="0" destOrd="4" presId="urn:microsoft.com/office/officeart/2005/8/layout/chevron2"/>
    <dgm:cxn modelId="{1145B2A0-C100-48BD-8C9A-1DAA857EF4BD}" srcId="{6EBCB1B9-F555-4AF1-AAAA-901AB724A3F2}" destId="{3DB254A2-ABE0-426F-8B40-063759D5E897}" srcOrd="2" destOrd="0" parTransId="{342472D7-974D-4D13-BCEB-11A6A049F779}" sibTransId="{91697090-0D94-4E64-95DA-ED94E0E677AD}"/>
    <dgm:cxn modelId="{AA303DA5-C3F4-4443-BC91-44CB1A7A4A84}" srcId="{38DC1678-DEDB-4A5E-92E8-A8B8EF19E068}" destId="{A275FE2F-9491-482C-8E1D-6C6ED1BD9553}" srcOrd="0" destOrd="0" parTransId="{4D459A82-B0FF-4147-AB84-9949BEFDEE95}" sibTransId="{21B5FD56-A9AD-47F6-8CD2-DA7F0C90A7C9}"/>
    <dgm:cxn modelId="{41A0A4BE-0F5C-488B-988C-CBAFBE6C37C7}" type="presOf" srcId="{AE704097-50A1-4612-9C3D-4A0F1D08DFD9}" destId="{454A6DC0-2F57-488C-9FDB-8D7A99DB99A2}" srcOrd="0" destOrd="0" presId="urn:microsoft.com/office/officeart/2005/8/layout/chevron2"/>
    <dgm:cxn modelId="{39834ABF-FE32-4D41-B1FF-9F2682E003A6}" type="presOf" srcId="{CCCA2CC0-A42F-48F8-8E59-9F767F857CF3}" destId="{4E9E9191-DFCF-4202-AB0A-2DE52746FEC1}" srcOrd="0" destOrd="3" presId="urn:microsoft.com/office/officeart/2005/8/layout/chevron2"/>
    <dgm:cxn modelId="{64FDA1C2-57BB-47C5-8225-3A2803D68DCD}" type="presOf" srcId="{DFB98FF7-C8D6-435C-9384-A782923EBBEE}" destId="{2BB832CE-D1E2-4CD3-A5A5-F68696ADD4CE}" srcOrd="0" destOrd="1" presId="urn:microsoft.com/office/officeart/2005/8/layout/chevron2"/>
    <dgm:cxn modelId="{190F3CC8-FD1D-4E91-B1E2-8C4C67DD71EC}" srcId="{6EBCB1B9-F555-4AF1-AAAA-901AB724A3F2}" destId="{AE704097-50A1-4612-9C3D-4A0F1D08DFD9}" srcOrd="0" destOrd="0" parTransId="{3F45C020-0A78-4019-8155-06131A7CA165}" sibTransId="{B9518C2A-8E2A-4B41-A537-4170E119CD3A}"/>
    <dgm:cxn modelId="{6E512DD3-0E55-4F0D-8BBB-AFC61194741E}" srcId="{A671751E-0928-48D9-BC86-E5D33C30869D}" destId="{DFB98FF7-C8D6-435C-9384-A782923EBBEE}" srcOrd="0" destOrd="0" parTransId="{9733380C-F6AF-4DA2-875F-690FE3CA14C3}" sibTransId="{DC3FCBE0-00F9-4BAB-BCF0-EA3A5F574BBA}"/>
    <dgm:cxn modelId="{36DE38DE-A07F-4D75-A52E-722E02774A9C}" type="presOf" srcId="{6EBCB1B9-F555-4AF1-AAAA-901AB724A3F2}" destId="{1428423D-FA67-4226-ABFB-9111E0E0733F}" srcOrd="0" destOrd="0" presId="urn:microsoft.com/office/officeart/2005/8/layout/chevron2"/>
    <dgm:cxn modelId="{1E4469E7-2DBB-4BA5-9CBF-2BB839450834}" srcId="{7F59A1E2-0879-4D74-93A3-010FB7CB6793}" destId="{5D170C80-152D-44B8-BECD-A88CDB3BC04F}" srcOrd="1" destOrd="0" parTransId="{ED350361-F897-4ECD-911B-F3C0058E531C}" sibTransId="{8DFC9BD1-C1CF-40EE-AC86-B4C84F33809E}"/>
    <dgm:cxn modelId="{7F4637ED-ACE0-4E11-B428-DDD44BDECB85}" type="presOf" srcId="{A671751E-0928-48D9-BC86-E5D33C30869D}" destId="{2BB832CE-D1E2-4CD3-A5A5-F68696ADD4CE}" srcOrd="0" destOrd="0" presId="urn:microsoft.com/office/officeart/2005/8/layout/chevron2"/>
    <dgm:cxn modelId="{6637CEF0-74F2-4AF7-9DD1-EEA0362A50A0}" srcId="{38DC1678-DEDB-4A5E-92E8-A8B8EF19E068}" destId="{82E1252F-C615-4D4D-8FA6-66D1CAB59744}" srcOrd="4" destOrd="0" parTransId="{73F98225-040F-4A12-811C-69DF14F7FF71}" sibTransId="{813CD904-577B-481D-801F-F2D0960183A7}"/>
    <dgm:cxn modelId="{63DCDDF2-D297-4F4D-8835-3271CBB4B7FB}" srcId="{7F59A1E2-0879-4D74-93A3-010FB7CB6793}" destId="{6D2756F9-19E3-4A36-A4D9-D8F466C9EAA1}" srcOrd="0" destOrd="0" parTransId="{7A151426-0151-4DA5-B353-9457387F64C0}" sibTransId="{7B669E78-5A47-4FDA-BB47-6F2BBFB75078}"/>
    <dgm:cxn modelId="{A46F5BD5-950A-49D8-9163-45FC45835113}" type="presParOf" srcId="{1428423D-FA67-4226-ABFB-9111E0E0733F}" destId="{70E85A8E-EC5A-4A98-8317-36D9CE5C763A}" srcOrd="0" destOrd="0" presId="urn:microsoft.com/office/officeart/2005/8/layout/chevron2"/>
    <dgm:cxn modelId="{A14EED5E-F88B-4723-992C-AD81C6ADAE83}" type="presParOf" srcId="{70E85A8E-EC5A-4A98-8317-36D9CE5C763A}" destId="{454A6DC0-2F57-488C-9FDB-8D7A99DB99A2}" srcOrd="0" destOrd="0" presId="urn:microsoft.com/office/officeart/2005/8/layout/chevron2"/>
    <dgm:cxn modelId="{AB39AB38-CC6A-4794-A693-9443639E5005}" type="presParOf" srcId="{70E85A8E-EC5A-4A98-8317-36D9CE5C763A}" destId="{AEE248B3-A835-40A2-B177-00B8DF17E9D4}" srcOrd="1" destOrd="0" presId="urn:microsoft.com/office/officeart/2005/8/layout/chevron2"/>
    <dgm:cxn modelId="{30076D36-9836-474C-8614-11B5F3CCE6D2}" type="presParOf" srcId="{1428423D-FA67-4226-ABFB-9111E0E0733F}" destId="{C2DD13F5-B9B3-4DAB-95DC-4830ADB8FCF3}" srcOrd="1" destOrd="0" presId="urn:microsoft.com/office/officeart/2005/8/layout/chevron2"/>
    <dgm:cxn modelId="{4FD88D93-2531-45AB-B0A7-0C1F53BC52AC}" type="presParOf" srcId="{1428423D-FA67-4226-ABFB-9111E0E0733F}" destId="{25871CF1-0F48-4B3C-B222-7FDFC0F4BC7A}" srcOrd="2" destOrd="0" presId="urn:microsoft.com/office/officeart/2005/8/layout/chevron2"/>
    <dgm:cxn modelId="{652A3FC0-99A9-46FD-AA6E-D06E3B73218D}" type="presParOf" srcId="{25871CF1-0F48-4B3C-B222-7FDFC0F4BC7A}" destId="{EF11BEB2-4359-418B-87A6-EF311495C6C8}" srcOrd="0" destOrd="0" presId="urn:microsoft.com/office/officeart/2005/8/layout/chevron2"/>
    <dgm:cxn modelId="{6F78889B-C9C4-4E2D-9660-5D16D94BACD9}" type="presParOf" srcId="{25871CF1-0F48-4B3C-B222-7FDFC0F4BC7A}" destId="{DBDCF4D1-3280-49DB-85A1-A483E4D196CF}" srcOrd="1" destOrd="0" presId="urn:microsoft.com/office/officeart/2005/8/layout/chevron2"/>
    <dgm:cxn modelId="{081F1278-3F0B-4060-9CB2-80FA33CA4CC4}" type="presParOf" srcId="{1428423D-FA67-4226-ABFB-9111E0E0733F}" destId="{93201155-A482-46DD-9D4A-8ED004820485}" srcOrd="3" destOrd="0" presId="urn:microsoft.com/office/officeart/2005/8/layout/chevron2"/>
    <dgm:cxn modelId="{39DF7A03-9E97-4C2F-92AC-A7F347FAD936}" type="presParOf" srcId="{1428423D-FA67-4226-ABFB-9111E0E0733F}" destId="{E6C3066D-FF6E-4D3A-8988-AF2A305E30EF}" srcOrd="4" destOrd="0" presId="urn:microsoft.com/office/officeart/2005/8/layout/chevron2"/>
    <dgm:cxn modelId="{420052FE-CAB7-4EF1-8D33-269300AC1E2F}" type="presParOf" srcId="{E6C3066D-FF6E-4D3A-8988-AF2A305E30EF}" destId="{C0D2B5FC-8390-4FF1-AB87-A0948752474E}" srcOrd="0" destOrd="0" presId="urn:microsoft.com/office/officeart/2005/8/layout/chevron2"/>
    <dgm:cxn modelId="{2C1FA20B-70C8-4338-AFA4-817B710BD1A7}" type="presParOf" srcId="{E6C3066D-FF6E-4D3A-8988-AF2A305E30EF}" destId="{2BB832CE-D1E2-4CD3-A5A5-F68696ADD4CE}" srcOrd="1" destOrd="0" presId="urn:microsoft.com/office/officeart/2005/8/layout/chevron2"/>
    <dgm:cxn modelId="{9D0209BB-7BDC-469A-9D7C-B375FD5C698F}" type="presParOf" srcId="{1428423D-FA67-4226-ABFB-9111E0E0733F}" destId="{C11698B3-884B-4AB7-872F-77D7929B8EE6}" srcOrd="5" destOrd="0" presId="urn:microsoft.com/office/officeart/2005/8/layout/chevron2"/>
    <dgm:cxn modelId="{223C8B90-5DE0-4294-A0FF-5A1AEAF66009}" type="presParOf" srcId="{1428423D-FA67-4226-ABFB-9111E0E0733F}" destId="{504C2A2B-64FF-4A71-B085-7047769A788D}" srcOrd="6" destOrd="0" presId="urn:microsoft.com/office/officeart/2005/8/layout/chevron2"/>
    <dgm:cxn modelId="{B4397FA5-FBF7-453F-A82A-6616184E64CB}" type="presParOf" srcId="{504C2A2B-64FF-4A71-B085-7047769A788D}" destId="{E2A587D9-BE7F-46BE-A4FB-A724CE926670}" srcOrd="0" destOrd="0" presId="urn:microsoft.com/office/officeart/2005/8/layout/chevron2"/>
    <dgm:cxn modelId="{45EF209B-D2D4-413C-A025-4CE68B55B997}" type="presParOf" srcId="{504C2A2B-64FF-4A71-B085-7047769A788D}" destId="{4E9E9191-DFCF-4202-AB0A-2DE52746FEC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4BC5D5-00FA-4321-AC15-2D4F6A55FB9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00C23E80-E96B-4B9F-846C-75D962FEE0D5}">
      <dgm:prSet phldrT="[Text]"/>
      <dgm:spPr/>
      <dgm:t>
        <a:bodyPr/>
        <a:lstStyle/>
        <a:p>
          <a:r>
            <a:rPr lang="en-US" dirty="0"/>
            <a:t>Emailbot</a:t>
          </a:r>
        </a:p>
      </dgm:t>
    </dgm:pt>
    <dgm:pt modelId="{E8927725-2B06-45A7-9D37-257CFA6D5FC3}" type="parTrans" cxnId="{6F0A5C3B-F379-4C31-827F-4482F62BF694}">
      <dgm:prSet/>
      <dgm:spPr/>
      <dgm:t>
        <a:bodyPr/>
        <a:lstStyle/>
        <a:p>
          <a:endParaRPr lang="en-US"/>
        </a:p>
      </dgm:t>
    </dgm:pt>
    <dgm:pt modelId="{39DD7F81-D66D-42B0-8AEE-30520C178162}" type="sibTrans" cxnId="{6F0A5C3B-F379-4C31-827F-4482F62BF694}">
      <dgm:prSet/>
      <dgm:spPr/>
      <dgm:t>
        <a:bodyPr/>
        <a:lstStyle/>
        <a:p>
          <a:endParaRPr lang="en-US"/>
        </a:p>
      </dgm:t>
    </dgm:pt>
    <dgm:pt modelId="{60909229-93C1-4458-AD55-10BE7C45C49D}">
      <dgm:prSet phldrT="[Text]"/>
      <dgm:spPr/>
      <dgm:t>
        <a:bodyPr/>
        <a:lstStyle/>
        <a:p>
          <a:r>
            <a:rPr lang="en-US" dirty="0"/>
            <a:t>Integrated Emailbot: </a:t>
          </a:r>
          <a:r>
            <a:rPr lang="en-US" dirty="0">
              <a:hlinkClick xmlns:r="http://schemas.openxmlformats.org/officeDocument/2006/relationships" r:id="rId1"/>
            </a:rPr>
            <a:t>https://cnxmail-my.sharepoint.com/personal/nitesh_gupta_concentrix_com/Documents/TempShare/Emailbot/Emailbot%20-%20Demo%20recording.wmv</a:t>
          </a:r>
          <a:r>
            <a:rPr lang="en-US" dirty="0"/>
            <a:t> </a:t>
          </a:r>
        </a:p>
      </dgm:t>
    </dgm:pt>
    <dgm:pt modelId="{86F888BE-334F-4127-A15B-1C9B8C5FC7E8}" type="parTrans" cxnId="{E306CDB7-F1AA-45D8-8B9C-713BE445F369}">
      <dgm:prSet/>
      <dgm:spPr/>
      <dgm:t>
        <a:bodyPr/>
        <a:lstStyle/>
        <a:p>
          <a:endParaRPr lang="en-US"/>
        </a:p>
      </dgm:t>
    </dgm:pt>
    <dgm:pt modelId="{FE9B283E-AB6A-417F-A9C6-87F481FA70D7}" type="sibTrans" cxnId="{E306CDB7-F1AA-45D8-8B9C-713BE445F369}">
      <dgm:prSet/>
      <dgm:spPr/>
      <dgm:t>
        <a:bodyPr/>
        <a:lstStyle/>
        <a:p>
          <a:endParaRPr lang="en-US"/>
        </a:p>
      </dgm:t>
    </dgm:pt>
    <dgm:pt modelId="{C3B1E619-5C95-4837-8DC0-21B5507BBBD0}">
      <dgm:prSet phldrT="[Text]"/>
      <dgm:spPr/>
      <dgm:t>
        <a:bodyPr/>
        <a:lstStyle/>
        <a:p>
          <a:r>
            <a:rPr lang="en-US" dirty="0"/>
            <a:t>Chatbot</a:t>
          </a:r>
        </a:p>
      </dgm:t>
    </dgm:pt>
    <dgm:pt modelId="{60229934-0B64-4FF5-A817-9DA72020AA8D}" type="parTrans" cxnId="{830D2401-027F-4405-AB4C-F11DA3A942AD}">
      <dgm:prSet/>
      <dgm:spPr/>
      <dgm:t>
        <a:bodyPr/>
        <a:lstStyle/>
        <a:p>
          <a:endParaRPr lang="en-US"/>
        </a:p>
      </dgm:t>
    </dgm:pt>
    <dgm:pt modelId="{00FA90B7-676E-44F4-82ED-78A78F80A27B}" type="sibTrans" cxnId="{830D2401-027F-4405-AB4C-F11DA3A942AD}">
      <dgm:prSet/>
      <dgm:spPr/>
      <dgm:t>
        <a:bodyPr/>
        <a:lstStyle/>
        <a:p>
          <a:endParaRPr lang="en-US"/>
        </a:p>
      </dgm:t>
    </dgm:pt>
    <dgm:pt modelId="{55623F98-FF17-42F8-8E77-9676EFC0C54E}">
      <dgm:prSet phldrT="[Text]"/>
      <dgm:spPr/>
      <dgm:t>
        <a:bodyPr/>
        <a:lstStyle/>
        <a:p>
          <a:r>
            <a:rPr lang="en-US" dirty="0"/>
            <a:t>FAQ Based Chatbot: </a:t>
          </a:r>
          <a:r>
            <a:rPr lang="en-US" dirty="0">
              <a:hlinkClick xmlns:r="http://schemas.openxmlformats.org/officeDocument/2006/relationships" r:id="rId2"/>
            </a:rPr>
            <a:t>https://cnxmail-my.sharepoint.com/:v:/g/personal/nitesh_gupta_concentrix_com/ET85tLuhbAlFiqlVkejd7REBq1xv6DArc8r-6yXssCCMvw</a:t>
          </a:r>
          <a:endParaRPr lang="en-US" dirty="0"/>
        </a:p>
      </dgm:t>
    </dgm:pt>
    <dgm:pt modelId="{E1964187-D099-45F6-9ADE-A26B17F00D24}" type="parTrans" cxnId="{88439798-13BC-4BDB-A091-B4918097B3EB}">
      <dgm:prSet/>
      <dgm:spPr/>
      <dgm:t>
        <a:bodyPr/>
        <a:lstStyle/>
        <a:p>
          <a:endParaRPr lang="en-US"/>
        </a:p>
      </dgm:t>
    </dgm:pt>
    <dgm:pt modelId="{C4995160-20C7-4ACB-99B4-E9E51B7AA011}" type="sibTrans" cxnId="{88439798-13BC-4BDB-A091-B4918097B3EB}">
      <dgm:prSet/>
      <dgm:spPr/>
      <dgm:t>
        <a:bodyPr/>
        <a:lstStyle/>
        <a:p>
          <a:endParaRPr lang="en-US"/>
        </a:p>
      </dgm:t>
    </dgm:pt>
    <dgm:pt modelId="{21A634A3-02E1-4F78-BB3F-8E6F54B620D0}">
      <dgm:prSet phldrT="[Text]"/>
      <dgm:spPr/>
      <dgm:t>
        <a:bodyPr/>
        <a:lstStyle/>
        <a:p>
          <a:r>
            <a:rPr lang="en-US" dirty="0" err="1"/>
            <a:t>VoiceBot</a:t>
          </a:r>
          <a:endParaRPr lang="en-US" dirty="0"/>
        </a:p>
      </dgm:t>
    </dgm:pt>
    <dgm:pt modelId="{0BACB810-2841-490E-BF3C-050949FFCF4E}" type="parTrans" cxnId="{121449C8-FEFA-4582-A4CC-9385B460B44F}">
      <dgm:prSet/>
      <dgm:spPr/>
      <dgm:t>
        <a:bodyPr/>
        <a:lstStyle/>
        <a:p>
          <a:endParaRPr lang="en-US"/>
        </a:p>
      </dgm:t>
    </dgm:pt>
    <dgm:pt modelId="{93A47D5A-2E11-4A0E-AD17-C1724CEC2CFA}" type="sibTrans" cxnId="{121449C8-FEFA-4582-A4CC-9385B460B44F}">
      <dgm:prSet/>
      <dgm:spPr/>
      <dgm:t>
        <a:bodyPr/>
        <a:lstStyle/>
        <a:p>
          <a:endParaRPr lang="en-US"/>
        </a:p>
      </dgm:t>
    </dgm:pt>
    <dgm:pt modelId="{4FFFE688-628E-4634-BD93-103BC96C0FD6}">
      <dgm:prSet phldrT="[Text]"/>
      <dgm:spPr/>
      <dgm:t>
        <a:bodyPr/>
        <a:lstStyle/>
        <a:p>
          <a:r>
            <a:rPr lang="en-US" dirty="0" err="1"/>
            <a:t>Voicebot</a:t>
          </a:r>
          <a:r>
            <a:rPr lang="en-US" dirty="0"/>
            <a:t>: </a:t>
          </a:r>
          <a:r>
            <a:rPr lang="en-US" dirty="0">
              <a:hlinkClick xmlns:r="http://schemas.openxmlformats.org/officeDocument/2006/relationships" r:id="rId3"/>
            </a:rPr>
            <a:t>https://cnxmail-my.sharepoint.com/personal/nitesh_gupta_concentrix_com/Documents/TempShare/VoiceBot/VoiceBot_LEX_Flight_Demo.mp3</a:t>
          </a:r>
          <a:endParaRPr lang="en-US" dirty="0"/>
        </a:p>
      </dgm:t>
    </dgm:pt>
    <dgm:pt modelId="{74D2F877-E1D8-415A-9D4F-0F0D01A6985D}" type="parTrans" cxnId="{A41E769F-9E51-4D8E-9064-9F38B0C8D09E}">
      <dgm:prSet/>
      <dgm:spPr/>
      <dgm:t>
        <a:bodyPr/>
        <a:lstStyle/>
        <a:p>
          <a:endParaRPr lang="en-US"/>
        </a:p>
      </dgm:t>
    </dgm:pt>
    <dgm:pt modelId="{8441A442-C45E-44B1-B1BC-B3266B15A0CD}" type="sibTrans" cxnId="{A41E769F-9E51-4D8E-9064-9F38B0C8D09E}">
      <dgm:prSet/>
      <dgm:spPr/>
      <dgm:t>
        <a:bodyPr/>
        <a:lstStyle/>
        <a:p>
          <a:endParaRPr lang="en-US"/>
        </a:p>
      </dgm:t>
    </dgm:pt>
    <dgm:pt modelId="{DEDD5787-C1A3-4CF5-ACA9-B19016092761}">
      <dgm:prSet phldrT="[Text]"/>
      <dgm:spPr/>
      <dgm:t>
        <a:bodyPr/>
        <a:lstStyle/>
        <a:p>
          <a:r>
            <a:rPr lang="en-US" dirty="0"/>
            <a:t>Agent Assist</a:t>
          </a:r>
        </a:p>
      </dgm:t>
    </dgm:pt>
    <dgm:pt modelId="{DEDF05B3-038B-497C-8008-9AC880996B19}" type="parTrans" cxnId="{34B4C900-8C37-4CCF-976B-DF8FFB97408C}">
      <dgm:prSet/>
      <dgm:spPr/>
      <dgm:t>
        <a:bodyPr/>
        <a:lstStyle/>
        <a:p>
          <a:endParaRPr lang="en-US"/>
        </a:p>
      </dgm:t>
    </dgm:pt>
    <dgm:pt modelId="{6D1E99ED-F5B8-422D-BB7B-F1D85C3E3176}" type="sibTrans" cxnId="{34B4C900-8C37-4CCF-976B-DF8FFB97408C}">
      <dgm:prSet/>
      <dgm:spPr/>
      <dgm:t>
        <a:bodyPr/>
        <a:lstStyle/>
        <a:p>
          <a:endParaRPr lang="en-US"/>
        </a:p>
      </dgm:t>
    </dgm:pt>
    <dgm:pt modelId="{479F36BE-B0D1-482D-AB2E-7BD9D103B292}">
      <dgm:prSet phldrT="[Text]"/>
      <dgm:spPr/>
      <dgm:t>
        <a:bodyPr/>
        <a:lstStyle/>
        <a:p>
          <a:r>
            <a:rPr lang="en-US" dirty="0"/>
            <a:t>Chat </a:t>
          </a:r>
          <a:r>
            <a:rPr lang="en-US" dirty="0" err="1"/>
            <a:t>Trainerbot</a:t>
          </a:r>
          <a:r>
            <a:rPr lang="en-US" dirty="0"/>
            <a:t>: </a:t>
          </a:r>
          <a:r>
            <a:rPr lang="en-US" dirty="0">
              <a:hlinkClick xmlns:r="http://schemas.openxmlformats.org/officeDocument/2006/relationships" r:id="rId4"/>
            </a:rPr>
            <a:t>https://cnxmail-my.sharepoint.com/personal/nitesh_gupta_concentrix_com/Documents/TempShare/Chat%20TrainerBot/Chat%20Trainerbot%20-%20Non%20Voice%20(multi%20assessment).wmv</a:t>
          </a:r>
          <a:endParaRPr lang="en-US" dirty="0"/>
        </a:p>
      </dgm:t>
    </dgm:pt>
    <dgm:pt modelId="{E19A0D9B-BF41-4188-AE14-0B9C341D4789}" type="parTrans" cxnId="{A30F7F49-314C-4408-A269-39E053D6C784}">
      <dgm:prSet/>
      <dgm:spPr/>
      <dgm:t>
        <a:bodyPr/>
        <a:lstStyle/>
        <a:p>
          <a:endParaRPr lang="en-US"/>
        </a:p>
      </dgm:t>
    </dgm:pt>
    <dgm:pt modelId="{F39F8F0A-20B4-45A0-B1F4-53295555A256}" type="sibTrans" cxnId="{A30F7F49-314C-4408-A269-39E053D6C784}">
      <dgm:prSet/>
      <dgm:spPr/>
      <dgm:t>
        <a:bodyPr/>
        <a:lstStyle/>
        <a:p>
          <a:endParaRPr lang="en-US"/>
        </a:p>
      </dgm:t>
    </dgm:pt>
    <dgm:pt modelId="{19B365E3-9176-4F76-B83E-D9D157AD3C9B}">
      <dgm:prSet phldrT="[Text]"/>
      <dgm:spPr/>
      <dgm:t>
        <a:bodyPr/>
        <a:lstStyle/>
        <a:p>
          <a:r>
            <a:rPr lang="en-US" dirty="0"/>
            <a:t> </a:t>
          </a:r>
          <a:r>
            <a:rPr lang="en-US" dirty="0" err="1"/>
            <a:t>KnowledgeBase</a:t>
          </a:r>
          <a:r>
            <a:rPr lang="en-US" dirty="0"/>
            <a:t>: </a:t>
          </a:r>
          <a:r>
            <a:rPr lang="en-US" dirty="0">
              <a:hlinkClick xmlns:r="http://schemas.openxmlformats.org/officeDocument/2006/relationships" r:id="rId5"/>
            </a:rPr>
            <a:t>https://cnxmail-my.sharepoint.com/:v:/g/personal/nitesh_gupta_concentrix_com/ESWfUJCJ1hZPo2UjA20EOkABJ0ZabZ3q31IOCS0CcWFHrg</a:t>
          </a:r>
          <a:endParaRPr lang="en-US" dirty="0"/>
        </a:p>
      </dgm:t>
    </dgm:pt>
    <dgm:pt modelId="{DB05B28F-DE04-4254-A005-20F33F6E4C20}" type="parTrans" cxnId="{579C309E-7999-4755-85A9-BAC29CE69F40}">
      <dgm:prSet/>
      <dgm:spPr/>
      <dgm:t>
        <a:bodyPr/>
        <a:lstStyle/>
        <a:p>
          <a:endParaRPr lang="en-US"/>
        </a:p>
      </dgm:t>
    </dgm:pt>
    <dgm:pt modelId="{56C2C612-8818-46C9-80DF-04996D53BCAA}" type="sibTrans" cxnId="{579C309E-7999-4755-85A9-BAC29CE69F40}">
      <dgm:prSet/>
      <dgm:spPr/>
      <dgm:t>
        <a:bodyPr/>
        <a:lstStyle/>
        <a:p>
          <a:endParaRPr lang="en-US"/>
        </a:p>
      </dgm:t>
    </dgm:pt>
    <dgm:pt modelId="{8DE4DA10-2BDE-4747-B3FA-A18AA953F950}">
      <dgm:prSet phldrT="[Text]"/>
      <dgm:spPr/>
      <dgm:t>
        <a:bodyPr/>
        <a:lstStyle/>
        <a:p>
          <a:r>
            <a:rPr lang="en-US" dirty="0"/>
            <a:t>TrainerBot</a:t>
          </a:r>
        </a:p>
      </dgm:t>
    </dgm:pt>
    <dgm:pt modelId="{FC3B40D5-1C71-4689-ABAC-8015A4FE6D54}" type="parTrans" cxnId="{49392987-8234-4E53-8216-FE82D29600DB}">
      <dgm:prSet/>
      <dgm:spPr/>
      <dgm:t>
        <a:bodyPr/>
        <a:lstStyle/>
        <a:p>
          <a:endParaRPr lang="en-US"/>
        </a:p>
      </dgm:t>
    </dgm:pt>
    <dgm:pt modelId="{791781F8-20F1-4DDE-BF66-1E27E55FA8C2}" type="sibTrans" cxnId="{49392987-8234-4E53-8216-FE82D29600DB}">
      <dgm:prSet/>
      <dgm:spPr/>
      <dgm:t>
        <a:bodyPr/>
        <a:lstStyle/>
        <a:p>
          <a:endParaRPr lang="en-US"/>
        </a:p>
      </dgm:t>
    </dgm:pt>
    <dgm:pt modelId="{E28C10D7-81CC-4DFA-A01D-AA1B9CECC496}">
      <dgm:prSet phldrT="[Text]"/>
      <dgm:spPr/>
      <dgm:t>
        <a:bodyPr/>
        <a:lstStyle/>
        <a:p>
          <a:r>
            <a:rPr lang="en-US" dirty="0"/>
            <a:t>Non-Integrated Emailbot: </a:t>
          </a:r>
          <a:r>
            <a:rPr lang="en-US" dirty="0">
              <a:hlinkClick xmlns:r="http://schemas.openxmlformats.org/officeDocument/2006/relationships" r:id="rId6"/>
            </a:rPr>
            <a:t>https://cnxmail-my.sharepoint.com/personal/nitesh_gupta_concentrix_com/_layouts/15/Lightbox.aspx?url=https%3A%2F%2Fcnxmail-my.sharepoint.com%2Fpersonal%2Fnitesh_gupta_concentrix_com%2FDocuments%2FTempShare%2FEmailbot%2FEmailbot%20-%20Generate%20Response%20feature.wmv</a:t>
          </a:r>
          <a:endParaRPr lang="en-US" dirty="0"/>
        </a:p>
      </dgm:t>
    </dgm:pt>
    <dgm:pt modelId="{7FE34544-71FB-453A-8B8C-4B5304929181}" type="parTrans" cxnId="{6FB3C4AB-4856-4A23-8526-5A2E8100EF04}">
      <dgm:prSet/>
      <dgm:spPr/>
      <dgm:t>
        <a:bodyPr/>
        <a:lstStyle/>
        <a:p>
          <a:endParaRPr lang="en-US"/>
        </a:p>
      </dgm:t>
    </dgm:pt>
    <dgm:pt modelId="{B5A772F3-85A2-4B1C-881E-BBD5F188C4F2}" type="sibTrans" cxnId="{6FB3C4AB-4856-4A23-8526-5A2E8100EF04}">
      <dgm:prSet/>
      <dgm:spPr/>
      <dgm:t>
        <a:bodyPr/>
        <a:lstStyle/>
        <a:p>
          <a:endParaRPr lang="en-US"/>
        </a:p>
      </dgm:t>
    </dgm:pt>
    <dgm:pt modelId="{38711F52-B3C1-4EC4-BB7E-4C57ADAF6964}">
      <dgm:prSet phldrT="[Text]"/>
      <dgm:spPr/>
      <dgm:t>
        <a:bodyPr/>
        <a:lstStyle/>
        <a:p>
          <a:r>
            <a:rPr lang="en-US" dirty="0"/>
            <a:t>Voice </a:t>
          </a:r>
          <a:r>
            <a:rPr lang="en-US" dirty="0" err="1"/>
            <a:t>Trainerbot</a:t>
          </a:r>
          <a:r>
            <a:rPr lang="en-US" dirty="0"/>
            <a:t>: </a:t>
          </a:r>
          <a:r>
            <a:rPr lang="en-US" dirty="0">
              <a:hlinkClick xmlns:r="http://schemas.openxmlformats.org/officeDocument/2006/relationships" r:id="rId7"/>
            </a:rPr>
            <a:t>https://cnxmail-my.sharepoint.com/:v:/g/personal/nitesh_gupta_concentrix_com/EV7dJ9N15_NPkplG3_s1yJUBPZM3Qov4b8zoOFnt2rvrWQ</a:t>
          </a:r>
          <a:endParaRPr lang="en-US" dirty="0"/>
        </a:p>
      </dgm:t>
    </dgm:pt>
    <dgm:pt modelId="{9249C822-175B-4C09-A864-D7BD0418D74D}" type="parTrans" cxnId="{E1272E35-A21F-41AD-AA86-DFC78E9003CB}">
      <dgm:prSet/>
      <dgm:spPr/>
      <dgm:t>
        <a:bodyPr/>
        <a:lstStyle/>
        <a:p>
          <a:endParaRPr lang="en-US"/>
        </a:p>
      </dgm:t>
    </dgm:pt>
    <dgm:pt modelId="{C285B05D-C084-4131-8C9A-3504895D136A}" type="sibTrans" cxnId="{E1272E35-A21F-41AD-AA86-DFC78E9003CB}">
      <dgm:prSet/>
      <dgm:spPr/>
      <dgm:t>
        <a:bodyPr/>
        <a:lstStyle/>
        <a:p>
          <a:endParaRPr lang="en-US"/>
        </a:p>
      </dgm:t>
    </dgm:pt>
    <dgm:pt modelId="{387BC4EC-3FE6-43EE-88E1-952428B18451}" type="pres">
      <dgm:prSet presAssocID="{134BC5D5-00FA-4321-AC15-2D4F6A55FB9F}" presName="linear" presStyleCnt="0">
        <dgm:presLayoutVars>
          <dgm:dir/>
          <dgm:animLvl val="lvl"/>
          <dgm:resizeHandles val="exact"/>
        </dgm:presLayoutVars>
      </dgm:prSet>
      <dgm:spPr/>
    </dgm:pt>
    <dgm:pt modelId="{6D661C16-55AF-468B-88CB-65A3CB7E1A07}" type="pres">
      <dgm:prSet presAssocID="{00C23E80-E96B-4B9F-846C-75D962FEE0D5}" presName="parentLin" presStyleCnt="0"/>
      <dgm:spPr/>
    </dgm:pt>
    <dgm:pt modelId="{D6B14141-20B5-4A5B-BDFC-608399880BDB}" type="pres">
      <dgm:prSet presAssocID="{00C23E80-E96B-4B9F-846C-75D962FEE0D5}" presName="parentLeftMargin" presStyleLbl="node1" presStyleIdx="0" presStyleCnt="5"/>
      <dgm:spPr/>
    </dgm:pt>
    <dgm:pt modelId="{6C40B380-4B72-4F16-9580-227E13B9F8F5}" type="pres">
      <dgm:prSet presAssocID="{00C23E80-E96B-4B9F-846C-75D962FEE0D5}" presName="parentText" presStyleLbl="node1" presStyleIdx="0" presStyleCnt="5">
        <dgm:presLayoutVars>
          <dgm:chMax val="0"/>
          <dgm:bulletEnabled val="1"/>
        </dgm:presLayoutVars>
      </dgm:prSet>
      <dgm:spPr/>
    </dgm:pt>
    <dgm:pt modelId="{AB960A30-41BB-4314-B7F7-402A55861A27}" type="pres">
      <dgm:prSet presAssocID="{00C23E80-E96B-4B9F-846C-75D962FEE0D5}" presName="negativeSpace" presStyleCnt="0"/>
      <dgm:spPr/>
    </dgm:pt>
    <dgm:pt modelId="{2CE2EF0C-B517-4D60-8EDA-AE1E29D1BA66}" type="pres">
      <dgm:prSet presAssocID="{00C23E80-E96B-4B9F-846C-75D962FEE0D5}" presName="childText" presStyleLbl="conFgAcc1" presStyleIdx="0" presStyleCnt="5">
        <dgm:presLayoutVars>
          <dgm:bulletEnabled val="1"/>
        </dgm:presLayoutVars>
      </dgm:prSet>
      <dgm:spPr/>
    </dgm:pt>
    <dgm:pt modelId="{738458EB-F963-4982-AA52-C94B7DA170B9}" type="pres">
      <dgm:prSet presAssocID="{39DD7F81-D66D-42B0-8AEE-30520C178162}" presName="spaceBetweenRectangles" presStyleCnt="0"/>
      <dgm:spPr/>
    </dgm:pt>
    <dgm:pt modelId="{98EF26B6-59D2-4F81-B524-0C9888F59AB6}" type="pres">
      <dgm:prSet presAssocID="{C3B1E619-5C95-4837-8DC0-21B5507BBBD0}" presName="parentLin" presStyleCnt="0"/>
      <dgm:spPr/>
    </dgm:pt>
    <dgm:pt modelId="{34BEB09F-C7C0-470E-9135-66DFC1D6E88F}" type="pres">
      <dgm:prSet presAssocID="{C3B1E619-5C95-4837-8DC0-21B5507BBBD0}" presName="parentLeftMargin" presStyleLbl="node1" presStyleIdx="0" presStyleCnt="5"/>
      <dgm:spPr/>
    </dgm:pt>
    <dgm:pt modelId="{F98BB285-3719-4410-A5C7-EFF64805D840}" type="pres">
      <dgm:prSet presAssocID="{C3B1E619-5C95-4837-8DC0-21B5507BBBD0}" presName="parentText" presStyleLbl="node1" presStyleIdx="1" presStyleCnt="5">
        <dgm:presLayoutVars>
          <dgm:chMax val="0"/>
          <dgm:bulletEnabled val="1"/>
        </dgm:presLayoutVars>
      </dgm:prSet>
      <dgm:spPr/>
    </dgm:pt>
    <dgm:pt modelId="{AC13F2C0-8F99-486B-AD97-EB8BEDDED83D}" type="pres">
      <dgm:prSet presAssocID="{C3B1E619-5C95-4837-8DC0-21B5507BBBD0}" presName="negativeSpace" presStyleCnt="0"/>
      <dgm:spPr/>
    </dgm:pt>
    <dgm:pt modelId="{16558B0F-0E0D-427C-90D5-C0215711A4D9}" type="pres">
      <dgm:prSet presAssocID="{C3B1E619-5C95-4837-8DC0-21B5507BBBD0}" presName="childText" presStyleLbl="conFgAcc1" presStyleIdx="1" presStyleCnt="5">
        <dgm:presLayoutVars>
          <dgm:bulletEnabled val="1"/>
        </dgm:presLayoutVars>
      </dgm:prSet>
      <dgm:spPr/>
    </dgm:pt>
    <dgm:pt modelId="{75A714FA-1C90-465B-9703-18B9C92018F6}" type="pres">
      <dgm:prSet presAssocID="{00FA90B7-676E-44F4-82ED-78A78F80A27B}" presName="spaceBetweenRectangles" presStyleCnt="0"/>
      <dgm:spPr/>
    </dgm:pt>
    <dgm:pt modelId="{B810F967-D1BC-402E-8BF6-515B93750050}" type="pres">
      <dgm:prSet presAssocID="{21A634A3-02E1-4F78-BB3F-8E6F54B620D0}" presName="parentLin" presStyleCnt="0"/>
      <dgm:spPr/>
    </dgm:pt>
    <dgm:pt modelId="{2C6FD8F9-64C9-4BFA-96A5-96AC3369EF1F}" type="pres">
      <dgm:prSet presAssocID="{21A634A3-02E1-4F78-BB3F-8E6F54B620D0}" presName="parentLeftMargin" presStyleLbl="node1" presStyleIdx="1" presStyleCnt="5"/>
      <dgm:spPr/>
    </dgm:pt>
    <dgm:pt modelId="{7852D55A-03E1-4303-88E5-7E6416ABB744}" type="pres">
      <dgm:prSet presAssocID="{21A634A3-02E1-4F78-BB3F-8E6F54B620D0}" presName="parentText" presStyleLbl="node1" presStyleIdx="2" presStyleCnt="5">
        <dgm:presLayoutVars>
          <dgm:chMax val="0"/>
          <dgm:bulletEnabled val="1"/>
        </dgm:presLayoutVars>
      </dgm:prSet>
      <dgm:spPr/>
    </dgm:pt>
    <dgm:pt modelId="{E7E97C30-AF36-4769-A030-CF2F8896FCD7}" type="pres">
      <dgm:prSet presAssocID="{21A634A3-02E1-4F78-BB3F-8E6F54B620D0}" presName="negativeSpace" presStyleCnt="0"/>
      <dgm:spPr/>
    </dgm:pt>
    <dgm:pt modelId="{C46EE71A-CDA2-4F42-A34F-6E5482D54BCF}" type="pres">
      <dgm:prSet presAssocID="{21A634A3-02E1-4F78-BB3F-8E6F54B620D0}" presName="childText" presStyleLbl="conFgAcc1" presStyleIdx="2" presStyleCnt="5">
        <dgm:presLayoutVars>
          <dgm:bulletEnabled val="1"/>
        </dgm:presLayoutVars>
      </dgm:prSet>
      <dgm:spPr/>
    </dgm:pt>
    <dgm:pt modelId="{DC12FB63-72B6-42E1-8720-1E18ADD99432}" type="pres">
      <dgm:prSet presAssocID="{93A47D5A-2E11-4A0E-AD17-C1724CEC2CFA}" presName="spaceBetweenRectangles" presStyleCnt="0"/>
      <dgm:spPr/>
    </dgm:pt>
    <dgm:pt modelId="{983D85E8-72C2-4BFC-A8DC-41373CE8B742}" type="pres">
      <dgm:prSet presAssocID="{DEDD5787-C1A3-4CF5-ACA9-B19016092761}" presName="parentLin" presStyleCnt="0"/>
      <dgm:spPr/>
    </dgm:pt>
    <dgm:pt modelId="{43B88ED5-6A0A-4D7B-9279-DB5E3E4A06A2}" type="pres">
      <dgm:prSet presAssocID="{DEDD5787-C1A3-4CF5-ACA9-B19016092761}" presName="parentLeftMargin" presStyleLbl="node1" presStyleIdx="2" presStyleCnt="5"/>
      <dgm:spPr/>
    </dgm:pt>
    <dgm:pt modelId="{5462D7D3-68D2-458E-AF0A-6649EC0975A3}" type="pres">
      <dgm:prSet presAssocID="{DEDD5787-C1A3-4CF5-ACA9-B19016092761}" presName="parentText" presStyleLbl="node1" presStyleIdx="3" presStyleCnt="5">
        <dgm:presLayoutVars>
          <dgm:chMax val="0"/>
          <dgm:bulletEnabled val="1"/>
        </dgm:presLayoutVars>
      </dgm:prSet>
      <dgm:spPr/>
    </dgm:pt>
    <dgm:pt modelId="{CCD5917A-655A-49DA-94C9-146F8C1D7CDA}" type="pres">
      <dgm:prSet presAssocID="{DEDD5787-C1A3-4CF5-ACA9-B19016092761}" presName="negativeSpace" presStyleCnt="0"/>
      <dgm:spPr/>
    </dgm:pt>
    <dgm:pt modelId="{1398D6E2-130C-4844-B6C8-565CBB494190}" type="pres">
      <dgm:prSet presAssocID="{DEDD5787-C1A3-4CF5-ACA9-B19016092761}" presName="childText" presStyleLbl="conFgAcc1" presStyleIdx="3" presStyleCnt="5">
        <dgm:presLayoutVars>
          <dgm:bulletEnabled val="1"/>
        </dgm:presLayoutVars>
      </dgm:prSet>
      <dgm:spPr/>
    </dgm:pt>
    <dgm:pt modelId="{4FFB5E05-36BC-4B51-A45C-80E9F66C984A}" type="pres">
      <dgm:prSet presAssocID="{6D1E99ED-F5B8-422D-BB7B-F1D85C3E3176}" presName="spaceBetweenRectangles" presStyleCnt="0"/>
      <dgm:spPr/>
    </dgm:pt>
    <dgm:pt modelId="{FBD28E66-1C47-43B7-BEB2-B3A6BFAB79DA}" type="pres">
      <dgm:prSet presAssocID="{8DE4DA10-2BDE-4747-B3FA-A18AA953F950}" presName="parentLin" presStyleCnt="0"/>
      <dgm:spPr/>
    </dgm:pt>
    <dgm:pt modelId="{9E13480E-C26F-40C4-8A4D-9D08B27AA1EB}" type="pres">
      <dgm:prSet presAssocID="{8DE4DA10-2BDE-4747-B3FA-A18AA953F950}" presName="parentLeftMargin" presStyleLbl="node1" presStyleIdx="3" presStyleCnt="5"/>
      <dgm:spPr/>
    </dgm:pt>
    <dgm:pt modelId="{963AF3B9-B70A-49EE-8D8F-5AD9B9CCC893}" type="pres">
      <dgm:prSet presAssocID="{8DE4DA10-2BDE-4747-B3FA-A18AA953F950}" presName="parentText" presStyleLbl="node1" presStyleIdx="4" presStyleCnt="5">
        <dgm:presLayoutVars>
          <dgm:chMax val="0"/>
          <dgm:bulletEnabled val="1"/>
        </dgm:presLayoutVars>
      </dgm:prSet>
      <dgm:spPr/>
    </dgm:pt>
    <dgm:pt modelId="{28201A6D-144C-4621-9708-BFC1ABD16273}" type="pres">
      <dgm:prSet presAssocID="{8DE4DA10-2BDE-4747-B3FA-A18AA953F950}" presName="negativeSpace" presStyleCnt="0"/>
      <dgm:spPr/>
    </dgm:pt>
    <dgm:pt modelId="{746D2AD7-152F-4341-B018-D86DB7FE71C3}" type="pres">
      <dgm:prSet presAssocID="{8DE4DA10-2BDE-4747-B3FA-A18AA953F950}" presName="childText" presStyleLbl="conFgAcc1" presStyleIdx="4" presStyleCnt="5">
        <dgm:presLayoutVars>
          <dgm:bulletEnabled val="1"/>
        </dgm:presLayoutVars>
      </dgm:prSet>
      <dgm:spPr/>
    </dgm:pt>
  </dgm:ptLst>
  <dgm:cxnLst>
    <dgm:cxn modelId="{34B4C900-8C37-4CCF-976B-DF8FFB97408C}" srcId="{134BC5D5-00FA-4321-AC15-2D4F6A55FB9F}" destId="{DEDD5787-C1A3-4CF5-ACA9-B19016092761}" srcOrd="3" destOrd="0" parTransId="{DEDF05B3-038B-497C-8008-9AC880996B19}" sibTransId="{6D1E99ED-F5B8-422D-BB7B-F1D85C3E3176}"/>
    <dgm:cxn modelId="{830D2401-027F-4405-AB4C-F11DA3A942AD}" srcId="{134BC5D5-00FA-4321-AC15-2D4F6A55FB9F}" destId="{C3B1E619-5C95-4837-8DC0-21B5507BBBD0}" srcOrd="1" destOrd="0" parTransId="{60229934-0B64-4FF5-A817-9DA72020AA8D}" sibTransId="{00FA90B7-676E-44F4-82ED-78A78F80A27B}"/>
    <dgm:cxn modelId="{F4E8E816-843A-48C8-8C11-2552B8F53905}" type="presOf" srcId="{C3B1E619-5C95-4837-8DC0-21B5507BBBD0}" destId="{34BEB09F-C7C0-470E-9135-66DFC1D6E88F}" srcOrd="0" destOrd="0" presId="urn:microsoft.com/office/officeart/2005/8/layout/list1"/>
    <dgm:cxn modelId="{162B5830-3867-4205-AC4C-6BA1C9DC03C5}" type="presOf" srcId="{479F36BE-B0D1-482D-AB2E-7BD9D103B292}" destId="{746D2AD7-152F-4341-B018-D86DB7FE71C3}" srcOrd="0" destOrd="0" presId="urn:microsoft.com/office/officeart/2005/8/layout/list1"/>
    <dgm:cxn modelId="{E1272E35-A21F-41AD-AA86-DFC78E9003CB}" srcId="{8DE4DA10-2BDE-4747-B3FA-A18AA953F950}" destId="{38711F52-B3C1-4EC4-BB7E-4C57ADAF6964}" srcOrd="1" destOrd="0" parTransId="{9249C822-175B-4C09-A864-D7BD0418D74D}" sibTransId="{C285B05D-C084-4131-8C9A-3504895D136A}"/>
    <dgm:cxn modelId="{37B7DC3A-F2E4-4BB0-8231-33EA72923AAF}" type="presOf" srcId="{38711F52-B3C1-4EC4-BB7E-4C57ADAF6964}" destId="{746D2AD7-152F-4341-B018-D86DB7FE71C3}" srcOrd="0" destOrd="1" presId="urn:microsoft.com/office/officeart/2005/8/layout/list1"/>
    <dgm:cxn modelId="{6F0A5C3B-F379-4C31-827F-4482F62BF694}" srcId="{134BC5D5-00FA-4321-AC15-2D4F6A55FB9F}" destId="{00C23E80-E96B-4B9F-846C-75D962FEE0D5}" srcOrd="0" destOrd="0" parTransId="{E8927725-2B06-45A7-9D37-257CFA6D5FC3}" sibTransId="{39DD7F81-D66D-42B0-8AEE-30520C178162}"/>
    <dgm:cxn modelId="{1647005C-961E-439A-80A3-85C8BA074AD2}" type="presOf" srcId="{21A634A3-02E1-4F78-BB3F-8E6F54B620D0}" destId="{2C6FD8F9-64C9-4BFA-96A5-96AC3369EF1F}" srcOrd="0" destOrd="0" presId="urn:microsoft.com/office/officeart/2005/8/layout/list1"/>
    <dgm:cxn modelId="{8E5ECC66-90FD-47F3-9403-426A13F08EF3}" type="presOf" srcId="{134BC5D5-00FA-4321-AC15-2D4F6A55FB9F}" destId="{387BC4EC-3FE6-43EE-88E1-952428B18451}" srcOrd="0" destOrd="0" presId="urn:microsoft.com/office/officeart/2005/8/layout/list1"/>
    <dgm:cxn modelId="{A30F7F49-314C-4408-A269-39E053D6C784}" srcId="{8DE4DA10-2BDE-4747-B3FA-A18AA953F950}" destId="{479F36BE-B0D1-482D-AB2E-7BD9D103B292}" srcOrd="0" destOrd="0" parTransId="{E19A0D9B-BF41-4188-AE14-0B9C341D4789}" sibTransId="{F39F8F0A-20B4-45A0-B1F4-53295555A256}"/>
    <dgm:cxn modelId="{2AA04D51-3E35-46B4-A926-B19FD0F22F6E}" type="presOf" srcId="{55623F98-FF17-42F8-8E77-9676EFC0C54E}" destId="{16558B0F-0E0D-427C-90D5-C0215711A4D9}" srcOrd="0" destOrd="0" presId="urn:microsoft.com/office/officeart/2005/8/layout/list1"/>
    <dgm:cxn modelId="{D7994C7E-6FBC-4AC5-BD43-EF6FEB81DBD1}" type="presOf" srcId="{8DE4DA10-2BDE-4747-B3FA-A18AA953F950}" destId="{9E13480E-C26F-40C4-8A4D-9D08B27AA1EB}" srcOrd="0" destOrd="0" presId="urn:microsoft.com/office/officeart/2005/8/layout/list1"/>
    <dgm:cxn modelId="{49392987-8234-4E53-8216-FE82D29600DB}" srcId="{134BC5D5-00FA-4321-AC15-2D4F6A55FB9F}" destId="{8DE4DA10-2BDE-4747-B3FA-A18AA953F950}" srcOrd="4" destOrd="0" parTransId="{FC3B40D5-1C71-4689-ABAC-8015A4FE6D54}" sibTransId="{791781F8-20F1-4DDE-BF66-1E27E55FA8C2}"/>
    <dgm:cxn modelId="{97B0A394-82A1-4C95-8902-9D217317BB74}" type="presOf" srcId="{19B365E3-9176-4F76-B83E-D9D157AD3C9B}" destId="{1398D6E2-130C-4844-B6C8-565CBB494190}" srcOrd="0" destOrd="0" presId="urn:microsoft.com/office/officeart/2005/8/layout/list1"/>
    <dgm:cxn modelId="{88439798-13BC-4BDB-A091-B4918097B3EB}" srcId="{C3B1E619-5C95-4837-8DC0-21B5507BBBD0}" destId="{55623F98-FF17-42F8-8E77-9676EFC0C54E}" srcOrd="0" destOrd="0" parTransId="{E1964187-D099-45F6-9ADE-A26B17F00D24}" sibTransId="{C4995160-20C7-4ACB-99B4-E9E51B7AA011}"/>
    <dgm:cxn modelId="{884E2699-B65D-4F1E-8ECB-8857A251C654}" type="presOf" srcId="{8DE4DA10-2BDE-4747-B3FA-A18AA953F950}" destId="{963AF3B9-B70A-49EE-8D8F-5AD9B9CCC893}" srcOrd="1" destOrd="0" presId="urn:microsoft.com/office/officeart/2005/8/layout/list1"/>
    <dgm:cxn modelId="{4580F69D-098D-4A65-B356-79F2692DF861}" type="presOf" srcId="{DEDD5787-C1A3-4CF5-ACA9-B19016092761}" destId="{5462D7D3-68D2-458E-AF0A-6649EC0975A3}" srcOrd="1" destOrd="0" presId="urn:microsoft.com/office/officeart/2005/8/layout/list1"/>
    <dgm:cxn modelId="{579C309E-7999-4755-85A9-BAC29CE69F40}" srcId="{DEDD5787-C1A3-4CF5-ACA9-B19016092761}" destId="{19B365E3-9176-4F76-B83E-D9D157AD3C9B}" srcOrd="0" destOrd="0" parTransId="{DB05B28F-DE04-4254-A005-20F33F6E4C20}" sibTransId="{56C2C612-8818-46C9-80DF-04996D53BCAA}"/>
    <dgm:cxn modelId="{A41E769F-9E51-4D8E-9064-9F38B0C8D09E}" srcId="{21A634A3-02E1-4F78-BB3F-8E6F54B620D0}" destId="{4FFFE688-628E-4634-BD93-103BC96C0FD6}" srcOrd="0" destOrd="0" parTransId="{74D2F877-E1D8-415A-9D4F-0F0D01A6985D}" sibTransId="{8441A442-C45E-44B1-B1BC-B3266B15A0CD}"/>
    <dgm:cxn modelId="{B9B898A6-DE5D-49FB-9310-23D5FBE13201}" type="presOf" srcId="{60909229-93C1-4458-AD55-10BE7C45C49D}" destId="{2CE2EF0C-B517-4D60-8EDA-AE1E29D1BA66}" srcOrd="0" destOrd="0" presId="urn:microsoft.com/office/officeart/2005/8/layout/list1"/>
    <dgm:cxn modelId="{6FB3C4AB-4856-4A23-8526-5A2E8100EF04}" srcId="{00C23E80-E96B-4B9F-846C-75D962FEE0D5}" destId="{E28C10D7-81CC-4DFA-A01D-AA1B9CECC496}" srcOrd="1" destOrd="0" parTransId="{7FE34544-71FB-453A-8B8C-4B5304929181}" sibTransId="{B5A772F3-85A2-4B1C-881E-BBD5F188C4F2}"/>
    <dgm:cxn modelId="{E306CDB7-F1AA-45D8-8B9C-713BE445F369}" srcId="{00C23E80-E96B-4B9F-846C-75D962FEE0D5}" destId="{60909229-93C1-4458-AD55-10BE7C45C49D}" srcOrd="0" destOrd="0" parTransId="{86F888BE-334F-4127-A15B-1C9B8C5FC7E8}" sibTransId="{FE9B283E-AB6A-417F-A9C6-87F481FA70D7}"/>
    <dgm:cxn modelId="{F4B407BA-531D-4325-ADC2-9E35142E25AD}" type="presOf" srcId="{4FFFE688-628E-4634-BD93-103BC96C0FD6}" destId="{C46EE71A-CDA2-4F42-A34F-6E5482D54BCF}" srcOrd="0" destOrd="0" presId="urn:microsoft.com/office/officeart/2005/8/layout/list1"/>
    <dgm:cxn modelId="{121449C8-FEFA-4582-A4CC-9385B460B44F}" srcId="{134BC5D5-00FA-4321-AC15-2D4F6A55FB9F}" destId="{21A634A3-02E1-4F78-BB3F-8E6F54B620D0}" srcOrd="2" destOrd="0" parTransId="{0BACB810-2841-490E-BF3C-050949FFCF4E}" sibTransId="{93A47D5A-2E11-4A0E-AD17-C1724CEC2CFA}"/>
    <dgm:cxn modelId="{A18E4ACC-968C-49C5-9BD6-0A822B4D8145}" type="presOf" srcId="{DEDD5787-C1A3-4CF5-ACA9-B19016092761}" destId="{43B88ED5-6A0A-4D7B-9279-DB5E3E4A06A2}" srcOrd="0" destOrd="0" presId="urn:microsoft.com/office/officeart/2005/8/layout/list1"/>
    <dgm:cxn modelId="{FB96DECD-3274-41FB-A466-C2E7B29ADF68}" type="presOf" srcId="{00C23E80-E96B-4B9F-846C-75D962FEE0D5}" destId="{6C40B380-4B72-4F16-9580-227E13B9F8F5}" srcOrd="1" destOrd="0" presId="urn:microsoft.com/office/officeart/2005/8/layout/list1"/>
    <dgm:cxn modelId="{B0A6B7E6-74D6-4A77-BCB1-FE1996503037}" type="presOf" srcId="{21A634A3-02E1-4F78-BB3F-8E6F54B620D0}" destId="{7852D55A-03E1-4303-88E5-7E6416ABB744}" srcOrd="1" destOrd="0" presId="urn:microsoft.com/office/officeart/2005/8/layout/list1"/>
    <dgm:cxn modelId="{4E5CCBE7-699B-4288-9F6C-B3E1CCB7C6B3}" type="presOf" srcId="{C3B1E619-5C95-4837-8DC0-21B5507BBBD0}" destId="{F98BB285-3719-4410-A5C7-EFF64805D840}" srcOrd="1" destOrd="0" presId="urn:microsoft.com/office/officeart/2005/8/layout/list1"/>
    <dgm:cxn modelId="{6A7B78FC-2DCA-49D2-A646-8F64945D94A5}" type="presOf" srcId="{00C23E80-E96B-4B9F-846C-75D962FEE0D5}" destId="{D6B14141-20B5-4A5B-BDFC-608399880BDB}" srcOrd="0" destOrd="0" presId="urn:microsoft.com/office/officeart/2005/8/layout/list1"/>
    <dgm:cxn modelId="{32D0B7FE-216F-4E80-821C-D33F97D3AA41}" type="presOf" srcId="{E28C10D7-81CC-4DFA-A01D-AA1B9CECC496}" destId="{2CE2EF0C-B517-4D60-8EDA-AE1E29D1BA66}" srcOrd="0" destOrd="1" presId="urn:microsoft.com/office/officeart/2005/8/layout/list1"/>
    <dgm:cxn modelId="{B3D02B3A-7400-4B5B-A46C-E417AD46C89D}" type="presParOf" srcId="{387BC4EC-3FE6-43EE-88E1-952428B18451}" destId="{6D661C16-55AF-468B-88CB-65A3CB7E1A07}" srcOrd="0" destOrd="0" presId="urn:microsoft.com/office/officeart/2005/8/layout/list1"/>
    <dgm:cxn modelId="{A99560C4-E8CE-4B20-ACBF-997482607D94}" type="presParOf" srcId="{6D661C16-55AF-468B-88CB-65A3CB7E1A07}" destId="{D6B14141-20B5-4A5B-BDFC-608399880BDB}" srcOrd="0" destOrd="0" presId="urn:microsoft.com/office/officeart/2005/8/layout/list1"/>
    <dgm:cxn modelId="{0A0BF99C-4956-4B3F-A57F-A5E7F22F932D}" type="presParOf" srcId="{6D661C16-55AF-468B-88CB-65A3CB7E1A07}" destId="{6C40B380-4B72-4F16-9580-227E13B9F8F5}" srcOrd="1" destOrd="0" presId="urn:microsoft.com/office/officeart/2005/8/layout/list1"/>
    <dgm:cxn modelId="{BF5FEED3-40E2-4C78-AD94-7C0D1CDC632A}" type="presParOf" srcId="{387BC4EC-3FE6-43EE-88E1-952428B18451}" destId="{AB960A30-41BB-4314-B7F7-402A55861A27}" srcOrd="1" destOrd="0" presId="urn:microsoft.com/office/officeart/2005/8/layout/list1"/>
    <dgm:cxn modelId="{954CEAC8-9109-4E9F-A1CF-B28C2C39E28F}" type="presParOf" srcId="{387BC4EC-3FE6-43EE-88E1-952428B18451}" destId="{2CE2EF0C-B517-4D60-8EDA-AE1E29D1BA66}" srcOrd="2" destOrd="0" presId="urn:microsoft.com/office/officeart/2005/8/layout/list1"/>
    <dgm:cxn modelId="{3441F478-1B9D-448E-BC0C-5FD7F8855B34}" type="presParOf" srcId="{387BC4EC-3FE6-43EE-88E1-952428B18451}" destId="{738458EB-F963-4982-AA52-C94B7DA170B9}" srcOrd="3" destOrd="0" presId="urn:microsoft.com/office/officeart/2005/8/layout/list1"/>
    <dgm:cxn modelId="{EAFA42A7-ADD9-4CE6-B605-B8D10101E07E}" type="presParOf" srcId="{387BC4EC-3FE6-43EE-88E1-952428B18451}" destId="{98EF26B6-59D2-4F81-B524-0C9888F59AB6}" srcOrd="4" destOrd="0" presId="urn:microsoft.com/office/officeart/2005/8/layout/list1"/>
    <dgm:cxn modelId="{9865D497-3E50-4898-9EC0-1C94713F1FCA}" type="presParOf" srcId="{98EF26B6-59D2-4F81-B524-0C9888F59AB6}" destId="{34BEB09F-C7C0-470E-9135-66DFC1D6E88F}" srcOrd="0" destOrd="0" presId="urn:microsoft.com/office/officeart/2005/8/layout/list1"/>
    <dgm:cxn modelId="{E711464F-A3B9-4FBA-B315-C7857F26B1EB}" type="presParOf" srcId="{98EF26B6-59D2-4F81-B524-0C9888F59AB6}" destId="{F98BB285-3719-4410-A5C7-EFF64805D840}" srcOrd="1" destOrd="0" presId="urn:microsoft.com/office/officeart/2005/8/layout/list1"/>
    <dgm:cxn modelId="{096CB698-CCB1-4F3F-BC22-090F4D062731}" type="presParOf" srcId="{387BC4EC-3FE6-43EE-88E1-952428B18451}" destId="{AC13F2C0-8F99-486B-AD97-EB8BEDDED83D}" srcOrd="5" destOrd="0" presId="urn:microsoft.com/office/officeart/2005/8/layout/list1"/>
    <dgm:cxn modelId="{45355926-EDBB-4E1C-B32A-BED113024199}" type="presParOf" srcId="{387BC4EC-3FE6-43EE-88E1-952428B18451}" destId="{16558B0F-0E0D-427C-90D5-C0215711A4D9}" srcOrd="6" destOrd="0" presId="urn:microsoft.com/office/officeart/2005/8/layout/list1"/>
    <dgm:cxn modelId="{198120F2-104F-4095-9456-564797B351BE}" type="presParOf" srcId="{387BC4EC-3FE6-43EE-88E1-952428B18451}" destId="{75A714FA-1C90-465B-9703-18B9C92018F6}" srcOrd="7" destOrd="0" presId="urn:microsoft.com/office/officeart/2005/8/layout/list1"/>
    <dgm:cxn modelId="{51271499-03E3-4977-A63B-82A010F2E74F}" type="presParOf" srcId="{387BC4EC-3FE6-43EE-88E1-952428B18451}" destId="{B810F967-D1BC-402E-8BF6-515B93750050}" srcOrd="8" destOrd="0" presId="urn:microsoft.com/office/officeart/2005/8/layout/list1"/>
    <dgm:cxn modelId="{1AFB099E-3921-4C15-9BF2-B090155D2218}" type="presParOf" srcId="{B810F967-D1BC-402E-8BF6-515B93750050}" destId="{2C6FD8F9-64C9-4BFA-96A5-96AC3369EF1F}" srcOrd="0" destOrd="0" presId="urn:microsoft.com/office/officeart/2005/8/layout/list1"/>
    <dgm:cxn modelId="{2F593666-56CD-442B-AA2B-2B13F40BF89F}" type="presParOf" srcId="{B810F967-D1BC-402E-8BF6-515B93750050}" destId="{7852D55A-03E1-4303-88E5-7E6416ABB744}" srcOrd="1" destOrd="0" presId="urn:microsoft.com/office/officeart/2005/8/layout/list1"/>
    <dgm:cxn modelId="{1B8E9ABD-9F38-42EB-A9B9-A31FC2B31A28}" type="presParOf" srcId="{387BC4EC-3FE6-43EE-88E1-952428B18451}" destId="{E7E97C30-AF36-4769-A030-CF2F8896FCD7}" srcOrd="9" destOrd="0" presId="urn:microsoft.com/office/officeart/2005/8/layout/list1"/>
    <dgm:cxn modelId="{76BB0E77-FF32-4048-86C2-06A41A7F78FB}" type="presParOf" srcId="{387BC4EC-3FE6-43EE-88E1-952428B18451}" destId="{C46EE71A-CDA2-4F42-A34F-6E5482D54BCF}" srcOrd="10" destOrd="0" presId="urn:microsoft.com/office/officeart/2005/8/layout/list1"/>
    <dgm:cxn modelId="{5041EFDF-C440-4320-A13B-79B3800D78B9}" type="presParOf" srcId="{387BC4EC-3FE6-43EE-88E1-952428B18451}" destId="{DC12FB63-72B6-42E1-8720-1E18ADD99432}" srcOrd="11" destOrd="0" presId="urn:microsoft.com/office/officeart/2005/8/layout/list1"/>
    <dgm:cxn modelId="{A7D44A28-75EB-4552-8686-A9C329818277}" type="presParOf" srcId="{387BC4EC-3FE6-43EE-88E1-952428B18451}" destId="{983D85E8-72C2-4BFC-A8DC-41373CE8B742}" srcOrd="12" destOrd="0" presId="urn:microsoft.com/office/officeart/2005/8/layout/list1"/>
    <dgm:cxn modelId="{ABCED59E-9CBF-4E19-B88A-F7A44F103656}" type="presParOf" srcId="{983D85E8-72C2-4BFC-A8DC-41373CE8B742}" destId="{43B88ED5-6A0A-4D7B-9279-DB5E3E4A06A2}" srcOrd="0" destOrd="0" presId="urn:microsoft.com/office/officeart/2005/8/layout/list1"/>
    <dgm:cxn modelId="{2F44A90E-77F3-4F2D-BE8E-046F542B1DED}" type="presParOf" srcId="{983D85E8-72C2-4BFC-A8DC-41373CE8B742}" destId="{5462D7D3-68D2-458E-AF0A-6649EC0975A3}" srcOrd="1" destOrd="0" presId="urn:microsoft.com/office/officeart/2005/8/layout/list1"/>
    <dgm:cxn modelId="{FF367738-BE8E-4FCC-ADBF-951DF08AF813}" type="presParOf" srcId="{387BC4EC-3FE6-43EE-88E1-952428B18451}" destId="{CCD5917A-655A-49DA-94C9-146F8C1D7CDA}" srcOrd="13" destOrd="0" presId="urn:microsoft.com/office/officeart/2005/8/layout/list1"/>
    <dgm:cxn modelId="{B0A9DBEB-0413-40AA-8665-85D41447F00C}" type="presParOf" srcId="{387BC4EC-3FE6-43EE-88E1-952428B18451}" destId="{1398D6E2-130C-4844-B6C8-565CBB494190}" srcOrd="14" destOrd="0" presId="urn:microsoft.com/office/officeart/2005/8/layout/list1"/>
    <dgm:cxn modelId="{E7C9E4A2-469E-452D-A1B3-11D72327AEB1}" type="presParOf" srcId="{387BC4EC-3FE6-43EE-88E1-952428B18451}" destId="{4FFB5E05-36BC-4B51-A45C-80E9F66C984A}" srcOrd="15" destOrd="0" presId="urn:microsoft.com/office/officeart/2005/8/layout/list1"/>
    <dgm:cxn modelId="{0A9B58EE-1291-4201-83DA-D4E427106139}" type="presParOf" srcId="{387BC4EC-3FE6-43EE-88E1-952428B18451}" destId="{FBD28E66-1C47-43B7-BEB2-B3A6BFAB79DA}" srcOrd="16" destOrd="0" presId="urn:microsoft.com/office/officeart/2005/8/layout/list1"/>
    <dgm:cxn modelId="{6153DD9A-0D7D-4B96-B564-922BEC5B748F}" type="presParOf" srcId="{FBD28E66-1C47-43B7-BEB2-B3A6BFAB79DA}" destId="{9E13480E-C26F-40C4-8A4D-9D08B27AA1EB}" srcOrd="0" destOrd="0" presId="urn:microsoft.com/office/officeart/2005/8/layout/list1"/>
    <dgm:cxn modelId="{A055C3D5-DA43-4FFA-988C-5DB4BF45191D}" type="presParOf" srcId="{FBD28E66-1C47-43B7-BEB2-B3A6BFAB79DA}" destId="{963AF3B9-B70A-49EE-8D8F-5AD9B9CCC893}" srcOrd="1" destOrd="0" presId="urn:microsoft.com/office/officeart/2005/8/layout/list1"/>
    <dgm:cxn modelId="{76294E1B-BFC2-4924-976C-6D3F7D6E05A4}" type="presParOf" srcId="{387BC4EC-3FE6-43EE-88E1-952428B18451}" destId="{28201A6D-144C-4621-9708-BFC1ABD16273}" srcOrd="17" destOrd="0" presId="urn:microsoft.com/office/officeart/2005/8/layout/list1"/>
    <dgm:cxn modelId="{22D8D8E1-61E9-419E-83D9-FD1BC9E4168E}" type="presParOf" srcId="{387BC4EC-3FE6-43EE-88E1-952428B18451}" destId="{746D2AD7-152F-4341-B018-D86DB7FE71C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ABB3A-AEC5-482D-B43B-9182C7738214}">
      <dsp:nvSpPr>
        <dsp:cNvPr id="0" name=""/>
        <dsp:cNvSpPr/>
      </dsp:nvSpPr>
      <dsp:spPr>
        <a:xfrm>
          <a:off x="0" y="169289"/>
          <a:ext cx="2539338" cy="15236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Omnichannel Customer Interaction (Chat, Email, Social Media, Community)</a:t>
          </a:r>
        </a:p>
      </dsp:txBody>
      <dsp:txXfrm>
        <a:off x="0" y="169289"/>
        <a:ext cx="2539338" cy="1523603"/>
      </dsp:txXfrm>
    </dsp:sp>
    <dsp:sp modelId="{20171DB1-E8D2-4D77-A0CE-EC8DA0EB5B4D}">
      <dsp:nvSpPr>
        <dsp:cNvPr id="0" name=""/>
        <dsp:cNvSpPr/>
      </dsp:nvSpPr>
      <dsp:spPr>
        <a:xfrm>
          <a:off x="2793272" y="169289"/>
          <a:ext cx="2539338" cy="15236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Natural Language Understanding</a:t>
          </a:r>
        </a:p>
      </dsp:txBody>
      <dsp:txXfrm>
        <a:off x="2793272" y="169289"/>
        <a:ext cx="2539338" cy="1523603"/>
      </dsp:txXfrm>
    </dsp:sp>
    <dsp:sp modelId="{95FBCECA-FFD7-4661-B8C4-451B40A9226F}">
      <dsp:nvSpPr>
        <dsp:cNvPr id="0" name=""/>
        <dsp:cNvSpPr/>
      </dsp:nvSpPr>
      <dsp:spPr>
        <a:xfrm>
          <a:off x="5586544" y="169289"/>
          <a:ext cx="2539338" cy="152360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Query Classification and Routing</a:t>
          </a:r>
        </a:p>
      </dsp:txBody>
      <dsp:txXfrm>
        <a:off x="5586544" y="169289"/>
        <a:ext cx="2539338" cy="1523603"/>
      </dsp:txXfrm>
    </dsp:sp>
    <dsp:sp modelId="{7EEA6676-C950-49C1-B07D-E9CCB8899A9D}">
      <dsp:nvSpPr>
        <dsp:cNvPr id="0" name=""/>
        <dsp:cNvSpPr/>
      </dsp:nvSpPr>
      <dsp:spPr>
        <a:xfrm>
          <a:off x="0" y="1946826"/>
          <a:ext cx="2539338" cy="15236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Automated Machine Learning</a:t>
          </a:r>
        </a:p>
      </dsp:txBody>
      <dsp:txXfrm>
        <a:off x="0" y="1946826"/>
        <a:ext cx="2539338" cy="1523603"/>
      </dsp:txXfrm>
    </dsp:sp>
    <dsp:sp modelId="{00882E9A-1D8C-484A-A71F-78F11D0744CA}">
      <dsp:nvSpPr>
        <dsp:cNvPr id="0" name=""/>
        <dsp:cNvSpPr/>
      </dsp:nvSpPr>
      <dsp:spPr>
        <a:xfrm>
          <a:off x="2793272" y="1946826"/>
          <a:ext cx="2539338" cy="152360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Integration with Client Business Application and Workflows</a:t>
          </a:r>
        </a:p>
      </dsp:txBody>
      <dsp:txXfrm>
        <a:off x="2793272" y="1946826"/>
        <a:ext cx="2539338" cy="1523603"/>
      </dsp:txXfrm>
    </dsp:sp>
    <dsp:sp modelId="{D67241A3-8D43-4348-857A-07170AB76AE1}">
      <dsp:nvSpPr>
        <dsp:cNvPr id="0" name=""/>
        <dsp:cNvSpPr/>
      </dsp:nvSpPr>
      <dsp:spPr>
        <a:xfrm>
          <a:off x="5586544" y="1946826"/>
          <a:ext cx="2539338" cy="15236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Integration with Business Knowledgebase</a:t>
          </a:r>
        </a:p>
      </dsp:txBody>
      <dsp:txXfrm>
        <a:off x="5586544" y="1946826"/>
        <a:ext cx="2539338" cy="1523603"/>
      </dsp:txXfrm>
    </dsp:sp>
    <dsp:sp modelId="{449F5745-FB66-494A-B5CF-7A3A8A7F850D}">
      <dsp:nvSpPr>
        <dsp:cNvPr id="0" name=""/>
        <dsp:cNvSpPr/>
      </dsp:nvSpPr>
      <dsp:spPr>
        <a:xfrm>
          <a:off x="0" y="3724363"/>
          <a:ext cx="2539338" cy="15236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Analytics Integration for Actionable Insights</a:t>
          </a:r>
        </a:p>
      </dsp:txBody>
      <dsp:txXfrm>
        <a:off x="0" y="3724363"/>
        <a:ext cx="2539338" cy="1523603"/>
      </dsp:txXfrm>
    </dsp:sp>
    <dsp:sp modelId="{554FCB43-24EF-440C-BCDF-975AF5614E06}">
      <dsp:nvSpPr>
        <dsp:cNvPr id="0" name=""/>
        <dsp:cNvSpPr/>
      </dsp:nvSpPr>
      <dsp:spPr>
        <a:xfrm>
          <a:off x="2793272" y="3724363"/>
          <a:ext cx="2539338" cy="152360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Business Intelligence</a:t>
          </a:r>
        </a:p>
      </dsp:txBody>
      <dsp:txXfrm>
        <a:off x="2793272" y="3724363"/>
        <a:ext cx="2539338" cy="1523603"/>
      </dsp:txXfrm>
    </dsp:sp>
    <dsp:sp modelId="{D5A85784-F60E-4C44-B3AA-BDFFBD555207}">
      <dsp:nvSpPr>
        <dsp:cNvPr id="0" name=""/>
        <dsp:cNvSpPr/>
      </dsp:nvSpPr>
      <dsp:spPr>
        <a:xfrm>
          <a:off x="5586544" y="3724363"/>
          <a:ext cx="2539338" cy="15236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Security and Compliance</a:t>
          </a:r>
        </a:p>
      </dsp:txBody>
      <dsp:txXfrm>
        <a:off x="5586544" y="3724363"/>
        <a:ext cx="2539338" cy="1523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D12AC-F639-470B-BA68-CEC7BADE800B}">
      <dsp:nvSpPr>
        <dsp:cNvPr id="0" name=""/>
        <dsp:cNvSpPr/>
      </dsp:nvSpPr>
      <dsp:spPr>
        <a:xfrm rot="5400000">
          <a:off x="6489077" y="-2821902"/>
          <a:ext cx="593570" cy="6386694"/>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lrTx/>
            <a:buSzPct val="100000"/>
            <a:buFont typeface="Arial" panose="020B0604020202020204" pitchFamily="34" charset="0"/>
            <a:buNone/>
          </a:pPr>
          <a:r>
            <a:rPr lang="en-US" sz="2000" kern="1200">
              <a:latin typeface="Calibri" panose="020F0502020204030204"/>
              <a:ea typeface="+mn-ea"/>
              <a:cs typeface="+mn-cs"/>
            </a:rPr>
            <a:t>    Start small </a:t>
          </a:r>
          <a:r>
            <a:rPr lang="en-US" sz="2000" kern="1200"/>
            <a:t>and scale up as user base grows</a:t>
          </a:r>
          <a:endParaRPr lang="en-US" sz="2000" kern="1200" dirty="0"/>
        </a:p>
      </dsp:txBody>
      <dsp:txXfrm rot="-5400000">
        <a:off x="3592515" y="103636"/>
        <a:ext cx="6357718" cy="535618"/>
      </dsp:txXfrm>
    </dsp:sp>
    <dsp:sp modelId="{B6E2AA3E-E458-449D-938D-63E304EC0461}">
      <dsp:nvSpPr>
        <dsp:cNvPr id="0" name=""/>
        <dsp:cNvSpPr/>
      </dsp:nvSpPr>
      <dsp:spPr>
        <a:xfrm>
          <a:off x="0" y="462"/>
          <a:ext cx="3592515" cy="74196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Scalable</a:t>
          </a:r>
        </a:p>
      </dsp:txBody>
      <dsp:txXfrm>
        <a:off x="36220" y="36682"/>
        <a:ext cx="3520075" cy="669523"/>
      </dsp:txXfrm>
    </dsp:sp>
    <dsp:sp modelId="{738BC420-A188-4F24-B500-C6C956661368}">
      <dsp:nvSpPr>
        <dsp:cNvPr id="0" name=""/>
        <dsp:cNvSpPr/>
      </dsp:nvSpPr>
      <dsp:spPr>
        <a:xfrm rot="5400000">
          <a:off x="6489077" y="-2042841"/>
          <a:ext cx="593570" cy="6386694"/>
        </a:xfrm>
        <a:prstGeom prst="round2SameRect">
          <a:avLst/>
        </a:prstGeom>
        <a:solidFill>
          <a:schemeClr val="accent3">
            <a:tint val="40000"/>
            <a:alpha val="90000"/>
            <a:hueOff val="338190"/>
            <a:satOff val="16667"/>
            <a:lumOff val="297"/>
            <a:alphaOff val="0"/>
          </a:schemeClr>
        </a:solidFill>
        <a:ln w="12700" cap="flat" cmpd="sng" algn="ctr">
          <a:solidFill>
            <a:schemeClr val="accent3">
              <a:tint val="40000"/>
              <a:alpha val="90000"/>
              <a:hueOff val="338190"/>
              <a:satOff val="16667"/>
              <a:lumOff val="2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lrTx/>
            <a:buSzPct val="100000"/>
            <a:buFont typeface="Arial" panose="020B0604020202020204" pitchFamily="34" charset="0"/>
            <a:buNone/>
          </a:pPr>
          <a:r>
            <a:rPr lang="en-US" sz="2000" kern="1200" dirty="0"/>
            <a:t>    Add more features as pluggable services</a:t>
          </a:r>
        </a:p>
      </dsp:txBody>
      <dsp:txXfrm rot="-5400000">
        <a:off x="3592515" y="882697"/>
        <a:ext cx="6357718" cy="535618"/>
      </dsp:txXfrm>
    </dsp:sp>
    <dsp:sp modelId="{9254AF17-8CB4-4AB5-A2AF-DAC2B3F34ECD}">
      <dsp:nvSpPr>
        <dsp:cNvPr id="0" name=""/>
        <dsp:cNvSpPr/>
      </dsp:nvSpPr>
      <dsp:spPr>
        <a:xfrm>
          <a:off x="0" y="779524"/>
          <a:ext cx="3592515" cy="741963"/>
        </a:xfrm>
        <a:prstGeom prst="roundRect">
          <a:avLst/>
        </a:prstGeom>
        <a:solidFill>
          <a:schemeClr val="accent3">
            <a:hueOff val="451767"/>
            <a:satOff val="16667"/>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Extensible</a:t>
          </a:r>
        </a:p>
      </dsp:txBody>
      <dsp:txXfrm>
        <a:off x="36220" y="815744"/>
        <a:ext cx="3520075" cy="669523"/>
      </dsp:txXfrm>
    </dsp:sp>
    <dsp:sp modelId="{62BB798A-8C09-4795-AD77-D966090D64BD}">
      <dsp:nvSpPr>
        <dsp:cNvPr id="0" name=""/>
        <dsp:cNvSpPr/>
      </dsp:nvSpPr>
      <dsp:spPr>
        <a:xfrm rot="5400000">
          <a:off x="6489077" y="-1263780"/>
          <a:ext cx="593570" cy="6386694"/>
        </a:xfrm>
        <a:prstGeom prst="round2SameRect">
          <a:avLst/>
        </a:prstGeom>
        <a:solidFill>
          <a:schemeClr val="accent3">
            <a:tint val="40000"/>
            <a:alpha val="90000"/>
            <a:hueOff val="676380"/>
            <a:satOff val="33333"/>
            <a:lumOff val="593"/>
            <a:alphaOff val="0"/>
          </a:schemeClr>
        </a:solidFill>
        <a:ln w="12700" cap="flat" cmpd="sng" algn="ctr">
          <a:solidFill>
            <a:schemeClr val="accent3">
              <a:tint val="40000"/>
              <a:alpha val="90000"/>
              <a:hueOff val="676380"/>
              <a:satOff val="33333"/>
              <a:lumOff val="5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lrTx/>
            <a:buSzPct val="100000"/>
            <a:buFont typeface="Arial" panose="020B0604020202020204" pitchFamily="34" charset="0"/>
            <a:buNone/>
          </a:pPr>
          <a:r>
            <a:rPr lang="en-US" sz="2000" kern="1200" dirty="0"/>
            <a:t>    Easily integrate with client systems using APIs and configurations</a:t>
          </a:r>
        </a:p>
      </dsp:txBody>
      <dsp:txXfrm rot="-5400000">
        <a:off x="3592515" y="1661758"/>
        <a:ext cx="6357718" cy="535618"/>
      </dsp:txXfrm>
    </dsp:sp>
    <dsp:sp modelId="{7DB108A1-700A-4027-8A96-9E598B1944F7}">
      <dsp:nvSpPr>
        <dsp:cNvPr id="0" name=""/>
        <dsp:cNvSpPr/>
      </dsp:nvSpPr>
      <dsp:spPr>
        <a:xfrm>
          <a:off x="0" y="1558585"/>
          <a:ext cx="3592515" cy="741963"/>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Integrateable</a:t>
          </a:r>
        </a:p>
      </dsp:txBody>
      <dsp:txXfrm>
        <a:off x="36220" y="1594805"/>
        <a:ext cx="3520075" cy="669523"/>
      </dsp:txXfrm>
    </dsp:sp>
    <dsp:sp modelId="{9704FDD8-063D-44EC-9E8C-534CE65D1852}">
      <dsp:nvSpPr>
        <dsp:cNvPr id="0" name=""/>
        <dsp:cNvSpPr/>
      </dsp:nvSpPr>
      <dsp:spPr>
        <a:xfrm rot="5400000">
          <a:off x="6489077" y="-484719"/>
          <a:ext cx="593570" cy="6386694"/>
        </a:xfrm>
        <a:prstGeom prst="round2SameRect">
          <a:avLst/>
        </a:prstGeom>
        <a:solidFill>
          <a:schemeClr val="accent3">
            <a:tint val="40000"/>
            <a:alpha val="90000"/>
            <a:hueOff val="1014570"/>
            <a:satOff val="50000"/>
            <a:lumOff val="890"/>
            <a:alphaOff val="0"/>
          </a:schemeClr>
        </a:solid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lrTx/>
            <a:buSzPct val="100000"/>
            <a:buFont typeface="Arial" panose="020B0604020202020204" pitchFamily="34" charset="0"/>
            <a:buNone/>
          </a:pPr>
          <a:r>
            <a:rPr lang="en-US" sz="2000" kern="1200"/>
            <a:t>    Port easily to different platforms (Cloud, On Premise, </a:t>
          </a:r>
          <a:r>
            <a:rPr lang="en-US" sz="2000" kern="1200">
              <a:latin typeface="Calibri" panose="020F0502020204030204"/>
              <a:ea typeface="+mn-ea"/>
              <a:cs typeface="+mn-cs"/>
            </a:rPr>
            <a:t>Windows</a:t>
          </a:r>
          <a:r>
            <a:rPr lang="en-US" sz="2000" kern="1200"/>
            <a:t>, Linux, Azure, AWS)</a:t>
          </a:r>
          <a:endParaRPr lang="en-US" sz="2000" kern="1200" dirty="0"/>
        </a:p>
      </dsp:txBody>
      <dsp:txXfrm rot="-5400000">
        <a:off x="3592515" y="2440819"/>
        <a:ext cx="6357718" cy="535618"/>
      </dsp:txXfrm>
    </dsp:sp>
    <dsp:sp modelId="{36E36983-0C52-4C9C-AEF1-ED79ADF13B6D}">
      <dsp:nvSpPr>
        <dsp:cNvPr id="0" name=""/>
        <dsp:cNvSpPr/>
      </dsp:nvSpPr>
      <dsp:spPr>
        <a:xfrm>
          <a:off x="0" y="2337646"/>
          <a:ext cx="3592515" cy="741963"/>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Clr>
              <a:srgbClr val="ACC92A"/>
            </a:buClr>
            <a:buSzPct val="100000"/>
            <a:buNone/>
          </a:pPr>
          <a:r>
            <a:rPr lang="en-US" sz="3600" kern="1200" dirty="0"/>
            <a:t>Portable</a:t>
          </a:r>
        </a:p>
      </dsp:txBody>
      <dsp:txXfrm>
        <a:off x="36220" y="2373866"/>
        <a:ext cx="3520075" cy="669523"/>
      </dsp:txXfrm>
    </dsp:sp>
    <dsp:sp modelId="{698CD722-CD40-4AC9-ABCD-26A8F6C1DCDB}">
      <dsp:nvSpPr>
        <dsp:cNvPr id="0" name=""/>
        <dsp:cNvSpPr/>
      </dsp:nvSpPr>
      <dsp:spPr>
        <a:xfrm rot="5400000">
          <a:off x="6489077" y="294341"/>
          <a:ext cx="593570" cy="6386694"/>
        </a:xfrm>
        <a:prstGeom prst="round2SameRect">
          <a:avLst/>
        </a:prstGeom>
        <a:solidFill>
          <a:schemeClr val="accent3">
            <a:tint val="40000"/>
            <a:alpha val="90000"/>
            <a:hueOff val="1352761"/>
            <a:satOff val="66667"/>
            <a:lumOff val="1186"/>
            <a:alphaOff val="0"/>
          </a:schemeClr>
        </a:solidFill>
        <a:ln w="12700" cap="flat" cmpd="sng" algn="ctr">
          <a:solidFill>
            <a:schemeClr val="accent3">
              <a:tint val="40000"/>
              <a:alpha val="90000"/>
              <a:hueOff val="1352761"/>
              <a:satOff val="66667"/>
              <a:lumOff val="11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Arial" panose="020B0604020202020204" pitchFamily="34" charset="0"/>
            <a:buNone/>
          </a:pPr>
          <a:r>
            <a:rPr lang="en-US" sz="2000" kern="1200" dirty="0"/>
            <a:t>    Modern responsive UI, extendible to mobile platforms</a:t>
          </a:r>
        </a:p>
      </dsp:txBody>
      <dsp:txXfrm rot="-5400000">
        <a:off x="3592515" y="3219879"/>
        <a:ext cx="6357718" cy="535618"/>
      </dsp:txXfrm>
    </dsp:sp>
    <dsp:sp modelId="{A3E50BB8-34F3-40F9-91E1-D67B9629E1BC}">
      <dsp:nvSpPr>
        <dsp:cNvPr id="0" name=""/>
        <dsp:cNvSpPr/>
      </dsp:nvSpPr>
      <dsp:spPr>
        <a:xfrm>
          <a:off x="0" y="3116707"/>
          <a:ext cx="3592515" cy="741963"/>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Clr>
              <a:srgbClr val="ACC92A"/>
            </a:buClr>
            <a:buSzPct val="100000"/>
            <a:buNone/>
          </a:pPr>
          <a:r>
            <a:rPr lang="en-US" sz="3600" kern="1200" dirty="0"/>
            <a:t>Responsive UX</a:t>
          </a:r>
        </a:p>
      </dsp:txBody>
      <dsp:txXfrm>
        <a:off x="36220" y="3152927"/>
        <a:ext cx="3520075" cy="669523"/>
      </dsp:txXfrm>
    </dsp:sp>
    <dsp:sp modelId="{6079B038-662D-4EF2-A4A7-DA577DDEE3BC}">
      <dsp:nvSpPr>
        <dsp:cNvPr id="0" name=""/>
        <dsp:cNvSpPr/>
      </dsp:nvSpPr>
      <dsp:spPr>
        <a:xfrm rot="5400000">
          <a:off x="6489077" y="1073403"/>
          <a:ext cx="593570" cy="6386694"/>
        </a:xfrm>
        <a:prstGeom prst="round2SameRect">
          <a:avLst/>
        </a:prstGeom>
        <a:solidFill>
          <a:schemeClr val="accent3">
            <a:tint val="40000"/>
            <a:alpha val="90000"/>
            <a:hueOff val="1690951"/>
            <a:satOff val="83333"/>
            <a:lumOff val="1483"/>
            <a:alphaOff val="0"/>
          </a:schemeClr>
        </a:solidFill>
        <a:ln w="12700" cap="flat" cmpd="sng" algn="ctr">
          <a:solidFill>
            <a:schemeClr val="accent3">
              <a:tint val="40000"/>
              <a:alpha val="90000"/>
              <a:hueOff val="1690951"/>
              <a:satOff val="83333"/>
              <a:lumOff val="14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lrTx/>
            <a:buSzPct val="100000"/>
            <a:buFont typeface="Arial" panose="020B0604020202020204" pitchFamily="34" charset="0"/>
            <a:buNone/>
          </a:pPr>
          <a:r>
            <a:rPr lang="en-US" sz="2000" kern="1200" dirty="0"/>
            <a:t>    UI Support for multiple languages</a:t>
          </a:r>
        </a:p>
      </dsp:txBody>
      <dsp:txXfrm rot="-5400000">
        <a:off x="3592515" y="3998941"/>
        <a:ext cx="6357718" cy="535618"/>
      </dsp:txXfrm>
    </dsp:sp>
    <dsp:sp modelId="{F72D7AF0-D760-4668-9D1C-F83F311736CC}">
      <dsp:nvSpPr>
        <dsp:cNvPr id="0" name=""/>
        <dsp:cNvSpPr/>
      </dsp:nvSpPr>
      <dsp:spPr>
        <a:xfrm>
          <a:off x="0" y="3895768"/>
          <a:ext cx="3592515" cy="741963"/>
        </a:xfrm>
        <a:prstGeom prst="roundRect">
          <a:avLst/>
        </a:prstGeom>
        <a:solidFill>
          <a:schemeClr val="accent3">
            <a:hueOff val="2258833"/>
            <a:satOff val="83333"/>
            <a:lumOff val="-1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1600200">
            <a:lnSpc>
              <a:spcPct val="90000"/>
            </a:lnSpc>
            <a:spcBef>
              <a:spcPct val="0"/>
            </a:spcBef>
            <a:spcAft>
              <a:spcPct val="35000"/>
            </a:spcAft>
            <a:buClr>
              <a:srgbClr val="ACC92A"/>
            </a:buClr>
            <a:buSzPct val="100000"/>
            <a:buFont typeface="Arial" panose="020B0604020202020204" pitchFamily="34" charset="0"/>
            <a:buNone/>
          </a:pPr>
          <a:r>
            <a:rPr lang="en-US" sz="3600" kern="1200" dirty="0"/>
            <a:t>Multilingual UI</a:t>
          </a:r>
        </a:p>
      </dsp:txBody>
      <dsp:txXfrm>
        <a:off x="36220" y="3931988"/>
        <a:ext cx="3520075" cy="669523"/>
      </dsp:txXfrm>
    </dsp:sp>
    <dsp:sp modelId="{C27F9770-2452-4D60-8D2C-06CC07754C1D}">
      <dsp:nvSpPr>
        <dsp:cNvPr id="0" name=""/>
        <dsp:cNvSpPr/>
      </dsp:nvSpPr>
      <dsp:spPr>
        <a:xfrm rot="5400000">
          <a:off x="6489077" y="1852464"/>
          <a:ext cx="593570" cy="6386694"/>
        </a:xfrm>
        <a:prstGeom prst="round2Same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Arial" panose="020B0604020202020204" pitchFamily="34" charset="0"/>
            <a:buNone/>
          </a:pPr>
          <a:r>
            <a:rPr lang="en-US" sz="2000" kern="1200" dirty="0"/>
            <a:t>    High availability with up to 99.9% uptime</a:t>
          </a:r>
        </a:p>
      </dsp:txBody>
      <dsp:txXfrm rot="-5400000">
        <a:off x="3592515" y="4778002"/>
        <a:ext cx="6357718" cy="535618"/>
      </dsp:txXfrm>
    </dsp:sp>
    <dsp:sp modelId="{2C0935EC-D6D8-424B-98D6-5199BA41BF36}">
      <dsp:nvSpPr>
        <dsp:cNvPr id="0" name=""/>
        <dsp:cNvSpPr/>
      </dsp:nvSpPr>
      <dsp:spPr>
        <a:xfrm>
          <a:off x="0" y="4674830"/>
          <a:ext cx="3592515" cy="741963"/>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Clr>
              <a:srgbClr val="ACC92A"/>
            </a:buClr>
            <a:buSzPct val="100000"/>
            <a:buNone/>
          </a:pPr>
          <a:r>
            <a:rPr lang="en-US" sz="3600" kern="1200"/>
            <a:t>High Availability</a:t>
          </a:r>
          <a:endParaRPr lang="en-US" sz="2000" kern="1200" dirty="0"/>
        </a:p>
      </dsp:txBody>
      <dsp:txXfrm>
        <a:off x="36220" y="4711050"/>
        <a:ext cx="3520075" cy="669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6C64C-A2A0-4B9A-94A3-846B08026E0B}">
      <dsp:nvSpPr>
        <dsp:cNvPr id="0" name=""/>
        <dsp:cNvSpPr/>
      </dsp:nvSpPr>
      <dsp:spPr>
        <a:xfrm>
          <a:off x="6045" y="122338"/>
          <a:ext cx="2143749" cy="1600263"/>
        </a:xfrm>
        <a:prstGeom prst="round2SameRect">
          <a:avLst>
            <a:gd name="adj1" fmla="val 8000"/>
            <a:gd name="adj2" fmla="val 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rtl="0">
            <a:lnSpc>
              <a:spcPct val="90000"/>
            </a:lnSpc>
            <a:spcBef>
              <a:spcPct val="0"/>
            </a:spcBef>
            <a:spcAft>
              <a:spcPct val="15000"/>
            </a:spcAft>
            <a:buChar char="•"/>
          </a:pPr>
          <a:r>
            <a:rPr lang="en-IN" sz="1300" kern="1200" dirty="0"/>
            <a:t>Intent identification using </a:t>
          </a:r>
          <a:r>
            <a:rPr lang="en-IN" sz="1300" kern="1200" dirty="0">
              <a:latin typeface="Calibri Light" panose="020F0302020204030204"/>
            </a:rPr>
            <a:t>AI</a:t>
          </a:r>
          <a:r>
            <a:rPr lang="en-IN" sz="1300" kern="1200" dirty="0"/>
            <a:t>/ </a:t>
          </a:r>
          <a:r>
            <a:rPr lang="en-IN" sz="1300" kern="1200" dirty="0">
              <a:latin typeface="Calibri Light" panose="020F0302020204030204"/>
            </a:rPr>
            <a:t>Machine Learning</a:t>
          </a:r>
          <a:r>
            <a:rPr lang="en-IN" sz="1300" kern="1200" dirty="0"/>
            <a:t>/NLP and generate response automatically based on intent and their categories.</a:t>
          </a:r>
          <a:endParaRPr lang="en-US" sz="1300" kern="1200" dirty="0"/>
        </a:p>
        <a:p>
          <a:pPr marL="114300" lvl="1" indent="-114300" algn="l" defTabSz="577850">
            <a:lnSpc>
              <a:spcPct val="90000"/>
            </a:lnSpc>
            <a:spcBef>
              <a:spcPct val="0"/>
            </a:spcBef>
            <a:spcAft>
              <a:spcPct val="15000"/>
            </a:spcAft>
            <a:buChar char="•"/>
          </a:pPr>
          <a:r>
            <a:rPr lang="en-US" sz="1300" kern="1200" dirty="0"/>
            <a:t>AI can be trained incrementally to handle new scenarios</a:t>
          </a:r>
        </a:p>
      </dsp:txBody>
      <dsp:txXfrm>
        <a:off x="43541" y="159834"/>
        <a:ext cx="2068757" cy="1562767"/>
      </dsp:txXfrm>
    </dsp:sp>
    <dsp:sp modelId="{3A8811EB-58E7-4E95-AA17-65D5D5DF724D}">
      <dsp:nvSpPr>
        <dsp:cNvPr id="0" name=""/>
        <dsp:cNvSpPr/>
      </dsp:nvSpPr>
      <dsp:spPr>
        <a:xfrm>
          <a:off x="6045" y="1722602"/>
          <a:ext cx="2143749" cy="6881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0" rIns="21590"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Calibri" panose="020F0502020204030204"/>
              <a:ea typeface="+mn-ea"/>
              <a:cs typeface="+mn-cs"/>
            </a:rPr>
            <a:t>Intelligent Automation</a:t>
          </a:r>
        </a:p>
      </dsp:txBody>
      <dsp:txXfrm>
        <a:off x="6045" y="1722602"/>
        <a:ext cx="1509682" cy="688113"/>
      </dsp:txXfrm>
    </dsp:sp>
    <dsp:sp modelId="{C2994E54-315D-416B-9DCE-F3B9D21C1AE6}">
      <dsp:nvSpPr>
        <dsp:cNvPr id="0" name=""/>
        <dsp:cNvSpPr/>
      </dsp:nvSpPr>
      <dsp:spPr>
        <a:xfrm>
          <a:off x="1576371" y="1831903"/>
          <a:ext cx="750312" cy="750312"/>
        </a:xfrm>
        <a:prstGeom prst="ellipse">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sp>
    <dsp:sp modelId="{AEFE9610-C9C0-4AF6-AE9F-4BB0AC478788}">
      <dsp:nvSpPr>
        <dsp:cNvPr id="0" name=""/>
        <dsp:cNvSpPr/>
      </dsp:nvSpPr>
      <dsp:spPr>
        <a:xfrm>
          <a:off x="2512568" y="122338"/>
          <a:ext cx="2143749" cy="1600263"/>
        </a:xfrm>
        <a:prstGeom prst="round2SameRect">
          <a:avLst>
            <a:gd name="adj1" fmla="val 8000"/>
            <a:gd name="adj2" fmla="val 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tx1"/>
              </a:solidFill>
              <a:cs typeface="Arial" pitchFamily="34" charset="0"/>
            </a:rPr>
            <a:t>Option to create Ticket / FTR &amp; Non FTR cases in CRM</a:t>
          </a:r>
          <a:endParaRPr lang="en-US" sz="1300" kern="1200" dirty="0">
            <a:solidFill>
              <a:schemeClr val="tx1"/>
            </a:solidFill>
          </a:endParaRPr>
        </a:p>
        <a:p>
          <a:pPr marL="114300" lvl="1" indent="-114300" algn="l" defTabSz="577850">
            <a:lnSpc>
              <a:spcPct val="90000"/>
            </a:lnSpc>
            <a:spcBef>
              <a:spcPct val="0"/>
            </a:spcBef>
            <a:spcAft>
              <a:spcPct val="15000"/>
            </a:spcAft>
            <a:buChar char="•"/>
          </a:pPr>
          <a:r>
            <a:rPr lang="en-US" sz="1300" kern="1200" dirty="0">
              <a:solidFill>
                <a:schemeClr val="tx1"/>
              </a:solidFill>
            </a:rPr>
            <a:t>Agent can use the response generated by bot and paste in outlook/any email client/CRM system.</a:t>
          </a:r>
        </a:p>
      </dsp:txBody>
      <dsp:txXfrm>
        <a:off x="2550064" y="159834"/>
        <a:ext cx="2068757" cy="1562767"/>
      </dsp:txXfrm>
    </dsp:sp>
    <dsp:sp modelId="{30FC91EF-1A64-4C10-96A2-FB1855152D38}">
      <dsp:nvSpPr>
        <dsp:cNvPr id="0" name=""/>
        <dsp:cNvSpPr/>
      </dsp:nvSpPr>
      <dsp:spPr>
        <a:xfrm>
          <a:off x="2512568" y="1722602"/>
          <a:ext cx="2143749" cy="6881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0" rIns="21590" bIns="0" numCol="1" spcCol="1270" anchor="ctr" anchorCtr="0">
          <a:noAutofit/>
        </a:bodyPr>
        <a:lstStyle/>
        <a:p>
          <a:pPr marL="0" lvl="0" indent="0" algn="l" defTabSz="755650">
            <a:lnSpc>
              <a:spcPct val="90000"/>
            </a:lnSpc>
            <a:spcBef>
              <a:spcPct val="0"/>
            </a:spcBef>
            <a:spcAft>
              <a:spcPct val="35000"/>
            </a:spcAft>
            <a:buNone/>
          </a:pPr>
          <a:r>
            <a:rPr lang="en-US" sz="1700" kern="1200" dirty="0"/>
            <a:t>Integration</a:t>
          </a:r>
        </a:p>
      </dsp:txBody>
      <dsp:txXfrm>
        <a:off x="2512568" y="1722602"/>
        <a:ext cx="1509682" cy="688113"/>
      </dsp:txXfrm>
    </dsp:sp>
    <dsp:sp modelId="{68726055-BF8A-458B-BE0A-69BABBEBBFD6}">
      <dsp:nvSpPr>
        <dsp:cNvPr id="0" name=""/>
        <dsp:cNvSpPr/>
      </dsp:nvSpPr>
      <dsp:spPr>
        <a:xfrm>
          <a:off x="4082895" y="1831903"/>
          <a:ext cx="750312" cy="750312"/>
        </a:xfrm>
        <a:prstGeom prst="ellipse">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sp>
    <dsp:sp modelId="{07508984-6B32-4863-A701-FB169504EBFF}">
      <dsp:nvSpPr>
        <dsp:cNvPr id="0" name=""/>
        <dsp:cNvSpPr/>
      </dsp:nvSpPr>
      <dsp:spPr>
        <a:xfrm>
          <a:off x="5019092" y="122338"/>
          <a:ext cx="2143749" cy="1600263"/>
        </a:xfrm>
        <a:prstGeom prst="round2SameRect">
          <a:avLst>
            <a:gd name="adj1" fmla="val 8000"/>
            <a:gd name="adj2" fmla="val 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IN" sz="1300" kern="1200" dirty="0"/>
            <a:t>Categorize Emails based on business rule.</a:t>
          </a:r>
          <a:endParaRPr lang="en-US" sz="1300" kern="1200" dirty="0"/>
        </a:p>
        <a:p>
          <a:pPr marL="114300" lvl="1" indent="-114300" algn="l" defTabSz="577850">
            <a:lnSpc>
              <a:spcPct val="90000"/>
            </a:lnSpc>
            <a:spcBef>
              <a:spcPct val="0"/>
            </a:spcBef>
            <a:spcAft>
              <a:spcPct val="15000"/>
            </a:spcAft>
            <a:buChar char="•"/>
          </a:pPr>
          <a:r>
            <a:rPr lang="en-US" sz="1300" kern="1200" dirty="0"/>
            <a:t>Option to update email category manually and system display the response as per the updated category.</a:t>
          </a:r>
        </a:p>
      </dsp:txBody>
      <dsp:txXfrm>
        <a:off x="5056588" y="159834"/>
        <a:ext cx="2068757" cy="1562767"/>
      </dsp:txXfrm>
    </dsp:sp>
    <dsp:sp modelId="{B6D5EEA5-5C79-4CD4-B754-C1AEBAB29130}">
      <dsp:nvSpPr>
        <dsp:cNvPr id="0" name=""/>
        <dsp:cNvSpPr/>
      </dsp:nvSpPr>
      <dsp:spPr>
        <a:xfrm>
          <a:off x="5019092" y="1722602"/>
          <a:ext cx="2143749" cy="6881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0" rIns="21590" bIns="0" numCol="1" spcCol="1270" anchor="ctr" anchorCtr="0">
          <a:noAutofit/>
        </a:bodyPr>
        <a:lstStyle/>
        <a:p>
          <a:pPr marL="0" lvl="0" indent="0" algn="l" defTabSz="755650">
            <a:lnSpc>
              <a:spcPct val="90000"/>
            </a:lnSpc>
            <a:spcBef>
              <a:spcPct val="0"/>
            </a:spcBef>
            <a:spcAft>
              <a:spcPct val="35000"/>
            </a:spcAft>
            <a:buNone/>
          </a:pPr>
          <a:r>
            <a:rPr lang="en-US" sz="1700" kern="1200" dirty="0"/>
            <a:t>Categorize Emails</a:t>
          </a:r>
        </a:p>
      </dsp:txBody>
      <dsp:txXfrm>
        <a:off x="5019092" y="1722602"/>
        <a:ext cx="1509682" cy="688113"/>
      </dsp:txXfrm>
    </dsp:sp>
    <dsp:sp modelId="{56A236FD-93FD-4E03-A068-7F7E3BD9A65D}">
      <dsp:nvSpPr>
        <dsp:cNvPr id="0" name=""/>
        <dsp:cNvSpPr/>
      </dsp:nvSpPr>
      <dsp:spPr>
        <a:xfrm>
          <a:off x="6589418" y="1831903"/>
          <a:ext cx="750312" cy="750312"/>
        </a:xfrm>
        <a:prstGeom prst="ellipse">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sp>
    <dsp:sp modelId="{B2F1C269-11D5-4486-8739-1482E1DE719F}">
      <dsp:nvSpPr>
        <dsp:cNvPr id="0" name=""/>
        <dsp:cNvSpPr/>
      </dsp:nvSpPr>
      <dsp:spPr>
        <a:xfrm>
          <a:off x="7525616" y="122338"/>
          <a:ext cx="2143749" cy="1600263"/>
        </a:xfrm>
        <a:prstGeom prst="round2SameRect">
          <a:avLst>
            <a:gd name="adj1" fmla="val 8000"/>
            <a:gd name="adj2" fmla="val 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tx1"/>
              </a:solidFill>
              <a:cs typeface="Arial" pitchFamily="34" charset="0"/>
            </a:rPr>
            <a:t>Ability to generate response with or without attachment automatically based on email category and intent. User can review the response, edit it if needed or send  email as it is. S/he can change font and add multiple attachments as well.</a:t>
          </a:r>
          <a:endParaRPr lang="en-US" sz="1300" kern="1200" dirty="0">
            <a:solidFill>
              <a:schemeClr val="tx1"/>
            </a:solidFill>
          </a:endParaRPr>
        </a:p>
      </dsp:txBody>
      <dsp:txXfrm>
        <a:off x="7563112" y="159834"/>
        <a:ext cx="2068757" cy="1562767"/>
      </dsp:txXfrm>
    </dsp:sp>
    <dsp:sp modelId="{0A1FB743-9363-4418-B695-67C336217302}">
      <dsp:nvSpPr>
        <dsp:cNvPr id="0" name=""/>
        <dsp:cNvSpPr/>
      </dsp:nvSpPr>
      <dsp:spPr>
        <a:xfrm>
          <a:off x="7525616" y="1722602"/>
          <a:ext cx="2143749" cy="6881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0" rIns="21590" bIns="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1"/>
              </a:solidFill>
              <a:cs typeface="Arial" pitchFamily="34" charset="0"/>
            </a:rPr>
            <a:t>Automatically Generate Response</a:t>
          </a:r>
          <a:endParaRPr lang="en-US" sz="1700" kern="1200" dirty="0"/>
        </a:p>
      </dsp:txBody>
      <dsp:txXfrm>
        <a:off x="7525616" y="1722602"/>
        <a:ext cx="1509682" cy="688113"/>
      </dsp:txXfrm>
    </dsp:sp>
    <dsp:sp modelId="{72C149C1-7188-4010-8BE6-C7D10E71E016}">
      <dsp:nvSpPr>
        <dsp:cNvPr id="0" name=""/>
        <dsp:cNvSpPr/>
      </dsp:nvSpPr>
      <dsp:spPr>
        <a:xfrm>
          <a:off x="9095942" y="1831903"/>
          <a:ext cx="750312" cy="750312"/>
        </a:xfrm>
        <a:prstGeom prst="ellipse">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sp>
    <dsp:sp modelId="{CEA4E6B3-A48D-4ED8-AC4F-CD5F525C18AC}">
      <dsp:nvSpPr>
        <dsp:cNvPr id="0" name=""/>
        <dsp:cNvSpPr/>
      </dsp:nvSpPr>
      <dsp:spPr>
        <a:xfrm>
          <a:off x="6045" y="2953829"/>
          <a:ext cx="2143749" cy="1600263"/>
        </a:xfrm>
        <a:prstGeom prst="round2SameRect">
          <a:avLst>
            <a:gd name="adj1" fmla="val 8000"/>
            <a:gd name="adj2" fmla="val 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100000"/>
            </a:lnSpc>
            <a:spcBef>
              <a:spcPct val="0"/>
            </a:spcBef>
            <a:spcAft>
              <a:spcPct val="15000"/>
            </a:spcAft>
            <a:buChar char="•"/>
          </a:pPr>
          <a:r>
            <a:rPr lang="en-US" sz="1300" kern="1200" dirty="0">
              <a:solidFill>
                <a:schemeClr val="tx1"/>
              </a:solidFill>
              <a:latin typeface="+mj-lt"/>
              <a:cs typeface="Arial" pitchFamily="34" charset="0"/>
            </a:rPr>
            <a:t>Sentiment analysis helps you keep track of the moods of any number of customers for your team.</a:t>
          </a:r>
          <a:endParaRPr lang="en-US" sz="1300" kern="1200" dirty="0">
            <a:solidFill>
              <a:schemeClr val="tx1"/>
            </a:solidFill>
            <a:latin typeface="+mj-lt"/>
            <a:ea typeface="+mn-ea"/>
            <a:cs typeface="+mn-cs"/>
          </a:endParaRPr>
        </a:p>
      </dsp:txBody>
      <dsp:txXfrm>
        <a:off x="43541" y="2991325"/>
        <a:ext cx="2068757" cy="1562767"/>
      </dsp:txXfrm>
    </dsp:sp>
    <dsp:sp modelId="{B423F2C2-7B58-4974-9F12-EB250482106D}">
      <dsp:nvSpPr>
        <dsp:cNvPr id="0" name=""/>
        <dsp:cNvSpPr/>
      </dsp:nvSpPr>
      <dsp:spPr>
        <a:xfrm>
          <a:off x="6045" y="4554093"/>
          <a:ext cx="2143749" cy="6881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0" rIns="21590" bIns="0" numCol="1" spcCol="1270" anchor="t" anchorCtr="0">
          <a:noAutofit/>
        </a:bodyPr>
        <a:lstStyle/>
        <a:p>
          <a:pPr marL="0" lvl="0" indent="0" algn="l" defTabSz="755650">
            <a:lnSpc>
              <a:spcPct val="100000"/>
            </a:lnSpc>
            <a:spcBef>
              <a:spcPct val="0"/>
            </a:spcBef>
            <a:spcAft>
              <a:spcPct val="35000"/>
            </a:spcAft>
            <a:buNone/>
          </a:pPr>
          <a:r>
            <a:rPr lang="en-US" sz="1700" kern="1200" dirty="0">
              <a:latin typeface="Calibri" panose="020F0502020204030204"/>
              <a:ea typeface="+mn-ea"/>
              <a:cs typeface="+mn-cs"/>
            </a:rPr>
            <a:t>Sentiment Analysis</a:t>
          </a:r>
        </a:p>
      </dsp:txBody>
      <dsp:txXfrm>
        <a:off x="6045" y="4554093"/>
        <a:ext cx="1509682" cy="688113"/>
      </dsp:txXfrm>
    </dsp:sp>
    <dsp:sp modelId="{FBC3DC89-0B85-499F-B68F-256A64E5B93F}">
      <dsp:nvSpPr>
        <dsp:cNvPr id="0" name=""/>
        <dsp:cNvSpPr/>
      </dsp:nvSpPr>
      <dsp:spPr>
        <a:xfrm>
          <a:off x="1576371" y="4663393"/>
          <a:ext cx="750312" cy="750312"/>
        </a:xfrm>
        <a:prstGeom prst="ellipse">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sp>
    <dsp:sp modelId="{75E4FFA8-2FCC-4293-AABC-4EFA44A7EDCF}">
      <dsp:nvSpPr>
        <dsp:cNvPr id="0" name=""/>
        <dsp:cNvSpPr/>
      </dsp:nvSpPr>
      <dsp:spPr>
        <a:xfrm>
          <a:off x="2512568" y="2953829"/>
          <a:ext cx="2143749" cy="1600263"/>
        </a:xfrm>
        <a:prstGeom prst="round2SameRect">
          <a:avLst>
            <a:gd name="adj1" fmla="val 8000"/>
            <a:gd name="adj2" fmla="val 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100000"/>
            </a:lnSpc>
            <a:spcBef>
              <a:spcPct val="0"/>
            </a:spcBef>
            <a:spcAft>
              <a:spcPct val="15000"/>
            </a:spcAft>
            <a:buChar char="•"/>
          </a:pPr>
          <a:r>
            <a:rPr lang="en-US" sz="1300" kern="1200" dirty="0">
              <a:solidFill>
                <a:schemeClr val="tx1"/>
              </a:solidFill>
              <a:latin typeface="+mj-lt"/>
              <a:cs typeface="Arial" pitchFamily="34" charset="0"/>
            </a:rPr>
            <a:t>Ability to automatically assign emails based on Intent/business rules and user get an option to  assign emails manually as well..</a:t>
          </a:r>
          <a:endParaRPr lang="en-US" sz="1300" kern="1200" dirty="0">
            <a:solidFill>
              <a:schemeClr val="tx1"/>
            </a:solidFill>
            <a:latin typeface="+mj-lt"/>
            <a:ea typeface="+mn-ea"/>
            <a:cs typeface="+mn-cs"/>
          </a:endParaRPr>
        </a:p>
      </dsp:txBody>
      <dsp:txXfrm>
        <a:off x="2550064" y="2991325"/>
        <a:ext cx="2068757" cy="1562767"/>
      </dsp:txXfrm>
    </dsp:sp>
    <dsp:sp modelId="{69C2CF0B-E452-466D-A5C2-D91AD94C8008}">
      <dsp:nvSpPr>
        <dsp:cNvPr id="0" name=""/>
        <dsp:cNvSpPr/>
      </dsp:nvSpPr>
      <dsp:spPr>
        <a:xfrm>
          <a:off x="2512568" y="4554093"/>
          <a:ext cx="2143749" cy="6881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0" rIns="21590" bIns="0" numCol="1" spcCol="1270" anchor="ctr" anchorCtr="0">
          <a:noAutofit/>
        </a:bodyPr>
        <a:lstStyle/>
        <a:p>
          <a:pPr marL="0" lvl="0" indent="0" algn="l" defTabSz="755650">
            <a:lnSpc>
              <a:spcPct val="100000"/>
            </a:lnSpc>
            <a:spcBef>
              <a:spcPct val="0"/>
            </a:spcBef>
            <a:spcAft>
              <a:spcPct val="35000"/>
            </a:spcAft>
            <a:buNone/>
          </a:pPr>
          <a:r>
            <a:rPr lang="en-US" sz="1700" kern="1200" dirty="0">
              <a:solidFill>
                <a:schemeClr val="bg1"/>
              </a:solidFill>
              <a:cs typeface="Arial" pitchFamily="34" charset="0"/>
            </a:rPr>
            <a:t>Email Assigning</a:t>
          </a:r>
          <a:endParaRPr lang="en-US" sz="1700" kern="1200" dirty="0">
            <a:latin typeface="Calibri" panose="020F0502020204030204"/>
            <a:ea typeface="+mn-ea"/>
            <a:cs typeface="+mn-cs"/>
          </a:endParaRPr>
        </a:p>
      </dsp:txBody>
      <dsp:txXfrm>
        <a:off x="2512568" y="4554093"/>
        <a:ext cx="1509682" cy="688113"/>
      </dsp:txXfrm>
    </dsp:sp>
    <dsp:sp modelId="{D92C8409-80B0-47F5-8BB0-0CB86EBBF719}">
      <dsp:nvSpPr>
        <dsp:cNvPr id="0" name=""/>
        <dsp:cNvSpPr/>
      </dsp:nvSpPr>
      <dsp:spPr>
        <a:xfrm>
          <a:off x="4082895" y="4663393"/>
          <a:ext cx="750312" cy="750312"/>
        </a:xfrm>
        <a:prstGeom prst="ellipse">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sp>
    <dsp:sp modelId="{2ED3C44F-701C-419B-A7D2-10A8395917EB}">
      <dsp:nvSpPr>
        <dsp:cNvPr id="0" name=""/>
        <dsp:cNvSpPr/>
      </dsp:nvSpPr>
      <dsp:spPr>
        <a:xfrm>
          <a:off x="5019092" y="2953829"/>
          <a:ext cx="2143749" cy="1600263"/>
        </a:xfrm>
        <a:prstGeom prst="round2SameRect">
          <a:avLst>
            <a:gd name="adj1" fmla="val 8000"/>
            <a:gd name="adj2" fmla="val 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IN" sz="1300" kern="1200" dirty="0"/>
            <a:t>Add/update an email template</a:t>
          </a:r>
          <a:endParaRPr lang="en-US" sz="1300" kern="1200" dirty="0"/>
        </a:p>
        <a:p>
          <a:pPr marL="114300" lvl="1" indent="-114300" algn="l" defTabSz="577850">
            <a:lnSpc>
              <a:spcPct val="90000"/>
            </a:lnSpc>
            <a:spcBef>
              <a:spcPct val="0"/>
            </a:spcBef>
            <a:spcAft>
              <a:spcPct val="15000"/>
            </a:spcAft>
            <a:buChar char="•"/>
          </a:pPr>
          <a:r>
            <a:rPr lang="en-IN" sz="1300" kern="1200" dirty="0"/>
            <a:t>Add/update users</a:t>
          </a:r>
          <a:endParaRPr lang="en-US" sz="1300" kern="1200" dirty="0"/>
        </a:p>
        <a:p>
          <a:pPr marL="114300" lvl="1" indent="-114300" algn="l" defTabSz="577850">
            <a:lnSpc>
              <a:spcPct val="90000"/>
            </a:lnSpc>
            <a:spcBef>
              <a:spcPct val="0"/>
            </a:spcBef>
            <a:spcAft>
              <a:spcPct val="15000"/>
            </a:spcAft>
            <a:buChar char="•"/>
          </a:pPr>
          <a:r>
            <a:rPr lang="en-IN" sz="1300" kern="1200" dirty="0"/>
            <a:t>Add/update intents.</a:t>
          </a:r>
          <a:endParaRPr lang="en-US" sz="1300" kern="1200" dirty="0"/>
        </a:p>
      </dsp:txBody>
      <dsp:txXfrm>
        <a:off x="5056588" y="2991325"/>
        <a:ext cx="2068757" cy="1562767"/>
      </dsp:txXfrm>
    </dsp:sp>
    <dsp:sp modelId="{3B599E47-6C7C-4107-896E-0EFB5E46A4AA}">
      <dsp:nvSpPr>
        <dsp:cNvPr id="0" name=""/>
        <dsp:cNvSpPr/>
      </dsp:nvSpPr>
      <dsp:spPr>
        <a:xfrm>
          <a:off x="5019092" y="4554093"/>
          <a:ext cx="2143749" cy="6881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0" rIns="21590" bIns="0" numCol="1" spcCol="1270" anchor="t" anchorCtr="0">
          <a:noAutofit/>
        </a:bodyPr>
        <a:lstStyle/>
        <a:p>
          <a:pPr marL="0" lvl="0" indent="0" algn="l" defTabSz="755650">
            <a:lnSpc>
              <a:spcPct val="100000"/>
            </a:lnSpc>
            <a:spcBef>
              <a:spcPct val="0"/>
            </a:spcBef>
            <a:spcAft>
              <a:spcPct val="35000"/>
            </a:spcAft>
            <a:buNone/>
          </a:pPr>
          <a:r>
            <a:rPr lang="en-US" sz="1700" kern="1200" dirty="0">
              <a:latin typeface="Calibri" panose="020F0502020204030204"/>
              <a:ea typeface="+mn-ea"/>
              <a:cs typeface="+mn-cs"/>
            </a:rPr>
            <a:t>Admin Task</a:t>
          </a:r>
        </a:p>
      </dsp:txBody>
      <dsp:txXfrm>
        <a:off x="5019092" y="4554093"/>
        <a:ext cx="1509682" cy="688113"/>
      </dsp:txXfrm>
    </dsp:sp>
    <dsp:sp modelId="{815ECFB8-503B-4A9F-ABB0-0880F7C2FF38}">
      <dsp:nvSpPr>
        <dsp:cNvPr id="0" name=""/>
        <dsp:cNvSpPr/>
      </dsp:nvSpPr>
      <dsp:spPr>
        <a:xfrm>
          <a:off x="6589418" y="4663393"/>
          <a:ext cx="750312" cy="750312"/>
        </a:xfrm>
        <a:prstGeom prst="ellipse">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sp>
    <dsp:sp modelId="{98B44CFB-ED51-4710-A781-7F1A660D6461}">
      <dsp:nvSpPr>
        <dsp:cNvPr id="0" name=""/>
        <dsp:cNvSpPr/>
      </dsp:nvSpPr>
      <dsp:spPr>
        <a:xfrm>
          <a:off x="7525616" y="2953829"/>
          <a:ext cx="2143749" cy="1600263"/>
        </a:xfrm>
        <a:prstGeom prst="round2SameRect">
          <a:avLst>
            <a:gd name="adj1" fmla="val 8000"/>
            <a:gd name="adj2" fmla="val 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Account summary report available on dashboard.</a:t>
          </a:r>
        </a:p>
        <a:p>
          <a:pPr marL="114300" lvl="1" indent="-114300" algn="l" defTabSz="577850">
            <a:lnSpc>
              <a:spcPct val="90000"/>
            </a:lnSpc>
            <a:spcBef>
              <a:spcPct val="0"/>
            </a:spcBef>
            <a:spcAft>
              <a:spcPct val="15000"/>
            </a:spcAft>
            <a:buChar char="•"/>
          </a:pPr>
          <a:r>
            <a:rPr lang="en-US" sz="1300" kern="1200" dirty="0"/>
            <a:t>Intent wise graphical report available</a:t>
          </a:r>
        </a:p>
      </dsp:txBody>
      <dsp:txXfrm>
        <a:off x="7563112" y="2991325"/>
        <a:ext cx="2068757" cy="1562767"/>
      </dsp:txXfrm>
    </dsp:sp>
    <dsp:sp modelId="{DC168D1C-CEF9-4C73-A5DD-6217C0328C65}">
      <dsp:nvSpPr>
        <dsp:cNvPr id="0" name=""/>
        <dsp:cNvSpPr/>
      </dsp:nvSpPr>
      <dsp:spPr>
        <a:xfrm>
          <a:off x="7525616" y="4554093"/>
          <a:ext cx="2143749" cy="6881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0" rIns="21590" bIns="0" numCol="1" spcCol="1270" anchor="ctr" anchorCtr="0">
          <a:noAutofit/>
        </a:bodyPr>
        <a:lstStyle/>
        <a:p>
          <a:pPr marL="0" lvl="0" indent="0" algn="l" defTabSz="755650">
            <a:lnSpc>
              <a:spcPct val="90000"/>
            </a:lnSpc>
            <a:spcBef>
              <a:spcPct val="0"/>
            </a:spcBef>
            <a:spcAft>
              <a:spcPct val="35000"/>
            </a:spcAft>
            <a:buNone/>
          </a:pPr>
          <a:r>
            <a:rPr lang="en-US" sz="1700" kern="1200" dirty="0"/>
            <a:t>Reporting</a:t>
          </a:r>
        </a:p>
      </dsp:txBody>
      <dsp:txXfrm>
        <a:off x="7525616" y="4554093"/>
        <a:ext cx="1509682" cy="688113"/>
      </dsp:txXfrm>
    </dsp:sp>
    <dsp:sp modelId="{452D69EF-18E0-4BE8-ACA7-4C724D5ED757}">
      <dsp:nvSpPr>
        <dsp:cNvPr id="0" name=""/>
        <dsp:cNvSpPr/>
      </dsp:nvSpPr>
      <dsp:spPr>
        <a:xfrm>
          <a:off x="9095942" y="4663393"/>
          <a:ext cx="750312" cy="750312"/>
        </a:xfrm>
        <a:prstGeom prst="ellipse">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229F5-6676-495E-AA60-3F79D7C7C1CE}">
      <dsp:nvSpPr>
        <dsp:cNvPr id="0" name=""/>
        <dsp:cNvSpPr/>
      </dsp:nvSpPr>
      <dsp:spPr>
        <a:xfrm>
          <a:off x="0" y="403560"/>
          <a:ext cx="7863379"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FC4F75-4C0B-464F-ADC6-F3A62509D2E0}">
      <dsp:nvSpPr>
        <dsp:cNvPr id="0" name=""/>
        <dsp:cNvSpPr/>
      </dsp:nvSpPr>
      <dsp:spPr>
        <a:xfrm>
          <a:off x="393168" y="49320"/>
          <a:ext cx="5504365"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052" tIns="0" rIns="208052" bIns="0" numCol="1" spcCol="1270" anchor="ctr" anchorCtr="0">
          <a:noAutofit/>
        </a:bodyPr>
        <a:lstStyle/>
        <a:p>
          <a:pPr marL="0" lvl="0" indent="0" algn="l" defTabSz="1066800">
            <a:lnSpc>
              <a:spcPct val="90000"/>
            </a:lnSpc>
            <a:spcBef>
              <a:spcPct val="0"/>
            </a:spcBef>
            <a:spcAft>
              <a:spcPct val="35000"/>
            </a:spcAft>
            <a:buNone/>
          </a:pPr>
          <a:r>
            <a:rPr lang="en-US" sz="2400" b="0" i="0" kern="1200" dirty="0"/>
            <a:t>Conversational IVR Technology</a:t>
          </a:r>
          <a:endParaRPr lang="en-US" sz="2400" kern="1200" dirty="0"/>
        </a:p>
      </dsp:txBody>
      <dsp:txXfrm>
        <a:off x="427753" y="83905"/>
        <a:ext cx="5435195" cy="639310"/>
      </dsp:txXfrm>
    </dsp:sp>
    <dsp:sp modelId="{871A5349-C0DB-4062-915A-8608AB6058C5}">
      <dsp:nvSpPr>
        <dsp:cNvPr id="0" name=""/>
        <dsp:cNvSpPr/>
      </dsp:nvSpPr>
      <dsp:spPr>
        <a:xfrm>
          <a:off x="0" y="1492200"/>
          <a:ext cx="7863379" cy="604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531F29-C511-4F5C-B3A2-5B9B54F8B3AE}">
      <dsp:nvSpPr>
        <dsp:cNvPr id="0" name=""/>
        <dsp:cNvSpPr/>
      </dsp:nvSpPr>
      <dsp:spPr>
        <a:xfrm>
          <a:off x="393168" y="1137960"/>
          <a:ext cx="5504365" cy="7084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052" tIns="0" rIns="208052" bIns="0" numCol="1" spcCol="1270" anchor="ctr" anchorCtr="0">
          <a:noAutofit/>
        </a:bodyPr>
        <a:lstStyle/>
        <a:p>
          <a:pPr marL="0" lvl="0" indent="0" algn="l" defTabSz="1066800">
            <a:lnSpc>
              <a:spcPct val="90000"/>
            </a:lnSpc>
            <a:spcBef>
              <a:spcPct val="0"/>
            </a:spcBef>
            <a:spcAft>
              <a:spcPct val="35000"/>
            </a:spcAft>
            <a:buNone/>
          </a:pPr>
          <a:r>
            <a:rPr lang="en-US" sz="2400" b="0" i="0" kern="1200" dirty="0"/>
            <a:t>Reduce agent calls</a:t>
          </a:r>
          <a:endParaRPr lang="en-US" sz="2400" kern="1200" dirty="0"/>
        </a:p>
      </dsp:txBody>
      <dsp:txXfrm>
        <a:off x="427753" y="1172545"/>
        <a:ext cx="5435195" cy="639310"/>
      </dsp:txXfrm>
    </dsp:sp>
    <dsp:sp modelId="{042C90CA-7BAA-4A34-8CCD-005D621AD662}">
      <dsp:nvSpPr>
        <dsp:cNvPr id="0" name=""/>
        <dsp:cNvSpPr/>
      </dsp:nvSpPr>
      <dsp:spPr>
        <a:xfrm>
          <a:off x="0" y="2580840"/>
          <a:ext cx="7863379" cy="604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AB7994-83F4-4FCF-A356-9BA34B90B710}">
      <dsp:nvSpPr>
        <dsp:cNvPr id="0" name=""/>
        <dsp:cNvSpPr/>
      </dsp:nvSpPr>
      <dsp:spPr>
        <a:xfrm>
          <a:off x="393168" y="2226600"/>
          <a:ext cx="5504365" cy="7084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052" tIns="0" rIns="208052" bIns="0" numCol="1" spcCol="1270" anchor="ctr" anchorCtr="0">
          <a:noAutofit/>
        </a:bodyPr>
        <a:lstStyle/>
        <a:p>
          <a:pPr marL="0" lvl="0" indent="0" algn="l" defTabSz="1066800">
            <a:lnSpc>
              <a:spcPct val="90000"/>
            </a:lnSpc>
            <a:spcBef>
              <a:spcPct val="0"/>
            </a:spcBef>
            <a:spcAft>
              <a:spcPct val="35000"/>
            </a:spcAft>
            <a:buNone/>
          </a:pPr>
          <a:r>
            <a:rPr lang="en-US" sz="2400" b="0" i="0" kern="1200" dirty="0"/>
            <a:t>Improve call routing</a:t>
          </a:r>
          <a:endParaRPr lang="en-US" sz="2400" kern="1200" dirty="0"/>
        </a:p>
      </dsp:txBody>
      <dsp:txXfrm>
        <a:off x="427753" y="2261185"/>
        <a:ext cx="5435195" cy="639310"/>
      </dsp:txXfrm>
    </dsp:sp>
    <dsp:sp modelId="{65DFA02A-B99E-4214-86FE-64437A35BCF9}">
      <dsp:nvSpPr>
        <dsp:cNvPr id="0" name=""/>
        <dsp:cNvSpPr/>
      </dsp:nvSpPr>
      <dsp:spPr>
        <a:xfrm>
          <a:off x="0" y="3669480"/>
          <a:ext cx="7863379" cy="604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9C24A2-94C7-4CD6-82EC-B12FF77F5FBD}">
      <dsp:nvSpPr>
        <dsp:cNvPr id="0" name=""/>
        <dsp:cNvSpPr/>
      </dsp:nvSpPr>
      <dsp:spPr>
        <a:xfrm>
          <a:off x="393168" y="3315240"/>
          <a:ext cx="5504365"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052" tIns="0" rIns="208052" bIns="0" numCol="1" spcCol="1270" anchor="ctr" anchorCtr="0">
          <a:noAutofit/>
        </a:bodyPr>
        <a:lstStyle/>
        <a:p>
          <a:pPr marL="0" lvl="0" indent="0" algn="l" defTabSz="1066800">
            <a:lnSpc>
              <a:spcPct val="90000"/>
            </a:lnSpc>
            <a:spcBef>
              <a:spcPct val="0"/>
            </a:spcBef>
            <a:spcAft>
              <a:spcPct val="35000"/>
            </a:spcAft>
            <a:buNone/>
          </a:pPr>
          <a:r>
            <a:rPr lang="en-US" sz="2400" b="0" i="0" kern="1200" dirty="0"/>
            <a:t>Increase customer satisfaction.</a:t>
          </a:r>
          <a:endParaRPr lang="en-US" sz="2400" kern="1200" dirty="0"/>
        </a:p>
      </dsp:txBody>
      <dsp:txXfrm>
        <a:off x="427753" y="3349825"/>
        <a:ext cx="5435195" cy="63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05C07-CE4B-42D1-838B-77B4DC1D50B1}">
      <dsp:nvSpPr>
        <dsp:cNvPr id="0" name=""/>
        <dsp:cNvSpPr/>
      </dsp:nvSpPr>
      <dsp:spPr>
        <a:xfrm rot="16200000">
          <a:off x="-289684" y="294126"/>
          <a:ext cx="4861801" cy="4273547"/>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117" bIns="0" numCol="1" spcCol="1270" anchor="t" anchorCtr="0">
          <a:noAutofit/>
        </a:bodyPr>
        <a:lstStyle/>
        <a:p>
          <a:pPr marL="0" lvl="0" indent="0" algn="l" defTabSz="800100">
            <a:lnSpc>
              <a:spcPct val="90000"/>
            </a:lnSpc>
            <a:spcBef>
              <a:spcPct val="0"/>
            </a:spcBef>
            <a:spcAft>
              <a:spcPct val="35000"/>
            </a:spcAft>
            <a:buNone/>
          </a:pPr>
          <a:r>
            <a:rPr lang="en-US" sz="1800" kern="1200" dirty="0"/>
            <a:t>Guided Workflow Bot</a:t>
          </a:r>
        </a:p>
        <a:p>
          <a:pPr marL="114300" lvl="1" indent="-114300" algn="l" defTabSz="622300">
            <a:lnSpc>
              <a:spcPct val="90000"/>
            </a:lnSpc>
            <a:spcBef>
              <a:spcPct val="0"/>
            </a:spcBef>
            <a:spcAft>
              <a:spcPct val="15000"/>
            </a:spcAft>
            <a:buChar char="•"/>
          </a:pPr>
          <a:r>
            <a:rPr lang="en-US" sz="1400" b="1" i="0" kern="1200" dirty="0"/>
            <a:t>Guided workflows</a:t>
          </a:r>
          <a:r>
            <a:rPr lang="en-US" sz="1400" b="0" i="0" kern="1200" dirty="0"/>
            <a:t> facilitate the way business processes that include SAP steps can be implemented and align business users without requiring an extensive understanding of the underlying SAP process</a:t>
          </a:r>
          <a:endParaRPr lang="en-US" sz="1400" kern="1200" dirty="0"/>
        </a:p>
        <a:p>
          <a:pPr marL="114300" lvl="1" indent="-114300" algn="l" defTabSz="622300">
            <a:lnSpc>
              <a:spcPct val="90000"/>
            </a:lnSpc>
            <a:spcBef>
              <a:spcPct val="0"/>
            </a:spcBef>
            <a:spcAft>
              <a:spcPct val="15000"/>
            </a:spcAft>
            <a:buChar char="•"/>
          </a:pPr>
          <a:r>
            <a:rPr lang="en-US" sz="1400" b="1" i="0" kern="1200" dirty="0"/>
            <a:t>Workflow</a:t>
          </a:r>
          <a:r>
            <a:rPr lang="en-US" sz="1400" b="0" i="0" kern="1200" dirty="0"/>
            <a:t> automation enhances company productivity through structured systems.</a:t>
          </a:r>
          <a:endParaRPr lang="en-US" sz="1400" kern="1200" dirty="0"/>
        </a:p>
        <a:p>
          <a:pPr marL="114300" lvl="1" indent="-114300" algn="l" defTabSz="622300">
            <a:lnSpc>
              <a:spcPct val="90000"/>
            </a:lnSpc>
            <a:spcBef>
              <a:spcPct val="0"/>
            </a:spcBef>
            <a:spcAft>
              <a:spcPct val="15000"/>
            </a:spcAft>
            <a:buChar char="•"/>
          </a:pPr>
          <a:r>
            <a:rPr lang="en-US" sz="1400" b="0" i="0" kern="1200" dirty="0"/>
            <a:t>Helps agents to work faster, better, save time and provided the right information at the right time within the business </a:t>
          </a:r>
          <a:r>
            <a:rPr lang="en-US" sz="1400" b="1" i="0" kern="1200" dirty="0"/>
            <a:t>workflow.</a:t>
          </a:r>
          <a:endParaRPr lang="en-US" sz="1400" kern="1200" dirty="0"/>
        </a:p>
        <a:p>
          <a:pPr marL="114300" lvl="1" indent="-114300" algn="l" defTabSz="622300">
            <a:lnSpc>
              <a:spcPct val="90000"/>
            </a:lnSpc>
            <a:spcBef>
              <a:spcPct val="0"/>
            </a:spcBef>
            <a:spcAft>
              <a:spcPct val="15000"/>
            </a:spcAft>
            <a:buChar char="•"/>
          </a:pPr>
          <a:r>
            <a:rPr lang="en-US" sz="1400" kern="1200" dirty="0"/>
            <a:t>User friendly UI to configure workflow with </a:t>
          </a:r>
          <a:r>
            <a:rPr lang="en-US" sz="1400" b="0" i="0" kern="1200" dirty="0"/>
            <a:t>advance branching option</a:t>
          </a:r>
          <a:endParaRPr lang="en-US" sz="1400" kern="1200" dirty="0"/>
        </a:p>
      </dsp:txBody>
      <dsp:txXfrm rot="5400000">
        <a:off x="4443" y="972359"/>
        <a:ext cx="4273547" cy="2917081"/>
      </dsp:txXfrm>
    </dsp:sp>
    <dsp:sp modelId="{C49B04C3-10CB-46B8-8E47-1103E0296680}">
      <dsp:nvSpPr>
        <dsp:cNvPr id="0" name=""/>
        <dsp:cNvSpPr/>
      </dsp:nvSpPr>
      <dsp:spPr>
        <a:xfrm rot="16200000">
          <a:off x="4304379" y="294126"/>
          <a:ext cx="4861801" cy="4273547"/>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117" bIns="0" numCol="1" spcCol="1270" anchor="t" anchorCtr="0">
          <a:noAutofit/>
        </a:bodyPr>
        <a:lstStyle/>
        <a:p>
          <a:pPr marL="0" lvl="0" indent="0" algn="l" defTabSz="800100">
            <a:lnSpc>
              <a:spcPct val="90000"/>
            </a:lnSpc>
            <a:spcBef>
              <a:spcPct val="0"/>
            </a:spcBef>
            <a:spcAft>
              <a:spcPct val="35000"/>
            </a:spcAft>
            <a:buNone/>
          </a:pPr>
          <a:r>
            <a:rPr lang="en-US" sz="1800" kern="1200" dirty="0"/>
            <a:t>Knowledge Base </a:t>
          </a:r>
        </a:p>
        <a:p>
          <a:pPr marL="114300" lvl="1" indent="-114300" algn="l" defTabSz="622300">
            <a:lnSpc>
              <a:spcPct val="90000"/>
            </a:lnSpc>
            <a:spcBef>
              <a:spcPct val="0"/>
            </a:spcBef>
            <a:spcAft>
              <a:spcPct val="15000"/>
            </a:spcAft>
            <a:buChar char="•"/>
          </a:pPr>
          <a:r>
            <a:rPr lang="en-US" sz="1400" kern="1200" dirty="0"/>
            <a:t>Its e</a:t>
          </a:r>
          <a:r>
            <a:rPr lang="en-US" sz="1400" b="1" kern="1200" dirty="0"/>
            <a:t>asy integrable, and </a:t>
          </a:r>
          <a:r>
            <a:rPr lang="en-US" sz="1400" kern="1200" dirty="0"/>
            <a:t>can be integrated with CCE, Sugar CRM or any other application.</a:t>
          </a:r>
        </a:p>
        <a:p>
          <a:pPr marL="114300" lvl="1" indent="-114300" algn="l" defTabSz="622300">
            <a:lnSpc>
              <a:spcPct val="90000"/>
            </a:lnSpc>
            <a:spcBef>
              <a:spcPct val="0"/>
            </a:spcBef>
            <a:spcAft>
              <a:spcPct val="15000"/>
            </a:spcAft>
            <a:buChar char="•"/>
          </a:pPr>
          <a:r>
            <a:rPr lang="en-US" sz="1400" kern="1200" dirty="0"/>
            <a:t>Search seamlessly across a wide range of content and provide relevance-ranked results.</a:t>
          </a:r>
        </a:p>
        <a:p>
          <a:pPr marL="114300" lvl="1" indent="-114300" algn="l" defTabSz="622300">
            <a:lnSpc>
              <a:spcPct val="90000"/>
            </a:lnSpc>
            <a:spcBef>
              <a:spcPct val="0"/>
            </a:spcBef>
            <a:spcAft>
              <a:spcPct val="15000"/>
            </a:spcAft>
            <a:buChar char="•"/>
          </a:pPr>
          <a:r>
            <a:rPr lang="en-US" sz="1400" b="1" kern="1200" dirty="0"/>
            <a:t>Upload multiple documents of different formats.</a:t>
          </a:r>
          <a:endParaRPr lang="en-US" sz="1400" kern="1200" dirty="0"/>
        </a:p>
        <a:p>
          <a:pPr marL="114300" lvl="1" indent="-114300" algn="l" defTabSz="622300">
            <a:lnSpc>
              <a:spcPct val="90000"/>
            </a:lnSpc>
            <a:spcBef>
              <a:spcPct val="0"/>
            </a:spcBef>
            <a:spcAft>
              <a:spcPct val="15000"/>
            </a:spcAft>
            <a:buChar char="•"/>
          </a:pPr>
          <a:r>
            <a:rPr lang="en-US" sz="1400" b="1" kern="1200" dirty="0"/>
            <a:t>S</a:t>
          </a:r>
          <a:r>
            <a:rPr lang="en-US" sz="1400" kern="1200" dirty="0"/>
            <a:t>earched result won't vary from agent to agent and response time will be greatly reduced.</a:t>
          </a:r>
        </a:p>
        <a:p>
          <a:pPr marL="114300" lvl="1" indent="-114300" algn="l" defTabSz="622300">
            <a:lnSpc>
              <a:spcPct val="90000"/>
            </a:lnSpc>
            <a:spcBef>
              <a:spcPct val="0"/>
            </a:spcBef>
            <a:spcAft>
              <a:spcPct val="15000"/>
            </a:spcAft>
            <a:buChar char="•"/>
          </a:pPr>
          <a:r>
            <a:rPr lang="en-US" sz="1400" b="1" kern="1200" dirty="0"/>
            <a:t>Improves agent satisfaction as a</a:t>
          </a:r>
          <a:r>
            <a:rPr lang="en-US" sz="1400" kern="1200" dirty="0"/>
            <a:t>gents no longer have to hunt through hundreds of macros for the best answer to a question.</a:t>
          </a:r>
        </a:p>
      </dsp:txBody>
      <dsp:txXfrm rot="5400000">
        <a:off x="4598506" y="972359"/>
        <a:ext cx="4273547" cy="29170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771A6-4853-4F4C-B838-9CBD4C8029F1}">
      <dsp:nvSpPr>
        <dsp:cNvPr id="0" name=""/>
        <dsp:cNvSpPr/>
      </dsp:nvSpPr>
      <dsp:spPr>
        <a:xfrm>
          <a:off x="2180717" y="1532884"/>
          <a:ext cx="1948362" cy="168541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Chat &amp; Voice </a:t>
          </a:r>
        </a:p>
        <a:p>
          <a:pPr marL="0" lvl="0" indent="0" algn="ctr" defTabSz="800100">
            <a:lnSpc>
              <a:spcPct val="90000"/>
            </a:lnSpc>
            <a:spcBef>
              <a:spcPct val="0"/>
            </a:spcBef>
            <a:spcAft>
              <a:spcPct val="35000"/>
            </a:spcAft>
            <a:buNone/>
          </a:pPr>
          <a:r>
            <a:rPr lang="en-US" sz="1800" kern="1200" dirty="0"/>
            <a:t>Practice</a:t>
          </a:r>
        </a:p>
      </dsp:txBody>
      <dsp:txXfrm>
        <a:off x="2503588" y="1812180"/>
        <a:ext cx="1302620" cy="1126820"/>
      </dsp:txXfrm>
    </dsp:sp>
    <dsp:sp modelId="{3F884F29-F255-4CC8-BE21-912827739C20}">
      <dsp:nvSpPr>
        <dsp:cNvPr id="0" name=""/>
        <dsp:cNvSpPr/>
      </dsp:nvSpPr>
      <dsp:spPr>
        <a:xfrm>
          <a:off x="3400766" y="726528"/>
          <a:ext cx="735111" cy="633395"/>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961A3-B497-41CE-BAA2-724D39B360D1}">
      <dsp:nvSpPr>
        <dsp:cNvPr id="0" name=""/>
        <dsp:cNvSpPr/>
      </dsp:nvSpPr>
      <dsp:spPr>
        <a:xfrm>
          <a:off x="2360189" y="0"/>
          <a:ext cx="1596669" cy="1381306"/>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NLP</a:t>
          </a:r>
        </a:p>
      </dsp:txBody>
      <dsp:txXfrm>
        <a:off x="2624791" y="228912"/>
        <a:ext cx="1067465" cy="923482"/>
      </dsp:txXfrm>
    </dsp:sp>
    <dsp:sp modelId="{75F1B1BC-A37D-4F2D-AD4D-781F95D656C8}">
      <dsp:nvSpPr>
        <dsp:cNvPr id="0" name=""/>
        <dsp:cNvSpPr/>
      </dsp:nvSpPr>
      <dsp:spPr>
        <a:xfrm>
          <a:off x="4258699" y="1910640"/>
          <a:ext cx="735111" cy="633395"/>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6563E-AE96-4426-930D-DE2979F4FFBA}">
      <dsp:nvSpPr>
        <dsp:cNvPr id="0" name=""/>
        <dsp:cNvSpPr/>
      </dsp:nvSpPr>
      <dsp:spPr>
        <a:xfrm>
          <a:off x="3824521" y="849596"/>
          <a:ext cx="1596669" cy="1381306"/>
        </a:xfrm>
        <a:prstGeom prst="hexagon">
          <a:avLst>
            <a:gd name="adj" fmla="val 2857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Usecase with Multiple Scenario</a:t>
          </a:r>
        </a:p>
      </dsp:txBody>
      <dsp:txXfrm>
        <a:off x="4089123" y="1078508"/>
        <a:ext cx="1067465" cy="923482"/>
      </dsp:txXfrm>
    </dsp:sp>
    <dsp:sp modelId="{00935DC6-B023-4F40-B569-5BBAA72E3DDB}">
      <dsp:nvSpPr>
        <dsp:cNvPr id="0" name=""/>
        <dsp:cNvSpPr/>
      </dsp:nvSpPr>
      <dsp:spPr>
        <a:xfrm>
          <a:off x="3662724" y="3247281"/>
          <a:ext cx="735111" cy="633395"/>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1C4625-E240-4CE9-9347-2B0E20959363}">
      <dsp:nvSpPr>
        <dsp:cNvPr id="0" name=""/>
        <dsp:cNvSpPr/>
      </dsp:nvSpPr>
      <dsp:spPr>
        <a:xfrm>
          <a:off x="3824521" y="2519803"/>
          <a:ext cx="1596669" cy="1381306"/>
        </a:xfrm>
        <a:prstGeom prst="hexagon">
          <a:avLst>
            <a:gd name="adj" fmla="val 2857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Reporting </a:t>
          </a:r>
        </a:p>
      </dsp:txBody>
      <dsp:txXfrm>
        <a:off x="4089123" y="2748715"/>
        <a:ext cx="1067465" cy="923482"/>
      </dsp:txXfrm>
    </dsp:sp>
    <dsp:sp modelId="{096E7845-3770-4B93-A55E-7F91D57DC80B}">
      <dsp:nvSpPr>
        <dsp:cNvPr id="0" name=""/>
        <dsp:cNvSpPr/>
      </dsp:nvSpPr>
      <dsp:spPr>
        <a:xfrm>
          <a:off x="2184343" y="3386030"/>
          <a:ext cx="735111" cy="633395"/>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B04F0-560B-412B-88D1-AB9CEF609AC0}">
      <dsp:nvSpPr>
        <dsp:cNvPr id="0" name=""/>
        <dsp:cNvSpPr/>
      </dsp:nvSpPr>
      <dsp:spPr>
        <a:xfrm>
          <a:off x="2360189" y="3370349"/>
          <a:ext cx="1596669" cy="1381306"/>
        </a:xfrm>
        <a:prstGeom prst="hexagon">
          <a:avLst>
            <a:gd name="adj" fmla="val 2857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Multiple Bot Voice Accents </a:t>
          </a:r>
        </a:p>
      </dsp:txBody>
      <dsp:txXfrm>
        <a:off x="2624791" y="3599261"/>
        <a:ext cx="1067465" cy="923482"/>
      </dsp:txXfrm>
    </dsp:sp>
    <dsp:sp modelId="{B58366BE-09BD-4E9D-8B60-2026F07A5AAC}">
      <dsp:nvSpPr>
        <dsp:cNvPr id="0" name=""/>
        <dsp:cNvSpPr/>
      </dsp:nvSpPr>
      <dsp:spPr>
        <a:xfrm>
          <a:off x="1312361" y="2202392"/>
          <a:ext cx="735111" cy="633395"/>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203E-A35A-4ACA-B89A-8DD54F4CF6AF}">
      <dsp:nvSpPr>
        <dsp:cNvPr id="0" name=""/>
        <dsp:cNvSpPr/>
      </dsp:nvSpPr>
      <dsp:spPr>
        <a:xfrm>
          <a:off x="889060" y="2520753"/>
          <a:ext cx="1596669" cy="1381306"/>
        </a:xfrm>
        <a:prstGeom prst="hexagon">
          <a:avLst>
            <a:gd name="adj" fmla="val 2857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Improve AHT</a:t>
          </a:r>
        </a:p>
      </dsp:txBody>
      <dsp:txXfrm>
        <a:off x="1153662" y="2749665"/>
        <a:ext cx="1067465" cy="923482"/>
      </dsp:txXfrm>
    </dsp:sp>
    <dsp:sp modelId="{414A13D3-BBEA-4E07-8347-E98D63F0AE5C}">
      <dsp:nvSpPr>
        <dsp:cNvPr id="0" name=""/>
        <dsp:cNvSpPr/>
      </dsp:nvSpPr>
      <dsp:spPr>
        <a:xfrm>
          <a:off x="889060" y="847695"/>
          <a:ext cx="1596669" cy="1381306"/>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Interaction History</a:t>
          </a:r>
        </a:p>
      </dsp:txBody>
      <dsp:txXfrm>
        <a:off x="1153662" y="1076607"/>
        <a:ext cx="1067465" cy="9234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9A7DD-6C34-4AB5-AB2F-C6F0D4404BE1}">
      <dsp:nvSpPr>
        <dsp:cNvPr id="0" name=""/>
        <dsp:cNvSpPr/>
      </dsp:nvSpPr>
      <dsp:spPr>
        <a:xfrm>
          <a:off x="0" y="4433849"/>
          <a:ext cx="95477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C7F7FD-A421-498D-BD15-F417B7DAFB7B}">
      <dsp:nvSpPr>
        <dsp:cNvPr id="0" name=""/>
        <dsp:cNvSpPr/>
      </dsp:nvSpPr>
      <dsp:spPr>
        <a:xfrm>
          <a:off x="0" y="3312270"/>
          <a:ext cx="95477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DDEE80-8923-43E7-90FC-4A21E3F3B51C}">
      <dsp:nvSpPr>
        <dsp:cNvPr id="0" name=""/>
        <dsp:cNvSpPr/>
      </dsp:nvSpPr>
      <dsp:spPr>
        <a:xfrm>
          <a:off x="0" y="2190692"/>
          <a:ext cx="95477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D4160F-5D11-40B5-8CE4-904925B12701}">
      <dsp:nvSpPr>
        <dsp:cNvPr id="0" name=""/>
        <dsp:cNvSpPr/>
      </dsp:nvSpPr>
      <dsp:spPr>
        <a:xfrm>
          <a:off x="0" y="1069113"/>
          <a:ext cx="95477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9CBD69-3A41-4E09-9A4E-1F717D2DCF32}">
      <dsp:nvSpPr>
        <dsp:cNvPr id="0" name=""/>
        <dsp:cNvSpPr/>
      </dsp:nvSpPr>
      <dsp:spPr>
        <a:xfrm>
          <a:off x="2482401" y="943"/>
          <a:ext cx="7065298" cy="1068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Ability to trigger survey automatically based on business rules.</a:t>
          </a:r>
        </a:p>
        <a:p>
          <a:pPr marL="0" lvl="0" indent="0" algn="l" defTabSz="889000">
            <a:lnSpc>
              <a:spcPct val="90000"/>
            </a:lnSpc>
            <a:spcBef>
              <a:spcPct val="0"/>
            </a:spcBef>
            <a:spcAft>
              <a:spcPct val="35000"/>
            </a:spcAft>
            <a:buNone/>
          </a:pPr>
          <a:r>
            <a:rPr lang="en-US" sz="2000" b="0" i="0" kern="1200" dirty="0"/>
            <a:t>Surveys can be sent to all employees or specific groups based on their location, department or seniority.</a:t>
          </a:r>
          <a:endParaRPr lang="en-US" sz="2000" kern="1200" dirty="0"/>
        </a:p>
      </dsp:txBody>
      <dsp:txXfrm>
        <a:off x="2482401" y="943"/>
        <a:ext cx="7065298" cy="1068170"/>
      </dsp:txXfrm>
    </dsp:sp>
    <dsp:sp modelId="{0584787B-1024-42A5-85A8-912069BFCB23}">
      <dsp:nvSpPr>
        <dsp:cNvPr id="0" name=""/>
        <dsp:cNvSpPr/>
      </dsp:nvSpPr>
      <dsp:spPr>
        <a:xfrm>
          <a:off x="0" y="943"/>
          <a:ext cx="2482402" cy="1068170"/>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Automatically Tigger Survey</a:t>
          </a:r>
        </a:p>
      </dsp:txBody>
      <dsp:txXfrm>
        <a:off x="52153" y="53096"/>
        <a:ext cx="2378096" cy="1016017"/>
      </dsp:txXfrm>
    </dsp:sp>
    <dsp:sp modelId="{C88BB005-A85A-41BC-9241-3523C7EEB451}">
      <dsp:nvSpPr>
        <dsp:cNvPr id="0" name=""/>
        <dsp:cNvSpPr/>
      </dsp:nvSpPr>
      <dsp:spPr>
        <a:xfrm>
          <a:off x="2482401" y="1122522"/>
          <a:ext cx="7065298" cy="1068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b="0" i="0" kern="1200" dirty="0"/>
            <a:t>Survey bot allows Workplace admins to get employee input on a range of subjects with specify scales via pre-defined button based response</a:t>
          </a:r>
          <a:endParaRPr lang="en-US" sz="2000" kern="1200" dirty="0"/>
        </a:p>
      </dsp:txBody>
      <dsp:txXfrm>
        <a:off x="2482401" y="1122522"/>
        <a:ext cx="7065298" cy="1068170"/>
      </dsp:txXfrm>
    </dsp:sp>
    <dsp:sp modelId="{95C2EFFE-CE24-4CED-9AFE-A56658DDB678}">
      <dsp:nvSpPr>
        <dsp:cNvPr id="0" name=""/>
        <dsp:cNvSpPr/>
      </dsp:nvSpPr>
      <dsp:spPr>
        <a:xfrm>
          <a:off x="0" y="1122522"/>
          <a:ext cx="2482402" cy="1068170"/>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Survey Configuration</a:t>
          </a:r>
        </a:p>
      </dsp:txBody>
      <dsp:txXfrm>
        <a:off x="52153" y="1174675"/>
        <a:ext cx="2378096" cy="1016017"/>
      </dsp:txXfrm>
    </dsp:sp>
    <dsp:sp modelId="{1B63D3A1-7181-4F90-9B46-8FECEDA92B09}">
      <dsp:nvSpPr>
        <dsp:cNvPr id="0" name=""/>
        <dsp:cNvSpPr/>
      </dsp:nvSpPr>
      <dsp:spPr>
        <a:xfrm>
          <a:off x="2482401" y="2244100"/>
          <a:ext cx="7065298" cy="1068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Analyze survey response, view question level analytics and take </a:t>
          </a:r>
          <a:r>
            <a:rPr lang="en-US" sz="2000" b="0" i="0" kern="1200" dirty="0"/>
            <a:t>measures to improve.</a:t>
          </a:r>
          <a:endParaRPr lang="en-US" sz="2000" kern="1200" dirty="0"/>
        </a:p>
      </dsp:txBody>
      <dsp:txXfrm>
        <a:off x="2482401" y="2244100"/>
        <a:ext cx="7065298" cy="1068170"/>
      </dsp:txXfrm>
    </dsp:sp>
    <dsp:sp modelId="{9B88057F-D78B-4959-B04B-95E7EC6FD7EF}">
      <dsp:nvSpPr>
        <dsp:cNvPr id="0" name=""/>
        <dsp:cNvSpPr/>
      </dsp:nvSpPr>
      <dsp:spPr>
        <a:xfrm>
          <a:off x="0" y="2244100"/>
          <a:ext cx="2482402" cy="1068170"/>
        </a:xfrm>
        <a:prstGeom prst="round2SameRect">
          <a:avLst>
            <a:gd name="adj1" fmla="val 16670"/>
            <a:gd name="adj2" fmla="val 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Analyze</a:t>
          </a:r>
        </a:p>
      </dsp:txBody>
      <dsp:txXfrm>
        <a:off x="52153" y="2296253"/>
        <a:ext cx="2378096" cy="1016017"/>
      </dsp:txXfrm>
    </dsp:sp>
    <dsp:sp modelId="{75B336D2-CAC6-458D-951B-29D18F40A8DD}">
      <dsp:nvSpPr>
        <dsp:cNvPr id="0" name=""/>
        <dsp:cNvSpPr/>
      </dsp:nvSpPr>
      <dsp:spPr>
        <a:xfrm>
          <a:off x="2482401" y="3365679"/>
          <a:ext cx="7065298" cy="1068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b="0" i="0" kern="1200" dirty="0"/>
            <a:t>Embed survey bot in your website or app easily</a:t>
          </a:r>
          <a:endParaRPr lang="en-US" sz="2000" kern="1200" dirty="0"/>
        </a:p>
      </dsp:txBody>
      <dsp:txXfrm>
        <a:off x="2482401" y="3365679"/>
        <a:ext cx="7065298" cy="1068170"/>
      </dsp:txXfrm>
    </dsp:sp>
    <dsp:sp modelId="{F6AED53E-F70A-491E-8FA4-5C7DBB2ABF43}">
      <dsp:nvSpPr>
        <dsp:cNvPr id="0" name=""/>
        <dsp:cNvSpPr/>
      </dsp:nvSpPr>
      <dsp:spPr>
        <a:xfrm>
          <a:off x="0" y="3365679"/>
          <a:ext cx="2482402" cy="1068170"/>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Embed</a:t>
          </a:r>
        </a:p>
      </dsp:txBody>
      <dsp:txXfrm>
        <a:off x="52153" y="3417832"/>
        <a:ext cx="2378096" cy="10160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A6DC0-2F57-488C-9FDB-8D7A99DB99A2}">
      <dsp:nvSpPr>
        <dsp:cNvPr id="0" name=""/>
        <dsp:cNvSpPr/>
      </dsp:nvSpPr>
      <dsp:spPr>
        <a:xfrm rot="5400000">
          <a:off x="-213602" y="216447"/>
          <a:ext cx="1424014" cy="99681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SzPct val="100000"/>
            <a:buFont typeface="Calibri Light"/>
            <a:buNone/>
          </a:pPr>
          <a:r>
            <a:rPr lang="en-US" sz="1300" kern="1200" dirty="0"/>
            <a:t>Data Security &amp; Encryption</a:t>
          </a:r>
        </a:p>
      </dsp:txBody>
      <dsp:txXfrm rot="-5400000">
        <a:off x="0" y="501250"/>
        <a:ext cx="996810" cy="427204"/>
      </dsp:txXfrm>
    </dsp:sp>
    <dsp:sp modelId="{AEE248B3-A835-40A2-B177-00B8DF17E9D4}">
      <dsp:nvSpPr>
        <dsp:cNvPr id="0" name=""/>
        <dsp:cNvSpPr/>
      </dsp:nvSpPr>
      <dsp:spPr>
        <a:xfrm rot="5400000">
          <a:off x="5972165" y="-4975351"/>
          <a:ext cx="925609" cy="1087632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SzPct val="100000"/>
            <a:buFont typeface="Arial" panose="020B0604020202020204" pitchFamily="34" charset="0"/>
            <a:buChar char="•"/>
          </a:pPr>
          <a:r>
            <a:rPr lang="en-US" sz="1200" b="0" i="0" u="none" strike="noStrike" kern="1200" cap="none" spc="0" baseline="0" dirty="0">
              <a:solidFill>
                <a:srgbClr val="000000"/>
              </a:solidFill>
              <a:uFillTx/>
              <a:latin typeface="Calibri"/>
            </a:rPr>
            <a:t>CCE segregates the Metadata and sensitive data via entity extraction.</a:t>
          </a:r>
          <a:endParaRPr lang="en-US" sz="1200" kern="1200" dirty="0"/>
        </a:p>
        <a:p>
          <a:pPr marL="114300" lvl="1" indent="-114300" algn="l" defTabSz="533400">
            <a:lnSpc>
              <a:spcPct val="90000"/>
            </a:lnSpc>
            <a:spcBef>
              <a:spcPct val="0"/>
            </a:spcBef>
            <a:spcAft>
              <a:spcPct val="15000"/>
            </a:spcAft>
            <a:buChar char="•"/>
          </a:pPr>
          <a:r>
            <a:rPr lang="en-US" sz="1200" b="0" i="0" u="none" strike="noStrike" kern="1200" cap="none" spc="0" baseline="0" dirty="0">
              <a:solidFill>
                <a:srgbClr val="000000"/>
              </a:solidFill>
              <a:uFillTx/>
              <a:latin typeface="Calibri"/>
            </a:rPr>
            <a:t>The sensitive data is masked for display purposes, Only metadata is processed using cognitive APIs</a:t>
          </a:r>
        </a:p>
        <a:p>
          <a:pPr marL="114300" lvl="1" indent="-114300" algn="l" defTabSz="533400">
            <a:lnSpc>
              <a:spcPct val="90000"/>
            </a:lnSpc>
            <a:spcBef>
              <a:spcPct val="0"/>
            </a:spcBef>
            <a:spcAft>
              <a:spcPct val="15000"/>
            </a:spcAft>
            <a:buChar char="•"/>
          </a:pPr>
          <a:r>
            <a:rPr lang="en-US" sz="1200" b="0" i="0" u="none" strike="noStrike" kern="1200" cap="none" spc="0" baseline="0" dirty="0">
              <a:solidFill>
                <a:srgbClr val="000000"/>
              </a:solidFill>
              <a:uFillTx/>
              <a:latin typeface="Calibri"/>
            </a:rPr>
            <a:t>No sensitive data is persisted on IBM Watson cloud. PII data is encrypted(AES) while being persisted in CCE Application</a:t>
          </a:r>
        </a:p>
      </dsp:txBody>
      <dsp:txXfrm rot="-5400000">
        <a:off x="996810" y="45189"/>
        <a:ext cx="10831135" cy="835239"/>
      </dsp:txXfrm>
    </dsp:sp>
    <dsp:sp modelId="{EF11BEB2-4359-418B-87A6-EF311495C6C8}">
      <dsp:nvSpPr>
        <dsp:cNvPr id="0" name=""/>
        <dsp:cNvSpPr/>
      </dsp:nvSpPr>
      <dsp:spPr>
        <a:xfrm rot="5400000">
          <a:off x="-213602" y="1505889"/>
          <a:ext cx="1424014" cy="996810"/>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CCE Security via </a:t>
          </a:r>
          <a:r>
            <a:rPr lang="en-US" sz="1200" kern="1200" dirty="0"/>
            <a:t>Authentication</a:t>
          </a:r>
        </a:p>
      </dsp:txBody>
      <dsp:txXfrm rot="-5400000">
        <a:off x="0" y="1790692"/>
        <a:ext cx="996810" cy="427204"/>
      </dsp:txXfrm>
    </dsp:sp>
    <dsp:sp modelId="{DBDCF4D1-3280-49DB-85A1-A483E4D196CF}">
      <dsp:nvSpPr>
        <dsp:cNvPr id="0" name=""/>
        <dsp:cNvSpPr/>
      </dsp:nvSpPr>
      <dsp:spPr>
        <a:xfrm rot="5400000">
          <a:off x="5971922" y="-3685668"/>
          <a:ext cx="926096" cy="1087632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lr>
              <a:srgbClr val="3891A7"/>
            </a:buClr>
            <a:buSzPct val="100000"/>
            <a:buFont typeface="Arial" panose="020B0604020202020204" pitchFamily="34" charset="0"/>
            <a:buChar char="•"/>
          </a:pPr>
          <a:r>
            <a:rPr lang="en-US" sz="1200" b="0" i="0" u="none" strike="noStrike" kern="1200" cap="none" spc="0" baseline="0" dirty="0">
              <a:solidFill>
                <a:srgbClr val="000000"/>
              </a:solidFill>
              <a:uFillTx/>
              <a:latin typeface="+mn-lt"/>
              <a:ea typeface="ＭＳ Ｐゴシック" pitchFamily="34"/>
              <a:cs typeface="Arial" pitchFamily="34"/>
            </a:rPr>
            <a:t>Use of token based authentication without disclosing personal information identifier. </a:t>
          </a:r>
          <a:r>
            <a:rPr lang="en-US" sz="1200" b="0" i="0" u="none" strike="noStrike" kern="1200" cap="none" spc="0" baseline="0" dirty="0">
              <a:solidFill>
                <a:srgbClr val="000000"/>
              </a:solidFill>
              <a:uFillTx/>
              <a:latin typeface="+mn-lt"/>
              <a:cs typeface="Arial" pitchFamily="34"/>
            </a:rPr>
            <a:t>The credentials are transmitted via HTTPS for authentication.</a:t>
          </a:r>
          <a:endParaRPr lang="en-US" sz="1200" b="0" kern="1200" dirty="0">
            <a:latin typeface="+mn-lt"/>
          </a:endParaRPr>
        </a:p>
        <a:p>
          <a:pPr marL="114300" lvl="1" indent="-114300" algn="l" defTabSz="533400">
            <a:lnSpc>
              <a:spcPct val="90000"/>
            </a:lnSpc>
            <a:spcBef>
              <a:spcPct val="0"/>
            </a:spcBef>
            <a:spcAft>
              <a:spcPct val="15000"/>
            </a:spcAft>
            <a:buChar char="•"/>
          </a:pPr>
          <a:r>
            <a:rPr lang="en-US" sz="1200" b="0" i="0" u="none" strike="noStrike" kern="1200" cap="none" spc="0" baseline="0" dirty="0">
              <a:solidFill>
                <a:srgbClr val="000000"/>
              </a:solidFill>
              <a:uFillTx/>
              <a:latin typeface="+mn-lt"/>
              <a:cs typeface="Arial" pitchFamily="34"/>
            </a:rPr>
            <a:t>A temporary token is generated which stays valid for 30 minutes. Role based security and access control is enforced using token based </a:t>
          </a:r>
        </a:p>
      </dsp:txBody>
      <dsp:txXfrm rot="-5400000">
        <a:off x="996810" y="1334652"/>
        <a:ext cx="10831112" cy="835680"/>
      </dsp:txXfrm>
    </dsp:sp>
    <dsp:sp modelId="{C0D2B5FC-8390-4FF1-AB87-A0948752474E}">
      <dsp:nvSpPr>
        <dsp:cNvPr id="0" name=""/>
        <dsp:cNvSpPr/>
      </dsp:nvSpPr>
      <dsp:spPr>
        <a:xfrm rot="5400000">
          <a:off x="-213602" y="2795330"/>
          <a:ext cx="1424014" cy="996810"/>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Security</a:t>
          </a:r>
        </a:p>
      </dsp:txBody>
      <dsp:txXfrm rot="-5400000">
        <a:off x="0" y="3080133"/>
        <a:ext cx="996810" cy="427204"/>
      </dsp:txXfrm>
    </dsp:sp>
    <dsp:sp modelId="{2BB832CE-D1E2-4CD3-A5A5-F68696ADD4CE}">
      <dsp:nvSpPr>
        <dsp:cNvPr id="0" name=""/>
        <dsp:cNvSpPr/>
      </dsp:nvSpPr>
      <dsp:spPr>
        <a:xfrm rot="5400000">
          <a:off x="5972165" y="-2396469"/>
          <a:ext cx="925609" cy="1087632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None/>
          </a:pPr>
          <a:r>
            <a:rPr lang="en-US" sz="1200" b="0" i="0" u="none" strike="noStrike" kern="1200" cap="none" spc="0" baseline="0" dirty="0">
              <a:solidFill>
                <a:srgbClr val="000000"/>
              </a:solidFill>
              <a:uFillTx/>
              <a:latin typeface="Calibri"/>
            </a:rPr>
            <a:t>Security policy requires the following:</a:t>
          </a:r>
          <a:endParaRPr lang="en-US" sz="1200" kern="1200" dirty="0"/>
        </a:p>
        <a:p>
          <a:pPr marL="228600" lvl="2" indent="-114300" algn="l" defTabSz="533400">
            <a:lnSpc>
              <a:spcPct val="90000"/>
            </a:lnSpc>
            <a:spcBef>
              <a:spcPct val="0"/>
            </a:spcBef>
            <a:spcAft>
              <a:spcPct val="15000"/>
            </a:spcAft>
            <a:buChar char="•"/>
          </a:pPr>
          <a:r>
            <a:rPr lang="en-US" sz="1200" b="0" i="0" u="none" strike="noStrike" kern="1200" cap="none" spc="0" baseline="0" dirty="0">
              <a:solidFill>
                <a:srgbClr val="000000"/>
              </a:solidFill>
              <a:uFillTx/>
              <a:latin typeface="Calibri"/>
            </a:rPr>
            <a:t>All services include network and storage encryption. Circuit and application level firewalls, security information and event management,</a:t>
          </a:r>
        </a:p>
        <a:p>
          <a:pPr marL="228600" lvl="2" indent="-114300" algn="l" defTabSz="533400">
            <a:lnSpc>
              <a:spcPct val="90000"/>
            </a:lnSpc>
            <a:spcBef>
              <a:spcPct val="0"/>
            </a:spcBef>
            <a:spcAft>
              <a:spcPct val="15000"/>
            </a:spcAft>
            <a:buChar char="•"/>
          </a:pPr>
          <a:r>
            <a:rPr lang="en-US" sz="1200" b="0" i="0" u="none" strike="noStrike" kern="1200" cap="none" spc="0" baseline="0" dirty="0">
              <a:solidFill>
                <a:srgbClr val="000000"/>
              </a:solidFill>
              <a:uFillTx/>
              <a:latin typeface="Calibri"/>
            </a:rPr>
            <a:t>Intrusion detection, application source code scanning, penetration testing, and regular vulnerability scanning. Cloud application security is taken care by our cloud infrastructure and API</a:t>
          </a:r>
          <a:r>
            <a:rPr lang="en-US" sz="1200" b="0" i="0" u="none" strike="noStrike" kern="1200" cap="none" spc="0" dirty="0">
              <a:solidFill>
                <a:srgbClr val="000000"/>
              </a:solidFill>
              <a:uFillTx/>
              <a:latin typeface="Calibri"/>
            </a:rPr>
            <a:t> </a:t>
          </a:r>
          <a:r>
            <a:rPr lang="en-US" sz="1200" b="0" i="0" u="none" strike="noStrike" kern="1200" cap="none" spc="0" baseline="0" dirty="0">
              <a:solidFill>
                <a:srgbClr val="000000"/>
              </a:solidFill>
              <a:uFillTx/>
              <a:latin typeface="Calibri"/>
            </a:rPr>
            <a:t>providers i.e. AWS/Azure/IBM, where strict monitoring and auditing of Applications are performed on regular intervals . </a:t>
          </a:r>
          <a:r>
            <a:rPr lang="en-US" sz="1200" kern="1200" dirty="0">
              <a:solidFill>
                <a:srgbClr val="000000"/>
              </a:solidFill>
              <a:latin typeface="Calibri"/>
            </a:rPr>
            <a:t>For details, kindly refer the following: </a:t>
          </a:r>
          <a:r>
            <a:rPr lang="en-US" sz="1200" kern="1200" dirty="0">
              <a:solidFill>
                <a:srgbClr val="000000"/>
              </a:solidFill>
              <a:hlinkClick xmlns:r="http://schemas.openxmlformats.org/officeDocument/2006/relationships" r:id="rId1"/>
            </a:rPr>
            <a:t>https://aws.amazon.com/security/</a:t>
          </a:r>
          <a:r>
            <a:rPr lang="en-US" sz="1200" kern="1200" dirty="0">
              <a:solidFill>
                <a:srgbClr val="000000"/>
              </a:solidFill>
            </a:rPr>
            <a:t> , </a:t>
          </a:r>
          <a:r>
            <a:rPr lang="en-US" sz="1200" kern="1200" dirty="0">
              <a:solidFill>
                <a:srgbClr val="000000"/>
              </a:solidFill>
              <a:hlinkClick xmlns:r="http://schemas.openxmlformats.org/officeDocument/2006/relationships" r:id="rId2"/>
            </a:rPr>
            <a:t>https://www.ibm.com/watson/watson-security.html</a:t>
          </a:r>
          <a:endParaRPr lang="en-US" sz="1200" b="0" i="0" u="none" strike="noStrike" kern="1200" cap="none" spc="0" baseline="0" dirty="0">
            <a:solidFill>
              <a:srgbClr val="000000"/>
            </a:solidFill>
            <a:uFillTx/>
            <a:latin typeface="Calibri"/>
          </a:endParaRPr>
        </a:p>
      </dsp:txBody>
      <dsp:txXfrm rot="-5400000">
        <a:off x="996810" y="2624071"/>
        <a:ext cx="10831135" cy="835239"/>
      </dsp:txXfrm>
    </dsp:sp>
    <dsp:sp modelId="{E2A587D9-BE7F-46BE-A4FB-A724CE926670}">
      <dsp:nvSpPr>
        <dsp:cNvPr id="0" name=""/>
        <dsp:cNvSpPr/>
      </dsp:nvSpPr>
      <dsp:spPr>
        <a:xfrm rot="5400000">
          <a:off x="-213602" y="4455154"/>
          <a:ext cx="1424014" cy="996810"/>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Physical and Logical Security</a:t>
          </a:r>
          <a:endParaRPr lang="en-US" sz="1300" kern="1200" dirty="0">
            <a:solidFill>
              <a:srgbClr val="000000"/>
            </a:solidFill>
          </a:endParaRPr>
        </a:p>
      </dsp:txBody>
      <dsp:txXfrm rot="-5400000">
        <a:off x="0" y="4739957"/>
        <a:ext cx="996810" cy="427204"/>
      </dsp:txXfrm>
    </dsp:sp>
    <dsp:sp modelId="{4E9E9191-DFCF-4202-AB0A-2DE52746FEC1}">
      <dsp:nvSpPr>
        <dsp:cNvPr id="0" name=""/>
        <dsp:cNvSpPr/>
      </dsp:nvSpPr>
      <dsp:spPr>
        <a:xfrm rot="5400000">
          <a:off x="5601783" y="-733803"/>
          <a:ext cx="1666374" cy="1087632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SzPct val="100000"/>
            <a:buFont typeface="Arial" panose="020B0604020202020204" pitchFamily="34" charset="0"/>
            <a:buChar char="•"/>
          </a:pPr>
          <a:r>
            <a:rPr lang="en-US" sz="1200" b="0" i="0" u="none" strike="noStrike" kern="1200" cap="none" spc="0" baseline="0" dirty="0">
              <a:solidFill>
                <a:srgbClr val="000000"/>
              </a:solidFill>
              <a:uFillTx/>
              <a:latin typeface="Calibri"/>
            </a:rPr>
            <a:t> Physical security of CNX is defined at the global level and includes a layered approach that includes site, building, data center, and data center partitions. </a:t>
          </a:r>
          <a:endParaRPr lang="en-US" sz="1200" kern="1200" dirty="0">
            <a:solidFill>
              <a:srgbClr val="000000"/>
            </a:solidFill>
          </a:endParaRPr>
        </a:p>
        <a:p>
          <a:pPr marL="114300" lvl="1" indent="-114300" algn="l" defTabSz="533400">
            <a:lnSpc>
              <a:spcPct val="90000"/>
            </a:lnSpc>
            <a:spcBef>
              <a:spcPct val="0"/>
            </a:spcBef>
            <a:spcAft>
              <a:spcPct val="15000"/>
            </a:spcAft>
            <a:buChar char="•"/>
          </a:pPr>
          <a:r>
            <a:rPr lang="en-US" sz="1200" b="0" i="0" u="none" strike="noStrike" kern="1200" cap="none" spc="0" baseline="0" dirty="0">
              <a:solidFill>
                <a:srgbClr val="000000"/>
              </a:solidFill>
              <a:uFillTx/>
              <a:latin typeface="Calibri"/>
            </a:rPr>
            <a:t>Logical security consists primarily of technical means as specified by the CNX security team. CCE logical security uses the following safeguards: </a:t>
          </a:r>
        </a:p>
        <a:p>
          <a:pPr marL="114300" lvl="1" indent="-114300" algn="l" defTabSz="533400">
            <a:lnSpc>
              <a:spcPct val="90000"/>
            </a:lnSpc>
            <a:spcBef>
              <a:spcPct val="0"/>
            </a:spcBef>
            <a:spcAft>
              <a:spcPct val="15000"/>
            </a:spcAft>
            <a:buChar char="•"/>
          </a:pPr>
          <a:r>
            <a:rPr lang="en-US" sz="1200" b="0" i="0" u="none" strike="noStrike" kern="1200" cap="none" spc="0" baseline="0" dirty="0">
              <a:solidFill>
                <a:srgbClr val="000000"/>
              </a:solidFill>
              <a:uFillTx/>
              <a:latin typeface="Calibri"/>
            </a:rPr>
            <a:t>Isolation of customer data and Procedures for an emergency shutdown to prevent data leakage. Security for user devices and Application of security patches.</a:t>
          </a:r>
        </a:p>
        <a:p>
          <a:pPr marL="114300" lvl="1" indent="-114300" algn="l" defTabSz="533400">
            <a:lnSpc>
              <a:spcPct val="90000"/>
            </a:lnSpc>
            <a:spcBef>
              <a:spcPct val="0"/>
            </a:spcBef>
            <a:spcAft>
              <a:spcPct val="15000"/>
            </a:spcAft>
            <a:buChar char="•"/>
          </a:pPr>
          <a:r>
            <a:rPr lang="en-US" sz="1200" b="0" i="0" u="none" strike="noStrike" kern="1200" cap="none" spc="0" baseline="0" dirty="0">
              <a:solidFill>
                <a:srgbClr val="000000"/>
              </a:solidFill>
              <a:uFillTx/>
              <a:latin typeface="Calibri"/>
            </a:rPr>
            <a:t>Network configuration that includes zoned security layering that is enforced by mandatory firewall and router rule sets. Antivirus and anti-malware protection with automated workstation compliance tools. Vulnerability scanning and intrusion detection. Change management process and information systems maintenance. DDoS protection of inbound circuits to data centers. Ongoing internal &amp; external penetration testing/ethical hacking program. Ongoing internal &amp; external penetration testing/ethical hacking program.</a:t>
          </a:r>
        </a:p>
        <a:p>
          <a:pPr marL="114300" lvl="1" indent="-114300" algn="l" defTabSz="533400">
            <a:lnSpc>
              <a:spcPct val="90000"/>
            </a:lnSpc>
            <a:spcBef>
              <a:spcPct val="0"/>
            </a:spcBef>
            <a:spcAft>
              <a:spcPct val="15000"/>
            </a:spcAft>
            <a:buChar char="•"/>
          </a:pPr>
          <a:r>
            <a:rPr lang="en-US" sz="1200" b="0" i="0" u="none" strike="noStrike" kern="1200" cap="none" spc="0" baseline="0">
              <a:solidFill>
                <a:srgbClr val="000000"/>
              </a:solidFill>
              <a:uFillTx/>
              <a:latin typeface="Calibri"/>
            </a:rPr>
            <a:t>Regular application source code reviews, threat modeling, and application scanning.</a:t>
          </a:r>
          <a:endParaRPr lang="en-US" sz="1200" b="0" i="0" u="none" strike="noStrike" kern="1200" cap="none" spc="0" baseline="0" dirty="0">
            <a:solidFill>
              <a:srgbClr val="000000"/>
            </a:solidFill>
            <a:uFillTx/>
            <a:latin typeface="Calibri"/>
          </a:endParaRPr>
        </a:p>
      </dsp:txBody>
      <dsp:txXfrm rot="-5400000">
        <a:off x="996810" y="3952516"/>
        <a:ext cx="10794974" cy="15036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2EF0C-B517-4D60-8EDA-AE1E29D1BA66}">
      <dsp:nvSpPr>
        <dsp:cNvPr id="0" name=""/>
        <dsp:cNvSpPr/>
      </dsp:nvSpPr>
      <dsp:spPr>
        <a:xfrm>
          <a:off x="0" y="229653"/>
          <a:ext cx="11625942" cy="1398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2302" tIns="249936" rIns="90230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Integrated Emailbot: </a:t>
          </a:r>
          <a:r>
            <a:rPr lang="en-US" sz="1200" kern="1200" dirty="0">
              <a:hlinkClick xmlns:r="http://schemas.openxmlformats.org/officeDocument/2006/relationships" r:id="rId1"/>
            </a:rPr>
            <a:t>https://cnxmail-my.sharepoint.com/personal/nitesh_gupta_concentrix_com/Documents/TempShare/Emailbot/Emailbot%20-%20Demo%20recording.wmv</a:t>
          </a:r>
          <a:r>
            <a:rPr lang="en-US" sz="1200" kern="1200" dirty="0"/>
            <a:t> </a:t>
          </a:r>
        </a:p>
        <a:p>
          <a:pPr marL="114300" lvl="1" indent="-114300" algn="l" defTabSz="533400">
            <a:lnSpc>
              <a:spcPct val="90000"/>
            </a:lnSpc>
            <a:spcBef>
              <a:spcPct val="0"/>
            </a:spcBef>
            <a:spcAft>
              <a:spcPct val="15000"/>
            </a:spcAft>
            <a:buChar char="•"/>
          </a:pPr>
          <a:r>
            <a:rPr lang="en-US" sz="1200" kern="1200" dirty="0"/>
            <a:t>Non-Integrated Emailbot: </a:t>
          </a:r>
          <a:r>
            <a:rPr lang="en-US" sz="1200" kern="1200" dirty="0">
              <a:hlinkClick xmlns:r="http://schemas.openxmlformats.org/officeDocument/2006/relationships" r:id="rId2"/>
            </a:rPr>
            <a:t>https://cnxmail-my.sharepoint.com/personal/nitesh_gupta_concentrix_com/_layouts/15/Lightbox.aspx?url=https%3A%2F%2Fcnxmail-my.sharepoint.com%2Fpersonal%2Fnitesh_gupta_concentrix_com%2FDocuments%2FTempShare%2FEmailbot%2FEmailbot%20-%20Generate%20Response%20feature.wmv</a:t>
          </a:r>
          <a:endParaRPr lang="en-US" sz="1200" kern="1200" dirty="0"/>
        </a:p>
      </dsp:txBody>
      <dsp:txXfrm>
        <a:off x="0" y="229653"/>
        <a:ext cx="11625942" cy="1398600"/>
      </dsp:txXfrm>
    </dsp:sp>
    <dsp:sp modelId="{6C40B380-4B72-4F16-9580-227E13B9F8F5}">
      <dsp:nvSpPr>
        <dsp:cNvPr id="0" name=""/>
        <dsp:cNvSpPr/>
      </dsp:nvSpPr>
      <dsp:spPr>
        <a:xfrm>
          <a:off x="581297" y="52533"/>
          <a:ext cx="8138160"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03" tIns="0" rIns="307603" bIns="0" numCol="1" spcCol="1270" anchor="ctr" anchorCtr="0">
          <a:noAutofit/>
        </a:bodyPr>
        <a:lstStyle/>
        <a:p>
          <a:pPr marL="0" lvl="0" indent="0" algn="l" defTabSz="533400">
            <a:lnSpc>
              <a:spcPct val="90000"/>
            </a:lnSpc>
            <a:spcBef>
              <a:spcPct val="0"/>
            </a:spcBef>
            <a:spcAft>
              <a:spcPct val="35000"/>
            </a:spcAft>
            <a:buNone/>
          </a:pPr>
          <a:r>
            <a:rPr lang="en-US" sz="1200" kern="1200" dirty="0"/>
            <a:t>Emailbot</a:t>
          </a:r>
        </a:p>
      </dsp:txBody>
      <dsp:txXfrm>
        <a:off x="598590" y="69826"/>
        <a:ext cx="8103574" cy="319654"/>
      </dsp:txXfrm>
    </dsp:sp>
    <dsp:sp modelId="{16558B0F-0E0D-427C-90D5-C0215711A4D9}">
      <dsp:nvSpPr>
        <dsp:cNvPr id="0" name=""/>
        <dsp:cNvSpPr/>
      </dsp:nvSpPr>
      <dsp:spPr>
        <a:xfrm>
          <a:off x="0" y="1870174"/>
          <a:ext cx="11625942" cy="5103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2302" tIns="249936" rIns="90230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FAQ Based Chatbot: </a:t>
          </a:r>
          <a:r>
            <a:rPr lang="en-US" sz="1200" kern="1200" dirty="0">
              <a:hlinkClick xmlns:r="http://schemas.openxmlformats.org/officeDocument/2006/relationships" r:id="rId3"/>
            </a:rPr>
            <a:t>https://cnxmail-my.sharepoint.com/:v:/g/personal/nitesh_gupta_concentrix_com/ET85tLuhbAlFiqlVkejd7REBq1xv6DArc8r-6yXssCCMvw</a:t>
          </a:r>
          <a:endParaRPr lang="en-US" sz="1200" kern="1200" dirty="0"/>
        </a:p>
      </dsp:txBody>
      <dsp:txXfrm>
        <a:off x="0" y="1870174"/>
        <a:ext cx="11625942" cy="510300"/>
      </dsp:txXfrm>
    </dsp:sp>
    <dsp:sp modelId="{F98BB285-3719-4410-A5C7-EFF64805D840}">
      <dsp:nvSpPr>
        <dsp:cNvPr id="0" name=""/>
        <dsp:cNvSpPr/>
      </dsp:nvSpPr>
      <dsp:spPr>
        <a:xfrm>
          <a:off x="581297" y="1693054"/>
          <a:ext cx="8138160"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03" tIns="0" rIns="307603" bIns="0" numCol="1" spcCol="1270" anchor="ctr" anchorCtr="0">
          <a:noAutofit/>
        </a:bodyPr>
        <a:lstStyle/>
        <a:p>
          <a:pPr marL="0" lvl="0" indent="0" algn="l" defTabSz="533400">
            <a:lnSpc>
              <a:spcPct val="90000"/>
            </a:lnSpc>
            <a:spcBef>
              <a:spcPct val="0"/>
            </a:spcBef>
            <a:spcAft>
              <a:spcPct val="35000"/>
            </a:spcAft>
            <a:buNone/>
          </a:pPr>
          <a:r>
            <a:rPr lang="en-US" sz="1200" kern="1200" dirty="0"/>
            <a:t>Chatbot</a:t>
          </a:r>
        </a:p>
      </dsp:txBody>
      <dsp:txXfrm>
        <a:off x="598590" y="1710347"/>
        <a:ext cx="8103574" cy="319654"/>
      </dsp:txXfrm>
    </dsp:sp>
    <dsp:sp modelId="{C46EE71A-CDA2-4F42-A34F-6E5482D54BCF}">
      <dsp:nvSpPr>
        <dsp:cNvPr id="0" name=""/>
        <dsp:cNvSpPr/>
      </dsp:nvSpPr>
      <dsp:spPr>
        <a:xfrm>
          <a:off x="0" y="2622394"/>
          <a:ext cx="11625942" cy="5103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2302" tIns="249936" rIns="90230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err="1"/>
            <a:t>Voicebot</a:t>
          </a:r>
          <a:r>
            <a:rPr lang="en-US" sz="1200" kern="1200" dirty="0"/>
            <a:t>: </a:t>
          </a:r>
          <a:r>
            <a:rPr lang="en-US" sz="1200" kern="1200" dirty="0">
              <a:hlinkClick xmlns:r="http://schemas.openxmlformats.org/officeDocument/2006/relationships" r:id="rId4"/>
            </a:rPr>
            <a:t>https://cnxmail-my.sharepoint.com/personal/nitesh_gupta_concentrix_com/Documents/TempShare/VoiceBot/VoiceBot_LEX_Flight_Demo.mp3</a:t>
          </a:r>
          <a:endParaRPr lang="en-US" sz="1200" kern="1200" dirty="0"/>
        </a:p>
      </dsp:txBody>
      <dsp:txXfrm>
        <a:off x="0" y="2622394"/>
        <a:ext cx="11625942" cy="510300"/>
      </dsp:txXfrm>
    </dsp:sp>
    <dsp:sp modelId="{7852D55A-03E1-4303-88E5-7E6416ABB744}">
      <dsp:nvSpPr>
        <dsp:cNvPr id="0" name=""/>
        <dsp:cNvSpPr/>
      </dsp:nvSpPr>
      <dsp:spPr>
        <a:xfrm>
          <a:off x="581297" y="2445274"/>
          <a:ext cx="8138160" cy="354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03" tIns="0" rIns="307603" bIns="0" numCol="1" spcCol="1270" anchor="ctr" anchorCtr="0">
          <a:noAutofit/>
        </a:bodyPr>
        <a:lstStyle/>
        <a:p>
          <a:pPr marL="0" lvl="0" indent="0" algn="l" defTabSz="533400">
            <a:lnSpc>
              <a:spcPct val="90000"/>
            </a:lnSpc>
            <a:spcBef>
              <a:spcPct val="0"/>
            </a:spcBef>
            <a:spcAft>
              <a:spcPct val="35000"/>
            </a:spcAft>
            <a:buNone/>
          </a:pPr>
          <a:r>
            <a:rPr lang="en-US" sz="1200" kern="1200" dirty="0" err="1"/>
            <a:t>VoiceBot</a:t>
          </a:r>
          <a:endParaRPr lang="en-US" sz="1200" kern="1200" dirty="0"/>
        </a:p>
      </dsp:txBody>
      <dsp:txXfrm>
        <a:off x="598590" y="2462567"/>
        <a:ext cx="8103574" cy="319654"/>
      </dsp:txXfrm>
    </dsp:sp>
    <dsp:sp modelId="{1398D6E2-130C-4844-B6C8-565CBB494190}">
      <dsp:nvSpPr>
        <dsp:cNvPr id="0" name=""/>
        <dsp:cNvSpPr/>
      </dsp:nvSpPr>
      <dsp:spPr>
        <a:xfrm>
          <a:off x="0" y="3374614"/>
          <a:ext cx="11625942" cy="680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2302" tIns="249936" rIns="90230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 </a:t>
          </a:r>
          <a:r>
            <a:rPr lang="en-US" sz="1200" kern="1200" dirty="0" err="1"/>
            <a:t>KnowledgeBase</a:t>
          </a:r>
          <a:r>
            <a:rPr lang="en-US" sz="1200" kern="1200" dirty="0"/>
            <a:t>: </a:t>
          </a:r>
          <a:r>
            <a:rPr lang="en-US" sz="1200" kern="1200" dirty="0">
              <a:hlinkClick xmlns:r="http://schemas.openxmlformats.org/officeDocument/2006/relationships" r:id="rId5"/>
            </a:rPr>
            <a:t>https://cnxmail-my.sharepoint.com/:v:/g/personal/nitesh_gupta_concentrix_com/ESWfUJCJ1hZPo2UjA20EOkABJ0ZabZ3q31IOCS0CcWFHrg</a:t>
          </a:r>
          <a:endParaRPr lang="en-US" sz="1200" kern="1200" dirty="0"/>
        </a:p>
      </dsp:txBody>
      <dsp:txXfrm>
        <a:off x="0" y="3374614"/>
        <a:ext cx="11625942" cy="680400"/>
      </dsp:txXfrm>
    </dsp:sp>
    <dsp:sp modelId="{5462D7D3-68D2-458E-AF0A-6649EC0975A3}">
      <dsp:nvSpPr>
        <dsp:cNvPr id="0" name=""/>
        <dsp:cNvSpPr/>
      </dsp:nvSpPr>
      <dsp:spPr>
        <a:xfrm>
          <a:off x="581297" y="3197493"/>
          <a:ext cx="8138160" cy="3542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03" tIns="0" rIns="307603" bIns="0" numCol="1" spcCol="1270" anchor="ctr" anchorCtr="0">
          <a:noAutofit/>
        </a:bodyPr>
        <a:lstStyle/>
        <a:p>
          <a:pPr marL="0" lvl="0" indent="0" algn="l" defTabSz="533400">
            <a:lnSpc>
              <a:spcPct val="90000"/>
            </a:lnSpc>
            <a:spcBef>
              <a:spcPct val="0"/>
            </a:spcBef>
            <a:spcAft>
              <a:spcPct val="35000"/>
            </a:spcAft>
            <a:buNone/>
          </a:pPr>
          <a:r>
            <a:rPr lang="en-US" sz="1200" kern="1200" dirty="0"/>
            <a:t>Agent Assist</a:t>
          </a:r>
        </a:p>
      </dsp:txBody>
      <dsp:txXfrm>
        <a:off x="598590" y="3214786"/>
        <a:ext cx="8103574" cy="319654"/>
      </dsp:txXfrm>
    </dsp:sp>
    <dsp:sp modelId="{746D2AD7-152F-4341-B018-D86DB7FE71C3}">
      <dsp:nvSpPr>
        <dsp:cNvPr id="0" name=""/>
        <dsp:cNvSpPr/>
      </dsp:nvSpPr>
      <dsp:spPr>
        <a:xfrm>
          <a:off x="0" y="4296934"/>
          <a:ext cx="11625942" cy="12096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2302" tIns="249936" rIns="90230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Chat </a:t>
          </a:r>
          <a:r>
            <a:rPr lang="en-US" sz="1200" kern="1200" dirty="0" err="1"/>
            <a:t>Trainerbot</a:t>
          </a:r>
          <a:r>
            <a:rPr lang="en-US" sz="1200" kern="1200" dirty="0"/>
            <a:t>: </a:t>
          </a:r>
          <a:r>
            <a:rPr lang="en-US" sz="1200" kern="1200" dirty="0">
              <a:hlinkClick xmlns:r="http://schemas.openxmlformats.org/officeDocument/2006/relationships" r:id="rId6"/>
            </a:rPr>
            <a:t>https://cnxmail-my.sharepoint.com/personal/nitesh_gupta_concentrix_com/Documents/TempShare/Chat%20TrainerBot/Chat%20Trainerbot%20-%20Non%20Voice%20(multi%20assessment).wmv</a:t>
          </a:r>
          <a:endParaRPr lang="en-US" sz="1200" kern="1200" dirty="0"/>
        </a:p>
        <a:p>
          <a:pPr marL="114300" lvl="1" indent="-114300" algn="l" defTabSz="533400">
            <a:lnSpc>
              <a:spcPct val="90000"/>
            </a:lnSpc>
            <a:spcBef>
              <a:spcPct val="0"/>
            </a:spcBef>
            <a:spcAft>
              <a:spcPct val="15000"/>
            </a:spcAft>
            <a:buChar char="•"/>
          </a:pPr>
          <a:r>
            <a:rPr lang="en-US" sz="1200" kern="1200" dirty="0"/>
            <a:t>Voice </a:t>
          </a:r>
          <a:r>
            <a:rPr lang="en-US" sz="1200" kern="1200" dirty="0" err="1"/>
            <a:t>Trainerbot</a:t>
          </a:r>
          <a:r>
            <a:rPr lang="en-US" sz="1200" kern="1200" dirty="0"/>
            <a:t>: </a:t>
          </a:r>
          <a:r>
            <a:rPr lang="en-US" sz="1200" kern="1200" dirty="0">
              <a:hlinkClick xmlns:r="http://schemas.openxmlformats.org/officeDocument/2006/relationships" r:id="rId7"/>
            </a:rPr>
            <a:t>https://cnxmail-my.sharepoint.com/:v:/g/personal/nitesh_gupta_concentrix_com/EV7dJ9N15_NPkplG3_s1yJUBPZM3Qov4b8zoOFnt2rvrWQ</a:t>
          </a:r>
          <a:endParaRPr lang="en-US" sz="1200" kern="1200" dirty="0"/>
        </a:p>
      </dsp:txBody>
      <dsp:txXfrm>
        <a:off x="0" y="4296934"/>
        <a:ext cx="11625942" cy="1209600"/>
      </dsp:txXfrm>
    </dsp:sp>
    <dsp:sp modelId="{963AF3B9-B70A-49EE-8D8F-5AD9B9CCC893}">
      <dsp:nvSpPr>
        <dsp:cNvPr id="0" name=""/>
        <dsp:cNvSpPr/>
      </dsp:nvSpPr>
      <dsp:spPr>
        <a:xfrm>
          <a:off x="581297" y="4119814"/>
          <a:ext cx="8138160"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03" tIns="0" rIns="307603" bIns="0" numCol="1" spcCol="1270" anchor="ctr" anchorCtr="0">
          <a:noAutofit/>
        </a:bodyPr>
        <a:lstStyle/>
        <a:p>
          <a:pPr marL="0" lvl="0" indent="0" algn="l" defTabSz="533400">
            <a:lnSpc>
              <a:spcPct val="90000"/>
            </a:lnSpc>
            <a:spcBef>
              <a:spcPct val="0"/>
            </a:spcBef>
            <a:spcAft>
              <a:spcPct val="35000"/>
            </a:spcAft>
            <a:buNone/>
          </a:pPr>
          <a:r>
            <a:rPr lang="en-US" sz="1200" kern="1200" dirty="0"/>
            <a:t>TrainerBot</a:t>
          </a:r>
        </a:p>
      </dsp:txBody>
      <dsp:txXfrm>
        <a:off x="598590" y="4137107"/>
        <a:ext cx="810357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E00DD-3CDA-4A47-98FF-B6A428ED7B96}"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97FA6-A82C-4178-A260-9ADA88214231}" type="slidenum">
              <a:rPr lang="en-US" smtClean="0"/>
              <a:t>‹#›</a:t>
            </a:fld>
            <a:endParaRPr lang="en-US"/>
          </a:p>
        </p:txBody>
      </p:sp>
    </p:spTree>
    <p:extLst>
      <p:ext uri="{BB962C8B-B14F-4D97-AF65-F5344CB8AC3E}">
        <p14:creationId xmlns:p14="http://schemas.microsoft.com/office/powerpoint/2010/main" val="1689024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xfrm>
            <a:off x="85725" y="742950"/>
            <a:ext cx="6618288" cy="3724275"/>
          </a:xfrm>
          <a:ln/>
        </p:spPr>
      </p:sp>
      <p:sp>
        <p:nvSpPr>
          <p:cNvPr id="19458" name="Notes Placeholder 2"/>
          <p:cNvSpPr>
            <a:spLocks noGrp="1"/>
          </p:cNvSpPr>
          <p:nvPr>
            <p:ph type="body" idx="1"/>
          </p:nvPr>
        </p:nvSpPr>
        <p:spPr>
          <a:noFill/>
          <a:extLst>
            <a:ext uri="{FAA26D3D-D897-4be2-8F04-BA451C77F1D7}">
              <ma14:placeholderFlag xmlns="" xmlns:ma14="http://schemas.microsoft.com/office/mac/drawingml/2011/main" val="1"/>
            </a:ext>
          </a:extLst>
        </p:spPr>
        <p:txBody>
          <a:bodyPr/>
          <a:lstStyle/>
          <a:p>
            <a:endParaRPr lang="en-US" sz="1400">
              <a:latin typeface="Times" charset="0"/>
              <a:ea typeface="Osaka" charset="0"/>
              <a:cs typeface="Osaka" charset="0"/>
            </a:endParaRPr>
          </a:p>
        </p:txBody>
      </p:sp>
      <p:sp>
        <p:nvSpPr>
          <p:cNvPr id="19459" name="Slide Number Placeholder 3"/>
          <p:cNvSpPr>
            <a:spLocks noGrp="1"/>
          </p:cNvSpPr>
          <p:nvPr>
            <p:ph type="sldNum" sz="quarter" idx="5"/>
          </p:nvPr>
        </p:nvSpPr>
        <p:spPr>
          <a:noFill/>
        </p:spPr>
        <p:txBody>
          <a:bodyPr/>
          <a:lstStyle>
            <a:lvl1pPr defTabSz="933438" eaLnBrk="0" hangingPunct="0">
              <a:defRPr sz="2600">
                <a:solidFill>
                  <a:schemeClr val="tx1"/>
                </a:solidFill>
                <a:latin typeface="Times" charset="0"/>
                <a:ea typeface="Osaka" charset="0"/>
                <a:cs typeface="Osaka" charset="0"/>
              </a:defRPr>
            </a:lvl1pPr>
            <a:lvl2pPr marL="730517" indent="-280968" defTabSz="933438" eaLnBrk="0" hangingPunct="0">
              <a:defRPr sz="2600">
                <a:solidFill>
                  <a:schemeClr val="tx1"/>
                </a:solidFill>
                <a:latin typeface="Times" charset="0"/>
                <a:ea typeface="Osaka" charset="0"/>
                <a:cs typeface="Osaka" charset="0"/>
              </a:defRPr>
            </a:lvl2pPr>
            <a:lvl3pPr marL="1123872" indent="-224774" defTabSz="933438" eaLnBrk="0" hangingPunct="0">
              <a:defRPr sz="2600">
                <a:solidFill>
                  <a:schemeClr val="tx1"/>
                </a:solidFill>
                <a:latin typeface="Times" charset="0"/>
                <a:ea typeface="Osaka" charset="0"/>
                <a:cs typeface="Osaka" charset="0"/>
              </a:defRPr>
            </a:lvl3pPr>
            <a:lvl4pPr marL="1573421" indent="-224774" defTabSz="933438" eaLnBrk="0" hangingPunct="0">
              <a:defRPr sz="2600">
                <a:solidFill>
                  <a:schemeClr val="tx1"/>
                </a:solidFill>
                <a:latin typeface="Times" charset="0"/>
                <a:ea typeface="Osaka" charset="0"/>
                <a:cs typeface="Osaka" charset="0"/>
              </a:defRPr>
            </a:lvl4pPr>
            <a:lvl5pPr marL="2022969" indent="-224774" defTabSz="933438" eaLnBrk="0" hangingPunct="0">
              <a:defRPr sz="2600">
                <a:solidFill>
                  <a:schemeClr val="tx1"/>
                </a:solidFill>
                <a:latin typeface="Times" charset="0"/>
                <a:ea typeface="Osaka" charset="0"/>
                <a:cs typeface="Osaka" charset="0"/>
              </a:defRPr>
            </a:lvl5pPr>
            <a:lvl6pPr marL="2472518" indent="-224774" defTabSz="933438" eaLnBrk="0" fontAlgn="base" hangingPunct="0">
              <a:spcBef>
                <a:spcPct val="0"/>
              </a:spcBef>
              <a:spcAft>
                <a:spcPct val="0"/>
              </a:spcAft>
              <a:defRPr sz="2600">
                <a:solidFill>
                  <a:schemeClr val="tx1"/>
                </a:solidFill>
                <a:latin typeface="Times" charset="0"/>
                <a:ea typeface="Osaka" charset="0"/>
                <a:cs typeface="Osaka" charset="0"/>
              </a:defRPr>
            </a:lvl6pPr>
            <a:lvl7pPr marL="2922067" indent="-224774" defTabSz="933438" eaLnBrk="0" fontAlgn="base" hangingPunct="0">
              <a:spcBef>
                <a:spcPct val="0"/>
              </a:spcBef>
              <a:spcAft>
                <a:spcPct val="0"/>
              </a:spcAft>
              <a:defRPr sz="2600">
                <a:solidFill>
                  <a:schemeClr val="tx1"/>
                </a:solidFill>
                <a:latin typeface="Times" charset="0"/>
                <a:ea typeface="Osaka" charset="0"/>
                <a:cs typeface="Osaka" charset="0"/>
              </a:defRPr>
            </a:lvl7pPr>
            <a:lvl8pPr marL="3371615" indent="-224774" defTabSz="933438" eaLnBrk="0" fontAlgn="base" hangingPunct="0">
              <a:spcBef>
                <a:spcPct val="0"/>
              </a:spcBef>
              <a:spcAft>
                <a:spcPct val="0"/>
              </a:spcAft>
              <a:defRPr sz="2600">
                <a:solidFill>
                  <a:schemeClr val="tx1"/>
                </a:solidFill>
                <a:latin typeface="Times" charset="0"/>
                <a:ea typeface="Osaka" charset="0"/>
                <a:cs typeface="Osaka" charset="0"/>
              </a:defRPr>
            </a:lvl8pPr>
            <a:lvl9pPr marL="3821164" indent="-224774" defTabSz="933438" eaLnBrk="0" fontAlgn="base" hangingPunct="0">
              <a:spcBef>
                <a:spcPct val="0"/>
              </a:spcBef>
              <a:spcAft>
                <a:spcPct val="0"/>
              </a:spcAft>
              <a:defRPr sz="2600">
                <a:solidFill>
                  <a:schemeClr val="tx1"/>
                </a:solidFill>
                <a:latin typeface="Times" charset="0"/>
                <a:ea typeface="Osaka" charset="0"/>
                <a:cs typeface="Osaka" charset="0"/>
              </a:defRPr>
            </a:lvl9pPr>
          </a:lstStyle>
          <a:p>
            <a:fld id="{78CB5517-13E8-2945-A085-0E288E68DDE6}" type="slidenum">
              <a:rPr lang="en-US" sz="1200"/>
              <a:pPr/>
              <a:t>1</a:t>
            </a:fld>
            <a:endParaRPr lang="en-US" sz="1200" dirty="0"/>
          </a:p>
        </p:txBody>
      </p:sp>
    </p:spTree>
    <p:extLst>
      <p:ext uri="{BB962C8B-B14F-4D97-AF65-F5344CB8AC3E}">
        <p14:creationId xmlns:p14="http://schemas.microsoft.com/office/powerpoint/2010/main" val="184631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7FA6-A82C-4178-A260-9ADA88214231}" type="slidenum">
              <a:rPr lang="en-US" smtClean="0"/>
              <a:t>10</a:t>
            </a:fld>
            <a:endParaRPr lang="en-US"/>
          </a:p>
        </p:txBody>
      </p:sp>
    </p:spTree>
    <p:extLst>
      <p:ext uri="{BB962C8B-B14F-4D97-AF65-F5344CB8AC3E}">
        <p14:creationId xmlns:p14="http://schemas.microsoft.com/office/powerpoint/2010/main" val="2490619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7FA6-A82C-4178-A260-9ADA88214231}" type="slidenum">
              <a:rPr lang="en-US" smtClean="0"/>
              <a:t>11</a:t>
            </a:fld>
            <a:endParaRPr lang="en-US"/>
          </a:p>
        </p:txBody>
      </p:sp>
    </p:spTree>
    <p:extLst>
      <p:ext uri="{BB962C8B-B14F-4D97-AF65-F5344CB8AC3E}">
        <p14:creationId xmlns:p14="http://schemas.microsoft.com/office/powerpoint/2010/main" val="250060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7FA6-A82C-4178-A260-9ADA88214231}" type="slidenum">
              <a:rPr lang="en-US" smtClean="0"/>
              <a:t>18</a:t>
            </a:fld>
            <a:endParaRPr lang="en-US"/>
          </a:p>
        </p:txBody>
      </p:sp>
    </p:spTree>
    <p:extLst>
      <p:ext uri="{BB962C8B-B14F-4D97-AF65-F5344CB8AC3E}">
        <p14:creationId xmlns:p14="http://schemas.microsoft.com/office/powerpoint/2010/main" val="267274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46B7-A008-48CC-9AF4-580EF0061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A26A22-0BFE-4520-B8F7-46E42A9F0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751BC8-1822-4EC0-B41B-85C3ABF14445}"/>
              </a:ext>
            </a:extLst>
          </p:cNvPr>
          <p:cNvSpPr>
            <a:spLocks noGrp="1"/>
          </p:cNvSpPr>
          <p:nvPr>
            <p:ph type="dt" sz="half" idx="10"/>
          </p:nvPr>
        </p:nvSpPr>
        <p:spPr/>
        <p:txBody>
          <a:bodyPr/>
          <a:lstStyle/>
          <a:p>
            <a:fld id="{179B8A03-618F-40EF-BC8F-522641834DEC}" type="datetimeFigureOut">
              <a:rPr lang="en-US" smtClean="0"/>
              <a:t>5/13/2020</a:t>
            </a:fld>
            <a:endParaRPr lang="en-US"/>
          </a:p>
        </p:txBody>
      </p:sp>
      <p:sp>
        <p:nvSpPr>
          <p:cNvPr id="5" name="Footer Placeholder 4">
            <a:extLst>
              <a:ext uri="{FF2B5EF4-FFF2-40B4-BE49-F238E27FC236}">
                <a16:creationId xmlns:a16="http://schemas.microsoft.com/office/drawing/2014/main" id="{0652D7CB-5FE5-4A12-A83A-18CE32F1B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0D8D2-215E-42B0-A7A4-75300C8250D6}"/>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154042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5F09-F974-45F1-BBA4-449F8254CD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A2E22F-4966-4408-93FA-8AE0DA5FF7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BFDB-4736-4116-9F0B-42E93F58F649}"/>
              </a:ext>
            </a:extLst>
          </p:cNvPr>
          <p:cNvSpPr>
            <a:spLocks noGrp="1"/>
          </p:cNvSpPr>
          <p:nvPr>
            <p:ph type="dt" sz="half" idx="10"/>
          </p:nvPr>
        </p:nvSpPr>
        <p:spPr/>
        <p:txBody>
          <a:bodyPr/>
          <a:lstStyle/>
          <a:p>
            <a:fld id="{179B8A03-618F-40EF-BC8F-522641834DEC}" type="datetimeFigureOut">
              <a:rPr lang="en-US" smtClean="0"/>
              <a:t>5/13/2020</a:t>
            </a:fld>
            <a:endParaRPr lang="en-US"/>
          </a:p>
        </p:txBody>
      </p:sp>
      <p:sp>
        <p:nvSpPr>
          <p:cNvPr id="5" name="Footer Placeholder 4">
            <a:extLst>
              <a:ext uri="{FF2B5EF4-FFF2-40B4-BE49-F238E27FC236}">
                <a16:creationId xmlns:a16="http://schemas.microsoft.com/office/drawing/2014/main" id="{F751C9FF-F513-407B-82A0-AF47A4D66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F6A32-FC15-4539-B008-6FF3597F664A}"/>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151750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25F34-5741-4B12-A6E4-0B74AF67B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55D858-5925-4B8A-A885-A210EE4C5C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542C8-6DD7-48EB-AE3D-3F9B1E1AE288}"/>
              </a:ext>
            </a:extLst>
          </p:cNvPr>
          <p:cNvSpPr>
            <a:spLocks noGrp="1"/>
          </p:cNvSpPr>
          <p:nvPr>
            <p:ph type="dt" sz="half" idx="10"/>
          </p:nvPr>
        </p:nvSpPr>
        <p:spPr/>
        <p:txBody>
          <a:bodyPr/>
          <a:lstStyle/>
          <a:p>
            <a:fld id="{179B8A03-618F-40EF-BC8F-522641834DEC}" type="datetimeFigureOut">
              <a:rPr lang="en-US" smtClean="0"/>
              <a:t>5/13/2020</a:t>
            </a:fld>
            <a:endParaRPr lang="en-US"/>
          </a:p>
        </p:txBody>
      </p:sp>
      <p:sp>
        <p:nvSpPr>
          <p:cNvPr id="5" name="Footer Placeholder 4">
            <a:extLst>
              <a:ext uri="{FF2B5EF4-FFF2-40B4-BE49-F238E27FC236}">
                <a16:creationId xmlns:a16="http://schemas.microsoft.com/office/drawing/2014/main" id="{F33280FC-3024-4D3A-89A5-7CC51E654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75EE1-2FF0-49AF-8A6E-EEAABE819F81}"/>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195199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Section Header">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6" name="Rectangle 5"/>
          <p:cNvSpPr/>
          <p:nvPr/>
        </p:nvSpPr>
        <p:spPr>
          <a:xfrm>
            <a:off x="1" y="3089275"/>
            <a:ext cx="12192000" cy="6731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pic>
        <p:nvPicPr>
          <p:cNvPr id="8" name="Picture 8" descr="Concentrix-ColorBar-PPT.eps"/>
          <p:cNvPicPr>
            <a:picLocks/>
          </p:cNvPicPr>
          <p:nvPr/>
        </p:nvPicPr>
        <p:blipFill>
          <a:blip r:embed="rId2">
            <a:extLst>
              <a:ext uri="{28A0092B-C50C-407E-A947-70E740481C1C}">
                <a14:useLocalDpi xmlns:a14="http://schemas.microsoft.com/office/drawing/2010/main" val="0"/>
              </a:ext>
            </a:extLst>
          </a:blip>
          <a:srcRect l="26" t="2" b="-2"/>
          <a:stretch>
            <a:fillRect/>
          </a:stretch>
        </p:blipFill>
        <p:spPr bwMode="auto">
          <a:xfrm>
            <a:off x="1" y="6773864"/>
            <a:ext cx="12192000"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8" descr="Concentrix-ColorBar-PPT.eps"/>
          <p:cNvPicPr>
            <a:picLocks/>
          </p:cNvPicPr>
          <p:nvPr userDrawn="1"/>
        </p:nvPicPr>
        <p:blipFill>
          <a:blip r:embed="rId2">
            <a:extLst>
              <a:ext uri="{28A0092B-C50C-407E-A947-70E740481C1C}">
                <a14:useLocalDpi xmlns:a14="http://schemas.microsoft.com/office/drawing/2010/main" val="0"/>
              </a:ext>
            </a:extLst>
          </a:blip>
          <a:srcRect l="26" t="2" b="-2"/>
          <a:stretch>
            <a:fillRect/>
          </a:stretch>
        </p:blipFill>
        <p:spPr bwMode="auto">
          <a:xfrm>
            <a:off x="1" y="6773864"/>
            <a:ext cx="12192000"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ectangle 22"/>
          <p:cNvSpPr txBox="1">
            <a:spLocks noChangeArrowheads="1"/>
          </p:cNvSpPr>
          <p:nvPr userDrawn="1"/>
        </p:nvSpPr>
        <p:spPr bwMode="auto">
          <a:xfrm>
            <a:off x="8346074" y="6370638"/>
            <a:ext cx="3631559"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457200" eaLnBrk="0" hangingPunct="0">
              <a:defRPr sz="2600">
                <a:solidFill>
                  <a:schemeClr val="tx1"/>
                </a:solidFill>
                <a:latin typeface="Times" charset="0"/>
                <a:ea typeface="Osaka" charset="0"/>
                <a:cs typeface="Osaka" charset="0"/>
              </a:defRPr>
            </a:lvl1pPr>
            <a:lvl2pPr marL="742950" indent="-285750" defTabSz="457200" eaLnBrk="0" hangingPunct="0">
              <a:defRPr sz="2600">
                <a:solidFill>
                  <a:schemeClr val="tx1"/>
                </a:solidFill>
                <a:latin typeface="Times" charset="0"/>
                <a:ea typeface="Osaka" charset="0"/>
                <a:cs typeface="Osaka" charset="0"/>
              </a:defRPr>
            </a:lvl2pPr>
            <a:lvl3pPr marL="1143000" indent="-228600" defTabSz="457200" eaLnBrk="0" hangingPunct="0">
              <a:defRPr sz="2600">
                <a:solidFill>
                  <a:schemeClr val="tx1"/>
                </a:solidFill>
                <a:latin typeface="Times" charset="0"/>
                <a:ea typeface="Osaka" charset="0"/>
                <a:cs typeface="Osaka" charset="0"/>
              </a:defRPr>
            </a:lvl3pPr>
            <a:lvl4pPr marL="1600200" indent="-228600" defTabSz="457200" eaLnBrk="0" hangingPunct="0">
              <a:defRPr sz="2600">
                <a:solidFill>
                  <a:schemeClr val="tx1"/>
                </a:solidFill>
                <a:latin typeface="Times" charset="0"/>
                <a:ea typeface="Osaka" charset="0"/>
                <a:cs typeface="Osaka" charset="0"/>
              </a:defRPr>
            </a:lvl4pPr>
            <a:lvl5pPr marL="2057400" indent="-228600" defTabSz="457200" eaLnBrk="0" hangingPunct="0">
              <a:defRPr sz="2600">
                <a:solidFill>
                  <a:schemeClr val="tx1"/>
                </a:solidFill>
                <a:latin typeface="Times" charset="0"/>
                <a:ea typeface="Osaka" charset="0"/>
                <a:cs typeface="Osaka" charset="0"/>
              </a:defRPr>
            </a:lvl5pPr>
            <a:lvl6pPr marL="2514600" indent="-228600" eaLnBrk="0" fontAlgn="base" hangingPunct="0">
              <a:spcBef>
                <a:spcPct val="0"/>
              </a:spcBef>
              <a:spcAft>
                <a:spcPct val="0"/>
              </a:spcAft>
              <a:defRPr sz="2600">
                <a:solidFill>
                  <a:schemeClr val="tx1"/>
                </a:solidFill>
                <a:latin typeface="Times" charset="0"/>
                <a:ea typeface="Osaka" charset="0"/>
                <a:cs typeface="Osaka" charset="0"/>
              </a:defRPr>
            </a:lvl6pPr>
            <a:lvl7pPr marL="2971800" indent="-228600" eaLnBrk="0" fontAlgn="base" hangingPunct="0">
              <a:spcBef>
                <a:spcPct val="0"/>
              </a:spcBef>
              <a:spcAft>
                <a:spcPct val="0"/>
              </a:spcAft>
              <a:defRPr sz="2600">
                <a:solidFill>
                  <a:schemeClr val="tx1"/>
                </a:solidFill>
                <a:latin typeface="Times" charset="0"/>
                <a:ea typeface="Osaka" charset="0"/>
                <a:cs typeface="Osaka" charset="0"/>
              </a:defRPr>
            </a:lvl7pPr>
            <a:lvl8pPr marL="3429000" indent="-228600" eaLnBrk="0" fontAlgn="base" hangingPunct="0">
              <a:spcBef>
                <a:spcPct val="0"/>
              </a:spcBef>
              <a:spcAft>
                <a:spcPct val="0"/>
              </a:spcAft>
              <a:defRPr sz="2600">
                <a:solidFill>
                  <a:schemeClr val="tx1"/>
                </a:solidFill>
                <a:latin typeface="Times" charset="0"/>
                <a:ea typeface="Osaka" charset="0"/>
                <a:cs typeface="Osaka" charset="0"/>
              </a:defRPr>
            </a:lvl8pPr>
            <a:lvl9pPr marL="3886200" indent="-228600" eaLnBrk="0" fontAlgn="base" hangingPunct="0">
              <a:spcBef>
                <a:spcPct val="0"/>
              </a:spcBef>
              <a:spcAft>
                <a:spcPct val="0"/>
              </a:spcAft>
              <a:defRPr sz="2600">
                <a:solidFill>
                  <a:schemeClr val="tx1"/>
                </a:solidFill>
                <a:latin typeface="Times" charset="0"/>
                <a:ea typeface="Osaka" charset="0"/>
                <a:cs typeface="Osaka" charset="0"/>
              </a:defRPr>
            </a:lvl9pPr>
          </a:lstStyle>
          <a:p>
            <a:pPr algn="r">
              <a:defRPr/>
            </a:pPr>
            <a:r>
              <a:rPr lang="en-US" sz="900">
                <a:solidFill>
                  <a:srgbClr val="A6A6A6"/>
                </a:solidFill>
                <a:latin typeface="Arial" charset="0"/>
              </a:rPr>
              <a:t>© 2016 Concentrix Corporation Confidential</a:t>
            </a:r>
          </a:p>
        </p:txBody>
      </p:sp>
      <p:sp>
        <p:nvSpPr>
          <p:cNvPr id="3" name="Text Placeholder 2"/>
          <p:cNvSpPr>
            <a:spLocks noGrp="1"/>
          </p:cNvSpPr>
          <p:nvPr>
            <p:ph type="body" idx="1"/>
          </p:nvPr>
        </p:nvSpPr>
        <p:spPr>
          <a:xfrm>
            <a:off x="5571369" y="4074632"/>
            <a:ext cx="6303208" cy="935233"/>
          </a:xfrm>
          <a:prstGeom prst="rect">
            <a:avLst/>
          </a:prstGeom>
        </p:spPr>
        <p:txBody>
          <a:bodyPr/>
          <a:lstStyle>
            <a:lvl1pPr marL="0" indent="0" algn="r">
              <a:buNone/>
              <a:defRPr sz="1600" b="0">
                <a:solidFill>
                  <a:schemeClr val="bg1">
                    <a:lumMod val="75000"/>
                  </a:schemeClr>
                </a:solidFill>
                <a:latin typeface="+mj-lt"/>
                <a:cs typeface="Arial"/>
              </a:defRPr>
            </a:lvl1pPr>
            <a:lvl2pPr marL="405781" indent="0">
              <a:buNone/>
              <a:defRPr sz="1500">
                <a:solidFill>
                  <a:schemeClr val="tx1">
                    <a:tint val="75000"/>
                  </a:schemeClr>
                </a:solidFill>
              </a:defRPr>
            </a:lvl2pPr>
            <a:lvl3pPr marL="811561" indent="0">
              <a:buNone/>
              <a:defRPr sz="1400">
                <a:solidFill>
                  <a:schemeClr val="tx1">
                    <a:tint val="75000"/>
                  </a:schemeClr>
                </a:solidFill>
              </a:defRPr>
            </a:lvl3pPr>
            <a:lvl4pPr marL="1217342" indent="0">
              <a:buNone/>
              <a:defRPr sz="1300">
                <a:solidFill>
                  <a:schemeClr val="tx1">
                    <a:tint val="75000"/>
                  </a:schemeClr>
                </a:solidFill>
              </a:defRPr>
            </a:lvl4pPr>
            <a:lvl5pPr marL="1623123" indent="0">
              <a:buNone/>
              <a:defRPr sz="1300">
                <a:solidFill>
                  <a:schemeClr val="tx1">
                    <a:tint val="75000"/>
                  </a:schemeClr>
                </a:solidFill>
              </a:defRPr>
            </a:lvl5pPr>
            <a:lvl6pPr marL="2028904" indent="0">
              <a:buNone/>
              <a:defRPr sz="1300">
                <a:solidFill>
                  <a:schemeClr val="tx1">
                    <a:tint val="75000"/>
                  </a:schemeClr>
                </a:solidFill>
              </a:defRPr>
            </a:lvl6pPr>
            <a:lvl7pPr marL="2434684" indent="0">
              <a:buNone/>
              <a:defRPr sz="1300">
                <a:solidFill>
                  <a:schemeClr val="tx1">
                    <a:tint val="75000"/>
                  </a:schemeClr>
                </a:solidFill>
              </a:defRPr>
            </a:lvl7pPr>
            <a:lvl8pPr marL="2840465" indent="0">
              <a:buNone/>
              <a:defRPr sz="1300">
                <a:solidFill>
                  <a:schemeClr val="tx1">
                    <a:tint val="75000"/>
                  </a:schemeClr>
                </a:solidFill>
              </a:defRPr>
            </a:lvl8pPr>
            <a:lvl9pPr marL="3246246" indent="0">
              <a:buNone/>
              <a:defRPr sz="1300">
                <a:solidFill>
                  <a:schemeClr val="tx1">
                    <a:tint val="75000"/>
                  </a:schemeClr>
                </a:solidFill>
              </a:defRPr>
            </a:lvl9pPr>
          </a:lstStyle>
          <a:p>
            <a:pPr lvl="0"/>
            <a:r>
              <a:rPr lang="en-US"/>
              <a:t>Click to edit Master text styles</a:t>
            </a:r>
          </a:p>
        </p:txBody>
      </p:sp>
      <p:sp>
        <p:nvSpPr>
          <p:cNvPr id="9" name="Content Placeholder 8"/>
          <p:cNvSpPr>
            <a:spLocks noGrp="1"/>
          </p:cNvSpPr>
          <p:nvPr>
            <p:ph sz="quarter" idx="10"/>
          </p:nvPr>
        </p:nvSpPr>
        <p:spPr>
          <a:xfrm>
            <a:off x="5571990" y="3258888"/>
            <a:ext cx="6302428" cy="372382"/>
          </a:xfrm>
          <a:prstGeom prst="rect">
            <a:avLst/>
          </a:prstGeom>
        </p:spPr>
        <p:txBody>
          <a:bodyPr/>
          <a:lstStyle>
            <a:lvl1pPr algn="r">
              <a:defRPr sz="2000">
                <a:solidFill>
                  <a:schemeClr val="bg1"/>
                </a:solidFill>
              </a:defRPr>
            </a:lvl1pPr>
            <a:lvl2pPr algn="r">
              <a:defRPr/>
            </a:lvl2pPr>
            <a:lvl3pPr algn="r">
              <a:defRPr/>
            </a:lvl3pPr>
            <a:lvl4pPr algn="r">
              <a:defRPr/>
            </a:lvl4pPr>
            <a:lvl5pPr algn="r">
              <a:defRPr/>
            </a:lvl5pPr>
          </a:lstStyle>
          <a:p>
            <a:pPr lvl="0"/>
            <a:r>
              <a:rPr lang="en-US"/>
              <a:t>Click to edit Master text styles</a:t>
            </a:r>
          </a:p>
        </p:txBody>
      </p:sp>
      <p:sp>
        <p:nvSpPr>
          <p:cNvPr id="12" name="Title 1"/>
          <p:cNvSpPr>
            <a:spLocks noGrp="1"/>
          </p:cNvSpPr>
          <p:nvPr>
            <p:ph type="title"/>
          </p:nvPr>
        </p:nvSpPr>
        <p:spPr>
          <a:xfrm>
            <a:off x="5571369" y="1377788"/>
            <a:ext cx="6303208" cy="1362074"/>
          </a:xfrm>
          <a:prstGeom prst="rect">
            <a:avLst/>
          </a:prstGeom>
        </p:spPr>
        <p:txBody>
          <a:bodyPr lIns="0" tIns="0" rIns="0" bIns="0" anchor="b"/>
          <a:lstStyle>
            <a:lvl1pPr algn="r">
              <a:defRPr sz="3200" b="1" i="0" cap="none">
                <a:solidFill>
                  <a:schemeClr val="bg1"/>
                </a:solidFill>
                <a:latin typeface="Arial Narrow Bold"/>
                <a:cs typeface="Arial Narrow Bold"/>
              </a:defRPr>
            </a:lvl1pPr>
          </a:lstStyle>
          <a:p>
            <a:r>
              <a:rPr lang="en-US"/>
              <a:t>Click to edit Master title style</a:t>
            </a:r>
            <a:endParaRPr lang="en-GB"/>
          </a:p>
        </p:txBody>
      </p:sp>
      <p:pic>
        <p:nvPicPr>
          <p:cNvPr id="17" name="Picture 16"/>
          <p:cNvPicPr>
            <a:picLocks noChangeAspect="1"/>
          </p:cNvPicPr>
          <p:nvPr userDrawn="1"/>
        </p:nvPicPr>
        <p:blipFill>
          <a:blip r:embed="rId3"/>
          <a:stretch>
            <a:fillRect/>
          </a:stretch>
        </p:blipFill>
        <p:spPr>
          <a:xfrm>
            <a:off x="9682461" y="5680768"/>
            <a:ext cx="2195132" cy="512386"/>
          </a:xfrm>
          <a:prstGeom prst="rect">
            <a:avLst/>
          </a:prstGeom>
        </p:spPr>
      </p:pic>
    </p:spTree>
    <p:extLst>
      <p:ext uri="{BB962C8B-B14F-4D97-AF65-F5344CB8AC3E}">
        <p14:creationId xmlns:p14="http://schemas.microsoft.com/office/powerpoint/2010/main" val="73302143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9301-F713-4B75-84C5-EA8876FB4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064BF-CDAC-4712-9271-E2AFBBB9F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011F9-DDD9-48A4-BA5D-BE371D44304E}"/>
              </a:ext>
            </a:extLst>
          </p:cNvPr>
          <p:cNvSpPr>
            <a:spLocks noGrp="1"/>
          </p:cNvSpPr>
          <p:nvPr>
            <p:ph type="dt" sz="half" idx="10"/>
          </p:nvPr>
        </p:nvSpPr>
        <p:spPr/>
        <p:txBody>
          <a:bodyPr/>
          <a:lstStyle/>
          <a:p>
            <a:fld id="{179B8A03-618F-40EF-BC8F-522641834DEC}" type="datetimeFigureOut">
              <a:rPr lang="en-US" smtClean="0"/>
              <a:t>5/13/2020</a:t>
            </a:fld>
            <a:endParaRPr lang="en-US"/>
          </a:p>
        </p:txBody>
      </p:sp>
      <p:sp>
        <p:nvSpPr>
          <p:cNvPr id="5" name="Footer Placeholder 4">
            <a:extLst>
              <a:ext uri="{FF2B5EF4-FFF2-40B4-BE49-F238E27FC236}">
                <a16:creationId xmlns:a16="http://schemas.microsoft.com/office/drawing/2014/main" id="{EA692BF8-D3D5-4688-A618-D7A3C3349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2CA10-64B8-4D52-8DC0-3356837D1C2F}"/>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263364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52A4-C471-4276-9F03-3AB83FAFD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397F2B-D22A-4195-B8D1-10901CDE9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5FC949-55D9-4F69-94D3-63D83307C4C0}"/>
              </a:ext>
            </a:extLst>
          </p:cNvPr>
          <p:cNvSpPr>
            <a:spLocks noGrp="1"/>
          </p:cNvSpPr>
          <p:nvPr>
            <p:ph type="dt" sz="half" idx="10"/>
          </p:nvPr>
        </p:nvSpPr>
        <p:spPr/>
        <p:txBody>
          <a:bodyPr/>
          <a:lstStyle/>
          <a:p>
            <a:fld id="{179B8A03-618F-40EF-BC8F-522641834DEC}" type="datetimeFigureOut">
              <a:rPr lang="en-US" smtClean="0"/>
              <a:t>5/13/2020</a:t>
            </a:fld>
            <a:endParaRPr lang="en-US"/>
          </a:p>
        </p:txBody>
      </p:sp>
      <p:sp>
        <p:nvSpPr>
          <p:cNvPr id="5" name="Footer Placeholder 4">
            <a:extLst>
              <a:ext uri="{FF2B5EF4-FFF2-40B4-BE49-F238E27FC236}">
                <a16:creationId xmlns:a16="http://schemas.microsoft.com/office/drawing/2014/main" id="{E2BDC9BE-2635-4489-9AC3-024815A7F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B6253-4F80-4CAA-8933-3476AB053E7F}"/>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33585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AF76-D4B7-4D75-8EC6-1BA078185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94A6B-1078-4E5B-9AC7-C8CAAC5336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7DFA80-A7C8-488D-9FA2-D89A65BEC0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F7C506-9EDD-4BA1-B43D-53377DD23D09}"/>
              </a:ext>
            </a:extLst>
          </p:cNvPr>
          <p:cNvSpPr>
            <a:spLocks noGrp="1"/>
          </p:cNvSpPr>
          <p:nvPr>
            <p:ph type="dt" sz="half" idx="10"/>
          </p:nvPr>
        </p:nvSpPr>
        <p:spPr/>
        <p:txBody>
          <a:bodyPr/>
          <a:lstStyle/>
          <a:p>
            <a:fld id="{179B8A03-618F-40EF-BC8F-522641834DEC}" type="datetimeFigureOut">
              <a:rPr lang="en-US" smtClean="0"/>
              <a:t>5/13/2020</a:t>
            </a:fld>
            <a:endParaRPr lang="en-US"/>
          </a:p>
        </p:txBody>
      </p:sp>
      <p:sp>
        <p:nvSpPr>
          <p:cNvPr id="6" name="Footer Placeholder 5">
            <a:extLst>
              <a:ext uri="{FF2B5EF4-FFF2-40B4-BE49-F238E27FC236}">
                <a16:creationId xmlns:a16="http://schemas.microsoft.com/office/drawing/2014/main" id="{D4DB6DF6-1D9A-40DE-9A94-5D5065F0E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6B746-D71E-4C9E-8356-82F9FB4E71DC}"/>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38431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DA54-8A55-45DF-8045-363605CE5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361F93-3F63-4778-AB6E-0D4153011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FE5515-3740-4627-94CA-3516E5C138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E3C417-4009-4F74-BD7C-FE1D3E42C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239504-02D5-4962-999C-016634B299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65D91A-3AB5-4440-858C-B3DE831095E3}"/>
              </a:ext>
            </a:extLst>
          </p:cNvPr>
          <p:cNvSpPr>
            <a:spLocks noGrp="1"/>
          </p:cNvSpPr>
          <p:nvPr>
            <p:ph type="dt" sz="half" idx="10"/>
          </p:nvPr>
        </p:nvSpPr>
        <p:spPr/>
        <p:txBody>
          <a:bodyPr/>
          <a:lstStyle/>
          <a:p>
            <a:fld id="{179B8A03-618F-40EF-BC8F-522641834DEC}" type="datetimeFigureOut">
              <a:rPr lang="en-US" smtClean="0"/>
              <a:t>5/13/2020</a:t>
            </a:fld>
            <a:endParaRPr lang="en-US"/>
          </a:p>
        </p:txBody>
      </p:sp>
      <p:sp>
        <p:nvSpPr>
          <p:cNvPr id="8" name="Footer Placeholder 7">
            <a:extLst>
              <a:ext uri="{FF2B5EF4-FFF2-40B4-BE49-F238E27FC236}">
                <a16:creationId xmlns:a16="http://schemas.microsoft.com/office/drawing/2014/main" id="{30D271FC-CB74-4D6A-BA36-9067875A9E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0938B6-2916-499F-A60A-C46E59EC836C}"/>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240560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7ACA-A00F-4660-9C3F-9BC9E5B745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8F4208-73B8-40C7-B87C-2A7D99E8941D}"/>
              </a:ext>
            </a:extLst>
          </p:cNvPr>
          <p:cNvSpPr>
            <a:spLocks noGrp="1"/>
          </p:cNvSpPr>
          <p:nvPr>
            <p:ph type="dt" sz="half" idx="10"/>
          </p:nvPr>
        </p:nvSpPr>
        <p:spPr/>
        <p:txBody>
          <a:bodyPr/>
          <a:lstStyle/>
          <a:p>
            <a:fld id="{179B8A03-618F-40EF-BC8F-522641834DEC}" type="datetimeFigureOut">
              <a:rPr lang="en-US" smtClean="0"/>
              <a:t>5/13/2020</a:t>
            </a:fld>
            <a:endParaRPr lang="en-US"/>
          </a:p>
        </p:txBody>
      </p:sp>
      <p:sp>
        <p:nvSpPr>
          <p:cNvPr id="4" name="Footer Placeholder 3">
            <a:extLst>
              <a:ext uri="{FF2B5EF4-FFF2-40B4-BE49-F238E27FC236}">
                <a16:creationId xmlns:a16="http://schemas.microsoft.com/office/drawing/2014/main" id="{375FE6D9-D286-4B46-8220-B840AA2C7B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293348-BDA6-4325-AE0D-D4F8F5F0C7FC}"/>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210192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AD4AB-AB9E-456E-B87C-DD4418CB3BCB}"/>
              </a:ext>
            </a:extLst>
          </p:cNvPr>
          <p:cNvSpPr>
            <a:spLocks noGrp="1"/>
          </p:cNvSpPr>
          <p:nvPr>
            <p:ph type="dt" sz="half" idx="10"/>
          </p:nvPr>
        </p:nvSpPr>
        <p:spPr/>
        <p:txBody>
          <a:bodyPr/>
          <a:lstStyle/>
          <a:p>
            <a:fld id="{179B8A03-618F-40EF-BC8F-522641834DEC}" type="datetimeFigureOut">
              <a:rPr lang="en-US" smtClean="0"/>
              <a:t>5/13/2020</a:t>
            </a:fld>
            <a:endParaRPr lang="en-US"/>
          </a:p>
        </p:txBody>
      </p:sp>
      <p:sp>
        <p:nvSpPr>
          <p:cNvPr id="3" name="Footer Placeholder 2">
            <a:extLst>
              <a:ext uri="{FF2B5EF4-FFF2-40B4-BE49-F238E27FC236}">
                <a16:creationId xmlns:a16="http://schemas.microsoft.com/office/drawing/2014/main" id="{559C9C07-19B4-4253-AC36-D5E6599E34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0CDF2-5784-4179-BCF5-DB5C00ADCCCD}"/>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305785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9983-AD6B-45BD-99B6-769029710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90B600-B9DB-43FA-BDD0-DA5B56507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A2EDDD-DC10-485C-AEBD-58DD89578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8AFCDA-AFC8-43E8-8E7C-112743599DC3}"/>
              </a:ext>
            </a:extLst>
          </p:cNvPr>
          <p:cNvSpPr>
            <a:spLocks noGrp="1"/>
          </p:cNvSpPr>
          <p:nvPr>
            <p:ph type="dt" sz="half" idx="10"/>
          </p:nvPr>
        </p:nvSpPr>
        <p:spPr/>
        <p:txBody>
          <a:bodyPr/>
          <a:lstStyle/>
          <a:p>
            <a:fld id="{179B8A03-618F-40EF-BC8F-522641834DEC}" type="datetimeFigureOut">
              <a:rPr lang="en-US" smtClean="0"/>
              <a:t>5/13/2020</a:t>
            </a:fld>
            <a:endParaRPr lang="en-US"/>
          </a:p>
        </p:txBody>
      </p:sp>
      <p:sp>
        <p:nvSpPr>
          <p:cNvPr id="6" name="Footer Placeholder 5">
            <a:extLst>
              <a:ext uri="{FF2B5EF4-FFF2-40B4-BE49-F238E27FC236}">
                <a16:creationId xmlns:a16="http://schemas.microsoft.com/office/drawing/2014/main" id="{A277E84C-1E67-4249-9FB6-FFDD34A8E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7CF9D-FA0F-4C48-9AA1-6373CA98BE7C}"/>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129481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DB95-3582-41A4-B1AE-02F398F87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D4C78-04DE-4B15-AB0A-6323F7A629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6638D-F545-4007-A7C3-2C303080F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BAC6AC-A501-4ED2-84C7-EAF2254E9B11}"/>
              </a:ext>
            </a:extLst>
          </p:cNvPr>
          <p:cNvSpPr>
            <a:spLocks noGrp="1"/>
          </p:cNvSpPr>
          <p:nvPr>
            <p:ph type="dt" sz="half" idx="10"/>
          </p:nvPr>
        </p:nvSpPr>
        <p:spPr/>
        <p:txBody>
          <a:bodyPr/>
          <a:lstStyle/>
          <a:p>
            <a:fld id="{179B8A03-618F-40EF-BC8F-522641834DEC}" type="datetimeFigureOut">
              <a:rPr lang="en-US" smtClean="0"/>
              <a:t>5/13/2020</a:t>
            </a:fld>
            <a:endParaRPr lang="en-US"/>
          </a:p>
        </p:txBody>
      </p:sp>
      <p:sp>
        <p:nvSpPr>
          <p:cNvPr id="6" name="Footer Placeholder 5">
            <a:extLst>
              <a:ext uri="{FF2B5EF4-FFF2-40B4-BE49-F238E27FC236}">
                <a16:creationId xmlns:a16="http://schemas.microsoft.com/office/drawing/2014/main" id="{B8759AFF-7615-4E04-8376-0D23E5A5A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B9264-EBC8-49F2-9363-29AC3371C543}"/>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43172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8F787-CC0E-406B-9B9A-F29207312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A8092-F0BF-4A16-A9ED-259E2680FD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2F472-50D0-43C5-9059-CF8AE4892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B8A03-618F-40EF-BC8F-522641834DEC}" type="datetimeFigureOut">
              <a:rPr lang="en-US" smtClean="0"/>
              <a:t>5/13/2020</a:t>
            </a:fld>
            <a:endParaRPr lang="en-US"/>
          </a:p>
        </p:txBody>
      </p:sp>
      <p:sp>
        <p:nvSpPr>
          <p:cNvPr id="5" name="Footer Placeholder 4">
            <a:extLst>
              <a:ext uri="{FF2B5EF4-FFF2-40B4-BE49-F238E27FC236}">
                <a16:creationId xmlns:a16="http://schemas.microsoft.com/office/drawing/2014/main" id="{CB20AA91-4ECF-412B-A775-4F92E49C74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70816C-5DD6-4FC2-8150-7E11A1FDA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3321A-3DE0-42E2-88DD-FED1AD781C7D}" type="slidenum">
              <a:rPr lang="en-US" smtClean="0"/>
              <a:t>‹#›</a:t>
            </a:fld>
            <a:endParaRPr lang="en-US"/>
          </a:p>
        </p:txBody>
      </p:sp>
    </p:spTree>
    <p:extLst>
      <p:ext uri="{BB962C8B-B14F-4D97-AF65-F5344CB8AC3E}">
        <p14:creationId xmlns:p14="http://schemas.microsoft.com/office/powerpoint/2010/main" val="139935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1.png"/><Relationship Id="rId18" Type="http://schemas.openxmlformats.org/officeDocument/2006/relationships/image" Target="../media/image45.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40.png"/><Relationship Id="rId17" Type="http://schemas.openxmlformats.org/officeDocument/2006/relationships/image" Target="../media/image44.png"/><Relationship Id="rId2" Type="http://schemas.openxmlformats.org/officeDocument/2006/relationships/notesSlide" Target="../notesSlides/notesSlide2.xml"/><Relationship Id="rId16"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image" Target="../media/image39.png"/><Relationship Id="rId5" Type="http://schemas.openxmlformats.org/officeDocument/2006/relationships/diagramQuickStyle" Target="../diagrams/quickStyle3.xml"/><Relationship Id="rId15" Type="http://schemas.openxmlformats.org/officeDocument/2006/relationships/image" Target="../media/image42.png"/><Relationship Id="rId10" Type="http://schemas.openxmlformats.org/officeDocument/2006/relationships/slide" Target="slide18.xml"/><Relationship Id="rId4" Type="http://schemas.openxmlformats.org/officeDocument/2006/relationships/diagramLayout" Target="../diagrams/layout3.xml"/><Relationship Id="rId9" Type="http://schemas.openxmlformats.org/officeDocument/2006/relationships/slide" Target="slide10.xml"/><Relationship Id="rId14" Type="http://schemas.microsoft.com/office/2007/relationships/hdphoto" Target="../media/hdphoto7.wdp"/></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slide" Target="slide18.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slide" Target="slide18.xml"/><Relationship Id="rId7" Type="http://schemas.openxmlformats.org/officeDocument/2006/relationships/diagramColors" Target="../diagrams/colors4.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slide" Target="slide18.xml"/><Relationship Id="rId7" Type="http://schemas.openxmlformats.org/officeDocument/2006/relationships/diagramColors" Target="../diagrams/colors5.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slide" Target="slide18.xml"/><Relationship Id="rId7" Type="http://schemas.openxmlformats.org/officeDocument/2006/relationships/diagramColors" Target="../diagrams/colors6.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slide" Target="slide18.xml"/><Relationship Id="rId7" Type="http://schemas.openxmlformats.org/officeDocument/2006/relationships/diagramColors" Target="../diagrams/colors7.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emf"/><Relationship Id="rId14" Type="http://schemas.openxmlformats.org/officeDocument/2006/relationships/image" Target="../media/image59.png"/></Relationships>
</file>

<file path=ppt/slides/_rels/slide1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0.png"/><Relationship Id="rId7" Type="http://schemas.openxmlformats.org/officeDocument/2006/relationships/image" Target="../media/image6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2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2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2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4.wdp"/><Relationship Id="rId7" Type="http://schemas.openxmlformats.org/officeDocument/2006/relationships/image" Target="../media/image15.png"/><Relationship Id="rId12"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1588" y="-45156"/>
            <a:ext cx="5422900" cy="678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 Placeholder 1"/>
          <p:cNvSpPr>
            <a:spLocks noGrp="1"/>
          </p:cNvSpPr>
          <p:nvPr>
            <p:ph type="body" idx="1"/>
          </p:nvPr>
        </p:nvSpPr>
        <p:spPr>
          <a:xfrm>
            <a:off x="5776990" y="3883510"/>
            <a:ext cx="6300787" cy="519331"/>
          </a:xfrm>
          <a:prstGeom prst="rect">
            <a:avLst/>
          </a:prstGeom>
        </p:spPr>
        <p:txBody>
          <a:bodyPr>
            <a:normAutofit lnSpcReduction="10000"/>
          </a:bodyPr>
          <a:lstStyle/>
          <a:p>
            <a:pPr>
              <a:spcBef>
                <a:spcPts val="0"/>
              </a:spcBef>
              <a:defRPr/>
            </a:pPr>
            <a:r>
              <a:rPr lang="en-US" dirty="0"/>
              <a:t>Dec 2019 (v1.0)</a:t>
            </a:r>
          </a:p>
          <a:p>
            <a:pPr>
              <a:spcBef>
                <a:spcPts val="0"/>
              </a:spcBef>
              <a:defRPr/>
            </a:pPr>
            <a:r>
              <a:rPr lang="en-US" dirty="0"/>
              <a:t>Anju Chopra</a:t>
            </a:r>
            <a:endParaRPr dirty="0"/>
          </a:p>
        </p:txBody>
      </p:sp>
      <p:sp>
        <p:nvSpPr>
          <p:cNvPr id="18436" name="Title 3"/>
          <p:cNvSpPr>
            <a:spLocks noGrp="1"/>
          </p:cNvSpPr>
          <p:nvPr>
            <p:ph type="title"/>
          </p:nvPr>
        </p:nvSpPr>
        <p:spPr bwMode="auto">
          <a:xfrm>
            <a:off x="5774569" y="2066926"/>
            <a:ext cx="6303208" cy="136207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eaLnBrk="1" hangingPunct="1"/>
            <a:r>
              <a:rPr lang="en-IN"/>
              <a:t>Cognitive Customer Engagement </a:t>
            </a:r>
            <a:br>
              <a:rPr lang="en-IN"/>
            </a:br>
            <a:endParaRPr lang="en-US">
              <a:latin typeface="Arial Narrow Bold" charset="0"/>
            </a:endParaRPr>
          </a:p>
        </p:txBody>
      </p:sp>
      <p:grpSp>
        <p:nvGrpSpPr>
          <p:cNvPr id="18437" name="Group 8"/>
          <p:cNvGrpSpPr>
            <a:grpSpLocks/>
          </p:cNvGrpSpPr>
          <p:nvPr/>
        </p:nvGrpSpPr>
        <p:grpSpPr bwMode="auto">
          <a:xfrm>
            <a:off x="2798764" y="5430843"/>
            <a:ext cx="2276475" cy="996951"/>
            <a:chOff x="9207671" y="4883183"/>
            <a:chExt cx="2278499" cy="998208"/>
          </a:xfrm>
        </p:grpSpPr>
        <p:pic>
          <p:nvPicPr>
            <p:cNvPr id="18438" name="Picture 9" descr="DBD_Text.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26571" y="4883183"/>
              <a:ext cx="1959599" cy="50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9" name="Picture 10" descr="DBD_Text.png"/>
            <p:cNvPicPr>
              <a:picLocks noChangeAspect="1"/>
            </p:cNvPicPr>
            <p:nvPr/>
          </p:nvPicPr>
          <p:blipFill>
            <a:blip r:embed="rId5" cstate="email">
              <a:extLst>
                <a:ext uri="{28A0092B-C50C-407E-A947-70E740481C1C}">
                  <a14:useLocalDpi xmlns:a14="http://schemas.microsoft.com/office/drawing/2010/main"/>
                </a:ext>
              </a:extLst>
            </a:blip>
            <a:srcRect l="47200"/>
            <a:stretch>
              <a:fillRect/>
            </a:stretch>
          </p:blipFill>
          <p:spPr bwMode="auto">
            <a:xfrm>
              <a:off x="9207671" y="5373216"/>
              <a:ext cx="2192090" cy="50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9" name="Rectangle 8">
            <a:extLst>
              <a:ext uri="{FF2B5EF4-FFF2-40B4-BE49-F238E27FC236}">
                <a16:creationId xmlns:a16="http://schemas.microsoft.com/office/drawing/2014/main" id="{1C9B1C4F-0D3B-41E2-AF56-E00207893460}"/>
              </a:ext>
            </a:extLst>
          </p:cNvPr>
          <p:cNvSpPr/>
          <p:nvPr/>
        </p:nvSpPr>
        <p:spPr>
          <a:xfrm>
            <a:off x="10987789" y="3075057"/>
            <a:ext cx="1202623" cy="707886"/>
          </a:xfrm>
          <a:prstGeom prst="rect">
            <a:avLst/>
          </a:prstGeom>
        </p:spPr>
        <p:txBody>
          <a:bodyPr wrap="square">
            <a:spAutoFit/>
          </a:bodyPr>
          <a:lstStyle/>
          <a:p>
            <a:r>
              <a:rPr lang="en-US" sz="4000" kern="0" spc="-300" dirty="0">
                <a:ln w="19050">
                  <a:noFill/>
                </a:ln>
                <a:solidFill>
                  <a:schemeClr val="bg1">
                    <a:alpha val="50000"/>
                  </a:schemeClr>
                </a:solidFill>
                <a:latin typeface="Arial" panose="020B0604020202020204" pitchFamily="34" charset="0"/>
                <a:cs typeface="Arial" pitchFamily="34" charset="0"/>
              </a:rPr>
              <a:t>CCE</a:t>
            </a:r>
            <a:endParaRPr lang="en-US" sz="4000" spc="-300" dirty="0">
              <a:ln w="19050">
                <a:noFill/>
              </a:ln>
              <a:solidFill>
                <a:schemeClr val="bg1">
                  <a:alpha val="50000"/>
                </a:schemeClr>
              </a:solidFill>
            </a:endParaRPr>
          </a:p>
        </p:txBody>
      </p:sp>
    </p:spTree>
    <p:extLst>
      <p:ext uri="{BB962C8B-B14F-4D97-AF65-F5344CB8AC3E}">
        <p14:creationId xmlns:p14="http://schemas.microsoft.com/office/powerpoint/2010/main" val="155378353"/>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2FE8663-CF6E-448F-83A3-DC7E22D54AAA}"/>
              </a:ext>
            </a:extLst>
          </p:cNvPr>
          <p:cNvSpPr/>
          <p:nvPr/>
        </p:nvSpPr>
        <p:spPr>
          <a:xfrm>
            <a:off x="1589429" y="140674"/>
            <a:ext cx="10267791" cy="62882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912A72C5-7F20-4774-A380-FDE63EF5711D}"/>
              </a:ext>
            </a:extLst>
          </p:cNvPr>
          <p:cNvSpPr/>
          <p:nvPr/>
        </p:nvSpPr>
        <p:spPr>
          <a:xfrm>
            <a:off x="319911" y="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Flowchart: Terminator 5">
            <a:extLst>
              <a:ext uri="{FF2B5EF4-FFF2-40B4-BE49-F238E27FC236}">
                <a16:creationId xmlns:a16="http://schemas.microsoft.com/office/drawing/2014/main" id="{A8F1FDFE-2679-4AAD-BCC3-6703E76B2521}"/>
              </a:ext>
            </a:extLst>
          </p:cNvPr>
          <p:cNvSpPr/>
          <p:nvPr/>
        </p:nvSpPr>
        <p:spPr>
          <a:xfrm>
            <a:off x="692042" y="2053652"/>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841259-8542-4474-B8C5-85FB0711E697}"/>
              </a:ext>
            </a:extLst>
          </p:cNvPr>
          <p:cNvSpPr/>
          <p:nvPr/>
        </p:nvSpPr>
        <p:spPr>
          <a:xfrm>
            <a:off x="629267" y="1999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Flowchart: Terminator 5">
            <a:extLst>
              <a:ext uri="{FF2B5EF4-FFF2-40B4-BE49-F238E27FC236}">
                <a16:creationId xmlns:a16="http://schemas.microsoft.com/office/drawing/2014/main" id="{3C7A699F-A52C-47D1-AF5A-21A322A890DC}"/>
              </a:ext>
            </a:extLst>
          </p:cNvPr>
          <p:cNvSpPr/>
          <p:nvPr/>
        </p:nvSpPr>
        <p:spPr>
          <a:xfrm>
            <a:off x="620135" y="2051216"/>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BEACF1-38AB-4177-8A42-EDB6A627342A}"/>
              </a:ext>
            </a:extLst>
          </p:cNvPr>
          <p:cNvSpPr/>
          <p:nvPr/>
        </p:nvSpPr>
        <p:spPr>
          <a:xfrm>
            <a:off x="936872" y="750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Flowchart: Terminator 5">
            <a:extLst>
              <a:ext uri="{FF2B5EF4-FFF2-40B4-BE49-F238E27FC236}">
                <a16:creationId xmlns:a16="http://schemas.microsoft.com/office/drawing/2014/main" id="{537C1074-A5C9-456C-94B1-196DA56F8877}"/>
              </a:ext>
            </a:extLst>
          </p:cNvPr>
          <p:cNvSpPr/>
          <p:nvPr/>
        </p:nvSpPr>
        <p:spPr>
          <a:xfrm>
            <a:off x="955954" y="2057075"/>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71D7AF-72FB-4F86-9141-C68ACB77B6DD}"/>
              </a:ext>
            </a:extLst>
          </p:cNvPr>
          <p:cNvSpPr/>
          <p:nvPr/>
        </p:nvSpPr>
        <p:spPr>
          <a:xfrm>
            <a:off x="1258547" y="9077"/>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Flowchart: Terminator 5">
            <a:extLst>
              <a:ext uri="{FF2B5EF4-FFF2-40B4-BE49-F238E27FC236}">
                <a16:creationId xmlns:a16="http://schemas.microsoft.com/office/drawing/2014/main" id="{65323264-EC11-4F63-9B78-E5DDED1D1784}"/>
              </a:ext>
            </a:extLst>
          </p:cNvPr>
          <p:cNvSpPr/>
          <p:nvPr/>
        </p:nvSpPr>
        <p:spPr>
          <a:xfrm>
            <a:off x="1303755" y="2061151"/>
            <a:ext cx="262398"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6580B5-40F7-47B5-BE8E-9A3AA6DD7F3A}"/>
              </a:ext>
            </a:extLst>
          </p:cNvPr>
          <p:cNvSpPr/>
          <p:nvPr/>
        </p:nvSpPr>
        <p:spPr>
          <a:xfrm>
            <a:off x="0" y="3424009"/>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DA12F09A-8528-496A-AF6F-40A06C7EF655}"/>
              </a:ext>
            </a:extLst>
          </p:cNvPr>
          <p:cNvSpPr txBox="1"/>
          <p:nvPr/>
        </p:nvSpPr>
        <p:spPr>
          <a:xfrm rot="16200000">
            <a:off x="533666" y="2982108"/>
            <a:ext cx="1802578" cy="461665"/>
          </a:xfrm>
          <a:prstGeom prst="rect">
            <a:avLst/>
          </a:prstGeom>
          <a:noFill/>
        </p:spPr>
        <p:txBody>
          <a:bodyPr wrap="square" rtlCol="0">
            <a:spAutoFit/>
          </a:bodyPr>
          <a:lstStyle/>
          <a:p>
            <a:r>
              <a:rPr lang="en-US" sz="2400" dirty="0">
                <a:solidFill>
                  <a:schemeClr val="bg1"/>
                </a:solidFill>
              </a:rPr>
              <a:t>Chatbot</a:t>
            </a:r>
          </a:p>
        </p:txBody>
      </p:sp>
      <p:sp>
        <p:nvSpPr>
          <p:cNvPr id="33" name="TextBox 32">
            <a:extLst>
              <a:ext uri="{FF2B5EF4-FFF2-40B4-BE49-F238E27FC236}">
                <a16:creationId xmlns:a16="http://schemas.microsoft.com/office/drawing/2014/main" id="{74314940-B987-4F19-B57F-96A427DDCCA6}"/>
              </a:ext>
            </a:extLst>
          </p:cNvPr>
          <p:cNvSpPr txBox="1"/>
          <p:nvPr/>
        </p:nvSpPr>
        <p:spPr>
          <a:xfrm rot="16200000">
            <a:off x="186819" y="3040455"/>
            <a:ext cx="1802578" cy="461665"/>
          </a:xfrm>
          <a:prstGeom prst="rect">
            <a:avLst/>
          </a:prstGeom>
          <a:noFill/>
        </p:spPr>
        <p:txBody>
          <a:bodyPr wrap="square" rtlCol="0">
            <a:spAutoFit/>
          </a:bodyPr>
          <a:lstStyle/>
          <a:p>
            <a:r>
              <a:rPr lang="en-US" sz="2400" dirty="0" err="1">
                <a:solidFill>
                  <a:schemeClr val="bg1"/>
                </a:solidFill>
              </a:rPr>
              <a:t>Voicebot</a:t>
            </a:r>
            <a:endParaRPr lang="en-US" sz="2400" dirty="0">
              <a:solidFill>
                <a:schemeClr val="bg1"/>
              </a:solidFill>
            </a:endParaRPr>
          </a:p>
        </p:txBody>
      </p:sp>
      <p:sp>
        <p:nvSpPr>
          <p:cNvPr id="34" name="TextBox 33">
            <a:extLst>
              <a:ext uri="{FF2B5EF4-FFF2-40B4-BE49-F238E27FC236}">
                <a16:creationId xmlns:a16="http://schemas.microsoft.com/office/drawing/2014/main" id="{509869CB-ECDB-4809-9633-ED8BE5BB1115}"/>
              </a:ext>
            </a:extLst>
          </p:cNvPr>
          <p:cNvSpPr txBox="1"/>
          <p:nvPr/>
        </p:nvSpPr>
        <p:spPr>
          <a:xfrm rot="16200000">
            <a:off x="-147368" y="3336849"/>
            <a:ext cx="1802578" cy="461665"/>
          </a:xfrm>
          <a:prstGeom prst="rect">
            <a:avLst/>
          </a:prstGeom>
          <a:noFill/>
        </p:spPr>
        <p:txBody>
          <a:bodyPr wrap="square" rtlCol="0">
            <a:spAutoFit/>
          </a:bodyPr>
          <a:lstStyle/>
          <a:p>
            <a:r>
              <a:rPr lang="en-US" sz="2400" dirty="0">
                <a:solidFill>
                  <a:schemeClr val="bg1"/>
                </a:solidFill>
              </a:rPr>
              <a:t>Agent Assist</a:t>
            </a:r>
          </a:p>
        </p:txBody>
      </p:sp>
      <p:grpSp>
        <p:nvGrpSpPr>
          <p:cNvPr id="5" name="Group 4">
            <a:extLst>
              <a:ext uri="{FF2B5EF4-FFF2-40B4-BE49-F238E27FC236}">
                <a16:creationId xmlns:a16="http://schemas.microsoft.com/office/drawing/2014/main" id="{8A7B8F1C-1434-4633-B66D-17EF21BBD72A}"/>
              </a:ext>
            </a:extLst>
          </p:cNvPr>
          <p:cNvGrpSpPr/>
          <p:nvPr/>
        </p:nvGrpSpPr>
        <p:grpSpPr>
          <a:xfrm>
            <a:off x="11578933" y="-4991"/>
            <a:ext cx="645296" cy="6858000"/>
            <a:chOff x="3082967" y="9999"/>
            <a:chExt cx="645296" cy="6858000"/>
          </a:xfrm>
        </p:grpSpPr>
        <p:sp>
          <p:nvSpPr>
            <p:cNvPr id="16" name="Rectangle 15">
              <a:extLst>
                <a:ext uri="{FF2B5EF4-FFF2-40B4-BE49-F238E27FC236}">
                  <a16:creationId xmlns:a16="http://schemas.microsoft.com/office/drawing/2014/main" id="{97F1517B-46F6-42B0-ABEC-549DA247CD35}"/>
                </a:ext>
              </a:extLst>
            </p:cNvPr>
            <p:cNvSpPr/>
            <p:nvPr/>
          </p:nvSpPr>
          <p:spPr>
            <a:xfrm>
              <a:off x="3082967" y="9999"/>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1" name="Flowchart: Terminator 5">
              <a:extLst>
                <a:ext uri="{FF2B5EF4-FFF2-40B4-BE49-F238E27FC236}">
                  <a16:creationId xmlns:a16="http://schemas.microsoft.com/office/drawing/2014/main" id="{276C7C38-6A03-47C5-86A7-6EA99773ED40}"/>
                </a:ext>
              </a:extLst>
            </p:cNvPr>
            <p:cNvSpPr/>
            <p:nvPr/>
          </p:nvSpPr>
          <p:spPr>
            <a:xfrm>
              <a:off x="3157918" y="2076141"/>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1E203B8-7536-405F-A6AE-FD972CECD0D2}"/>
                </a:ext>
              </a:extLst>
            </p:cNvPr>
            <p:cNvSpPr txBox="1"/>
            <p:nvPr/>
          </p:nvSpPr>
          <p:spPr>
            <a:xfrm rot="16200000">
              <a:off x="2596142" y="3014968"/>
              <a:ext cx="1802578" cy="461665"/>
            </a:xfrm>
            <a:prstGeom prst="rect">
              <a:avLst/>
            </a:prstGeom>
            <a:noFill/>
          </p:spPr>
          <p:txBody>
            <a:bodyPr wrap="square" rtlCol="0">
              <a:spAutoFit/>
            </a:bodyPr>
            <a:lstStyle/>
            <a:p>
              <a:r>
                <a:rPr lang="en-US" sz="2400" dirty="0">
                  <a:solidFill>
                    <a:schemeClr val="bg1"/>
                  </a:solidFill>
                </a:rPr>
                <a:t>Emailbot</a:t>
              </a:r>
            </a:p>
          </p:txBody>
        </p:sp>
      </p:grpSp>
      <p:sp>
        <p:nvSpPr>
          <p:cNvPr id="24" name="Oval 23">
            <a:extLst>
              <a:ext uri="{FF2B5EF4-FFF2-40B4-BE49-F238E27FC236}">
                <a16:creationId xmlns:a16="http://schemas.microsoft.com/office/drawing/2014/main" id="{ACBCA897-4918-43A0-95FE-998E7EE9F7CB}"/>
              </a:ext>
            </a:extLst>
          </p:cNvPr>
          <p:cNvSpPr/>
          <p:nvPr/>
        </p:nvSpPr>
        <p:spPr>
          <a:xfrm>
            <a:off x="11558333" y="3492708"/>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37" name="Diagram 36">
            <a:extLst>
              <a:ext uri="{FF2B5EF4-FFF2-40B4-BE49-F238E27FC236}">
                <a16:creationId xmlns:a16="http://schemas.microsoft.com/office/drawing/2014/main" id="{B604B1E4-F18F-413F-A31D-5E27FEF435DF}"/>
              </a:ext>
            </a:extLst>
          </p:cNvPr>
          <p:cNvGraphicFramePr/>
          <p:nvPr>
            <p:extLst>
              <p:ext uri="{D42A27DB-BD31-4B8C-83A1-F6EECF244321}">
                <p14:modId xmlns:p14="http://schemas.microsoft.com/office/powerpoint/2010/main" val="4140941174"/>
              </p:ext>
            </p:extLst>
          </p:nvPr>
        </p:nvGraphicFramePr>
        <p:xfrm>
          <a:off x="1710996" y="908782"/>
          <a:ext cx="9852300" cy="5536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3" name="Picture 14" descr="Image result for Reporting">
            <a:extLst>
              <a:ext uri="{FF2B5EF4-FFF2-40B4-BE49-F238E27FC236}">
                <a16:creationId xmlns:a16="http://schemas.microsoft.com/office/drawing/2014/main" id="{6410259C-6531-4738-81B9-1E22A75BB69A}"/>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0962249" y="5714242"/>
            <a:ext cx="469952" cy="469952"/>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Terminator 2">
            <a:extLst>
              <a:ext uri="{FF2B5EF4-FFF2-40B4-BE49-F238E27FC236}">
                <a16:creationId xmlns:a16="http://schemas.microsoft.com/office/drawing/2014/main" id="{04312F19-0112-4F01-9D46-E30620AA77A5}"/>
              </a:ext>
            </a:extLst>
          </p:cNvPr>
          <p:cNvSpPr/>
          <p:nvPr/>
        </p:nvSpPr>
        <p:spPr>
          <a:xfrm>
            <a:off x="5968774" y="5793658"/>
            <a:ext cx="396082" cy="336292"/>
          </a:xfrm>
          <a:prstGeom prst="flowChartTerminator">
            <a:avLst/>
          </a:prstGeom>
          <a:solidFill>
            <a:srgbClr val="D5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a:extLst>
              <a:ext uri="{FF2B5EF4-FFF2-40B4-BE49-F238E27FC236}">
                <a16:creationId xmlns:a16="http://schemas.microsoft.com/office/drawing/2014/main" id="{0EE5ED33-FDF0-49E7-A71E-B888A07147D5}"/>
              </a:ext>
            </a:extLst>
          </p:cNvPr>
          <p:cNvSpPr txBox="1">
            <a:spLocks/>
          </p:cNvSpPr>
          <p:nvPr/>
        </p:nvSpPr>
        <p:spPr>
          <a:xfrm>
            <a:off x="3819297" y="156566"/>
            <a:ext cx="7138521" cy="6569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Available Features – EmailBot </a:t>
            </a:r>
          </a:p>
        </p:txBody>
      </p:sp>
      <p:sp>
        <p:nvSpPr>
          <p:cNvPr id="47" name="Oval 46">
            <a:hlinkClick r:id="rId9" action="ppaction://hlinksldjump"/>
            <a:extLst>
              <a:ext uri="{FF2B5EF4-FFF2-40B4-BE49-F238E27FC236}">
                <a16:creationId xmlns:a16="http://schemas.microsoft.com/office/drawing/2014/main" id="{1D03E8FB-51D5-491A-9C6C-2AC9DB6179FD}"/>
              </a:ext>
            </a:extLst>
          </p:cNvPr>
          <p:cNvSpPr/>
          <p:nvPr/>
        </p:nvSpPr>
        <p:spPr>
          <a:xfrm>
            <a:off x="7946490" y="6529822"/>
            <a:ext cx="283112" cy="225413"/>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CED67B7-18B7-4B67-9FEB-9BC1DED019AB}"/>
              </a:ext>
            </a:extLst>
          </p:cNvPr>
          <p:cNvSpPr/>
          <p:nvPr/>
        </p:nvSpPr>
        <p:spPr>
          <a:xfrm>
            <a:off x="6874693" y="6524202"/>
            <a:ext cx="283112" cy="22541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Oval 48">
            <a:hlinkClick r:id="rId10" action="ppaction://hlinksldjump"/>
            <a:extLst>
              <a:ext uri="{FF2B5EF4-FFF2-40B4-BE49-F238E27FC236}">
                <a16:creationId xmlns:a16="http://schemas.microsoft.com/office/drawing/2014/main" id="{920BE55F-F3FC-412D-8CE8-BC1AC93EDC5D}"/>
              </a:ext>
            </a:extLst>
          </p:cNvPr>
          <p:cNvSpPr/>
          <p:nvPr/>
        </p:nvSpPr>
        <p:spPr>
          <a:xfrm>
            <a:off x="7379939" y="6524202"/>
            <a:ext cx="283112" cy="225413"/>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FC86F961-6A4F-4BFD-8CA3-5851985CCF31}"/>
              </a:ext>
            </a:extLst>
          </p:cNvPr>
          <p:cNvSpPr/>
          <p:nvPr/>
        </p:nvSpPr>
        <p:spPr>
          <a:xfrm>
            <a:off x="6338795" y="6524202"/>
            <a:ext cx="283112" cy="225413"/>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60FE92B-A120-48F7-8162-45D920FD63C3}"/>
              </a:ext>
            </a:extLst>
          </p:cNvPr>
          <p:cNvSpPr/>
          <p:nvPr/>
        </p:nvSpPr>
        <p:spPr>
          <a:xfrm>
            <a:off x="5812949" y="6524202"/>
            <a:ext cx="283112" cy="225413"/>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2E57D6F-00B4-4E34-8406-D28B32E769EA}"/>
              </a:ext>
            </a:extLst>
          </p:cNvPr>
          <p:cNvSpPr/>
          <p:nvPr/>
        </p:nvSpPr>
        <p:spPr>
          <a:xfrm>
            <a:off x="5246398" y="6524202"/>
            <a:ext cx="283112" cy="22541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B6C58FB-73B8-4F74-ADC5-06AA5097FA8C}"/>
              </a:ext>
            </a:extLst>
          </p:cNvPr>
          <p:cNvSpPr/>
          <p:nvPr/>
        </p:nvSpPr>
        <p:spPr>
          <a:xfrm>
            <a:off x="2" y="1"/>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4" name="Flowchart: Terminator 5">
            <a:extLst>
              <a:ext uri="{FF2B5EF4-FFF2-40B4-BE49-F238E27FC236}">
                <a16:creationId xmlns:a16="http://schemas.microsoft.com/office/drawing/2014/main" id="{6272CE0A-B866-4C00-BE8F-5DB58277E628}"/>
              </a:ext>
            </a:extLst>
          </p:cNvPr>
          <p:cNvSpPr/>
          <p:nvPr/>
        </p:nvSpPr>
        <p:spPr>
          <a:xfrm>
            <a:off x="-4463" y="2071142"/>
            <a:ext cx="274706"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CFADDE0-13F5-4717-8A58-C1F48759269A}"/>
              </a:ext>
            </a:extLst>
          </p:cNvPr>
          <p:cNvSpPr txBox="1"/>
          <p:nvPr/>
        </p:nvSpPr>
        <p:spPr>
          <a:xfrm rot="16200000">
            <a:off x="-695161" y="3406690"/>
            <a:ext cx="1650802" cy="461665"/>
          </a:xfrm>
          <a:prstGeom prst="rect">
            <a:avLst/>
          </a:prstGeom>
          <a:noFill/>
        </p:spPr>
        <p:txBody>
          <a:bodyPr wrap="square" rtlCol="0">
            <a:spAutoFit/>
          </a:bodyPr>
          <a:lstStyle/>
          <a:p>
            <a:r>
              <a:rPr lang="en-US" sz="2400" dirty="0">
                <a:solidFill>
                  <a:schemeClr val="bg1"/>
                </a:solidFill>
              </a:rPr>
              <a:t>Survey Bot</a:t>
            </a:r>
          </a:p>
        </p:txBody>
      </p:sp>
      <p:sp>
        <p:nvSpPr>
          <p:cNvPr id="91" name="Flowchart: Terminator 5">
            <a:extLst>
              <a:ext uri="{FF2B5EF4-FFF2-40B4-BE49-F238E27FC236}">
                <a16:creationId xmlns:a16="http://schemas.microsoft.com/office/drawing/2014/main" id="{34E7647C-39D6-4E62-AA23-72947DA2B7C3}"/>
              </a:ext>
            </a:extLst>
          </p:cNvPr>
          <p:cNvSpPr/>
          <p:nvPr/>
        </p:nvSpPr>
        <p:spPr>
          <a:xfrm>
            <a:off x="337291" y="2051216"/>
            <a:ext cx="235343"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D163AD3-7B8A-4C96-B1FD-5A67014A6226}"/>
              </a:ext>
            </a:extLst>
          </p:cNvPr>
          <p:cNvSpPr txBox="1"/>
          <p:nvPr/>
        </p:nvSpPr>
        <p:spPr>
          <a:xfrm rot="16200000">
            <a:off x="-454708" y="3193176"/>
            <a:ext cx="1802578" cy="461665"/>
          </a:xfrm>
          <a:prstGeom prst="rect">
            <a:avLst/>
          </a:prstGeom>
          <a:noFill/>
        </p:spPr>
        <p:txBody>
          <a:bodyPr wrap="square" rtlCol="0">
            <a:spAutoFit/>
          </a:bodyPr>
          <a:lstStyle/>
          <a:p>
            <a:r>
              <a:rPr lang="en-US" sz="2400" dirty="0" err="1">
                <a:solidFill>
                  <a:schemeClr val="bg1"/>
                </a:solidFill>
              </a:rPr>
              <a:t>Trainerbot</a:t>
            </a:r>
            <a:endParaRPr lang="en-US" sz="2400" dirty="0">
              <a:solidFill>
                <a:schemeClr val="bg1"/>
              </a:solidFill>
            </a:endParaRPr>
          </a:p>
        </p:txBody>
      </p:sp>
      <p:sp>
        <p:nvSpPr>
          <p:cNvPr id="92" name="Flowchart: Terminator 91">
            <a:extLst>
              <a:ext uri="{FF2B5EF4-FFF2-40B4-BE49-F238E27FC236}">
                <a16:creationId xmlns:a16="http://schemas.microsoft.com/office/drawing/2014/main" id="{558D252A-8597-4D4E-AB81-CD509E62CCB7}"/>
              </a:ext>
            </a:extLst>
          </p:cNvPr>
          <p:cNvSpPr/>
          <p:nvPr/>
        </p:nvSpPr>
        <p:spPr>
          <a:xfrm>
            <a:off x="3478910" y="2934995"/>
            <a:ext cx="396082" cy="336292"/>
          </a:xfrm>
          <a:prstGeom prst="flowChartTerminator">
            <a:avLst/>
          </a:prstGeom>
          <a:solidFill>
            <a:srgbClr val="D5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Terminator 92">
            <a:extLst>
              <a:ext uri="{FF2B5EF4-FFF2-40B4-BE49-F238E27FC236}">
                <a16:creationId xmlns:a16="http://schemas.microsoft.com/office/drawing/2014/main" id="{F8D09311-919D-44B5-8A28-21FB00A9F178}"/>
              </a:ext>
            </a:extLst>
          </p:cNvPr>
          <p:cNvSpPr/>
          <p:nvPr/>
        </p:nvSpPr>
        <p:spPr>
          <a:xfrm>
            <a:off x="5968774" y="2961246"/>
            <a:ext cx="396082" cy="336292"/>
          </a:xfrm>
          <a:prstGeom prst="flowChartTerminator">
            <a:avLst/>
          </a:prstGeom>
          <a:solidFill>
            <a:srgbClr val="D5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Terminator 93">
            <a:extLst>
              <a:ext uri="{FF2B5EF4-FFF2-40B4-BE49-F238E27FC236}">
                <a16:creationId xmlns:a16="http://schemas.microsoft.com/office/drawing/2014/main" id="{A77E5CA6-C07A-4C58-A5E0-30955AE30096}"/>
              </a:ext>
            </a:extLst>
          </p:cNvPr>
          <p:cNvSpPr/>
          <p:nvPr/>
        </p:nvSpPr>
        <p:spPr>
          <a:xfrm>
            <a:off x="8500203" y="2934995"/>
            <a:ext cx="396082" cy="336292"/>
          </a:xfrm>
          <a:prstGeom prst="flowChartTerminator">
            <a:avLst/>
          </a:prstGeom>
          <a:solidFill>
            <a:srgbClr val="D5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Terminator 94">
            <a:extLst>
              <a:ext uri="{FF2B5EF4-FFF2-40B4-BE49-F238E27FC236}">
                <a16:creationId xmlns:a16="http://schemas.microsoft.com/office/drawing/2014/main" id="{BDB620D4-01F3-4A12-9DE0-76E0C42810A1}"/>
              </a:ext>
            </a:extLst>
          </p:cNvPr>
          <p:cNvSpPr/>
          <p:nvPr/>
        </p:nvSpPr>
        <p:spPr>
          <a:xfrm>
            <a:off x="10989783" y="2948512"/>
            <a:ext cx="396082" cy="336292"/>
          </a:xfrm>
          <a:prstGeom prst="flowChartTerminator">
            <a:avLst/>
          </a:prstGeom>
          <a:solidFill>
            <a:srgbClr val="D5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8" descr="Image result for integration">
            <a:extLst>
              <a:ext uri="{FF2B5EF4-FFF2-40B4-BE49-F238E27FC236}">
                <a16:creationId xmlns:a16="http://schemas.microsoft.com/office/drawing/2014/main" id="{52B87147-6891-4E83-ADD2-C0FEC4191C04}"/>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5915047" y="2864745"/>
            <a:ext cx="521401" cy="503826"/>
          </a:xfrm>
          <a:prstGeom prst="rect">
            <a:avLst/>
          </a:prstGeom>
          <a:noFill/>
          <a:extLst>
            <a:ext uri="{909E8E84-426E-40DD-AFC4-6F175D3DCCD1}">
              <a14:hiddenFill xmlns:a14="http://schemas.microsoft.com/office/drawing/2010/main">
                <a:solidFill>
                  <a:srgbClr val="FFFFFF"/>
                </a:solidFill>
              </a14:hiddenFill>
            </a:ext>
          </a:extLst>
        </p:spPr>
      </p:pic>
      <p:sp>
        <p:nvSpPr>
          <p:cNvPr id="96" name="Flowchart: Terminator 95">
            <a:extLst>
              <a:ext uri="{FF2B5EF4-FFF2-40B4-BE49-F238E27FC236}">
                <a16:creationId xmlns:a16="http://schemas.microsoft.com/office/drawing/2014/main" id="{73C78E9A-7917-41FC-92DC-148C5A10E1F7}"/>
              </a:ext>
            </a:extLst>
          </p:cNvPr>
          <p:cNvSpPr/>
          <p:nvPr/>
        </p:nvSpPr>
        <p:spPr>
          <a:xfrm>
            <a:off x="3454775" y="5781072"/>
            <a:ext cx="396082" cy="336292"/>
          </a:xfrm>
          <a:prstGeom prst="flowChartTerminator">
            <a:avLst/>
          </a:prstGeom>
          <a:solidFill>
            <a:srgbClr val="D5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Terminator 96">
            <a:extLst>
              <a:ext uri="{FF2B5EF4-FFF2-40B4-BE49-F238E27FC236}">
                <a16:creationId xmlns:a16="http://schemas.microsoft.com/office/drawing/2014/main" id="{5D8659CC-BD47-486C-BA68-6B52A33B0CE9}"/>
              </a:ext>
            </a:extLst>
          </p:cNvPr>
          <p:cNvSpPr/>
          <p:nvPr/>
        </p:nvSpPr>
        <p:spPr>
          <a:xfrm>
            <a:off x="8482773" y="5818055"/>
            <a:ext cx="396082" cy="336292"/>
          </a:xfrm>
          <a:prstGeom prst="flowChartTerminator">
            <a:avLst/>
          </a:prstGeom>
          <a:solidFill>
            <a:srgbClr val="D5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12" descr="Image result for customer">
            <a:extLst>
              <a:ext uri="{FF2B5EF4-FFF2-40B4-BE49-F238E27FC236}">
                <a16:creationId xmlns:a16="http://schemas.microsoft.com/office/drawing/2014/main" id="{79BFC90E-ADF4-4D95-BA8D-FD283467FEC9}"/>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flipH="1">
            <a:off x="8430939" y="5654918"/>
            <a:ext cx="503116" cy="55836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649C102D-8C8A-4442-802B-F34B811EBE0A}"/>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10000" b="90000" l="10000" r="90000">
                        <a14:foregroundMark x1="31667" y1="28571" x2="31667" y2="28571"/>
                        <a14:foregroundMark x1="31667" y1="28571" x2="31667" y2="28571"/>
                        <a14:foregroundMark x1="63333" y1="31429" x2="63333" y2="31429"/>
                        <a14:foregroundMark x1="85000" y1="68571" x2="85000" y2="68571"/>
                        <a14:foregroundMark x1="50000" y1="82857" x2="50000" y2="82857"/>
                        <a14:foregroundMark x1="61667" y1="14286" x2="61667" y2="14286"/>
                        <a14:foregroundMark x1="35000" y1="14286" x2="35000" y2="14286"/>
                      </a14:backgroundRemoval>
                    </a14:imgEffect>
                  </a14:imgLayer>
                </a14:imgProps>
              </a:ext>
            </a:extLst>
          </a:blip>
          <a:stretch>
            <a:fillRect/>
          </a:stretch>
        </p:blipFill>
        <p:spPr>
          <a:xfrm>
            <a:off x="3402493" y="5781072"/>
            <a:ext cx="532490" cy="310619"/>
          </a:xfrm>
          <a:prstGeom prst="rect">
            <a:avLst/>
          </a:prstGeom>
        </p:spPr>
      </p:pic>
      <p:pic>
        <p:nvPicPr>
          <p:cNvPr id="99" name="Picture 2" descr="Image result for email image">
            <a:extLst>
              <a:ext uri="{FF2B5EF4-FFF2-40B4-BE49-F238E27FC236}">
                <a16:creationId xmlns:a16="http://schemas.microsoft.com/office/drawing/2014/main" id="{EAFAFBB7-9AB2-4F08-8777-F548E37E966E}"/>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5896579" y="5682841"/>
            <a:ext cx="541774" cy="538162"/>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8" descr="Image result for actionable">
            <a:extLst>
              <a:ext uri="{FF2B5EF4-FFF2-40B4-BE49-F238E27FC236}">
                <a16:creationId xmlns:a16="http://schemas.microsoft.com/office/drawing/2014/main" id="{1931B2F0-5373-4D4D-BE9E-AD0AD7103D0E}"/>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3342476" y="2789743"/>
            <a:ext cx="712140" cy="57681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Image result for Customer agent icon">
            <a:extLst>
              <a:ext uri="{FF2B5EF4-FFF2-40B4-BE49-F238E27FC236}">
                <a16:creationId xmlns:a16="http://schemas.microsoft.com/office/drawing/2014/main" id="{77A74C24-1C7E-45A7-8C20-E243651CD7AF}"/>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10917686" y="2841746"/>
            <a:ext cx="521401" cy="52140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Image result for category email png">
            <a:extLst>
              <a:ext uri="{FF2B5EF4-FFF2-40B4-BE49-F238E27FC236}">
                <a16:creationId xmlns:a16="http://schemas.microsoft.com/office/drawing/2014/main" id="{9C4E5BA0-A2AB-4F13-B2F5-5D501AC47CC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04830" y="2974958"/>
            <a:ext cx="385739" cy="28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9674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2A72C5-7F20-4774-A380-FDE63EF5711D}"/>
              </a:ext>
            </a:extLst>
          </p:cNvPr>
          <p:cNvSpPr/>
          <p:nvPr/>
        </p:nvSpPr>
        <p:spPr>
          <a:xfrm>
            <a:off x="319911" y="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Flowchart: Terminator 5">
            <a:extLst>
              <a:ext uri="{FF2B5EF4-FFF2-40B4-BE49-F238E27FC236}">
                <a16:creationId xmlns:a16="http://schemas.microsoft.com/office/drawing/2014/main" id="{A8F1FDFE-2679-4AAD-BCC3-6703E76B2521}"/>
              </a:ext>
            </a:extLst>
          </p:cNvPr>
          <p:cNvSpPr/>
          <p:nvPr/>
        </p:nvSpPr>
        <p:spPr>
          <a:xfrm>
            <a:off x="692042" y="2053652"/>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841259-8542-4474-B8C5-85FB0711E697}"/>
              </a:ext>
            </a:extLst>
          </p:cNvPr>
          <p:cNvSpPr/>
          <p:nvPr/>
        </p:nvSpPr>
        <p:spPr>
          <a:xfrm>
            <a:off x="629267" y="1999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Flowchart: Terminator 5">
            <a:extLst>
              <a:ext uri="{FF2B5EF4-FFF2-40B4-BE49-F238E27FC236}">
                <a16:creationId xmlns:a16="http://schemas.microsoft.com/office/drawing/2014/main" id="{3C7A699F-A52C-47D1-AF5A-21A322A890DC}"/>
              </a:ext>
            </a:extLst>
          </p:cNvPr>
          <p:cNvSpPr/>
          <p:nvPr/>
        </p:nvSpPr>
        <p:spPr>
          <a:xfrm>
            <a:off x="620135" y="2051216"/>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BEACF1-38AB-4177-8A42-EDB6A627342A}"/>
              </a:ext>
            </a:extLst>
          </p:cNvPr>
          <p:cNvSpPr/>
          <p:nvPr/>
        </p:nvSpPr>
        <p:spPr>
          <a:xfrm>
            <a:off x="936872" y="750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Flowchart: Terminator 5">
            <a:extLst>
              <a:ext uri="{FF2B5EF4-FFF2-40B4-BE49-F238E27FC236}">
                <a16:creationId xmlns:a16="http://schemas.microsoft.com/office/drawing/2014/main" id="{537C1074-A5C9-456C-94B1-196DA56F8877}"/>
              </a:ext>
            </a:extLst>
          </p:cNvPr>
          <p:cNvSpPr/>
          <p:nvPr/>
        </p:nvSpPr>
        <p:spPr>
          <a:xfrm>
            <a:off x="955954" y="2057075"/>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71D7AF-72FB-4F86-9141-C68ACB77B6DD}"/>
              </a:ext>
            </a:extLst>
          </p:cNvPr>
          <p:cNvSpPr/>
          <p:nvPr/>
        </p:nvSpPr>
        <p:spPr>
          <a:xfrm>
            <a:off x="1258547" y="9077"/>
            <a:ext cx="31953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Flowchart: Terminator 5">
            <a:extLst>
              <a:ext uri="{FF2B5EF4-FFF2-40B4-BE49-F238E27FC236}">
                <a16:creationId xmlns:a16="http://schemas.microsoft.com/office/drawing/2014/main" id="{65323264-EC11-4F63-9B78-E5DDED1D1784}"/>
              </a:ext>
            </a:extLst>
          </p:cNvPr>
          <p:cNvSpPr/>
          <p:nvPr/>
        </p:nvSpPr>
        <p:spPr>
          <a:xfrm>
            <a:off x="1303755" y="2061151"/>
            <a:ext cx="262398"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6580B5-40F7-47B5-BE8E-9A3AA6DD7F3A}"/>
              </a:ext>
            </a:extLst>
          </p:cNvPr>
          <p:cNvSpPr/>
          <p:nvPr/>
        </p:nvSpPr>
        <p:spPr>
          <a:xfrm>
            <a:off x="0" y="3424009"/>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DA12F09A-8528-496A-AF6F-40A06C7EF655}"/>
              </a:ext>
            </a:extLst>
          </p:cNvPr>
          <p:cNvSpPr txBox="1"/>
          <p:nvPr/>
        </p:nvSpPr>
        <p:spPr>
          <a:xfrm rot="16200000">
            <a:off x="533667" y="2982108"/>
            <a:ext cx="1802578" cy="461665"/>
          </a:xfrm>
          <a:prstGeom prst="rect">
            <a:avLst/>
          </a:prstGeom>
          <a:noFill/>
        </p:spPr>
        <p:txBody>
          <a:bodyPr wrap="square" rtlCol="0">
            <a:spAutoFit/>
          </a:bodyPr>
          <a:lstStyle/>
          <a:p>
            <a:r>
              <a:rPr lang="en-US" sz="2400" dirty="0">
                <a:solidFill>
                  <a:schemeClr val="bg1"/>
                </a:solidFill>
              </a:rPr>
              <a:t>Chatbot</a:t>
            </a:r>
          </a:p>
        </p:txBody>
      </p:sp>
      <p:sp>
        <p:nvSpPr>
          <p:cNvPr id="33" name="TextBox 32">
            <a:extLst>
              <a:ext uri="{FF2B5EF4-FFF2-40B4-BE49-F238E27FC236}">
                <a16:creationId xmlns:a16="http://schemas.microsoft.com/office/drawing/2014/main" id="{74314940-B987-4F19-B57F-96A427DDCCA6}"/>
              </a:ext>
            </a:extLst>
          </p:cNvPr>
          <p:cNvSpPr txBox="1"/>
          <p:nvPr/>
        </p:nvSpPr>
        <p:spPr>
          <a:xfrm rot="16200000">
            <a:off x="186820" y="3040455"/>
            <a:ext cx="1802578" cy="461665"/>
          </a:xfrm>
          <a:prstGeom prst="rect">
            <a:avLst/>
          </a:prstGeom>
          <a:noFill/>
        </p:spPr>
        <p:txBody>
          <a:bodyPr wrap="square" rtlCol="0">
            <a:spAutoFit/>
          </a:bodyPr>
          <a:lstStyle/>
          <a:p>
            <a:r>
              <a:rPr lang="en-US" sz="2400" dirty="0" err="1">
                <a:solidFill>
                  <a:schemeClr val="bg1"/>
                </a:solidFill>
              </a:rPr>
              <a:t>Voicebot</a:t>
            </a:r>
            <a:endParaRPr lang="en-US" sz="2400" dirty="0">
              <a:solidFill>
                <a:schemeClr val="bg1"/>
              </a:solidFill>
            </a:endParaRPr>
          </a:p>
        </p:txBody>
      </p:sp>
      <p:sp>
        <p:nvSpPr>
          <p:cNvPr id="34" name="TextBox 33">
            <a:extLst>
              <a:ext uri="{FF2B5EF4-FFF2-40B4-BE49-F238E27FC236}">
                <a16:creationId xmlns:a16="http://schemas.microsoft.com/office/drawing/2014/main" id="{509869CB-ECDB-4809-9633-ED8BE5BB1115}"/>
              </a:ext>
            </a:extLst>
          </p:cNvPr>
          <p:cNvSpPr txBox="1"/>
          <p:nvPr/>
        </p:nvSpPr>
        <p:spPr>
          <a:xfrm rot="16200000">
            <a:off x="-147368" y="3336849"/>
            <a:ext cx="1802578" cy="461665"/>
          </a:xfrm>
          <a:prstGeom prst="rect">
            <a:avLst/>
          </a:prstGeom>
          <a:noFill/>
        </p:spPr>
        <p:txBody>
          <a:bodyPr wrap="square" rtlCol="0">
            <a:spAutoFit/>
          </a:bodyPr>
          <a:lstStyle/>
          <a:p>
            <a:r>
              <a:rPr lang="en-US" sz="2400" dirty="0">
                <a:solidFill>
                  <a:schemeClr val="bg1"/>
                </a:solidFill>
              </a:rPr>
              <a:t>Agent Assist</a:t>
            </a:r>
          </a:p>
        </p:txBody>
      </p:sp>
      <p:grpSp>
        <p:nvGrpSpPr>
          <p:cNvPr id="12" name="Group 11">
            <a:extLst>
              <a:ext uri="{FF2B5EF4-FFF2-40B4-BE49-F238E27FC236}">
                <a16:creationId xmlns:a16="http://schemas.microsoft.com/office/drawing/2014/main" id="{11827DC2-1E9C-4904-9B16-E8F88152F256}"/>
              </a:ext>
            </a:extLst>
          </p:cNvPr>
          <p:cNvGrpSpPr/>
          <p:nvPr/>
        </p:nvGrpSpPr>
        <p:grpSpPr>
          <a:xfrm>
            <a:off x="11815333" y="-4991"/>
            <a:ext cx="380927" cy="6858000"/>
            <a:chOff x="4696292" y="9999"/>
            <a:chExt cx="620346" cy="6858000"/>
          </a:xfrm>
        </p:grpSpPr>
        <p:grpSp>
          <p:nvGrpSpPr>
            <p:cNvPr id="5" name="Group 4">
              <a:extLst>
                <a:ext uri="{FF2B5EF4-FFF2-40B4-BE49-F238E27FC236}">
                  <a16:creationId xmlns:a16="http://schemas.microsoft.com/office/drawing/2014/main" id="{8A7B8F1C-1434-4633-B66D-17EF21BBD72A}"/>
                </a:ext>
              </a:extLst>
            </p:cNvPr>
            <p:cNvGrpSpPr/>
            <p:nvPr/>
          </p:nvGrpSpPr>
          <p:grpSpPr>
            <a:xfrm>
              <a:off x="4716752" y="9999"/>
              <a:ext cx="599886" cy="6858000"/>
              <a:chOff x="3082827" y="9999"/>
              <a:chExt cx="599886" cy="6858000"/>
            </a:xfrm>
          </p:grpSpPr>
          <p:sp>
            <p:nvSpPr>
              <p:cNvPr id="16" name="Rectangle 15">
                <a:extLst>
                  <a:ext uri="{FF2B5EF4-FFF2-40B4-BE49-F238E27FC236}">
                    <a16:creationId xmlns:a16="http://schemas.microsoft.com/office/drawing/2014/main" id="{97F1517B-46F6-42B0-ABEC-549DA247CD35}"/>
                  </a:ext>
                </a:extLst>
              </p:cNvPr>
              <p:cNvSpPr/>
              <p:nvPr/>
            </p:nvSpPr>
            <p:spPr>
              <a:xfrm>
                <a:off x="3082967" y="9999"/>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1" name="Flowchart: Terminator 5">
                <a:extLst>
                  <a:ext uri="{FF2B5EF4-FFF2-40B4-BE49-F238E27FC236}">
                    <a16:creationId xmlns:a16="http://schemas.microsoft.com/office/drawing/2014/main" id="{276C7C38-6A03-47C5-86A7-6EA99773ED40}"/>
                  </a:ext>
                </a:extLst>
              </p:cNvPr>
              <p:cNvSpPr/>
              <p:nvPr/>
            </p:nvSpPr>
            <p:spPr>
              <a:xfrm>
                <a:off x="3157918" y="2076141"/>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1E203B8-7536-405F-A6AE-FD972CECD0D2}"/>
                  </a:ext>
                </a:extLst>
              </p:cNvPr>
              <p:cNvSpPr txBox="1"/>
              <p:nvPr/>
            </p:nvSpPr>
            <p:spPr>
              <a:xfrm rot="16200000">
                <a:off x="2412371" y="3042515"/>
                <a:ext cx="1802578" cy="461666"/>
              </a:xfrm>
              <a:prstGeom prst="rect">
                <a:avLst/>
              </a:prstGeom>
              <a:noFill/>
            </p:spPr>
            <p:txBody>
              <a:bodyPr wrap="square" rtlCol="0">
                <a:spAutoFit/>
              </a:bodyPr>
              <a:lstStyle/>
              <a:p>
                <a:r>
                  <a:rPr lang="en-US" sz="2400" dirty="0">
                    <a:solidFill>
                      <a:schemeClr val="bg1"/>
                    </a:solidFill>
                  </a:rPr>
                  <a:t>Emailbot</a:t>
                </a:r>
              </a:p>
            </p:txBody>
          </p:sp>
        </p:grpSp>
        <p:sp>
          <p:nvSpPr>
            <p:cNvPr id="24" name="Oval 23">
              <a:extLst>
                <a:ext uri="{FF2B5EF4-FFF2-40B4-BE49-F238E27FC236}">
                  <a16:creationId xmlns:a16="http://schemas.microsoft.com/office/drawing/2014/main" id="{ACBCA897-4918-43A0-95FE-998E7EE9F7CB}"/>
                </a:ext>
              </a:extLst>
            </p:cNvPr>
            <p:cNvSpPr/>
            <p:nvPr/>
          </p:nvSpPr>
          <p:spPr>
            <a:xfrm>
              <a:off x="4696292" y="3507698"/>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7" name="Oval 46">
            <a:hlinkClick r:id="rId3" action="ppaction://hlinksldjump"/>
            <a:extLst>
              <a:ext uri="{FF2B5EF4-FFF2-40B4-BE49-F238E27FC236}">
                <a16:creationId xmlns:a16="http://schemas.microsoft.com/office/drawing/2014/main" id="{1D03E8FB-51D5-491A-9C6C-2AC9DB6179FD}"/>
              </a:ext>
            </a:extLst>
          </p:cNvPr>
          <p:cNvSpPr/>
          <p:nvPr/>
        </p:nvSpPr>
        <p:spPr>
          <a:xfrm>
            <a:off x="7932423" y="6529822"/>
            <a:ext cx="283112" cy="225413"/>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CED67B7-18B7-4B67-9FEB-9BC1DED019AB}"/>
              </a:ext>
            </a:extLst>
          </p:cNvPr>
          <p:cNvSpPr/>
          <p:nvPr/>
        </p:nvSpPr>
        <p:spPr>
          <a:xfrm>
            <a:off x="7015387" y="6535227"/>
            <a:ext cx="283112" cy="22541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Oval 48">
            <a:hlinkClick r:id="rId4" action="ppaction://hlinksldjump"/>
            <a:extLst>
              <a:ext uri="{FF2B5EF4-FFF2-40B4-BE49-F238E27FC236}">
                <a16:creationId xmlns:a16="http://schemas.microsoft.com/office/drawing/2014/main" id="{920BE55F-F3FC-412D-8CE8-BC1AC93EDC5D}"/>
              </a:ext>
            </a:extLst>
          </p:cNvPr>
          <p:cNvSpPr/>
          <p:nvPr/>
        </p:nvSpPr>
        <p:spPr>
          <a:xfrm>
            <a:off x="7471977" y="6524202"/>
            <a:ext cx="283112" cy="225413"/>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FC86F961-6A4F-4BFD-8CA3-5851985CCF31}"/>
              </a:ext>
            </a:extLst>
          </p:cNvPr>
          <p:cNvSpPr/>
          <p:nvPr/>
        </p:nvSpPr>
        <p:spPr>
          <a:xfrm>
            <a:off x="6551323" y="6524202"/>
            <a:ext cx="283112" cy="225413"/>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60FE92B-A120-48F7-8162-45D920FD63C3}"/>
              </a:ext>
            </a:extLst>
          </p:cNvPr>
          <p:cNvSpPr/>
          <p:nvPr/>
        </p:nvSpPr>
        <p:spPr>
          <a:xfrm>
            <a:off x="6049491" y="6524202"/>
            <a:ext cx="283112" cy="225413"/>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2E57D6F-00B4-4E34-8406-D28B32E769EA}"/>
              </a:ext>
            </a:extLst>
          </p:cNvPr>
          <p:cNvSpPr/>
          <p:nvPr/>
        </p:nvSpPr>
        <p:spPr>
          <a:xfrm>
            <a:off x="5570641" y="6524202"/>
            <a:ext cx="283112" cy="22541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B6C58FB-73B8-4F74-ADC5-06AA5097FA8C}"/>
              </a:ext>
            </a:extLst>
          </p:cNvPr>
          <p:cNvSpPr/>
          <p:nvPr/>
        </p:nvSpPr>
        <p:spPr>
          <a:xfrm>
            <a:off x="2" y="1"/>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4" name="Flowchart: Terminator 5">
            <a:extLst>
              <a:ext uri="{FF2B5EF4-FFF2-40B4-BE49-F238E27FC236}">
                <a16:creationId xmlns:a16="http://schemas.microsoft.com/office/drawing/2014/main" id="{6272CE0A-B866-4C00-BE8F-5DB58277E628}"/>
              </a:ext>
            </a:extLst>
          </p:cNvPr>
          <p:cNvSpPr/>
          <p:nvPr/>
        </p:nvSpPr>
        <p:spPr>
          <a:xfrm>
            <a:off x="-4463" y="2071142"/>
            <a:ext cx="274706"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CFADDE0-13F5-4717-8A58-C1F48759269A}"/>
              </a:ext>
            </a:extLst>
          </p:cNvPr>
          <p:cNvSpPr txBox="1"/>
          <p:nvPr/>
        </p:nvSpPr>
        <p:spPr>
          <a:xfrm rot="16200000">
            <a:off x="-695161" y="3406690"/>
            <a:ext cx="1650802" cy="461665"/>
          </a:xfrm>
          <a:prstGeom prst="rect">
            <a:avLst/>
          </a:prstGeom>
          <a:noFill/>
        </p:spPr>
        <p:txBody>
          <a:bodyPr wrap="square" rtlCol="0">
            <a:spAutoFit/>
          </a:bodyPr>
          <a:lstStyle/>
          <a:p>
            <a:r>
              <a:rPr lang="en-US" sz="2400" dirty="0">
                <a:solidFill>
                  <a:schemeClr val="bg1"/>
                </a:solidFill>
              </a:rPr>
              <a:t>Survey Bot</a:t>
            </a:r>
          </a:p>
        </p:txBody>
      </p:sp>
      <p:sp>
        <p:nvSpPr>
          <p:cNvPr id="91" name="Flowchart: Terminator 5">
            <a:extLst>
              <a:ext uri="{FF2B5EF4-FFF2-40B4-BE49-F238E27FC236}">
                <a16:creationId xmlns:a16="http://schemas.microsoft.com/office/drawing/2014/main" id="{34E7647C-39D6-4E62-AA23-72947DA2B7C3}"/>
              </a:ext>
            </a:extLst>
          </p:cNvPr>
          <p:cNvSpPr/>
          <p:nvPr/>
        </p:nvSpPr>
        <p:spPr>
          <a:xfrm>
            <a:off x="337291" y="2051216"/>
            <a:ext cx="235343"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D163AD3-7B8A-4C96-B1FD-5A67014A6226}"/>
              </a:ext>
            </a:extLst>
          </p:cNvPr>
          <p:cNvSpPr txBox="1"/>
          <p:nvPr/>
        </p:nvSpPr>
        <p:spPr>
          <a:xfrm rot="16200000">
            <a:off x="-454708" y="3193176"/>
            <a:ext cx="1802578" cy="461665"/>
          </a:xfrm>
          <a:prstGeom prst="rect">
            <a:avLst/>
          </a:prstGeom>
          <a:noFill/>
        </p:spPr>
        <p:txBody>
          <a:bodyPr wrap="square" rtlCol="0">
            <a:spAutoFit/>
          </a:bodyPr>
          <a:lstStyle/>
          <a:p>
            <a:r>
              <a:rPr lang="en-US" sz="2400" dirty="0" err="1">
                <a:solidFill>
                  <a:schemeClr val="bg1"/>
                </a:solidFill>
              </a:rPr>
              <a:t>Trainerbot</a:t>
            </a:r>
            <a:endParaRPr lang="en-US" sz="2400" dirty="0">
              <a:solidFill>
                <a:schemeClr val="bg1"/>
              </a:solidFill>
            </a:endParaRPr>
          </a:p>
        </p:txBody>
      </p:sp>
      <p:sp>
        <p:nvSpPr>
          <p:cNvPr id="2" name="Oval 1">
            <a:extLst>
              <a:ext uri="{FF2B5EF4-FFF2-40B4-BE49-F238E27FC236}">
                <a16:creationId xmlns:a16="http://schemas.microsoft.com/office/drawing/2014/main" id="{318D388C-0215-432B-BCDC-C5EF6A13F7A5}"/>
              </a:ext>
            </a:extLst>
          </p:cNvPr>
          <p:cNvSpPr/>
          <p:nvPr/>
        </p:nvSpPr>
        <p:spPr>
          <a:xfrm>
            <a:off x="11822533" y="3436500"/>
            <a:ext cx="143367" cy="291438"/>
          </a:xfrm>
          <a:prstGeom prst="ellipse">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5CFADDE-3785-4D8F-8208-8AFD262FDD31}"/>
              </a:ext>
            </a:extLst>
          </p:cNvPr>
          <p:cNvSpPr/>
          <p:nvPr/>
        </p:nvSpPr>
        <p:spPr>
          <a:xfrm>
            <a:off x="1270739" y="455955"/>
            <a:ext cx="9951335" cy="59361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18" name="Group 17">
            <a:extLst>
              <a:ext uri="{FF2B5EF4-FFF2-40B4-BE49-F238E27FC236}">
                <a16:creationId xmlns:a16="http://schemas.microsoft.com/office/drawing/2014/main" id="{4C8477C7-E2DA-45E3-B477-9E2A4FB2439A}"/>
              </a:ext>
            </a:extLst>
          </p:cNvPr>
          <p:cNvGrpSpPr/>
          <p:nvPr/>
        </p:nvGrpSpPr>
        <p:grpSpPr>
          <a:xfrm>
            <a:off x="1334273" y="465940"/>
            <a:ext cx="10037034" cy="5522359"/>
            <a:chOff x="1334273" y="465940"/>
            <a:chExt cx="10037034" cy="5522359"/>
          </a:xfrm>
        </p:grpSpPr>
        <p:sp>
          <p:nvSpPr>
            <p:cNvPr id="69" name="Title 1">
              <a:extLst>
                <a:ext uri="{FF2B5EF4-FFF2-40B4-BE49-F238E27FC236}">
                  <a16:creationId xmlns:a16="http://schemas.microsoft.com/office/drawing/2014/main" id="{26A7C3AE-DCED-4A4A-82D3-EEBF5A113189}"/>
                </a:ext>
              </a:extLst>
            </p:cNvPr>
            <p:cNvSpPr txBox="1">
              <a:spLocks/>
            </p:cNvSpPr>
            <p:nvPr/>
          </p:nvSpPr>
          <p:spPr>
            <a:xfrm>
              <a:off x="2959304" y="465940"/>
              <a:ext cx="7138521" cy="6569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Available Features – </a:t>
              </a:r>
              <a:r>
                <a:rPr lang="en-US" dirty="0" err="1"/>
                <a:t>ChatBot</a:t>
              </a:r>
              <a:r>
                <a:rPr lang="en-US" dirty="0"/>
                <a:t> </a:t>
              </a:r>
            </a:p>
          </p:txBody>
        </p:sp>
        <p:grpSp>
          <p:nvGrpSpPr>
            <p:cNvPr id="70" name="Group 69">
              <a:extLst>
                <a:ext uri="{FF2B5EF4-FFF2-40B4-BE49-F238E27FC236}">
                  <a16:creationId xmlns:a16="http://schemas.microsoft.com/office/drawing/2014/main" id="{A23FF9A7-EBB0-4E6C-865E-C010BBE16FBE}"/>
                </a:ext>
              </a:extLst>
            </p:cNvPr>
            <p:cNvGrpSpPr/>
            <p:nvPr/>
          </p:nvGrpSpPr>
          <p:grpSpPr>
            <a:xfrm>
              <a:off x="1334273" y="1338740"/>
              <a:ext cx="10037034" cy="4649559"/>
              <a:chOff x="-504172" y="1358815"/>
              <a:chExt cx="12125285" cy="4915612"/>
            </a:xfrm>
          </p:grpSpPr>
          <p:sp>
            <p:nvSpPr>
              <p:cNvPr id="71" name="TextBox 70">
                <a:extLst>
                  <a:ext uri="{FF2B5EF4-FFF2-40B4-BE49-F238E27FC236}">
                    <a16:creationId xmlns:a16="http://schemas.microsoft.com/office/drawing/2014/main" id="{C4549FB7-8CE6-45F7-B09B-787AB6B68F1D}"/>
                  </a:ext>
                </a:extLst>
              </p:cNvPr>
              <p:cNvSpPr txBox="1"/>
              <p:nvPr/>
            </p:nvSpPr>
            <p:spPr>
              <a:xfrm>
                <a:off x="5459532" y="1377729"/>
                <a:ext cx="5887527" cy="499283"/>
              </a:xfrm>
              <a:prstGeom prst="rect">
                <a:avLst/>
              </a:prstGeom>
              <a:noFill/>
            </p:spPr>
            <p:txBody>
              <a:bodyPr wrap="square" rtlCol="0" anchor="ctr">
                <a:spAutoFit/>
              </a:bodyPr>
              <a:lstStyle/>
              <a:p>
                <a:pPr lvl="0">
                  <a:defRPr/>
                </a:pPr>
                <a:r>
                  <a:rPr lang="en-US" sz="1300" kern="0" dirty="0" err="1">
                    <a:solidFill>
                      <a:schemeClr val="tx1">
                        <a:lumMod val="75000"/>
                        <a:lumOff val="25000"/>
                      </a:schemeClr>
                    </a:solidFill>
                    <a:latin typeface="Arial" panose="020B0604020202020204" pitchFamily="34" charset="0"/>
                    <a:cs typeface="Arial" panose="020B0604020202020204" pitchFamily="34" charset="0"/>
                  </a:rPr>
                  <a:t>LiveChat</a:t>
                </a:r>
                <a:r>
                  <a:rPr lang="en-US" sz="1300" kern="0" dirty="0">
                    <a:solidFill>
                      <a:schemeClr val="tx1">
                        <a:lumMod val="75000"/>
                        <a:lumOff val="25000"/>
                      </a:schemeClr>
                    </a:solidFill>
                    <a:latin typeface="Arial" panose="020B0604020202020204" pitchFamily="34" charset="0"/>
                    <a:cs typeface="Arial" panose="020B0604020202020204" pitchFamily="34" charset="0"/>
                  </a:rPr>
                  <a:t> provide immediate customer support and information to clients and customers. Customer can chat with live agent to resolve their queries.</a:t>
                </a:r>
              </a:p>
            </p:txBody>
          </p:sp>
          <p:sp>
            <p:nvSpPr>
              <p:cNvPr id="72" name="TextBox 71">
                <a:extLst>
                  <a:ext uri="{FF2B5EF4-FFF2-40B4-BE49-F238E27FC236}">
                    <a16:creationId xmlns:a16="http://schemas.microsoft.com/office/drawing/2014/main" id="{5AACD753-7EF9-4301-90BA-9780CEC58C3F}"/>
                  </a:ext>
                </a:extLst>
              </p:cNvPr>
              <p:cNvSpPr txBox="1"/>
              <p:nvPr/>
            </p:nvSpPr>
            <p:spPr>
              <a:xfrm>
                <a:off x="5973300" y="1983618"/>
                <a:ext cx="5373760" cy="702116"/>
              </a:xfrm>
              <a:prstGeom prst="rect">
                <a:avLst/>
              </a:prstGeom>
              <a:noFill/>
            </p:spPr>
            <p:txBody>
              <a:bodyPr wrap="square" rtlCol="0" anchor="ctr">
                <a:spAutoFit/>
              </a:bodyPr>
              <a:lstStyle/>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Enable Chatbot to answer your customer queries quickly and more faster, Accessible anytime, Personal Assistant, Cost Effective and many more.</a:t>
                </a:r>
              </a:p>
            </p:txBody>
          </p:sp>
          <p:sp>
            <p:nvSpPr>
              <p:cNvPr id="73" name="TextBox 72">
                <a:extLst>
                  <a:ext uri="{FF2B5EF4-FFF2-40B4-BE49-F238E27FC236}">
                    <a16:creationId xmlns:a16="http://schemas.microsoft.com/office/drawing/2014/main" id="{4541FACB-D38A-484D-9915-332EA06DDDC7}"/>
                  </a:ext>
                </a:extLst>
              </p:cNvPr>
              <p:cNvSpPr txBox="1"/>
              <p:nvPr/>
            </p:nvSpPr>
            <p:spPr>
              <a:xfrm>
                <a:off x="6548195" y="2874681"/>
                <a:ext cx="5072918" cy="309119"/>
              </a:xfrm>
              <a:prstGeom prst="rect">
                <a:avLst/>
              </a:prstGeom>
              <a:noFill/>
            </p:spPr>
            <p:txBody>
              <a:bodyPr wrap="square" rtlCol="0" anchor="ctr">
                <a:spAutoFit/>
              </a:bodyPr>
              <a:lstStyle/>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Access the entire history of Chat interactions</a:t>
                </a:r>
              </a:p>
            </p:txBody>
          </p:sp>
          <p:sp>
            <p:nvSpPr>
              <p:cNvPr id="74" name="TextBox 73">
                <a:extLst>
                  <a:ext uri="{FF2B5EF4-FFF2-40B4-BE49-F238E27FC236}">
                    <a16:creationId xmlns:a16="http://schemas.microsoft.com/office/drawing/2014/main" id="{94A3E311-6B03-4577-8CF2-9A06999E1BD5}"/>
                  </a:ext>
                </a:extLst>
              </p:cNvPr>
              <p:cNvSpPr txBox="1"/>
              <p:nvPr/>
            </p:nvSpPr>
            <p:spPr>
              <a:xfrm>
                <a:off x="6768649" y="3548775"/>
                <a:ext cx="4578411" cy="520621"/>
              </a:xfrm>
              <a:prstGeom prst="rect">
                <a:avLst/>
              </a:prstGeom>
              <a:noFill/>
            </p:spPr>
            <p:txBody>
              <a:bodyPr wrap="square" rtlCol="0" anchor="ctr">
                <a:spAutoFit/>
              </a:bodyPr>
              <a:lstStyle/>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Automatic real-time message translation between users. Supported 100 languages.</a:t>
                </a:r>
              </a:p>
            </p:txBody>
          </p:sp>
          <p:sp>
            <p:nvSpPr>
              <p:cNvPr id="75" name="TextBox 74">
                <a:extLst>
                  <a:ext uri="{FF2B5EF4-FFF2-40B4-BE49-F238E27FC236}">
                    <a16:creationId xmlns:a16="http://schemas.microsoft.com/office/drawing/2014/main" id="{CD6A9D22-1E81-4D4D-8FB2-5D0AD554E400}"/>
                  </a:ext>
                </a:extLst>
              </p:cNvPr>
              <p:cNvSpPr txBox="1"/>
              <p:nvPr/>
            </p:nvSpPr>
            <p:spPr>
              <a:xfrm>
                <a:off x="6548195" y="4169400"/>
                <a:ext cx="4908891" cy="732122"/>
              </a:xfrm>
              <a:prstGeom prst="rect">
                <a:avLst/>
              </a:prstGeom>
              <a:noFill/>
            </p:spPr>
            <p:txBody>
              <a:bodyPr wrap="square" rtlCol="0" anchor="ctr">
                <a:spAutoFit/>
              </a:bodyPr>
              <a:lstStyle/>
              <a:p>
                <a:pPr lvl="0"/>
                <a:r>
                  <a:rPr lang="en-US" sz="1300" dirty="0">
                    <a:solidFill>
                      <a:schemeClr val="tx1">
                        <a:lumMod val="85000"/>
                        <a:lumOff val="15000"/>
                      </a:schemeClr>
                    </a:solidFill>
                    <a:latin typeface="Arial" panose="020B0604020202020204" pitchFamily="34" charset="0"/>
                    <a:cs typeface="Arial" panose="020B0604020202020204" pitchFamily="34" charset="0"/>
                  </a:rPr>
                  <a:t>Option to get immediate feedback if answers provided are satisfactory. Also, can ask customer to conduct a Survey.</a:t>
                </a:r>
              </a:p>
            </p:txBody>
          </p:sp>
          <p:sp>
            <p:nvSpPr>
              <p:cNvPr id="76" name="TextBox 75">
                <a:extLst>
                  <a:ext uri="{FF2B5EF4-FFF2-40B4-BE49-F238E27FC236}">
                    <a16:creationId xmlns:a16="http://schemas.microsoft.com/office/drawing/2014/main" id="{D35B90F3-878C-446C-B548-FA44AD6A714A}"/>
                  </a:ext>
                </a:extLst>
              </p:cNvPr>
              <p:cNvSpPr txBox="1"/>
              <p:nvPr/>
            </p:nvSpPr>
            <p:spPr>
              <a:xfrm>
                <a:off x="5996694" y="4961239"/>
                <a:ext cx="5350366" cy="702116"/>
              </a:xfrm>
              <a:prstGeom prst="rect">
                <a:avLst/>
              </a:prstGeom>
              <a:noFill/>
            </p:spPr>
            <p:txBody>
              <a:bodyPr wrap="square" rtlCol="0" anchor="ctr">
                <a:spAutoFit/>
              </a:bodyPr>
              <a:lstStyle/>
              <a:p>
                <a:pPr lvl="0"/>
                <a:r>
                  <a:rPr lang="en-US" sz="1300" dirty="0">
                    <a:solidFill>
                      <a:schemeClr val="tx1">
                        <a:lumMod val="85000"/>
                        <a:lumOff val="15000"/>
                      </a:schemeClr>
                    </a:solidFill>
                    <a:latin typeface="Arial" panose="020B0604020202020204" pitchFamily="34" charset="0"/>
                    <a:cs typeface="Arial" panose="020B0604020202020204" pitchFamily="34" charset="0"/>
                  </a:rPr>
                  <a:t>Accessible from any device with internet access including Windows, Mac, and mobile or tablet devices using the iOS and Android native mobile apps</a:t>
                </a:r>
              </a:p>
            </p:txBody>
          </p:sp>
          <p:sp>
            <p:nvSpPr>
              <p:cNvPr id="77" name="TextBox 76">
                <a:extLst>
                  <a:ext uri="{FF2B5EF4-FFF2-40B4-BE49-F238E27FC236}">
                    <a16:creationId xmlns:a16="http://schemas.microsoft.com/office/drawing/2014/main" id="{FBC15ED8-D1F1-45E0-B1AB-D6351ECFDF87}"/>
                  </a:ext>
                </a:extLst>
              </p:cNvPr>
              <p:cNvSpPr txBox="1"/>
              <p:nvPr/>
            </p:nvSpPr>
            <p:spPr>
              <a:xfrm>
                <a:off x="5482539" y="5773988"/>
                <a:ext cx="5974547" cy="499283"/>
              </a:xfrm>
              <a:prstGeom prst="rect">
                <a:avLst/>
              </a:prstGeom>
              <a:noFill/>
            </p:spPr>
            <p:txBody>
              <a:bodyPr wrap="square" rtlCol="0" anchor="ctr">
                <a:spAutoFit/>
              </a:bodyPr>
              <a:lstStyle/>
              <a:p>
                <a:pPr>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Hassle free Integration with any client tools/application (CRM, Sales Force, Client website, Facebook messenger, WhatsApp, SMS)</a:t>
                </a:r>
              </a:p>
            </p:txBody>
          </p:sp>
          <p:grpSp>
            <p:nvGrpSpPr>
              <p:cNvPr id="78" name="Group 77">
                <a:extLst>
                  <a:ext uri="{FF2B5EF4-FFF2-40B4-BE49-F238E27FC236}">
                    <a16:creationId xmlns:a16="http://schemas.microsoft.com/office/drawing/2014/main" id="{AE10A8EE-57EB-4734-AEAA-8685B359F532}"/>
                  </a:ext>
                </a:extLst>
              </p:cNvPr>
              <p:cNvGrpSpPr/>
              <p:nvPr/>
            </p:nvGrpSpPr>
            <p:grpSpPr>
              <a:xfrm>
                <a:off x="-504172" y="1358815"/>
                <a:ext cx="7222972" cy="4915612"/>
                <a:chOff x="137678" y="1185300"/>
                <a:chExt cx="7687544" cy="5231777"/>
              </a:xfrm>
            </p:grpSpPr>
            <p:grpSp>
              <p:nvGrpSpPr>
                <p:cNvPr id="79" name="Group 78">
                  <a:extLst>
                    <a:ext uri="{FF2B5EF4-FFF2-40B4-BE49-F238E27FC236}">
                      <a16:creationId xmlns:a16="http://schemas.microsoft.com/office/drawing/2014/main" id="{867A0230-2CF3-4FF7-AF09-4730DD49DDE2}"/>
                    </a:ext>
                  </a:extLst>
                </p:cNvPr>
                <p:cNvGrpSpPr/>
                <p:nvPr/>
              </p:nvGrpSpPr>
              <p:grpSpPr>
                <a:xfrm>
                  <a:off x="2236594" y="1479666"/>
                  <a:ext cx="2326880" cy="4649438"/>
                  <a:chOff x="2236594" y="1479666"/>
                  <a:chExt cx="2326880" cy="4649438"/>
                </a:xfrm>
              </p:grpSpPr>
              <p:cxnSp>
                <p:nvCxnSpPr>
                  <p:cNvPr id="178" name="Straight Connector 177">
                    <a:extLst>
                      <a:ext uri="{FF2B5EF4-FFF2-40B4-BE49-F238E27FC236}">
                        <a16:creationId xmlns:a16="http://schemas.microsoft.com/office/drawing/2014/main" id="{CCAF8A89-9CEC-499D-B905-861983731A30}"/>
                      </a:ext>
                    </a:extLst>
                  </p:cNvPr>
                  <p:cNvCxnSpPr/>
                  <p:nvPr/>
                </p:nvCxnSpPr>
                <p:spPr>
                  <a:xfrm>
                    <a:off x="3519474" y="3804360"/>
                    <a:ext cx="10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B1CC3422-0933-47F5-ACEA-0D6FDE9314E2}"/>
                      </a:ext>
                    </a:extLst>
                  </p:cNvPr>
                  <p:cNvGrpSpPr/>
                  <p:nvPr/>
                </p:nvGrpSpPr>
                <p:grpSpPr>
                  <a:xfrm>
                    <a:off x="2295241" y="1479666"/>
                    <a:ext cx="846125" cy="603929"/>
                    <a:chOff x="4409791" y="1479666"/>
                    <a:chExt cx="846125" cy="603929"/>
                  </a:xfrm>
                </p:grpSpPr>
                <p:cxnSp>
                  <p:nvCxnSpPr>
                    <p:cNvPr id="195" name="Straight Connector 194">
                      <a:extLst>
                        <a:ext uri="{FF2B5EF4-FFF2-40B4-BE49-F238E27FC236}">
                          <a16:creationId xmlns:a16="http://schemas.microsoft.com/office/drawing/2014/main" id="{54F56908-CCD2-40D6-8B1E-5800EE23C9AC}"/>
                        </a:ext>
                      </a:extLst>
                    </p:cNvPr>
                    <p:cNvCxnSpPr/>
                    <p:nvPr/>
                  </p:nvCxnSpPr>
                  <p:spPr>
                    <a:xfrm flipV="1">
                      <a:off x="4409791" y="1479666"/>
                      <a:ext cx="270125" cy="6039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01C297B-833A-43C7-834B-5C4931C92107}"/>
                        </a:ext>
                      </a:extLst>
                    </p:cNvPr>
                    <p:cNvCxnSpPr/>
                    <p:nvPr/>
                  </p:nvCxnSpPr>
                  <p:spPr>
                    <a:xfrm>
                      <a:off x="4679916" y="1479666"/>
                      <a:ext cx="57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DE99019C-1A01-4896-8729-025CD61C46AF}"/>
                      </a:ext>
                    </a:extLst>
                  </p:cNvPr>
                  <p:cNvGrpSpPr/>
                  <p:nvPr/>
                </p:nvGrpSpPr>
                <p:grpSpPr>
                  <a:xfrm>
                    <a:off x="2964372" y="2254564"/>
                    <a:ext cx="972355" cy="156640"/>
                    <a:chOff x="5078922" y="2254564"/>
                    <a:chExt cx="972355" cy="156640"/>
                  </a:xfrm>
                </p:grpSpPr>
                <p:cxnSp>
                  <p:nvCxnSpPr>
                    <p:cNvPr id="193" name="Straight Connector 192">
                      <a:extLst>
                        <a:ext uri="{FF2B5EF4-FFF2-40B4-BE49-F238E27FC236}">
                          <a16:creationId xmlns:a16="http://schemas.microsoft.com/office/drawing/2014/main" id="{FB2DF2F1-8709-4DD3-8B63-3A75C573B328}"/>
                        </a:ext>
                      </a:extLst>
                    </p:cNvPr>
                    <p:cNvCxnSpPr/>
                    <p:nvPr/>
                  </p:nvCxnSpPr>
                  <p:spPr>
                    <a:xfrm flipV="1">
                      <a:off x="5078922" y="2254564"/>
                      <a:ext cx="252331" cy="156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74C71AB-2EBB-4D23-8E6E-8F749947A5A9}"/>
                        </a:ext>
                      </a:extLst>
                    </p:cNvPr>
                    <p:cNvCxnSpPr/>
                    <p:nvPr/>
                  </p:nvCxnSpPr>
                  <p:spPr>
                    <a:xfrm>
                      <a:off x="5331253" y="2254564"/>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95572301-5C0A-407B-A9FB-6AE19D0777A2}"/>
                      </a:ext>
                    </a:extLst>
                  </p:cNvPr>
                  <p:cNvGrpSpPr/>
                  <p:nvPr/>
                </p:nvGrpSpPr>
                <p:grpSpPr>
                  <a:xfrm>
                    <a:off x="3494575" y="3029462"/>
                    <a:ext cx="1046224" cy="210021"/>
                    <a:chOff x="5609125" y="3029462"/>
                    <a:chExt cx="1046224" cy="210021"/>
                  </a:xfrm>
                </p:grpSpPr>
                <p:cxnSp>
                  <p:nvCxnSpPr>
                    <p:cNvPr id="191" name="Straight Connector 190">
                      <a:extLst>
                        <a:ext uri="{FF2B5EF4-FFF2-40B4-BE49-F238E27FC236}">
                          <a16:creationId xmlns:a16="http://schemas.microsoft.com/office/drawing/2014/main" id="{00F4CFBE-9790-476D-AECB-44378E8021ED}"/>
                        </a:ext>
                      </a:extLst>
                    </p:cNvPr>
                    <p:cNvCxnSpPr>
                      <a:stCxn id="123" idx="2"/>
                    </p:cNvCxnSpPr>
                    <p:nvPr/>
                  </p:nvCxnSpPr>
                  <p:spPr>
                    <a:xfrm flipV="1">
                      <a:off x="5609125" y="3029462"/>
                      <a:ext cx="326200" cy="2100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E027D8AE-1DB1-4B34-9F5F-D453AE827272}"/>
                        </a:ext>
                      </a:extLst>
                    </p:cNvPr>
                    <p:cNvCxnSpPr/>
                    <p:nvPr/>
                  </p:nvCxnSpPr>
                  <p:spPr>
                    <a:xfrm>
                      <a:off x="5935325" y="3029462"/>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A552C15A-2A5B-4A5F-B0B8-6A071B2EFD0C}"/>
                      </a:ext>
                    </a:extLst>
                  </p:cNvPr>
                  <p:cNvGrpSpPr/>
                  <p:nvPr/>
                </p:nvGrpSpPr>
                <p:grpSpPr>
                  <a:xfrm>
                    <a:off x="3454910" y="4417219"/>
                    <a:ext cx="786022" cy="162039"/>
                    <a:chOff x="5569460" y="4417219"/>
                    <a:chExt cx="786022" cy="162039"/>
                  </a:xfrm>
                </p:grpSpPr>
                <p:cxnSp>
                  <p:nvCxnSpPr>
                    <p:cNvPr id="189" name="Straight Connector 188">
                      <a:extLst>
                        <a:ext uri="{FF2B5EF4-FFF2-40B4-BE49-F238E27FC236}">
                          <a16:creationId xmlns:a16="http://schemas.microsoft.com/office/drawing/2014/main" id="{17090673-AD8E-4C2B-ABD4-711ECA32A875}"/>
                        </a:ext>
                      </a:extLst>
                    </p:cNvPr>
                    <p:cNvCxnSpPr/>
                    <p:nvPr/>
                  </p:nvCxnSpPr>
                  <p:spPr>
                    <a:xfrm flipH="1" flipV="1">
                      <a:off x="5569460" y="4417219"/>
                      <a:ext cx="409561" cy="1620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5C43099-B4D5-4077-B546-C266C7329C39}"/>
                        </a:ext>
                      </a:extLst>
                    </p:cNvPr>
                    <p:cNvCxnSpPr/>
                    <p:nvPr/>
                  </p:nvCxnSpPr>
                  <p:spPr>
                    <a:xfrm>
                      <a:off x="5979024" y="4579258"/>
                      <a:ext cx="3764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ED8A06D1-CD2C-4DBF-AA45-53BB1B8F1E32}"/>
                      </a:ext>
                    </a:extLst>
                  </p:cNvPr>
                  <p:cNvGrpSpPr/>
                  <p:nvPr/>
                </p:nvGrpSpPr>
                <p:grpSpPr>
                  <a:xfrm>
                    <a:off x="2964372" y="5098256"/>
                    <a:ext cx="715109" cy="255901"/>
                    <a:chOff x="5078922" y="5098256"/>
                    <a:chExt cx="715109" cy="255901"/>
                  </a:xfrm>
                </p:grpSpPr>
                <p:cxnSp>
                  <p:nvCxnSpPr>
                    <p:cNvPr id="187" name="Straight Connector 186">
                      <a:extLst>
                        <a:ext uri="{FF2B5EF4-FFF2-40B4-BE49-F238E27FC236}">
                          <a16:creationId xmlns:a16="http://schemas.microsoft.com/office/drawing/2014/main" id="{8F53EAE8-2D5C-41D2-811E-D42027FAB3AD}"/>
                        </a:ext>
                      </a:extLst>
                    </p:cNvPr>
                    <p:cNvCxnSpPr/>
                    <p:nvPr/>
                  </p:nvCxnSpPr>
                  <p:spPr>
                    <a:xfrm flipH="1" flipV="1">
                      <a:off x="5078922" y="5098256"/>
                      <a:ext cx="277042" cy="2559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D8BEB6F-C561-4389-BDAF-182865F775D6}"/>
                        </a:ext>
                      </a:extLst>
                    </p:cNvPr>
                    <p:cNvCxnSpPr/>
                    <p:nvPr/>
                  </p:nvCxnSpPr>
                  <p:spPr>
                    <a:xfrm>
                      <a:off x="5355964" y="5354156"/>
                      <a:ext cx="4380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4" name="Group 183">
                    <a:extLst>
                      <a:ext uri="{FF2B5EF4-FFF2-40B4-BE49-F238E27FC236}">
                        <a16:creationId xmlns:a16="http://schemas.microsoft.com/office/drawing/2014/main" id="{E11763D4-65F1-440A-B319-79BB24A9972D}"/>
                      </a:ext>
                    </a:extLst>
                  </p:cNvPr>
                  <p:cNvGrpSpPr/>
                  <p:nvPr/>
                </p:nvGrpSpPr>
                <p:grpSpPr>
                  <a:xfrm>
                    <a:off x="2236594" y="5468871"/>
                    <a:ext cx="867165" cy="660233"/>
                    <a:chOff x="4351144" y="5468871"/>
                    <a:chExt cx="867165" cy="660233"/>
                  </a:xfrm>
                </p:grpSpPr>
                <p:cxnSp>
                  <p:nvCxnSpPr>
                    <p:cNvPr id="185" name="Straight Connector 184">
                      <a:extLst>
                        <a:ext uri="{FF2B5EF4-FFF2-40B4-BE49-F238E27FC236}">
                          <a16:creationId xmlns:a16="http://schemas.microsoft.com/office/drawing/2014/main" id="{B50774ED-92A4-4FFA-931A-8F4E4E69035C}"/>
                        </a:ext>
                      </a:extLst>
                    </p:cNvPr>
                    <p:cNvCxnSpPr/>
                    <p:nvPr/>
                  </p:nvCxnSpPr>
                  <p:spPr>
                    <a:xfrm flipH="1" flipV="1">
                      <a:off x="4351144" y="5468871"/>
                      <a:ext cx="336710" cy="6601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2FB737C-C963-4307-987B-7A923BAC0293}"/>
                        </a:ext>
                      </a:extLst>
                    </p:cNvPr>
                    <p:cNvCxnSpPr/>
                    <p:nvPr/>
                  </p:nvCxnSpPr>
                  <p:spPr>
                    <a:xfrm>
                      <a:off x="4687854" y="6129009"/>
                      <a:ext cx="530455" cy="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0" name="Group 79">
                  <a:extLst>
                    <a:ext uri="{FF2B5EF4-FFF2-40B4-BE49-F238E27FC236}">
                      <a16:creationId xmlns:a16="http://schemas.microsoft.com/office/drawing/2014/main" id="{AD0C4302-57F5-4477-8CD8-C810C0BB4BE3}"/>
                    </a:ext>
                  </a:extLst>
                </p:cNvPr>
                <p:cNvGrpSpPr/>
                <p:nvPr/>
              </p:nvGrpSpPr>
              <p:grpSpPr>
                <a:xfrm>
                  <a:off x="3083836" y="1185300"/>
                  <a:ext cx="4741386" cy="5231777"/>
                  <a:chOff x="3083836" y="1185300"/>
                  <a:chExt cx="4741386" cy="5231777"/>
                </a:xfrm>
              </p:grpSpPr>
              <p:grpSp>
                <p:nvGrpSpPr>
                  <p:cNvPr id="129" name="Group 128">
                    <a:extLst>
                      <a:ext uri="{FF2B5EF4-FFF2-40B4-BE49-F238E27FC236}">
                        <a16:creationId xmlns:a16="http://schemas.microsoft.com/office/drawing/2014/main" id="{748DFCB8-E8C0-49AE-A35B-BE0773DD81F0}"/>
                      </a:ext>
                    </a:extLst>
                  </p:cNvPr>
                  <p:cNvGrpSpPr/>
                  <p:nvPr/>
                </p:nvGrpSpPr>
                <p:grpSpPr>
                  <a:xfrm>
                    <a:off x="3083836" y="1185300"/>
                    <a:ext cx="3326955" cy="588738"/>
                    <a:chOff x="3083836" y="1185300"/>
                    <a:chExt cx="3326955" cy="588738"/>
                  </a:xfrm>
                </p:grpSpPr>
                <p:grpSp>
                  <p:nvGrpSpPr>
                    <p:cNvPr id="172" name="Group 171">
                      <a:extLst>
                        <a:ext uri="{FF2B5EF4-FFF2-40B4-BE49-F238E27FC236}">
                          <a16:creationId xmlns:a16="http://schemas.microsoft.com/office/drawing/2014/main" id="{CC245396-1858-48CD-A30D-4C216A2767DC}"/>
                        </a:ext>
                      </a:extLst>
                    </p:cNvPr>
                    <p:cNvGrpSpPr/>
                    <p:nvPr/>
                  </p:nvGrpSpPr>
                  <p:grpSpPr>
                    <a:xfrm>
                      <a:off x="3083836" y="1191645"/>
                      <a:ext cx="3326955" cy="576042"/>
                      <a:chOff x="5412680" y="666750"/>
                      <a:chExt cx="3807520" cy="647700"/>
                    </a:xfrm>
                  </p:grpSpPr>
                  <p:sp>
                    <p:nvSpPr>
                      <p:cNvPr id="176" name="Rounded Rectangle 61">
                        <a:extLst>
                          <a:ext uri="{FF2B5EF4-FFF2-40B4-BE49-F238E27FC236}">
                            <a16:creationId xmlns:a16="http://schemas.microsoft.com/office/drawing/2014/main" id="{E421FEE6-CDE2-4B57-AC71-739CFC968961}"/>
                          </a:ext>
                        </a:extLst>
                      </p:cNvPr>
                      <p:cNvSpPr/>
                      <p:nvPr/>
                    </p:nvSpPr>
                    <p:spPr>
                      <a:xfrm>
                        <a:off x="5412680" y="666750"/>
                        <a:ext cx="3807520"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77" name="Oval 176">
                        <a:extLst>
                          <a:ext uri="{FF2B5EF4-FFF2-40B4-BE49-F238E27FC236}">
                            <a16:creationId xmlns:a16="http://schemas.microsoft.com/office/drawing/2014/main" id="{D3CB98F2-F585-4B75-A93A-67CFCB8DD547}"/>
                          </a:ext>
                        </a:extLst>
                      </p:cNvPr>
                      <p:cNvSpPr/>
                      <p:nvPr/>
                    </p:nvSpPr>
                    <p:spPr>
                      <a:xfrm>
                        <a:off x="5446458"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73" name="Group 172">
                      <a:extLst>
                        <a:ext uri="{FF2B5EF4-FFF2-40B4-BE49-F238E27FC236}">
                          <a16:creationId xmlns:a16="http://schemas.microsoft.com/office/drawing/2014/main" id="{0B2798FF-7AE2-4A95-B0AC-6AD4F0113992}"/>
                        </a:ext>
                      </a:extLst>
                    </p:cNvPr>
                    <p:cNvGrpSpPr/>
                    <p:nvPr/>
                  </p:nvGrpSpPr>
                  <p:grpSpPr>
                    <a:xfrm>
                      <a:off x="3119304" y="1185300"/>
                      <a:ext cx="3018134" cy="588738"/>
                      <a:chOff x="3119304" y="1185300"/>
                      <a:chExt cx="3018134" cy="588738"/>
                    </a:xfrm>
                  </p:grpSpPr>
                  <p:sp>
                    <p:nvSpPr>
                      <p:cNvPr id="174" name="TextBox 173">
                        <a:extLst>
                          <a:ext uri="{FF2B5EF4-FFF2-40B4-BE49-F238E27FC236}">
                            <a16:creationId xmlns:a16="http://schemas.microsoft.com/office/drawing/2014/main" id="{8F5F5B10-A474-4E45-B107-06A30B382A67}"/>
                          </a:ext>
                        </a:extLst>
                      </p:cNvPr>
                      <p:cNvSpPr txBox="1"/>
                      <p:nvPr/>
                    </p:nvSpPr>
                    <p:spPr>
                      <a:xfrm>
                        <a:off x="3936727" y="1185300"/>
                        <a:ext cx="2200711" cy="588738"/>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Live Chat, Team Chat, Messaging</a:t>
                        </a:r>
                      </a:p>
                    </p:txBody>
                  </p:sp>
                  <p:sp>
                    <p:nvSpPr>
                      <p:cNvPr id="175" name="TextBox 174">
                        <a:extLst>
                          <a:ext uri="{FF2B5EF4-FFF2-40B4-BE49-F238E27FC236}">
                            <a16:creationId xmlns:a16="http://schemas.microsoft.com/office/drawing/2014/main" id="{4EC02826-8807-4759-A8B8-8F1DE35A1500}"/>
                          </a:ext>
                        </a:extLst>
                      </p:cNvPr>
                      <p:cNvSpPr txBox="1"/>
                      <p:nvPr/>
                    </p:nvSpPr>
                    <p:spPr>
                      <a:xfrm>
                        <a:off x="3119304" y="1316034"/>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01</a:t>
                        </a:r>
                      </a:p>
                    </p:txBody>
                  </p:sp>
                </p:grpSp>
              </p:grpSp>
              <p:grpSp>
                <p:nvGrpSpPr>
                  <p:cNvPr id="130" name="Group 129">
                    <a:extLst>
                      <a:ext uri="{FF2B5EF4-FFF2-40B4-BE49-F238E27FC236}">
                        <a16:creationId xmlns:a16="http://schemas.microsoft.com/office/drawing/2014/main" id="{50965BCD-0D13-4704-B45B-BEB2365822ED}"/>
                      </a:ext>
                    </a:extLst>
                  </p:cNvPr>
                  <p:cNvGrpSpPr/>
                  <p:nvPr/>
                </p:nvGrpSpPr>
                <p:grpSpPr>
                  <a:xfrm>
                    <a:off x="3612899" y="1966543"/>
                    <a:ext cx="3326954" cy="576042"/>
                    <a:chOff x="3612899" y="1966543"/>
                    <a:chExt cx="3326954" cy="576042"/>
                  </a:xfrm>
                </p:grpSpPr>
                <p:grpSp>
                  <p:nvGrpSpPr>
                    <p:cNvPr id="166" name="Group 165">
                      <a:extLst>
                        <a:ext uri="{FF2B5EF4-FFF2-40B4-BE49-F238E27FC236}">
                          <a16:creationId xmlns:a16="http://schemas.microsoft.com/office/drawing/2014/main" id="{97724149-77CB-40C8-A71E-B26E1FA598F4}"/>
                        </a:ext>
                      </a:extLst>
                    </p:cNvPr>
                    <p:cNvGrpSpPr/>
                    <p:nvPr/>
                  </p:nvGrpSpPr>
                  <p:grpSpPr>
                    <a:xfrm>
                      <a:off x="3612899" y="1966543"/>
                      <a:ext cx="3326954" cy="576042"/>
                      <a:chOff x="5412680" y="666750"/>
                      <a:chExt cx="3807518" cy="647700"/>
                    </a:xfrm>
                  </p:grpSpPr>
                  <p:sp>
                    <p:nvSpPr>
                      <p:cNvPr id="170" name="Rounded Rectangle 64">
                        <a:extLst>
                          <a:ext uri="{FF2B5EF4-FFF2-40B4-BE49-F238E27FC236}">
                            <a16:creationId xmlns:a16="http://schemas.microsoft.com/office/drawing/2014/main" id="{CCE273AF-DC21-47C9-B449-6107AEBA9AD2}"/>
                          </a:ext>
                        </a:extLst>
                      </p:cNvPr>
                      <p:cNvSpPr/>
                      <p:nvPr/>
                    </p:nvSpPr>
                    <p:spPr>
                      <a:xfrm>
                        <a:off x="5412680" y="666750"/>
                        <a:ext cx="3807518" cy="647700"/>
                      </a:xfrm>
                      <a:prstGeom prst="roundRect">
                        <a:avLst>
                          <a:gd name="adj" fmla="val 50000"/>
                        </a:avLst>
                      </a:prstGeom>
                      <a:solidFill>
                        <a:srgbClr val="EC8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71" name="Oval 170">
                        <a:extLst>
                          <a:ext uri="{FF2B5EF4-FFF2-40B4-BE49-F238E27FC236}">
                            <a16:creationId xmlns:a16="http://schemas.microsoft.com/office/drawing/2014/main" id="{2E5D98C7-A865-4C89-B193-1D4DCB85C791}"/>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67" name="Group 166">
                      <a:extLst>
                        <a:ext uri="{FF2B5EF4-FFF2-40B4-BE49-F238E27FC236}">
                          <a16:creationId xmlns:a16="http://schemas.microsoft.com/office/drawing/2014/main" id="{7F3A9AA3-B31E-4AA2-A823-F24657BE69DB}"/>
                        </a:ext>
                      </a:extLst>
                    </p:cNvPr>
                    <p:cNvGrpSpPr/>
                    <p:nvPr/>
                  </p:nvGrpSpPr>
                  <p:grpSpPr>
                    <a:xfrm>
                      <a:off x="3634609" y="2088503"/>
                      <a:ext cx="2950221" cy="332583"/>
                      <a:chOff x="3634609" y="2088503"/>
                      <a:chExt cx="2950221" cy="332583"/>
                    </a:xfrm>
                  </p:grpSpPr>
                  <p:sp>
                    <p:nvSpPr>
                      <p:cNvPr id="168" name="TextBox 167">
                        <a:extLst>
                          <a:ext uri="{FF2B5EF4-FFF2-40B4-BE49-F238E27FC236}">
                            <a16:creationId xmlns:a16="http://schemas.microsoft.com/office/drawing/2014/main" id="{95F7C6F2-E312-464D-BD0D-C2731EE6C6D6}"/>
                          </a:ext>
                        </a:extLst>
                      </p:cNvPr>
                      <p:cNvSpPr txBox="1"/>
                      <p:nvPr/>
                    </p:nvSpPr>
                    <p:spPr>
                      <a:xfrm>
                        <a:off x="4311038" y="2088503"/>
                        <a:ext cx="2273792" cy="332123"/>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Integration with Chatbot</a:t>
                        </a:r>
                      </a:p>
                    </p:txBody>
                  </p:sp>
                  <p:sp>
                    <p:nvSpPr>
                      <p:cNvPr id="169" name="TextBox 168">
                        <a:extLst>
                          <a:ext uri="{FF2B5EF4-FFF2-40B4-BE49-F238E27FC236}">
                            <a16:creationId xmlns:a16="http://schemas.microsoft.com/office/drawing/2014/main" id="{FCCE5D31-C2F0-4BE1-9439-A00A8DF7B78E}"/>
                          </a:ext>
                        </a:extLst>
                      </p:cNvPr>
                      <p:cNvSpPr txBox="1"/>
                      <p:nvPr/>
                    </p:nvSpPr>
                    <p:spPr>
                      <a:xfrm>
                        <a:off x="3634609" y="2096789"/>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02</a:t>
                        </a:r>
                      </a:p>
                    </p:txBody>
                  </p:sp>
                </p:grpSp>
              </p:grpSp>
              <p:grpSp>
                <p:nvGrpSpPr>
                  <p:cNvPr id="131" name="Group 130">
                    <a:extLst>
                      <a:ext uri="{FF2B5EF4-FFF2-40B4-BE49-F238E27FC236}">
                        <a16:creationId xmlns:a16="http://schemas.microsoft.com/office/drawing/2014/main" id="{2EDE7018-341C-4316-96AA-22BADC44F188}"/>
                      </a:ext>
                    </a:extLst>
                  </p:cNvPr>
                  <p:cNvGrpSpPr/>
                  <p:nvPr/>
                </p:nvGrpSpPr>
                <p:grpSpPr>
                  <a:xfrm>
                    <a:off x="4174350" y="2741441"/>
                    <a:ext cx="3326954" cy="576042"/>
                    <a:chOff x="4174350" y="2741441"/>
                    <a:chExt cx="3326954" cy="576042"/>
                  </a:xfrm>
                </p:grpSpPr>
                <p:grpSp>
                  <p:nvGrpSpPr>
                    <p:cNvPr id="160" name="Group 159">
                      <a:extLst>
                        <a:ext uri="{FF2B5EF4-FFF2-40B4-BE49-F238E27FC236}">
                          <a16:creationId xmlns:a16="http://schemas.microsoft.com/office/drawing/2014/main" id="{D76A6F17-81A8-4C0D-A148-09ABF9D156AC}"/>
                        </a:ext>
                      </a:extLst>
                    </p:cNvPr>
                    <p:cNvGrpSpPr/>
                    <p:nvPr/>
                  </p:nvGrpSpPr>
                  <p:grpSpPr>
                    <a:xfrm>
                      <a:off x="4174350" y="2741441"/>
                      <a:ext cx="3326954" cy="576042"/>
                      <a:chOff x="5412681" y="666750"/>
                      <a:chExt cx="3807519" cy="647700"/>
                    </a:xfrm>
                  </p:grpSpPr>
                  <p:sp>
                    <p:nvSpPr>
                      <p:cNvPr id="164" name="Rounded Rectangle 67">
                        <a:extLst>
                          <a:ext uri="{FF2B5EF4-FFF2-40B4-BE49-F238E27FC236}">
                            <a16:creationId xmlns:a16="http://schemas.microsoft.com/office/drawing/2014/main" id="{BA1D34C6-05BA-4DA6-9C26-9B08B60FDD5E}"/>
                          </a:ext>
                        </a:extLst>
                      </p:cNvPr>
                      <p:cNvSpPr/>
                      <p:nvPr/>
                    </p:nvSpPr>
                    <p:spPr>
                      <a:xfrm>
                        <a:off x="5412681" y="666750"/>
                        <a:ext cx="3807519" cy="647700"/>
                      </a:xfrm>
                      <a:prstGeom prst="roundRect">
                        <a:avLst>
                          <a:gd name="adj" fmla="val 50000"/>
                        </a:avLst>
                      </a:prstGeom>
                      <a:solidFill>
                        <a:srgbClr val="D300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65" name="Oval 164">
                        <a:extLst>
                          <a:ext uri="{FF2B5EF4-FFF2-40B4-BE49-F238E27FC236}">
                            <a16:creationId xmlns:a16="http://schemas.microsoft.com/office/drawing/2014/main" id="{5505643F-DA63-4B68-97FB-57937F74CCF9}"/>
                          </a:ext>
                        </a:extLst>
                      </p:cNvPr>
                      <p:cNvSpPr/>
                      <p:nvPr/>
                    </p:nvSpPr>
                    <p:spPr>
                      <a:xfrm>
                        <a:off x="546059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61" name="Group 160">
                      <a:extLst>
                        <a:ext uri="{FF2B5EF4-FFF2-40B4-BE49-F238E27FC236}">
                          <a16:creationId xmlns:a16="http://schemas.microsoft.com/office/drawing/2014/main" id="{24548FE4-9412-4361-A2EF-231B2A8CD2FC}"/>
                        </a:ext>
                      </a:extLst>
                    </p:cNvPr>
                    <p:cNvGrpSpPr/>
                    <p:nvPr/>
                  </p:nvGrpSpPr>
                  <p:grpSpPr>
                    <a:xfrm>
                      <a:off x="4210321" y="2747159"/>
                      <a:ext cx="2961053" cy="564608"/>
                      <a:chOff x="4210321" y="2747159"/>
                      <a:chExt cx="2961053" cy="564608"/>
                    </a:xfrm>
                  </p:grpSpPr>
                  <p:sp>
                    <p:nvSpPr>
                      <p:cNvPr id="162" name="TextBox 161">
                        <a:extLst>
                          <a:ext uri="{FF2B5EF4-FFF2-40B4-BE49-F238E27FC236}">
                            <a16:creationId xmlns:a16="http://schemas.microsoft.com/office/drawing/2014/main" id="{9DFD48B2-27EF-4A48-A8E8-05EAE940C3CA}"/>
                          </a:ext>
                        </a:extLst>
                      </p:cNvPr>
                      <p:cNvSpPr txBox="1"/>
                      <p:nvPr/>
                    </p:nvSpPr>
                    <p:spPr>
                      <a:xfrm>
                        <a:off x="4737251" y="2747159"/>
                        <a:ext cx="2434123" cy="564608"/>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Chat Transcripts / Interaction History</a:t>
                        </a:r>
                      </a:p>
                    </p:txBody>
                  </p:sp>
                  <p:sp>
                    <p:nvSpPr>
                      <p:cNvPr id="163" name="TextBox 162">
                        <a:extLst>
                          <a:ext uri="{FF2B5EF4-FFF2-40B4-BE49-F238E27FC236}">
                            <a16:creationId xmlns:a16="http://schemas.microsoft.com/office/drawing/2014/main" id="{845E56C6-0196-4C23-BE24-C7F106DBF719}"/>
                          </a:ext>
                        </a:extLst>
                      </p:cNvPr>
                      <p:cNvSpPr txBox="1"/>
                      <p:nvPr/>
                    </p:nvSpPr>
                    <p:spPr>
                      <a:xfrm>
                        <a:off x="4210321" y="2868984"/>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03</a:t>
                        </a:r>
                      </a:p>
                    </p:txBody>
                  </p:sp>
                </p:grpSp>
              </p:grpSp>
              <p:grpSp>
                <p:nvGrpSpPr>
                  <p:cNvPr id="132" name="Group 131">
                    <a:extLst>
                      <a:ext uri="{FF2B5EF4-FFF2-40B4-BE49-F238E27FC236}">
                        <a16:creationId xmlns:a16="http://schemas.microsoft.com/office/drawing/2014/main" id="{DB227C3A-570D-484A-9FCC-0B1C572A8951}"/>
                      </a:ext>
                    </a:extLst>
                  </p:cNvPr>
                  <p:cNvGrpSpPr/>
                  <p:nvPr/>
                </p:nvGrpSpPr>
                <p:grpSpPr>
                  <a:xfrm>
                    <a:off x="4498268" y="3509989"/>
                    <a:ext cx="3326954" cy="588738"/>
                    <a:chOff x="4498268" y="3509989"/>
                    <a:chExt cx="3326954" cy="588738"/>
                  </a:xfrm>
                </p:grpSpPr>
                <p:grpSp>
                  <p:nvGrpSpPr>
                    <p:cNvPr id="154" name="Group 153">
                      <a:extLst>
                        <a:ext uri="{FF2B5EF4-FFF2-40B4-BE49-F238E27FC236}">
                          <a16:creationId xmlns:a16="http://schemas.microsoft.com/office/drawing/2014/main" id="{B1E5851C-FD93-46B8-A7EF-1C1FA5CA7E4B}"/>
                        </a:ext>
                      </a:extLst>
                    </p:cNvPr>
                    <p:cNvGrpSpPr/>
                    <p:nvPr/>
                  </p:nvGrpSpPr>
                  <p:grpSpPr>
                    <a:xfrm>
                      <a:off x="4498268" y="3516339"/>
                      <a:ext cx="3326954" cy="576042"/>
                      <a:chOff x="5412681" y="666750"/>
                      <a:chExt cx="3807519" cy="647700"/>
                    </a:xfrm>
                  </p:grpSpPr>
                  <p:sp>
                    <p:nvSpPr>
                      <p:cNvPr id="158" name="Rounded Rectangle 35">
                        <a:extLst>
                          <a:ext uri="{FF2B5EF4-FFF2-40B4-BE49-F238E27FC236}">
                            <a16:creationId xmlns:a16="http://schemas.microsoft.com/office/drawing/2014/main" id="{68E2CA81-0DB6-4043-AD51-A83E25686EEC}"/>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59" name="Oval 158">
                        <a:extLst>
                          <a:ext uri="{FF2B5EF4-FFF2-40B4-BE49-F238E27FC236}">
                            <a16:creationId xmlns:a16="http://schemas.microsoft.com/office/drawing/2014/main" id="{BB3C655A-A0D7-4023-8B32-F73F49B1C4E1}"/>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DCDBB91A-7BD6-4876-BCEC-D4306600D011}"/>
                        </a:ext>
                      </a:extLst>
                    </p:cNvPr>
                    <p:cNvGrpSpPr/>
                    <p:nvPr/>
                  </p:nvGrpSpPr>
                  <p:grpSpPr>
                    <a:xfrm>
                      <a:off x="4531142" y="3509989"/>
                      <a:ext cx="3112504" cy="588738"/>
                      <a:chOff x="4531142" y="3509989"/>
                      <a:chExt cx="3112504" cy="588738"/>
                    </a:xfrm>
                  </p:grpSpPr>
                  <p:sp>
                    <p:nvSpPr>
                      <p:cNvPr id="156" name="TextBox 155">
                        <a:extLst>
                          <a:ext uri="{FF2B5EF4-FFF2-40B4-BE49-F238E27FC236}">
                            <a16:creationId xmlns:a16="http://schemas.microsoft.com/office/drawing/2014/main" id="{402A8228-C627-454C-A1FF-3969CB78B3E7}"/>
                          </a:ext>
                        </a:extLst>
                      </p:cNvPr>
                      <p:cNvSpPr txBox="1"/>
                      <p:nvPr/>
                    </p:nvSpPr>
                    <p:spPr>
                      <a:xfrm>
                        <a:off x="5148041" y="3509989"/>
                        <a:ext cx="2495605" cy="588738"/>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Message Translation / Multilingual</a:t>
                        </a:r>
                      </a:p>
                    </p:txBody>
                  </p:sp>
                  <p:sp>
                    <p:nvSpPr>
                      <p:cNvPr id="157" name="TextBox 156">
                        <a:extLst>
                          <a:ext uri="{FF2B5EF4-FFF2-40B4-BE49-F238E27FC236}">
                            <a16:creationId xmlns:a16="http://schemas.microsoft.com/office/drawing/2014/main" id="{24E431DA-E37E-4609-B347-19E750CCAD5D}"/>
                          </a:ext>
                        </a:extLst>
                      </p:cNvPr>
                      <p:cNvSpPr txBox="1"/>
                      <p:nvPr/>
                    </p:nvSpPr>
                    <p:spPr>
                      <a:xfrm>
                        <a:off x="4531142" y="3654280"/>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04</a:t>
                        </a:r>
                      </a:p>
                    </p:txBody>
                  </p:sp>
                </p:grpSp>
              </p:grpSp>
              <p:grpSp>
                <p:nvGrpSpPr>
                  <p:cNvPr id="133" name="Group 132">
                    <a:extLst>
                      <a:ext uri="{FF2B5EF4-FFF2-40B4-BE49-F238E27FC236}">
                        <a16:creationId xmlns:a16="http://schemas.microsoft.com/office/drawing/2014/main" id="{5B7006FF-93DB-4150-8DD6-7FC42B93BD01}"/>
                      </a:ext>
                    </a:extLst>
                  </p:cNvPr>
                  <p:cNvGrpSpPr/>
                  <p:nvPr/>
                </p:nvGrpSpPr>
                <p:grpSpPr>
                  <a:xfrm>
                    <a:off x="4174350" y="4284891"/>
                    <a:ext cx="3326954" cy="588738"/>
                    <a:chOff x="4174350" y="4284891"/>
                    <a:chExt cx="3326954" cy="588738"/>
                  </a:xfrm>
                </p:grpSpPr>
                <p:grpSp>
                  <p:nvGrpSpPr>
                    <p:cNvPr id="148" name="Group 147">
                      <a:extLst>
                        <a:ext uri="{FF2B5EF4-FFF2-40B4-BE49-F238E27FC236}">
                          <a16:creationId xmlns:a16="http://schemas.microsoft.com/office/drawing/2014/main" id="{42207A72-7751-4821-B4A0-08F6018B4303}"/>
                        </a:ext>
                      </a:extLst>
                    </p:cNvPr>
                    <p:cNvGrpSpPr/>
                    <p:nvPr/>
                  </p:nvGrpSpPr>
                  <p:grpSpPr>
                    <a:xfrm>
                      <a:off x="4174350" y="4291237"/>
                      <a:ext cx="3326954" cy="576042"/>
                      <a:chOff x="5412681" y="666750"/>
                      <a:chExt cx="3807519" cy="647700"/>
                    </a:xfrm>
                  </p:grpSpPr>
                  <p:sp>
                    <p:nvSpPr>
                      <p:cNvPr id="152" name="Rounded Rectangle 38">
                        <a:extLst>
                          <a:ext uri="{FF2B5EF4-FFF2-40B4-BE49-F238E27FC236}">
                            <a16:creationId xmlns:a16="http://schemas.microsoft.com/office/drawing/2014/main" id="{CC21CDA5-853C-430A-8779-104A2AEF62E8}"/>
                          </a:ext>
                        </a:extLst>
                      </p:cNvPr>
                      <p:cNvSpPr/>
                      <p:nvPr/>
                    </p:nvSpPr>
                    <p:spPr>
                      <a:xfrm>
                        <a:off x="5412681" y="666750"/>
                        <a:ext cx="3807519" cy="647700"/>
                      </a:xfrm>
                      <a:prstGeom prst="roundRect">
                        <a:avLst>
                          <a:gd name="adj" fmla="val 50000"/>
                        </a:avLst>
                      </a:prstGeom>
                      <a:solidFill>
                        <a:srgbClr val="EC8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53" name="Oval 152">
                        <a:extLst>
                          <a:ext uri="{FF2B5EF4-FFF2-40B4-BE49-F238E27FC236}">
                            <a16:creationId xmlns:a16="http://schemas.microsoft.com/office/drawing/2014/main" id="{6C1C8FD4-99A6-42B0-8E55-63E411BAB58D}"/>
                          </a:ext>
                        </a:extLst>
                      </p:cNvPr>
                      <p:cNvSpPr/>
                      <p:nvPr/>
                    </p:nvSpPr>
                    <p:spPr>
                      <a:xfrm>
                        <a:off x="546766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49" name="Group 148">
                      <a:extLst>
                        <a:ext uri="{FF2B5EF4-FFF2-40B4-BE49-F238E27FC236}">
                          <a16:creationId xmlns:a16="http://schemas.microsoft.com/office/drawing/2014/main" id="{FCDFE788-78E3-4FA7-9D39-EC276147AD1E}"/>
                        </a:ext>
                      </a:extLst>
                    </p:cNvPr>
                    <p:cNvGrpSpPr/>
                    <p:nvPr/>
                  </p:nvGrpSpPr>
                  <p:grpSpPr>
                    <a:xfrm>
                      <a:off x="4213302" y="4284891"/>
                      <a:ext cx="3090212" cy="588738"/>
                      <a:chOff x="4213302" y="4284891"/>
                      <a:chExt cx="3090212" cy="588738"/>
                    </a:xfrm>
                  </p:grpSpPr>
                  <p:sp>
                    <p:nvSpPr>
                      <p:cNvPr id="150" name="TextBox 149">
                        <a:extLst>
                          <a:ext uri="{FF2B5EF4-FFF2-40B4-BE49-F238E27FC236}">
                            <a16:creationId xmlns:a16="http://schemas.microsoft.com/office/drawing/2014/main" id="{F1161EEF-0D6E-4EE9-B3AC-8F9C8AE5FF07}"/>
                          </a:ext>
                        </a:extLst>
                      </p:cNvPr>
                      <p:cNvSpPr txBox="1"/>
                      <p:nvPr/>
                    </p:nvSpPr>
                    <p:spPr>
                      <a:xfrm>
                        <a:off x="4775927" y="4284891"/>
                        <a:ext cx="2527587" cy="588738"/>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Customer Feedback/ Survey</a:t>
                        </a:r>
                      </a:p>
                    </p:txBody>
                  </p:sp>
                  <p:sp>
                    <p:nvSpPr>
                      <p:cNvPr id="151" name="TextBox 150">
                        <a:extLst>
                          <a:ext uri="{FF2B5EF4-FFF2-40B4-BE49-F238E27FC236}">
                            <a16:creationId xmlns:a16="http://schemas.microsoft.com/office/drawing/2014/main" id="{76050514-C572-4A9D-B71E-603E3CB94747}"/>
                          </a:ext>
                        </a:extLst>
                      </p:cNvPr>
                      <p:cNvSpPr txBox="1"/>
                      <p:nvPr/>
                    </p:nvSpPr>
                    <p:spPr>
                      <a:xfrm>
                        <a:off x="4213302" y="4408322"/>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05</a:t>
                        </a:r>
                      </a:p>
                    </p:txBody>
                  </p:sp>
                </p:grpSp>
              </p:grpSp>
              <p:grpSp>
                <p:nvGrpSpPr>
                  <p:cNvPr id="134" name="Group 133">
                    <a:extLst>
                      <a:ext uri="{FF2B5EF4-FFF2-40B4-BE49-F238E27FC236}">
                        <a16:creationId xmlns:a16="http://schemas.microsoft.com/office/drawing/2014/main" id="{78F1B3A9-B397-4ED4-B10C-772088E9F4C0}"/>
                      </a:ext>
                    </a:extLst>
                  </p:cNvPr>
                  <p:cNvGrpSpPr/>
                  <p:nvPr/>
                </p:nvGrpSpPr>
                <p:grpSpPr>
                  <a:xfrm>
                    <a:off x="3612899" y="5066135"/>
                    <a:ext cx="3326954" cy="576042"/>
                    <a:chOff x="3612899" y="5066135"/>
                    <a:chExt cx="3326954" cy="576042"/>
                  </a:xfrm>
                </p:grpSpPr>
                <p:grpSp>
                  <p:nvGrpSpPr>
                    <p:cNvPr id="142" name="Group 141">
                      <a:extLst>
                        <a:ext uri="{FF2B5EF4-FFF2-40B4-BE49-F238E27FC236}">
                          <a16:creationId xmlns:a16="http://schemas.microsoft.com/office/drawing/2014/main" id="{8A84938C-304F-4928-82B3-034584E69121}"/>
                        </a:ext>
                      </a:extLst>
                    </p:cNvPr>
                    <p:cNvGrpSpPr/>
                    <p:nvPr/>
                  </p:nvGrpSpPr>
                  <p:grpSpPr>
                    <a:xfrm>
                      <a:off x="3612899" y="5066135"/>
                      <a:ext cx="3326954" cy="576042"/>
                      <a:chOff x="5412681" y="666750"/>
                      <a:chExt cx="3807519" cy="647700"/>
                    </a:xfrm>
                  </p:grpSpPr>
                  <p:sp>
                    <p:nvSpPr>
                      <p:cNvPr id="146" name="Rounded Rectangle 42">
                        <a:extLst>
                          <a:ext uri="{FF2B5EF4-FFF2-40B4-BE49-F238E27FC236}">
                            <a16:creationId xmlns:a16="http://schemas.microsoft.com/office/drawing/2014/main" id="{3A7C0027-8C99-4F19-BD19-45637D31EC82}"/>
                          </a:ext>
                        </a:extLst>
                      </p:cNvPr>
                      <p:cNvSpPr/>
                      <p:nvPr/>
                    </p:nvSpPr>
                    <p:spPr>
                      <a:xfrm>
                        <a:off x="5412681" y="666750"/>
                        <a:ext cx="3807519" cy="647700"/>
                      </a:xfrm>
                      <a:prstGeom prst="roundRect">
                        <a:avLst>
                          <a:gd name="adj" fmla="val 50000"/>
                        </a:avLst>
                      </a:prstGeom>
                      <a:solidFill>
                        <a:srgbClr val="D300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47" name="Oval 146">
                        <a:extLst>
                          <a:ext uri="{FF2B5EF4-FFF2-40B4-BE49-F238E27FC236}">
                            <a16:creationId xmlns:a16="http://schemas.microsoft.com/office/drawing/2014/main" id="{A7B0F009-0D0E-4991-A6F8-D83F5752C38C}"/>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43" name="Group 142">
                      <a:extLst>
                        <a:ext uri="{FF2B5EF4-FFF2-40B4-BE49-F238E27FC236}">
                          <a16:creationId xmlns:a16="http://schemas.microsoft.com/office/drawing/2014/main" id="{25E968F6-0531-4EBC-A307-443849A8E602}"/>
                        </a:ext>
                      </a:extLst>
                    </p:cNvPr>
                    <p:cNvGrpSpPr/>
                    <p:nvPr/>
                  </p:nvGrpSpPr>
                  <p:grpSpPr>
                    <a:xfrm>
                      <a:off x="3646965" y="5071851"/>
                      <a:ext cx="2672873" cy="564607"/>
                      <a:chOff x="3646965" y="5071851"/>
                      <a:chExt cx="2672873" cy="564607"/>
                    </a:xfrm>
                  </p:grpSpPr>
                  <p:sp>
                    <p:nvSpPr>
                      <p:cNvPr id="144" name="TextBox 143">
                        <a:extLst>
                          <a:ext uri="{FF2B5EF4-FFF2-40B4-BE49-F238E27FC236}">
                            <a16:creationId xmlns:a16="http://schemas.microsoft.com/office/drawing/2014/main" id="{9EF8C27F-CC3A-4CC1-B969-1CC5172FBD88}"/>
                          </a:ext>
                        </a:extLst>
                      </p:cNvPr>
                      <p:cNvSpPr txBox="1"/>
                      <p:nvPr/>
                    </p:nvSpPr>
                    <p:spPr>
                      <a:xfrm>
                        <a:off x="4205083" y="5071851"/>
                        <a:ext cx="2114755" cy="564607"/>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Web, Desktop &amp; Mobile support</a:t>
                        </a:r>
                      </a:p>
                    </p:txBody>
                  </p:sp>
                  <p:sp>
                    <p:nvSpPr>
                      <p:cNvPr id="145" name="TextBox 144">
                        <a:extLst>
                          <a:ext uri="{FF2B5EF4-FFF2-40B4-BE49-F238E27FC236}">
                            <a16:creationId xmlns:a16="http://schemas.microsoft.com/office/drawing/2014/main" id="{12551C98-D23F-47B0-91E2-F6F1555A338F}"/>
                          </a:ext>
                        </a:extLst>
                      </p:cNvPr>
                      <p:cNvSpPr txBox="1"/>
                      <p:nvPr/>
                    </p:nvSpPr>
                    <p:spPr>
                      <a:xfrm>
                        <a:off x="3646965" y="5202823"/>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06</a:t>
                        </a:r>
                      </a:p>
                    </p:txBody>
                  </p:sp>
                </p:grpSp>
              </p:grpSp>
              <p:grpSp>
                <p:nvGrpSpPr>
                  <p:cNvPr id="135" name="Group 134">
                    <a:extLst>
                      <a:ext uri="{FF2B5EF4-FFF2-40B4-BE49-F238E27FC236}">
                        <a16:creationId xmlns:a16="http://schemas.microsoft.com/office/drawing/2014/main" id="{2A41C2D3-0DA6-4F00-9738-8AFD5337EDBB}"/>
                      </a:ext>
                    </a:extLst>
                  </p:cNvPr>
                  <p:cNvGrpSpPr/>
                  <p:nvPr/>
                </p:nvGrpSpPr>
                <p:grpSpPr>
                  <a:xfrm>
                    <a:off x="3083836" y="5841035"/>
                    <a:ext cx="3326954" cy="576042"/>
                    <a:chOff x="3083836" y="5841035"/>
                    <a:chExt cx="3326954" cy="576042"/>
                  </a:xfrm>
                </p:grpSpPr>
                <p:grpSp>
                  <p:nvGrpSpPr>
                    <p:cNvPr id="136" name="Group 135">
                      <a:extLst>
                        <a:ext uri="{FF2B5EF4-FFF2-40B4-BE49-F238E27FC236}">
                          <a16:creationId xmlns:a16="http://schemas.microsoft.com/office/drawing/2014/main" id="{C3EB4751-C88E-4BB1-A8DA-A9BE34016392}"/>
                        </a:ext>
                      </a:extLst>
                    </p:cNvPr>
                    <p:cNvGrpSpPr/>
                    <p:nvPr/>
                  </p:nvGrpSpPr>
                  <p:grpSpPr>
                    <a:xfrm>
                      <a:off x="3083836" y="5841035"/>
                      <a:ext cx="3326954" cy="576042"/>
                      <a:chOff x="5412681" y="666750"/>
                      <a:chExt cx="3807519" cy="647700"/>
                    </a:xfrm>
                  </p:grpSpPr>
                  <p:sp>
                    <p:nvSpPr>
                      <p:cNvPr id="140" name="Rounded Rectangle 45">
                        <a:extLst>
                          <a:ext uri="{FF2B5EF4-FFF2-40B4-BE49-F238E27FC236}">
                            <a16:creationId xmlns:a16="http://schemas.microsoft.com/office/drawing/2014/main" id="{A479ED2D-4177-4B40-8786-75F4377A6673}"/>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41" name="Oval 140">
                        <a:extLst>
                          <a:ext uri="{FF2B5EF4-FFF2-40B4-BE49-F238E27FC236}">
                            <a16:creationId xmlns:a16="http://schemas.microsoft.com/office/drawing/2014/main" id="{958F2620-E692-4D51-8B60-B4196087C336}"/>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37" name="Group 136">
                      <a:extLst>
                        <a:ext uri="{FF2B5EF4-FFF2-40B4-BE49-F238E27FC236}">
                          <a16:creationId xmlns:a16="http://schemas.microsoft.com/office/drawing/2014/main" id="{18E71752-6A9F-4727-953E-141141C2403A}"/>
                        </a:ext>
                      </a:extLst>
                    </p:cNvPr>
                    <p:cNvGrpSpPr/>
                    <p:nvPr/>
                  </p:nvGrpSpPr>
                  <p:grpSpPr>
                    <a:xfrm>
                      <a:off x="3105933" y="5962994"/>
                      <a:ext cx="2794881" cy="339649"/>
                      <a:chOff x="3105933" y="5962994"/>
                      <a:chExt cx="2794881" cy="339649"/>
                    </a:xfrm>
                  </p:grpSpPr>
                  <p:sp>
                    <p:nvSpPr>
                      <p:cNvPr id="138" name="TextBox 137">
                        <a:extLst>
                          <a:ext uri="{FF2B5EF4-FFF2-40B4-BE49-F238E27FC236}">
                            <a16:creationId xmlns:a16="http://schemas.microsoft.com/office/drawing/2014/main" id="{240AB931-ECE8-46FC-95D9-7984D84CB8EE}"/>
                          </a:ext>
                        </a:extLst>
                      </p:cNvPr>
                      <p:cNvSpPr txBox="1"/>
                      <p:nvPr/>
                    </p:nvSpPr>
                    <p:spPr>
                      <a:xfrm>
                        <a:off x="3650948" y="5962994"/>
                        <a:ext cx="2249866" cy="332123"/>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Hassle free Integration</a:t>
                        </a:r>
                      </a:p>
                    </p:txBody>
                  </p:sp>
                  <p:sp>
                    <p:nvSpPr>
                      <p:cNvPr id="139" name="TextBox 138">
                        <a:extLst>
                          <a:ext uri="{FF2B5EF4-FFF2-40B4-BE49-F238E27FC236}">
                            <a16:creationId xmlns:a16="http://schemas.microsoft.com/office/drawing/2014/main" id="{181E2B10-F267-439B-A705-C030D7A0C10E}"/>
                          </a:ext>
                        </a:extLst>
                      </p:cNvPr>
                      <p:cNvSpPr txBox="1"/>
                      <p:nvPr/>
                    </p:nvSpPr>
                    <p:spPr>
                      <a:xfrm>
                        <a:off x="3105933" y="5978346"/>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07</a:t>
                        </a:r>
                      </a:p>
                    </p:txBody>
                  </p:sp>
                </p:grpSp>
              </p:grpSp>
            </p:grpSp>
            <p:grpSp>
              <p:nvGrpSpPr>
                <p:cNvPr id="81" name="Group 80">
                  <a:extLst>
                    <a:ext uri="{FF2B5EF4-FFF2-40B4-BE49-F238E27FC236}">
                      <a16:creationId xmlns:a16="http://schemas.microsoft.com/office/drawing/2014/main" id="{D1CFF393-5561-4D3F-BF9A-44F44384E97E}"/>
                    </a:ext>
                  </a:extLst>
                </p:cNvPr>
                <p:cNvGrpSpPr/>
                <p:nvPr/>
              </p:nvGrpSpPr>
              <p:grpSpPr>
                <a:xfrm>
                  <a:off x="137678" y="2011521"/>
                  <a:ext cx="3434093" cy="3495328"/>
                  <a:chOff x="137678" y="2011521"/>
                  <a:chExt cx="3434093" cy="3495328"/>
                </a:xfrm>
              </p:grpSpPr>
              <p:grpSp>
                <p:nvGrpSpPr>
                  <p:cNvPr id="83" name="Group 82">
                    <a:extLst>
                      <a:ext uri="{FF2B5EF4-FFF2-40B4-BE49-F238E27FC236}">
                        <a16:creationId xmlns:a16="http://schemas.microsoft.com/office/drawing/2014/main" id="{D4F31CB6-0BB1-42A6-BFA0-AE91687F71CD}"/>
                      </a:ext>
                    </a:extLst>
                  </p:cNvPr>
                  <p:cNvGrpSpPr/>
                  <p:nvPr/>
                </p:nvGrpSpPr>
                <p:grpSpPr>
                  <a:xfrm>
                    <a:off x="137678" y="2011521"/>
                    <a:ext cx="3434093" cy="3495328"/>
                    <a:chOff x="854529" y="1084930"/>
                    <a:chExt cx="4501242" cy="4501242"/>
                  </a:xfrm>
                </p:grpSpPr>
                <p:sp>
                  <p:nvSpPr>
                    <p:cNvPr id="120" name="Oval 119">
                      <a:extLst>
                        <a:ext uri="{FF2B5EF4-FFF2-40B4-BE49-F238E27FC236}">
                          <a16:creationId xmlns:a16="http://schemas.microsoft.com/office/drawing/2014/main" id="{5C7048EE-FD41-45AF-99A5-E45EED10BCA5}"/>
                        </a:ext>
                      </a:extLst>
                    </p:cNvPr>
                    <p:cNvSpPr/>
                    <p:nvPr/>
                  </p:nvSpPr>
                  <p:spPr>
                    <a:xfrm>
                      <a:off x="854529" y="1084930"/>
                      <a:ext cx="4501241" cy="45012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Arial" panose="020B0604020202020204" pitchFamily="34" charset="0"/>
                        <a:cs typeface="Arial" panose="020B0604020202020204" pitchFamily="34" charset="0"/>
                      </a:endParaRPr>
                    </a:p>
                  </p:txBody>
                </p:sp>
                <p:sp>
                  <p:nvSpPr>
                    <p:cNvPr id="121" name="Freeform 89">
                      <a:extLst>
                        <a:ext uri="{FF2B5EF4-FFF2-40B4-BE49-F238E27FC236}">
                          <a16:creationId xmlns:a16="http://schemas.microsoft.com/office/drawing/2014/main" id="{3DFAC573-1E6C-434E-B839-C0B7FA1D7A72}"/>
                        </a:ext>
                      </a:extLst>
                    </p:cNvPr>
                    <p:cNvSpPr/>
                    <p:nvPr/>
                  </p:nvSpPr>
                  <p:spPr>
                    <a:xfrm>
                      <a:off x="3107595" y="1085054"/>
                      <a:ext cx="945675" cy="750238"/>
                    </a:xfrm>
                    <a:custGeom>
                      <a:avLst/>
                      <a:gdLst>
                        <a:gd name="connsiteX0" fmla="*/ 0 w 1101994"/>
                        <a:gd name="connsiteY0" fmla="*/ 0 h 874251"/>
                        <a:gd name="connsiteX1" fmla="*/ 265300 w 1101994"/>
                        <a:gd name="connsiteY1" fmla="*/ 13396 h 874251"/>
                        <a:gd name="connsiteX2" fmla="*/ 1018002 w 1101994"/>
                        <a:gd name="connsiteY2" fmla="*/ 205956 h 874251"/>
                        <a:gd name="connsiteX3" fmla="*/ 1101994 w 1101994"/>
                        <a:gd name="connsiteY3" fmla="*/ 246417 h 874251"/>
                        <a:gd name="connsiteX4" fmla="*/ 809230 w 1101994"/>
                        <a:gd name="connsiteY4" fmla="*/ 874251 h 874251"/>
                        <a:gd name="connsiteX5" fmla="*/ 748121 w 1101994"/>
                        <a:gd name="connsiteY5" fmla="*/ 844813 h 874251"/>
                        <a:gd name="connsiteX6" fmla="*/ 194410 w 1101994"/>
                        <a:gd name="connsiteY6" fmla="*/ 703160 h 874251"/>
                        <a:gd name="connsiteX7" fmla="*/ 0 w 1101994"/>
                        <a:gd name="connsiteY7" fmla="*/ 693343 h 874251"/>
                        <a:gd name="connsiteX8" fmla="*/ 0 w 1101994"/>
                        <a:gd name="connsiteY8" fmla="*/ 0 h 8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994" h="874251">
                          <a:moveTo>
                            <a:pt x="0" y="0"/>
                          </a:moveTo>
                          <a:lnTo>
                            <a:pt x="265300" y="13396"/>
                          </a:lnTo>
                          <a:cubicBezTo>
                            <a:pt x="529797" y="40258"/>
                            <a:pt x="782675" y="106422"/>
                            <a:pt x="1018002" y="205956"/>
                          </a:cubicBezTo>
                          <a:lnTo>
                            <a:pt x="1101994" y="246417"/>
                          </a:lnTo>
                          <a:lnTo>
                            <a:pt x="809230" y="874251"/>
                          </a:lnTo>
                          <a:lnTo>
                            <a:pt x="748121" y="844813"/>
                          </a:lnTo>
                          <a:cubicBezTo>
                            <a:pt x="575008" y="771592"/>
                            <a:pt x="388983" y="722920"/>
                            <a:pt x="194410" y="703160"/>
                          </a:cubicBezTo>
                          <a:lnTo>
                            <a:pt x="0" y="693343"/>
                          </a:lnTo>
                          <a:lnTo>
                            <a:pt x="0"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22" name="Freeform 88">
                      <a:extLst>
                        <a:ext uri="{FF2B5EF4-FFF2-40B4-BE49-F238E27FC236}">
                          <a16:creationId xmlns:a16="http://schemas.microsoft.com/office/drawing/2014/main" id="{F8DAB4CE-BD48-4C53-953A-4E17DE2397FE}"/>
                        </a:ext>
                      </a:extLst>
                    </p:cNvPr>
                    <p:cNvSpPr/>
                    <p:nvPr/>
                  </p:nvSpPr>
                  <p:spPr>
                    <a:xfrm>
                      <a:off x="3806441" y="1298639"/>
                      <a:ext cx="1045698" cy="993395"/>
                    </a:xfrm>
                    <a:custGeom>
                      <a:avLst/>
                      <a:gdLst>
                        <a:gd name="connsiteX0" fmla="*/ 292763 w 1218550"/>
                        <a:gd name="connsiteY0" fmla="*/ 0 h 1157601"/>
                        <a:gd name="connsiteX1" fmla="*/ 432894 w 1218550"/>
                        <a:gd name="connsiteY1" fmla="*/ 67505 h 1157601"/>
                        <a:gd name="connsiteX2" fmla="*/ 1206546 w 1218550"/>
                        <a:gd name="connsiteY2" fmla="*/ 705365 h 1157601"/>
                        <a:gd name="connsiteX3" fmla="*/ 1218550 w 1218550"/>
                        <a:gd name="connsiteY3" fmla="*/ 721417 h 1157601"/>
                        <a:gd name="connsiteX4" fmla="*/ 679908 w 1218550"/>
                        <a:gd name="connsiteY4" fmla="*/ 1157601 h 1157601"/>
                        <a:gd name="connsiteX5" fmla="*/ 671529 w 1218550"/>
                        <a:gd name="connsiteY5" fmla="*/ 1146396 h 1157601"/>
                        <a:gd name="connsiteX6" fmla="*/ 102406 w 1218550"/>
                        <a:gd name="connsiteY6" fmla="*/ 677165 h 1157601"/>
                        <a:gd name="connsiteX7" fmla="*/ 0 w 1218550"/>
                        <a:gd name="connsiteY7" fmla="*/ 627833 h 1157601"/>
                        <a:gd name="connsiteX8" fmla="*/ 292763 w 1218550"/>
                        <a:gd name="connsiteY8" fmla="*/ 0 h 115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550" h="1157601">
                          <a:moveTo>
                            <a:pt x="292763" y="0"/>
                          </a:moveTo>
                          <a:lnTo>
                            <a:pt x="432894" y="67505"/>
                          </a:lnTo>
                          <a:cubicBezTo>
                            <a:pt x="730184" y="229002"/>
                            <a:pt x="992755" y="446309"/>
                            <a:pt x="1206546" y="705365"/>
                          </a:cubicBezTo>
                          <a:lnTo>
                            <a:pt x="1218550" y="721417"/>
                          </a:lnTo>
                          <a:lnTo>
                            <a:pt x="679908" y="1157601"/>
                          </a:lnTo>
                          <a:lnTo>
                            <a:pt x="671529" y="1146396"/>
                          </a:lnTo>
                          <a:cubicBezTo>
                            <a:pt x="514257" y="955826"/>
                            <a:pt x="321101" y="795968"/>
                            <a:pt x="102406" y="677165"/>
                          </a:cubicBezTo>
                          <a:lnTo>
                            <a:pt x="0" y="627833"/>
                          </a:lnTo>
                          <a:lnTo>
                            <a:pt x="292763"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23" name="Freeform 82">
                      <a:extLst>
                        <a:ext uri="{FF2B5EF4-FFF2-40B4-BE49-F238E27FC236}">
                          <a16:creationId xmlns:a16="http://schemas.microsoft.com/office/drawing/2014/main" id="{C1B48ED9-D5D2-4A5B-84FE-276174EE5E99}"/>
                        </a:ext>
                      </a:extLst>
                    </p:cNvPr>
                    <p:cNvSpPr/>
                    <p:nvPr/>
                  </p:nvSpPr>
                  <p:spPr>
                    <a:xfrm>
                      <a:off x="4392833" y="1921640"/>
                      <a:ext cx="903142" cy="1039363"/>
                    </a:xfrm>
                    <a:custGeom>
                      <a:avLst/>
                      <a:gdLst>
                        <a:gd name="connsiteX0" fmla="*/ 538642 w 1052430"/>
                        <a:gd name="connsiteY0" fmla="*/ 0 h 1211168"/>
                        <a:gd name="connsiteX1" fmla="*/ 674202 w 1052430"/>
                        <a:gd name="connsiteY1" fmla="*/ 181282 h 1211168"/>
                        <a:gd name="connsiteX2" fmla="*/ 1004200 w 1052430"/>
                        <a:gd name="connsiteY2" fmla="*/ 867734 h 1211168"/>
                        <a:gd name="connsiteX3" fmla="*/ 1052430 w 1052430"/>
                        <a:gd name="connsiteY3" fmla="*/ 1055306 h 1211168"/>
                        <a:gd name="connsiteX4" fmla="*/ 377320 w 1052430"/>
                        <a:gd name="connsiteY4" fmla="*/ 1211168 h 1211168"/>
                        <a:gd name="connsiteX5" fmla="*/ 342028 w 1052430"/>
                        <a:gd name="connsiteY5" fmla="*/ 1073913 h 1211168"/>
                        <a:gd name="connsiteX6" fmla="*/ 99272 w 1052430"/>
                        <a:gd name="connsiteY6" fmla="*/ 568937 h 1211168"/>
                        <a:gd name="connsiteX7" fmla="*/ 0 w 1052430"/>
                        <a:gd name="connsiteY7" fmla="*/ 436183 h 1211168"/>
                        <a:gd name="connsiteX8" fmla="*/ 538642 w 1052430"/>
                        <a:gd name="connsiteY8" fmla="*/ 0 h 121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430" h="1211168">
                          <a:moveTo>
                            <a:pt x="538642" y="0"/>
                          </a:moveTo>
                          <a:lnTo>
                            <a:pt x="674202" y="181282"/>
                          </a:lnTo>
                          <a:cubicBezTo>
                            <a:pt x="815595" y="390571"/>
                            <a:pt x="927572" y="621365"/>
                            <a:pt x="1004200" y="867734"/>
                          </a:cubicBezTo>
                          <a:lnTo>
                            <a:pt x="1052430" y="1055306"/>
                          </a:lnTo>
                          <a:lnTo>
                            <a:pt x="377320" y="1211168"/>
                          </a:lnTo>
                          <a:lnTo>
                            <a:pt x="342028" y="1073913"/>
                          </a:lnTo>
                          <a:cubicBezTo>
                            <a:pt x="285658" y="892676"/>
                            <a:pt x="203285" y="722896"/>
                            <a:pt x="99272" y="568937"/>
                          </a:cubicBezTo>
                          <a:lnTo>
                            <a:pt x="0" y="436183"/>
                          </a:lnTo>
                          <a:lnTo>
                            <a:pt x="538642"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24" name="Freeform 76">
                      <a:extLst>
                        <a:ext uri="{FF2B5EF4-FFF2-40B4-BE49-F238E27FC236}">
                          <a16:creationId xmlns:a16="http://schemas.microsoft.com/office/drawing/2014/main" id="{C1B6A15B-1CBD-4D5D-93B3-D9A8B50C070B}"/>
                        </a:ext>
                      </a:extLst>
                    </p:cNvPr>
                    <p:cNvSpPr/>
                    <p:nvPr/>
                  </p:nvSpPr>
                  <p:spPr>
                    <a:xfrm>
                      <a:off x="4717849" y="2831987"/>
                      <a:ext cx="637922" cy="969078"/>
                    </a:xfrm>
                    <a:custGeom>
                      <a:avLst/>
                      <a:gdLst>
                        <a:gd name="connsiteX0" fmla="*/ 675110 w 743370"/>
                        <a:gd name="connsiteY0" fmla="*/ 0 h 1129265"/>
                        <a:gd name="connsiteX1" fmla="*/ 690087 w 743370"/>
                        <a:gd name="connsiteY1" fmla="*/ 58249 h 1129265"/>
                        <a:gd name="connsiteX2" fmla="*/ 743370 w 743370"/>
                        <a:gd name="connsiteY2" fmla="*/ 586803 h 1129265"/>
                        <a:gd name="connsiteX3" fmla="*/ 690087 w 743370"/>
                        <a:gd name="connsiteY3" fmla="*/ 1115357 h 1129265"/>
                        <a:gd name="connsiteX4" fmla="*/ 686511 w 743370"/>
                        <a:gd name="connsiteY4" fmla="*/ 1129265 h 1129265"/>
                        <a:gd name="connsiteX5" fmla="*/ 8387 w 743370"/>
                        <a:gd name="connsiteY5" fmla="*/ 985126 h 1129265"/>
                        <a:gd name="connsiteX6" fmla="*/ 10830 w 743370"/>
                        <a:gd name="connsiteY6" fmla="*/ 975625 h 1129265"/>
                        <a:gd name="connsiteX7" fmla="*/ 50027 w 743370"/>
                        <a:gd name="connsiteY7" fmla="*/ 586803 h 1129265"/>
                        <a:gd name="connsiteX8" fmla="*/ 10830 w 743370"/>
                        <a:gd name="connsiteY8" fmla="*/ 197981 h 1129265"/>
                        <a:gd name="connsiteX9" fmla="*/ 0 w 743370"/>
                        <a:gd name="connsiteY9" fmla="*/ 155862 h 1129265"/>
                        <a:gd name="connsiteX10" fmla="*/ 675110 w 743370"/>
                        <a:gd name="connsiteY10" fmla="*/ 0 h 112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370" h="1129265">
                          <a:moveTo>
                            <a:pt x="675110" y="0"/>
                          </a:moveTo>
                          <a:lnTo>
                            <a:pt x="690087" y="58249"/>
                          </a:lnTo>
                          <a:cubicBezTo>
                            <a:pt x="725023" y="228977"/>
                            <a:pt x="743370" y="405747"/>
                            <a:pt x="743370" y="586803"/>
                          </a:cubicBezTo>
                          <a:cubicBezTo>
                            <a:pt x="743370" y="767859"/>
                            <a:pt x="725023" y="944630"/>
                            <a:pt x="690087" y="1115357"/>
                          </a:cubicBezTo>
                          <a:lnTo>
                            <a:pt x="686511" y="1129265"/>
                          </a:lnTo>
                          <a:lnTo>
                            <a:pt x="8387" y="985126"/>
                          </a:lnTo>
                          <a:lnTo>
                            <a:pt x="10830" y="975625"/>
                          </a:lnTo>
                          <a:cubicBezTo>
                            <a:pt x="36531" y="850032"/>
                            <a:pt x="50027" y="719994"/>
                            <a:pt x="50027" y="586803"/>
                          </a:cubicBezTo>
                          <a:cubicBezTo>
                            <a:pt x="50027" y="453613"/>
                            <a:pt x="36531" y="323574"/>
                            <a:pt x="10830" y="197981"/>
                          </a:cubicBezTo>
                          <a:lnTo>
                            <a:pt x="0" y="155862"/>
                          </a:lnTo>
                          <a:lnTo>
                            <a:pt x="675110"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25" name="Freeform 30">
                      <a:extLst>
                        <a:ext uri="{FF2B5EF4-FFF2-40B4-BE49-F238E27FC236}">
                          <a16:creationId xmlns:a16="http://schemas.microsoft.com/office/drawing/2014/main" id="{C3A1D773-E463-4C52-9521-737B32EF2A6C}"/>
                        </a:ext>
                      </a:extLst>
                    </p:cNvPr>
                    <p:cNvSpPr/>
                    <p:nvPr/>
                  </p:nvSpPr>
                  <p:spPr>
                    <a:xfrm>
                      <a:off x="4410135" y="3682111"/>
                      <a:ext cx="895624" cy="1035899"/>
                    </a:xfrm>
                    <a:custGeom>
                      <a:avLst/>
                      <a:gdLst>
                        <a:gd name="connsiteX0" fmla="*/ 365545 w 1043669"/>
                        <a:gd name="connsiteY0" fmla="*/ 0 h 1207132"/>
                        <a:gd name="connsiteX1" fmla="*/ 1043669 w 1043669"/>
                        <a:gd name="connsiteY1" fmla="*/ 144139 h 1207132"/>
                        <a:gd name="connsiteX2" fmla="*/ 984039 w 1043669"/>
                        <a:gd name="connsiteY2" fmla="*/ 376048 h 1207132"/>
                        <a:gd name="connsiteX3" fmla="*/ 654041 w 1043669"/>
                        <a:gd name="connsiteY3" fmla="*/ 1062500 h 1207132"/>
                        <a:gd name="connsiteX4" fmla="*/ 545888 w 1043669"/>
                        <a:gd name="connsiteY4" fmla="*/ 1207132 h 1207132"/>
                        <a:gd name="connsiteX5" fmla="*/ 0 w 1043669"/>
                        <a:gd name="connsiteY5" fmla="*/ 780638 h 1207132"/>
                        <a:gd name="connsiteX6" fmla="*/ 79111 w 1043669"/>
                        <a:gd name="connsiteY6" fmla="*/ 674845 h 1207132"/>
                        <a:gd name="connsiteX7" fmla="*/ 321867 w 1043669"/>
                        <a:gd name="connsiteY7" fmla="*/ 169869 h 1207132"/>
                        <a:gd name="connsiteX8" fmla="*/ 365545 w 1043669"/>
                        <a:gd name="connsiteY8" fmla="*/ 0 h 120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669" h="1207132">
                          <a:moveTo>
                            <a:pt x="365545" y="0"/>
                          </a:moveTo>
                          <a:lnTo>
                            <a:pt x="1043669" y="144139"/>
                          </a:lnTo>
                          <a:lnTo>
                            <a:pt x="984039" y="376048"/>
                          </a:lnTo>
                          <a:cubicBezTo>
                            <a:pt x="907411" y="622417"/>
                            <a:pt x="795434" y="853212"/>
                            <a:pt x="654041" y="1062500"/>
                          </a:cubicBezTo>
                          <a:lnTo>
                            <a:pt x="545888" y="1207132"/>
                          </a:lnTo>
                          <a:lnTo>
                            <a:pt x="0" y="780638"/>
                          </a:lnTo>
                          <a:lnTo>
                            <a:pt x="79111" y="674845"/>
                          </a:lnTo>
                          <a:cubicBezTo>
                            <a:pt x="183124" y="520886"/>
                            <a:pt x="265497" y="351106"/>
                            <a:pt x="321867" y="169869"/>
                          </a:cubicBezTo>
                          <a:lnTo>
                            <a:pt x="365545"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26" name="Freeform 26">
                      <a:extLst>
                        <a:ext uri="{FF2B5EF4-FFF2-40B4-BE49-F238E27FC236}">
                          <a16:creationId xmlns:a16="http://schemas.microsoft.com/office/drawing/2014/main" id="{9D8EF22E-4668-4166-BE31-A3CE8EED322A}"/>
                        </a:ext>
                      </a:extLst>
                    </p:cNvPr>
                    <p:cNvSpPr/>
                    <p:nvPr/>
                  </p:nvSpPr>
                  <p:spPr>
                    <a:xfrm>
                      <a:off x="3832450" y="4355932"/>
                      <a:ext cx="1043209" cy="999500"/>
                    </a:xfrm>
                    <a:custGeom>
                      <a:avLst/>
                      <a:gdLst>
                        <a:gd name="connsiteX0" fmla="*/ 669763 w 1215650"/>
                        <a:gd name="connsiteY0" fmla="*/ 0 h 1164716"/>
                        <a:gd name="connsiteX1" fmla="*/ 1215650 w 1215650"/>
                        <a:gd name="connsiteY1" fmla="*/ 426494 h 1164716"/>
                        <a:gd name="connsiteX2" fmla="*/ 1176238 w 1215650"/>
                        <a:gd name="connsiteY2" fmla="*/ 479198 h 1164716"/>
                        <a:gd name="connsiteX3" fmla="*/ 402586 w 1215650"/>
                        <a:gd name="connsiteY3" fmla="*/ 1117058 h 1164716"/>
                        <a:gd name="connsiteX4" fmla="*/ 303656 w 1215650"/>
                        <a:gd name="connsiteY4" fmla="*/ 1164716 h 1164716"/>
                        <a:gd name="connsiteX5" fmla="*/ 0 w 1215650"/>
                        <a:gd name="connsiteY5" fmla="*/ 542130 h 1164716"/>
                        <a:gd name="connsiteX6" fmla="*/ 72098 w 1215650"/>
                        <a:gd name="connsiteY6" fmla="*/ 507398 h 1164716"/>
                        <a:gd name="connsiteX7" fmla="*/ 641221 w 1215650"/>
                        <a:gd name="connsiteY7" fmla="*/ 38167 h 1164716"/>
                        <a:gd name="connsiteX8" fmla="*/ 669763 w 1215650"/>
                        <a:gd name="connsiteY8" fmla="*/ 0 h 116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50" h="1164716">
                          <a:moveTo>
                            <a:pt x="669763" y="0"/>
                          </a:moveTo>
                          <a:lnTo>
                            <a:pt x="1215650" y="426494"/>
                          </a:lnTo>
                          <a:lnTo>
                            <a:pt x="1176238" y="479198"/>
                          </a:lnTo>
                          <a:cubicBezTo>
                            <a:pt x="962447" y="738254"/>
                            <a:pt x="699876" y="955561"/>
                            <a:pt x="402586" y="1117058"/>
                          </a:cubicBezTo>
                          <a:lnTo>
                            <a:pt x="303656" y="1164716"/>
                          </a:lnTo>
                          <a:lnTo>
                            <a:pt x="0" y="542130"/>
                          </a:lnTo>
                          <a:lnTo>
                            <a:pt x="72098" y="507398"/>
                          </a:lnTo>
                          <a:cubicBezTo>
                            <a:pt x="290793" y="388595"/>
                            <a:pt x="483949" y="228737"/>
                            <a:pt x="641221" y="38167"/>
                          </a:cubicBezTo>
                          <a:lnTo>
                            <a:pt x="669763"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27" name="Freeform 22">
                      <a:extLst>
                        <a:ext uri="{FF2B5EF4-FFF2-40B4-BE49-F238E27FC236}">
                          <a16:creationId xmlns:a16="http://schemas.microsoft.com/office/drawing/2014/main" id="{5930EE53-6861-4C2B-BF96-43DA646E0332}"/>
                        </a:ext>
                      </a:extLst>
                    </p:cNvPr>
                    <p:cNvSpPr/>
                    <p:nvPr/>
                  </p:nvSpPr>
                  <p:spPr>
                    <a:xfrm>
                      <a:off x="3107595" y="4823282"/>
                      <a:ext cx="981031" cy="762767"/>
                    </a:xfrm>
                    <a:custGeom>
                      <a:avLst/>
                      <a:gdLst>
                        <a:gd name="connsiteX0" fmla="*/ 839539 w 1143194"/>
                        <a:gd name="connsiteY0" fmla="*/ 0 h 888851"/>
                        <a:gd name="connsiteX1" fmla="*/ 1143194 w 1143194"/>
                        <a:gd name="connsiteY1" fmla="*/ 622587 h 888851"/>
                        <a:gd name="connsiteX2" fmla="*/ 1018002 w 1143194"/>
                        <a:gd name="connsiteY2" fmla="*/ 682895 h 888851"/>
                        <a:gd name="connsiteX3" fmla="*/ 265300 w 1143194"/>
                        <a:gd name="connsiteY3" fmla="*/ 875455 h 888851"/>
                        <a:gd name="connsiteX4" fmla="*/ 0 w 1143194"/>
                        <a:gd name="connsiteY4" fmla="*/ 888851 h 888851"/>
                        <a:gd name="connsiteX5" fmla="*/ 0 w 1143194"/>
                        <a:gd name="connsiteY5" fmla="*/ 195508 h 888851"/>
                        <a:gd name="connsiteX6" fmla="*/ 194410 w 1143194"/>
                        <a:gd name="connsiteY6" fmla="*/ 185691 h 888851"/>
                        <a:gd name="connsiteX7" fmla="*/ 748121 w 1143194"/>
                        <a:gd name="connsiteY7" fmla="*/ 44038 h 888851"/>
                        <a:gd name="connsiteX8" fmla="*/ 839539 w 1143194"/>
                        <a:gd name="connsiteY8" fmla="*/ 0 h 88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194" h="888851">
                          <a:moveTo>
                            <a:pt x="839539" y="0"/>
                          </a:moveTo>
                          <a:lnTo>
                            <a:pt x="1143194" y="622587"/>
                          </a:lnTo>
                          <a:lnTo>
                            <a:pt x="1018002" y="682895"/>
                          </a:lnTo>
                          <a:cubicBezTo>
                            <a:pt x="782675" y="782430"/>
                            <a:pt x="529797" y="848594"/>
                            <a:pt x="265300" y="875455"/>
                          </a:cubicBezTo>
                          <a:lnTo>
                            <a:pt x="0" y="888851"/>
                          </a:lnTo>
                          <a:lnTo>
                            <a:pt x="0" y="195508"/>
                          </a:lnTo>
                          <a:lnTo>
                            <a:pt x="194410" y="185691"/>
                          </a:lnTo>
                          <a:cubicBezTo>
                            <a:pt x="388983" y="165932"/>
                            <a:pt x="575008" y="117259"/>
                            <a:pt x="748121" y="44038"/>
                          </a:cubicBezTo>
                          <a:lnTo>
                            <a:pt x="839539"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28" name="Oval 127">
                      <a:extLst>
                        <a:ext uri="{FF2B5EF4-FFF2-40B4-BE49-F238E27FC236}">
                          <a16:creationId xmlns:a16="http://schemas.microsoft.com/office/drawing/2014/main" id="{FE46102B-F6F1-408D-B5DA-CAEF09E5AA0D}"/>
                        </a:ext>
                      </a:extLst>
                    </p:cNvPr>
                    <p:cNvSpPr/>
                    <p:nvPr/>
                  </p:nvSpPr>
                  <p:spPr>
                    <a:xfrm>
                      <a:off x="1449521" y="1679922"/>
                      <a:ext cx="3311258" cy="331125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84" name="Group 83">
                    <a:extLst>
                      <a:ext uri="{FF2B5EF4-FFF2-40B4-BE49-F238E27FC236}">
                        <a16:creationId xmlns:a16="http://schemas.microsoft.com/office/drawing/2014/main" id="{6BE871D8-97C4-4AAB-A56D-0309570F359C}"/>
                      </a:ext>
                    </a:extLst>
                  </p:cNvPr>
                  <p:cNvGrpSpPr/>
                  <p:nvPr/>
                </p:nvGrpSpPr>
                <p:grpSpPr>
                  <a:xfrm>
                    <a:off x="2011147" y="2125075"/>
                    <a:ext cx="1468790" cy="3191605"/>
                    <a:chOff x="2011147" y="2125075"/>
                    <a:chExt cx="1468790" cy="3191605"/>
                  </a:xfrm>
                </p:grpSpPr>
                <p:grpSp>
                  <p:nvGrpSpPr>
                    <p:cNvPr id="85" name="Group 84">
                      <a:extLst>
                        <a:ext uri="{FF2B5EF4-FFF2-40B4-BE49-F238E27FC236}">
                          <a16:creationId xmlns:a16="http://schemas.microsoft.com/office/drawing/2014/main" id="{A7992621-775D-4F04-9BF4-15D53A590847}"/>
                        </a:ext>
                      </a:extLst>
                    </p:cNvPr>
                    <p:cNvGrpSpPr/>
                    <p:nvPr/>
                  </p:nvGrpSpPr>
                  <p:grpSpPr>
                    <a:xfrm>
                      <a:off x="2029666" y="2125075"/>
                      <a:ext cx="310480" cy="310480"/>
                      <a:chOff x="-2336165" y="2018030"/>
                      <a:chExt cx="2782570" cy="2782570"/>
                    </a:xfrm>
                    <a:solidFill>
                      <a:schemeClr val="bg1"/>
                    </a:solidFill>
                  </p:grpSpPr>
                  <p:sp>
                    <p:nvSpPr>
                      <p:cNvPr id="118" name="Freeform 121">
                        <a:extLst>
                          <a:ext uri="{FF2B5EF4-FFF2-40B4-BE49-F238E27FC236}">
                            <a16:creationId xmlns:a16="http://schemas.microsoft.com/office/drawing/2014/main" id="{232642C8-C17F-42C0-BAE3-8DCAB83DAC6A}"/>
                          </a:ext>
                        </a:extLst>
                      </p:cNvPr>
                      <p:cNvSpPr/>
                      <p:nvPr/>
                    </p:nvSpPr>
                    <p:spPr>
                      <a:xfrm>
                        <a:off x="-1709379" y="2644177"/>
                        <a:ext cx="1528998" cy="1530276"/>
                      </a:xfrm>
                      <a:custGeom>
                        <a:avLst/>
                        <a:gdLst>
                          <a:gd name="connsiteX0" fmla="*/ 1144188 w 1528998"/>
                          <a:gd name="connsiteY0" fmla="*/ 815938 h 1530276"/>
                          <a:gd name="connsiteX1" fmla="*/ 1528998 w 1528998"/>
                          <a:gd name="connsiteY1" fmla="*/ 815938 h 1530276"/>
                          <a:gd name="connsiteX2" fmla="*/ 1518483 w 1528998"/>
                          <a:gd name="connsiteY2" fmla="*/ 920243 h 1530276"/>
                          <a:gd name="connsiteX3" fmla="*/ 900734 w 1528998"/>
                          <a:gd name="connsiteY3" fmla="*/ 1522737 h 1530276"/>
                          <a:gd name="connsiteX4" fmla="*/ 815299 w 1528998"/>
                          <a:gd name="connsiteY4" fmla="*/ 1530276 h 1530276"/>
                          <a:gd name="connsiteX5" fmla="*/ 815299 w 1528998"/>
                          <a:gd name="connsiteY5" fmla="*/ 1145466 h 1530276"/>
                          <a:gd name="connsiteX6" fmla="*/ 832617 w 1528998"/>
                          <a:gd name="connsiteY6" fmla="*/ 1143938 h 1530276"/>
                          <a:gd name="connsiteX7" fmla="*/ 1141491 w 1528998"/>
                          <a:gd name="connsiteY7" fmla="*/ 842691 h 1530276"/>
                          <a:gd name="connsiteX8" fmla="*/ 0 w 1528998"/>
                          <a:gd name="connsiteY8" fmla="*/ 815938 h 1530276"/>
                          <a:gd name="connsiteX9" fmla="*/ 384810 w 1528998"/>
                          <a:gd name="connsiteY9" fmla="*/ 815938 h 1530276"/>
                          <a:gd name="connsiteX10" fmla="*/ 387507 w 1528998"/>
                          <a:gd name="connsiteY10" fmla="*/ 842691 h 1530276"/>
                          <a:gd name="connsiteX11" fmla="*/ 696381 w 1528998"/>
                          <a:gd name="connsiteY11" fmla="*/ 1143938 h 1530276"/>
                          <a:gd name="connsiteX12" fmla="*/ 713699 w 1528998"/>
                          <a:gd name="connsiteY12" fmla="*/ 1145466 h 1530276"/>
                          <a:gd name="connsiteX13" fmla="*/ 713699 w 1528998"/>
                          <a:gd name="connsiteY13" fmla="*/ 1530276 h 1530276"/>
                          <a:gd name="connsiteX14" fmla="*/ 628264 w 1528998"/>
                          <a:gd name="connsiteY14" fmla="*/ 1522737 h 1530276"/>
                          <a:gd name="connsiteX15" fmla="*/ 10515 w 1528998"/>
                          <a:gd name="connsiteY15" fmla="*/ 920243 h 1530276"/>
                          <a:gd name="connsiteX16" fmla="*/ 815299 w 1528998"/>
                          <a:gd name="connsiteY16" fmla="*/ 0 h 1530276"/>
                          <a:gd name="connsiteX17" fmla="*/ 900734 w 1528998"/>
                          <a:gd name="connsiteY17" fmla="*/ 7539 h 1530276"/>
                          <a:gd name="connsiteX18" fmla="*/ 1518483 w 1528998"/>
                          <a:gd name="connsiteY18" fmla="*/ 610033 h 1530276"/>
                          <a:gd name="connsiteX19" fmla="*/ 1528998 w 1528998"/>
                          <a:gd name="connsiteY19" fmla="*/ 714338 h 1530276"/>
                          <a:gd name="connsiteX20" fmla="*/ 1144188 w 1528998"/>
                          <a:gd name="connsiteY20" fmla="*/ 714338 h 1530276"/>
                          <a:gd name="connsiteX21" fmla="*/ 1141491 w 1528998"/>
                          <a:gd name="connsiteY21" fmla="*/ 687585 h 1530276"/>
                          <a:gd name="connsiteX22" fmla="*/ 832617 w 1528998"/>
                          <a:gd name="connsiteY22" fmla="*/ 386338 h 1530276"/>
                          <a:gd name="connsiteX23" fmla="*/ 815299 w 1528998"/>
                          <a:gd name="connsiteY23" fmla="*/ 384810 h 1530276"/>
                          <a:gd name="connsiteX24" fmla="*/ 713699 w 1528998"/>
                          <a:gd name="connsiteY24" fmla="*/ 0 h 1530276"/>
                          <a:gd name="connsiteX25" fmla="*/ 713699 w 1528998"/>
                          <a:gd name="connsiteY25" fmla="*/ 384810 h 1530276"/>
                          <a:gd name="connsiteX26" fmla="*/ 696381 w 1528998"/>
                          <a:gd name="connsiteY26" fmla="*/ 386338 h 1530276"/>
                          <a:gd name="connsiteX27" fmla="*/ 387507 w 1528998"/>
                          <a:gd name="connsiteY27" fmla="*/ 687585 h 1530276"/>
                          <a:gd name="connsiteX28" fmla="*/ 384810 w 1528998"/>
                          <a:gd name="connsiteY28" fmla="*/ 714338 h 1530276"/>
                          <a:gd name="connsiteX29" fmla="*/ 0 w 1528998"/>
                          <a:gd name="connsiteY29" fmla="*/ 714338 h 1530276"/>
                          <a:gd name="connsiteX30" fmla="*/ 10515 w 1528998"/>
                          <a:gd name="connsiteY30" fmla="*/ 610033 h 1530276"/>
                          <a:gd name="connsiteX31" fmla="*/ 628264 w 1528998"/>
                          <a:gd name="connsiteY31" fmla="*/ 7539 h 153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28998" h="1530276">
                            <a:moveTo>
                              <a:pt x="1144188" y="815938"/>
                            </a:moveTo>
                            <a:lnTo>
                              <a:pt x="1528998" y="815938"/>
                            </a:lnTo>
                            <a:lnTo>
                              <a:pt x="1518483" y="920243"/>
                            </a:lnTo>
                            <a:cubicBezTo>
                              <a:pt x="1455690" y="1227108"/>
                              <a:pt x="1210265" y="1467447"/>
                              <a:pt x="900734" y="1522737"/>
                            </a:cubicBezTo>
                            <a:lnTo>
                              <a:pt x="815299" y="1530276"/>
                            </a:lnTo>
                            <a:lnTo>
                              <a:pt x="815299" y="1145466"/>
                            </a:lnTo>
                            <a:lnTo>
                              <a:pt x="832617" y="1143938"/>
                            </a:lnTo>
                            <a:cubicBezTo>
                              <a:pt x="987382" y="1116293"/>
                              <a:pt x="1110094" y="996123"/>
                              <a:pt x="1141491" y="842691"/>
                            </a:cubicBezTo>
                            <a:close/>
                            <a:moveTo>
                              <a:pt x="0" y="815938"/>
                            </a:moveTo>
                            <a:lnTo>
                              <a:pt x="384810" y="815938"/>
                            </a:lnTo>
                            <a:lnTo>
                              <a:pt x="387507" y="842691"/>
                            </a:lnTo>
                            <a:cubicBezTo>
                              <a:pt x="418904" y="996123"/>
                              <a:pt x="541616" y="1116293"/>
                              <a:pt x="696381" y="1143938"/>
                            </a:cubicBezTo>
                            <a:lnTo>
                              <a:pt x="713699" y="1145466"/>
                            </a:lnTo>
                            <a:lnTo>
                              <a:pt x="713699" y="1530276"/>
                            </a:lnTo>
                            <a:lnTo>
                              <a:pt x="628264" y="1522737"/>
                            </a:lnTo>
                            <a:cubicBezTo>
                              <a:pt x="318733" y="1467447"/>
                              <a:pt x="73309" y="1227108"/>
                              <a:pt x="10515" y="920243"/>
                            </a:cubicBezTo>
                            <a:close/>
                            <a:moveTo>
                              <a:pt x="815299" y="0"/>
                            </a:moveTo>
                            <a:lnTo>
                              <a:pt x="900734" y="7539"/>
                            </a:lnTo>
                            <a:cubicBezTo>
                              <a:pt x="1210265" y="62829"/>
                              <a:pt x="1455690" y="303168"/>
                              <a:pt x="1518483" y="610033"/>
                            </a:cubicBezTo>
                            <a:lnTo>
                              <a:pt x="1528998" y="714338"/>
                            </a:lnTo>
                            <a:lnTo>
                              <a:pt x="1144188" y="714338"/>
                            </a:lnTo>
                            <a:lnTo>
                              <a:pt x="1141491" y="687585"/>
                            </a:lnTo>
                            <a:cubicBezTo>
                              <a:pt x="1110094" y="534153"/>
                              <a:pt x="987382" y="413983"/>
                              <a:pt x="832617" y="386338"/>
                            </a:cubicBezTo>
                            <a:lnTo>
                              <a:pt x="815299" y="384810"/>
                            </a:lnTo>
                            <a:close/>
                            <a:moveTo>
                              <a:pt x="713699" y="0"/>
                            </a:moveTo>
                            <a:lnTo>
                              <a:pt x="713699" y="384810"/>
                            </a:lnTo>
                            <a:lnTo>
                              <a:pt x="696381" y="386338"/>
                            </a:lnTo>
                            <a:cubicBezTo>
                              <a:pt x="541616" y="413983"/>
                              <a:pt x="418904" y="534153"/>
                              <a:pt x="387507" y="687585"/>
                            </a:cubicBezTo>
                            <a:lnTo>
                              <a:pt x="384810" y="714338"/>
                            </a:lnTo>
                            <a:lnTo>
                              <a:pt x="0" y="714338"/>
                            </a:lnTo>
                            <a:lnTo>
                              <a:pt x="10515" y="610033"/>
                            </a:lnTo>
                            <a:cubicBezTo>
                              <a:pt x="73309" y="303168"/>
                              <a:pt x="318733" y="62829"/>
                              <a:pt x="628264" y="753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119" name="Freeform 122">
                        <a:extLst>
                          <a:ext uri="{FF2B5EF4-FFF2-40B4-BE49-F238E27FC236}">
                            <a16:creationId xmlns:a16="http://schemas.microsoft.com/office/drawing/2014/main" id="{A9C5B597-E15D-45E5-92FA-28C7947A8D09}"/>
                          </a:ext>
                        </a:extLst>
                      </p:cNvPr>
                      <p:cNvSpPr/>
                      <p:nvPr/>
                    </p:nvSpPr>
                    <p:spPr>
                      <a:xfrm>
                        <a:off x="-2336165" y="2018030"/>
                        <a:ext cx="2782570" cy="2782570"/>
                      </a:xfrm>
                      <a:custGeom>
                        <a:avLst/>
                        <a:gdLst>
                          <a:gd name="connsiteX0" fmla="*/ 1299845 w 2782570"/>
                          <a:gd name="connsiteY0" fmla="*/ 423680 h 2782570"/>
                          <a:gd name="connsiteX1" fmla="*/ 1291881 w 2782570"/>
                          <a:gd name="connsiteY1" fmla="*/ 424082 h 2782570"/>
                          <a:gd name="connsiteX2" fmla="*/ 424081 w 2782570"/>
                          <a:gd name="connsiteY2" fmla="*/ 1291881 h 2782570"/>
                          <a:gd name="connsiteX3" fmla="*/ 423679 w 2782570"/>
                          <a:gd name="connsiteY3" fmla="*/ 1299845 h 2782570"/>
                          <a:gd name="connsiteX4" fmla="*/ 472439 w 2782570"/>
                          <a:gd name="connsiteY4" fmla="*/ 1299845 h 2782570"/>
                          <a:gd name="connsiteX5" fmla="*/ 502920 w 2782570"/>
                          <a:gd name="connsiteY5" fmla="*/ 1330326 h 2782570"/>
                          <a:gd name="connsiteX6" fmla="*/ 502920 w 2782570"/>
                          <a:gd name="connsiteY6" fmla="*/ 1452244 h 2782570"/>
                          <a:gd name="connsiteX7" fmla="*/ 472439 w 2782570"/>
                          <a:gd name="connsiteY7" fmla="*/ 1482725 h 2782570"/>
                          <a:gd name="connsiteX8" fmla="*/ 423679 w 2782570"/>
                          <a:gd name="connsiteY8" fmla="*/ 1482725 h 2782570"/>
                          <a:gd name="connsiteX9" fmla="*/ 424081 w 2782570"/>
                          <a:gd name="connsiteY9" fmla="*/ 1490689 h 2782570"/>
                          <a:gd name="connsiteX10" fmla="*/ 1291881 w 2782570"/>
                          <a:gd name="connsiteY10" fmla="*/ 2358489 h 2782570"/>
                          <a:gd name="connsiteX11" fmla="*/ 1299845 w 2782570"/>
                          <a:gd name="connsiteY11" fmla="*/ 2358891 h 2782570"/>
                          <a:gd name="connsiteX12" fmla="*/ 1299845 w 2782570"/>
                          <a:gd name="connsiteY12" fmla="*/ 2310131 h 2782570"/>
                          <a:gd name="connsiteX13" fmla="*/ 1330326 w 2782570"/>
                          <a:gd name="connsiteY13" fmla="*/ 2279650 h 2782570"/>
                          <a:gd name="connsiteX14" fmla="*/ 1452244 w 2782570"/>
                          <a:gd name="connsiteY14" fmla="*/ 2279650 h 2782570"/>
                          <a:gd name="connsiteX15" fmla="*/ 1482725 w 2782570"/>
                          <a:gd name="connsiteY15" fmla="*/ 2310131 h 2782570"/>
                          <a:gd name="connsiteX16" fmla="*/ 1482725 w 2782570"/>
                          <a:gd name="connsiteY16" fmla="*/ 2358891 h 2782570"/>
                          <a:gd name="connsiteX17" fmla="*/ 1490689 w 2782570"/>
                          <a:gd name="connsiteY17" fmla="*/ 2358489 h 2782570"/>
                          <a:gd name="connsiteX18" fmla="*/ 2358489 w 2782570"/>
                          <a:gd name="connsiteY18" fmla="*/ 1490689 h 2782570"/>
                          <a:gd name="connsiteX19" fmla="*/ 2358891 w 2782570"/>
                          <a:gd name="connsiteY19" fmla="*/ 1482725 h 2782570"/>
                          <a:gd name="connsiteX20" fmla="*/ 2310131 w 2782570"/>
                          <a:gd name="connsiteY20" fmla="*/ 1482725 h 2782570"/>
                          <a:gd name="connsiteX21" fmla="*/ 2279650 w 2782570"/>
                          <a:gd name="connsiteY21" fmla="*/ 1452244 h 2782570"/>
                          <a:gd name="connsiteX22" fmla="*/ 2279650 w 2782570"/>
                          <a:gd name="connsiteY22" fmla="*/ 1330326 h 2782570"/>
                          <a:gd name="connsiteX23" fmla="*/ 2310131 w 2782570"/>
                          <a:gd name="connsiteY23" fmla="*/ 1299845 h 2782570"/>
                          <a:gd name="connsiteX24" fmla="*/ 2358891 w 2782570"/>
                          <a:gd name="connsiteY24" fmla="*/ 1299845 h 2782570"/>
                          <a:gd name="connsiteX25" fmla="*/ 2358489 w 2782570"/>
                          <a:gd name="connsiteY25" fmla="*/ 1291881 h 2782570"/>
                          <a:gd name="connsiteX26" fmla="*/ 1490689 w 2782570"/>
                          <a:gd name="connsiteY26" fmla="*/ 424082 h 2782570"/>
                          <a:gd name="connsiteX27" fmla="*/ 1482725 w 2782570"/>
                          <a:gd name="connsiteY27" fmla="*/ 423680 h 2782570"/>
                          <a:gd name="connsiteX28" fmla="*/ 1482725 w 2782570"/>
                          <a:gd name="connsiteY28" fmla="*/ 472439 h 2782570"/>
                          <a:gd name="connsiteX29" fmla="*/ 1452244 w 2782570"/>
                          <a:gd name="connsiteY29" fmla="*/ 502920 h 2782570"/>
                          <a:gd name="connsiteX30" fmla="*/ 1330326 w 2782570"/>
                          <a:gd name="connsiteY30" fmla="*/ 502920 h 2782570"/>
                          <a:gd name="connsiteX31" fmla="*/ 1299845 w 2782570"/>
                          <a:gd name="connsiteY31" fmla="*/ 472439 h 2782570"/>
                          <a:gd name="connsiteX32" fmla="*/ 1330326 w 2782570"/>
                          <a:gd name="connsiteY32" fmla="*/ 0 h 2782570"/>
                          <a:gd name="connsiteX33" fmla="*/ 1452244 w 2782570"/>
                          <a:gd name="connsiteY33" fmla="*/ 0 h 2782570"/>
                          <a:gd name="connsiteX34" fmla="*/ 1482725 w 2782570"/>
                          <a:gd name="connsiteY34" fmla="*/ 30481 h 2782570"/>
                          <a:gd name="connsiteX35" fmla="*/ 1482725 w 2782570"/>
                          <a:gd name="connsiteY35" fmla="*/ 326562 h 2782570"/>
                          <a:gd name="connsiteX36" fmla="*/ 1500619 w 2782570"/>
                          <a:gd name="connsiteY36" fmla="*/ 327466 h 2782570"/>
                          <a:gd name="connsiteX37" fmla="*/ 2455104 w 2782570"/>
                          <a:gd name="connsiteY37" fmla="*/ 1281951 h 2782570"/>
                          <a:gd name="connsiteX38" fmla="*/ 2456008 w 2782570"/>
                          <a:gd name="connsiteY38" fmla="*/ 1299845 h 2782570"/>
                          <a:gd name="connsiteX39" fmla="*/ 2752089 w 2782570"/>
                          <a:gd name="connsiteY39" fmla="*/ 1299845 h 2782570"/>
                          <a:gd name="connsiteX40" fmla="*/ 2782570 w 2782570"/>
                          <a:gd name="connsiteY40" fmla="*/ 1330326 h 2782570"/>
                          <a:gd name="connsiteX41" fmla="*/ 2782570 w 2782570"/>
                          <a:gd name="connsiteY41" fmla="*/ 1452244 h 2782570"/>
                          <a:gd name="connsiteX42" fmla="*/ 2752089 w 2782570"/>
                          <a:gd name="connsiteY42" fmla="*/ 1482725 h 2782570"/>
                          <a:gd name="connsiteX43" fmla="*/ 2456008 w 2782570"/>
                          <a:gd name="connsiteY43" fmla="*/ 1482725 h 2782570"/>
                          <a:gd name="connsiteX44" fmla="*/ 2455104 w 2782570"/>
                          <a:gd name="connsiteY44" fmla="*/ 1500619 h 2782570"/>
                          <a:gd name="connsiteX45" fmla="*/ 1500619 w 2782570"/>
                          <a:gd name="connsiteY45" fmla="*/ 2455104 h 2782570"/>
                          <a:gd name="connsiteX46" fmla="*/ 1482725 w 2782570"/>
                          <a:gd name="connsiteY46" fmla="*/ 2456008 h 2782570"/>
                          <a:gd name="connsiteX47" fmla="*/ 1482725 w 2782570"/>
                          <a:gd name="connsiteY47" fmla="*/ 2752089 h 2782570"/>
                          <a:gd name="connsiteX48" fmla="*/ 1452244 w 2782570"/>
                          <a:gd name="connsiteY48" fmla="*/ 2782570 h 2782570"/>
                          <a:gd name="connsiteX49" fmla="*/ 1330326 w 2782570"/>
                          <a:gd name="connsiteY49" fmla="*/ 2782570 h 2782570"/>
                          <a:gd name="connsiteX50" fmla="*/ 1299845 w 2782570"/>
                          <a:gd name="connsiteY50" fmla="*/ 2752089 h 2782570"/>
                          <a:gd name="connsiteX51" fmla="*/ 1299845 w 2782570"/>
                          <a:gd name="connsiteY51" fmla="*/ 2456008 h 2782570"/>
                          <a:gd name="connsiteX52" fmla="*/ 1281951 w 2782570"/>
                          <a:gd name="connsiteY52" fmla="*/ 2455104 h 2782570"/>
                          <a:gd name="connsiteX53" fmla="*/ 327466 w 2782570"/>
                          <a:gd name="connsiteY53" fmla="*/ 1500619 h 2782570"/>
                          <a:gd name="connsiteX54" fmla="*/ 326562 w 2782570"/>
                          <a:gd name="connsiteY54" fmla="*/ 1482725 h 2782570"/>
                          <a:gd name="connsiteX55" fmla="*/ 30481 w 2782570"/>
                          <a:gd name="connsiteY55" fmla="*/ 1482725 h 2782570"/>
                          <a:gd name="connsiteX56" fmla="*/ 0 w 2782570"/>
                          <a:gd name="connsiteY56" fmla="*/ 1452244 h 2782570"/>
                          <a:gd name="connsiteX57" fmla="*/ 0 w 2782570"/>
                          <a:gd name="connsiteY57" fmla="*/ 1330326 h 2782570"/>
                          <a:gd name="connsiteX58" fmla="*/ 30481 w 2782570"/>
                          <a:gd name="connsiteY58" fmla="*/ 1299845 h 2782570"/>
                          <a:gd name="connsiteX59" fmla="*/ 326562 w 2782570"/>
                          <a:gd name="connsiteY59" fmla="*/ 1299845 h 2782570"/>
                          <a:gd name="connsiteX60" fmla="*/ 327466 w 2782570"/>
                          <a:gd name="connsiteY60" fmla="*/ 1281951 h 2782570"/>
                          <a:gd name="connsiteX61" fmla="*/ 1281951 w 2782570"/>
                          <a:gd name="connsiteY61" fmla="*/ 327466 h 2782570"/>
                          <a:gd name="connsiteX62" fmla="*/ 1299845 w 2782570"/>
                          <a:gd name="connsiteY62" fmla="*/ 326562 h 2782570"/>
                          <a:gd name="connsiteX63" fmla="*/ 1299845 w 2782570"/>
                          <a:gd name="connsiteY63" fmla="*/ 30481 h 2782570"/>
                          <a:gd name="connsiteX64" fmla="*/ 1330326 w 2782570"/>
                          <a:gd name="connsiteY64" fmla="*/ 0 h 278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2570" h="2782570">
                            <a:moveTo>
                              <a:pt x="1299845" y="423680"/>
                            </a:moveTo>
                            <a:lnTo>
                              <a:pt x="1291881" y="424082"/>
                            </a:lnTo>
                            <a:cubicBezTo>
                              <a:pt x="834315" y="470550"/>
                              <a:pt x="470550" y="834315"/>
                              <a:pt x="424081" y="1291881"/>
                            </a:cubicBezTo>
                            <a:lnTo>
                              <a:pt x="423679" y="1299845"/>
                            </a:lnTo>
                            <a:lnTo>
                              <a:pt x="472439" y="1299845"/>
                            </a:lnTo>
                            <a:cubicBezTo>
                              <a:pt x="489273" y="1299845"/>
                              <a:pt x="502920" y="1313492"/>
                              <a:pt x="502920" y="1330326"/>
                            </a:cubicBezTo>
                            <a:lnTo>
                              <a:pt x="502920" y="1452244"/>
                            </a:lnTo>
                            <a:cubicBezTo>
                              <a:pt x="502920" y="1469078"/>
                              <a:pt x="489273" y="1482725"/>
                              <a:pt x="472439" y="1482725"/>
                            </a:cubicBezTo>
                            <a:lnTo>
                              <a:pt x="423679" y="1482725"/>
                            </a:lnTo>
                            <a:lnTo>
                              <a:pt x="424081" y="1490689"/>
                            </a:lnTo>
                            <a:cubicBezTo>
                              <a:pt x="470550" y="1948255"/>
                              <a:pt x="834315" y="2312020"/>
                              <a:pt x="1291881" y="2358489"/>
                            </a:cubicBezTo>
                            <a:lnTo>
                              <a:pt x="1299845" y="2358891"/>
                            </a:lnTo>
                            <a:lnTo>
                              <a:pt x="1299845" y="2310131"/>
                            </a:lnTo>
                            <a:cubicBezTo>
                              <a:pt x="1299845" y="2293297"/>
                              <a:pt x="1313492" y="2279650"/>
                              <a:pt x="1330326" y="2279650"/>
                            </a:cubicBezTo>
                            <a:lnTo>
                              <a:pt x="1452244" y="2279650"/>
                            </a:lnTo>
                            <a:cubicBezTo>
                              <a:pt x="1469078" y="2279650"/>
                              <a:pt x="1482725" y="2293297"/>
                              <a:pt x="1482725" y="2310131"/>
                            </a:cubicBezTo>
                            <a:lnTo>
                              <a:pt x="1482725" y="2358891"/>
                            </a:lnTo>
                            <a:lnTo>
                              <a:pt x="1490689" y="2358489"/>
                            </a:lnTo>
                            <a:cubicBezTo>
                              <a:pt x="1948255" y="2312020"/>
                              <a:pt x="2312020" y="1948255"/>
                              <a:pt x="2358489" y="1490689"/>
                            </a:cubicBezTo>
                            <a:lnTo>
                              <a:pt x="2358891" y="1482725"/>
                            </a:lnTo>
                            <a:lnTo>
                              <a:pt x="2310131" y="1482725"/>
                            </a:lnTo>
                            <a:cubicBezTo>
                              <a:pt x="2293297" y="1482725"/>
                              <a:pt x="2279650" y="1469078"/>
                              <a:pt x="2279650" y="1452244"/>
                            </a:cubicBezTo>
                            <a:lnTo>
                              <a:pt x="2279650" y="1330326"/>
                            </a:lnTo>
                            <a:cubicBezTo>
                              <a:pt x="2279650" y="1313492"/>
                              <a:pt x="2293297" y="1299845"/>
                              <a:pt x="2310131" y="1299845"/>
                            </a:cubicBezTo>
                            <a:lnTo>
                              <a:pt x="2358891" y="1299845"/>
                            </a:lnTo>
                            <a:lnTo>
                              <a:pt x="2358489" y="1291881"/>
                            </a:lnTo>
                            <a:cubicBezTo>
                              <a:pt x="2312020" y="834315"/>
                              <a:pt x="1948255" y="470550"/>
                              <a:pt x="1490689" y="424082"/>
                            </a:cubicBezTo>
                            <a:lnTo>
                              <a:pt x="1482725" y="423680"/>
                            </a:lnTo>
                            <a:lnTo>
                              <a:pt x="1482725" y="472439"/>
                            </a:lnTo>
                            <a:cubicBezTo>
                              <a:pt x="1482725" y="489273"/>
                              <a:pt x="1469078" y="502920"/>
                              <a:pt x="1452244" y="502920"/>
                            </a:cubicBezTo>
                            <a:lnTo>
                              <a:pt x="1330326" y="502920"/>
                            </a:lnTo>
                            <a:cubicBezTo>
                              <a:pt x="1313492" y="502920"/>
                              <a:pt x="1299845" y="489273"/>
                              <a:pt x="1299845" y="472439"/>
                            </a:cubicBezTo>
                            <a:close/>
                            <a:moveTo>
                              <a:pt x="1330326" y="0"/>
                            </a:moveTo>
                            <a:lnTo>
                              <a:pt x="1452244" y="0"/>
                            </a:lnTo>
                            <a:cubicBezTo>
                              <a:pt x="1469078" y="0"/>
                              <a:pt x="1482725" y="13647"/>
                              <a:pt x="1482725" y="30481"/>
                            </a:cubicBezTo>
                            <a:lnTo>
                              <a:pt x="1482725" y="326562"/>
                            </a:lnTo>
                            <a:lnTo>
                              <a:pt x="1500619" y="327466"/>
                            </a:lnTo>
                            <a:cubicBezTo>
                              <a:pt x="2003892" y="378576"/>
                              <a:pt x="2403994" y="778678"/>
                              <a:pt x="2455104" y="1281951"/>
                            </a:cubicBezTo>
                            <a:lnTo>
                              <a:pt x="2456008" y="1299845"/>
                            </a:lnTo>
                            <a:lnTo>
                              <a:pt x="2752089" y="1299845"/>
                            </a:lnTo>
                            <a:cubicBezTo>
                              <a:pt x="2768923" y="1299845"/>
                              <a:pt x="2782570" y="1313492"/>
                              <a:pt x="2782570" y="1330326"/>
                            </a:cubicBezTo>
                            <a:lnTo>
                              <a:pt x="2782570" y="1452244"/>
                            </a:lnTo>
                            <a:cubicBezTo>
                              <a:pt x="2782570" y="1469078"/>
                              <a:pt x="2768923" y="1482725"/>
                              <a:pt x="2752089" y="1482725"/>
                            </a:cubicBezTo>
                            <a:lnTo>
                              <a:pt x="2456008" y="1482725"/>
                            </a:lnTo>
                            <a:lnTo>
                              <a:pt x="2455104" y="1500619"/>
                            </a:lnTo>
                            <a:cubicBezTo>
                              <a:pt x="2403994" y="2003892"/>
                              <a:pt x="2003892" y="2403994"/>
                              <a:pt x="1500619" y="2455104"/>
                            </a:cubicBezTo>
                            <a:lnTo>
                              <a:pt x="1482725" y="2456008"/>
                            </a:lnTo>
                            <a:lnTo>
                              <a:pt x="1482725" y="2752089"/>
                            </a:lnTo>
                            <a:cubicBezTo>
                              <a:pt x="1482725" y="2768923"/>
                              <a:pt x="1469078" y="2782570"/>
                              <a:pt x="1452244" y="2782570"/>
                            </a:cubicBezTo>
                            <a:lnTo>
                              <a:pt x="1330326" y="2782570"/>
                            </a:lnTo>
                            <a:cubicBezTo>
                              <a:pt x="1313492" y="2782570"/>
                              <a:pt x="1299845" y="2768923"/>
                              <a:pt x="1299845" y="2752089"/>
                            </a:cubicBezTo>
                            <a:lnTo>
                              <a:pt x="1299845" y="2456008"/>
                            </a:lnTo>
                            <a:lnTo>
                              <a:pt x="1281951" y="2455104"/>
                            </a:lnTo>
                            <a:cubicBezTo>
                              <a:pt x="778678" y="2403994"/>
                              <a:pt x="378576" y="2003892"/>
                              <a:pt x="327466" y="1500619"/>
                            </a:cubicBezTo>
                            <a:lnTo>
                              <a:pt x="326562" y="1482725"/>
                            </a:lnTo>
                            <a:lnTo>
                              <a:pt x="30481" y="1482725"/>
                            </a:lnTo>
                            <a:cubicBezTo>
                              <a:pt x="13647" y="1482725"/>
                              <a:pt x="0" y="1469078"/>
                              <a:pt x="0" y="1452244"/>
                            </a:cubicBezTo>
                            <a:lnTo>
                              <a:pt x="0" y="1330326"/>
                            </a:lnTo>
                            <a:cubicBezTo>
                              <a:pt x="0" y="1313492"/>
                              <a:pt x="13647" y="1299845"/>
                              <a:pt x="30481" y="1299845"/>
                            </a:cubicBezTo>
                            <a:lnTo>
                              <a:pt x="326562" y="1299845"/>
                            </a:lnTo>
                            <a:lnTo>
                              <a:pt x="327466" y="1281951"/>
                            </a:lnTo>
                            <a:cubicBezTo>
                              <a:pt x="378576" y="778678"/>
                              <a:pt x="778678" y="378576"/>
                              <a:pt x="1281951" y="327466"/>
                            </a:cubicBezTo>
                            <a:lnTo>
                              <a:pt x="1299845" y="326562"/>
                            </a:lnTo>
                            <a:lnTo>
                              <a:pt x="1299845" y="30481"/>
                            </a:lnTo>
                            <a:cubicBezTo>
                              <a:pt x="1299845" y="13647"/>
                              <a:pt x="1313492" y="0"/>
                              <a:pt x="13303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sp>
                  <p:nvSpPr>
                    <p:cNvPr id="86" name="Freeform 47">
                      <a:extLst>
                        <a:ext uri="{FF2B5EF4-FFF2-40B4-BE49-F238E27FC236}">
                          <a16:creationId xmlns:a16="http://schemas.microsoft.com/office/drawing/2014/main" id="{50833883-E177-4E03-AFB0-8D1BA52D0D21}"/>
                        </a:ext>
                      </a:extLst>
                    </p:cNvPr>
                    <p:cNvSpPr>
                      <a:spLocks noEditPoints="1"/>
                    </p:cNvSpPr>
                    <p:nvPr/>
                  </p:nvSpPr>
                  <p:spPr bwMode="auto">
                    <a:xfrm>
                      <a:off x="2011147" y="5096561"/>
                      <a:ext cx="328536" cy="220119"/>
                    </a:xfrm>
                    <a:custGeom>
                      <a:avLst/>
                      <a:gdLst>
                        <a:gd name="T0" fmla="*/ 605 w 1260"/>
                        <a:gd name="T1" fmla="*/ 383 h 846"/>
                        <a:gd name="T2" fmla="*/ 605 w 1260"/>
                        <a:gd name="T3" fmla="*/ 227 h 846"/>
                        <a:gd name="T4" fmla="*/ 581 w 1260"/>
                        <a:gd name="T5" fmla="*/ 200 h 846"/>
                        <a:gd name="T6" fmla="*/ 551 w 1260"/>
                        <a:gd name="T7" fmla="*/ 225 h 846"/>
                        <a:gd name="T8" fmla="*/ 269 w 1260"/>
                        <a:gd name="T9" fmla="*/ 350 h 846"/>
                        <a:gd name="T10" fmla="*/ 269 w 1260"/>
                        <a:gd name="T11" fmla="*/ 325 h 846"/>
                        <a:gd name="T12" fmla="*/ 100 w 1260"/>
                        <a:gd name="T13" fmla="*/ 325 h 846"/>
                        <a:gd name="T14" fmla="*/ 38 w 1260"/>
                        <a:gd name="T15" fmla="*/ 386 h 846"/>
                        <a:gd name="T16" fmla="*/ 38 w 1260"/>
                        <a:gd name="T17" fmla="*/ 412 h 846"/>
                        <a:gd name="T18" fmla="*/ 20 w 1260"/>
                        <a:gd name="T19" fmla="*/ 412 h 846"/>
                        <a:gd name="T20" fmla="*/ 0 w 1260"/>
                        <a:gd name="T21" fmla="*/ 432 h 846"/>
                        <a:gd name="T22" fmla="*/ 0 w 1260"/>
                        <a:gd name="T23" fmla="*/ 508 h 846"/>
                        <a:gd name="T24" fmla="*/ 20 w 1260"/>
                        <a:gd name="T25" fmla="*/ 528 h 846"/>
                        <a:gd name="T26" fmla="*/ 39 w 1260"/>
                        <a:gd name="T27" fmla="*/ 528 h 846"/>
                        <a:gd name="T28" fmla="*/ 39 w 1260"/>
                        <a:gd name="T29" fmla="*/ 552 h 846"/>
                        <a:gd name="T30" fmla="*/ 100 w 1260"/>
                        <a:gd name="T31" fmla="*/ 613 h 846"/>
                        <a:gd name="T32" fmla="*/ 115 w 1260"/>
                        <a:gd name="T33" fmla="*/ 613 h 846"/>
                        <a:gd name="T34" fmla="*/ 185 w 1260"/>
                        <a:gd name="T35" fmla="*/ 846 h 846"/>
                        <a:gd name="T36" fmla="*/ 195 w 1260"/>
                        <a:gd name="T37" fmla="*/ 843 h 846"/>
                        <a:gd name="T38" fmla="*/ 230 w 1260"/>
                        <a:gd name="T39" fmla="*/ 835 h 846"/>
                        <a:gd name="T40" fmla="*/ 240 w 1260"/>
                        <a:gd name="T41" fmla="*/ 832 h 846"/>
                        <a:gd name="T42" fmla="*/ 211 w 1260"/>
                        <a:gd name="T43" fmla="*/ 613 h 846"/>
                        <a:gd name="T44" fmla="*/ 267 w 1260"/>
                        <a:gd name="T45" fmla="*/ 613 h 846"/>
                        <a:gd name="T46" fmla="*/ 267 w 1260"/>
                        <a:gd name="T47" fmla="*/ 588 h 846"/>
                        <a:gd name="T48" fmla="*/ 550 w 1260"/>
                        <a:gd name="T49" fmla="*/ 713 h 846"/>
                        <a:gd name="T50" fmla="*/ 580 w 1260"/>
                        <a:gd name="T51" fmla="*/ 738 h 846"/>
                        <a:gd name="T52" fmla="*/ 604 w 1260"/>
                        <a:gd name="T53" fmla="*/ 711 h 846"/>
                        <a:gd name="T54" fmla="*/ 604 w 1260"/>
                        <a:gd name="T55" fmla="*/ 553 h 846"/>
                        <a:gd name="T56" fmla="*/ 662 w 1260"/>
                        <a:gd name="T57" fmla="*/ 468 h 846"/>
                        <a:gd name="T58" fmla="*/ 605 w 1260"/>
                        <a:gd name="T59" fmla="*/ 383 h 846"/>
                        <a:gd name="T60" fmla="*/ 205 w 1260"/>
                        <a:gd name="T61" fmla="*/ 550 h 846"/>
                        <a:gd name="T62" fmla="*/ 102 w 1260"/>
                        <a:gd name="T63" fmla="*/ 550 h 846"/>
                        <a:gd name="T64" fmla="*/ 102 w 1260"/>
                        <a:gd name="T65" fmla="*/ 388 h 846"/>
                        <a:gd name="T66" fmla="*/ 204 w 1260"/>
                        <a:gd name="T67" fmla="*/ 388 h 846"/>
                        <a:gd name="T68" fmla="*/ 204 w 1260"/>
                        <a:gd name="T69" fmla="*/ 550 h 846"/>
                        <a:gd name="T70" fmla="*/ 205 w 1260"/>
                        <a:gd name="T71" fmla="*/ 550 h 846"/>
                        <a:gd name="T72" fmla="*/ 691 w 1260"/>
                        <a:gd name="T73" fmla="*/ 558 h 846"/>
                        <a:gd name="T74" fmla="*/ 695 w 1260"/>
                        <a:gd name="T75" fmla="*/ 578 h 846"/>
                        <a:gd name="T76" fmla="*/ 814 w 1260"/>
                        <a:gd name="T77" fmla="*/ 546 h 846"/>
                        <a:gd name="T78" fmla="*/ 814 w 1260"/>
                        <a:gd name="T79" fmla="*/ 546 h 846"/>
                        <a:gd name="T80" fmla="*/ 1151 w 1260"/>
                        <a:gd name="T81" fmla="*/ 502 h 846"/>
                        <a:gd name="T82" fmla="*/ 1151 w 1260"/>
                        <a:gd name="T83" fmla="*/ 108 h 846"/>
                        <a:gd name="T84" fmla="*/ 757 w 1260"/>
                        <a:gd name="T85" fmla="*/ 108 h 846"/>
                        <a:gd name="T86" fmla="*/ 746 w 1260"/>
                        <a:gd name="T87" fmla="*/ 490 h 846"/>
                        <a:gd name="T88" fmla="*/ 749 w 1260"/>
                        <a:gd name="T89" fmla="*/ 492 h 846"/>
                        <a:gd name="T90" fmla="*/ 691 w 1260"/>
                        <a:gd name="T91" fmla="*/ 558 h 846"/>
                        <a:gd name="T92" fmla="*/ 891 w 1260"/>
                        <a:gd name="T93" fmla="*/ 275 h 846"/>
                        <a:gd name="T94" fmla="*/ 929 w 1260"/>
                        <a:gd name="T95" fmla="*/ 312 h 846"/>
                        <a:gd name="T96" fmla="*/ 1017 w 1260"/>
                        <a:gd name="T97" fmla="*/ 223 h 846"/>
                        <a:gd name="T98" fmla="*/ 1056 w 1260"/>
                        <a:gd name="T99" fmla="*/ 262 h 846"/>
                        <a:gd name="T100" fmla="*/ 967 w 1260"/>
                        <a:gd name="T101" fmla="*/ 351 h 846"/>
                        <a:gd name="T102" fmla="*/ 929 w 1260"/>
                        <a:gd name="T103" fmla="*/ 390 h 846"/>
                        <a:gd name="T104" fmla="*/ 890 w 1260"/>
                        <a:gd name="T105" fmla="*/ 351 h 846"/>
                        <a:gd name="T106" fmla="*/ 852 w 1260"/>
                        <a:gd name="T107" fmla="*/ 313 h 846"/>
                        <a:gd name="T108" fmla="*/ 891 w 1260"/>
                        <a:gd name="T109" fmla="*/ 275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0" h="846">
                          <a:moveTo>
                            <a:pt x="605" y="383"/>
                          </a:moveTo>
                          <a:lnTo>
                            <a:pt x="605" y="227"/>
                          </a:lnTo>
                          <a:cubicBezTo>
                            <a:pt x="605" y="213"/>
                            <a:pt x="595" y="201"/>
                            <a:pt x="581" y="200"/>
                          </a:cubicBezTo>
                          <a:cubicBezTo>
                            <a:pt x="565" y="198"/>
                            <a:pt x="552" y="210"/>
                            <a:pt x="551" y="225"/>
                          </a:cubicBezTo>
                          <a:cubicBezTo>
                            <a:pt x="466" y="306"/>
                            <a:pt x="342" y="337"/>
                            <a:pt x="269" y="350"/>
                          </a:cubicBezTo>
                          <a:lnTo>
                            <a:pt x="269" y="325"/>
                          </a:lnTo>
                          <a:lnTo>
                            <a:pt x="100" y="325"/>
                          </a:lnTo>
                          <a:cubicBezTo>
                            <a:pt x="66" y="325"/>
                            <a:pt x="38" y="352"/>
                            <a:pt x="38" y="386"/>
                          </a:cubicBezTo>
                          <a:lnTo>
                            <a:pt x="38" y="412"/>
                          </a:lnTo>
                          <a:lnTo>
                            <a:pt x="20" y="412"/>
                          </a:lnTo>
                          <a:cubicBezTo>
                            <a:pt x="9" y="412"/>
                            <a:pt x="0" y="421"/>
                            <a:pt x="0" y="432"/>
                          </a:cubicBezTo>
                          <a:lnTo>
                            <a:pt x="0" y="508"/>
                          </a:lnTo>
                          <a:cubicBezTo>
                            <a:pt x="0" y="520"/>
                            <a:pt x="8" y="528"/>
                            <a:pt x="20" y="528"/>
                          </a:cubicBezTo>
                          <a:lnTo>
                            <a:pt x="39" y="528"/>
                          </a:lnTo>
                          <a:lnTo>
                            <a:pt x="39" y="552"/>
                          </a:lnTo>
                          <a:cubicBezTo>
                            <a:pt x="39" y="586"/>
                            <a:pt x="66" y="613"/>
                            <a:pt x="100" y="613"/>
                          </a:cubicBezTo>
                          <a:lnTo>
                            <a:pt x="115" y="613"/>
                          </a:lnTo>
                          <a:lnTo>
                            <a:pt x="185" y="846"/>
                          </a:lnTo>
                          <a:lnTo>
                            <a:pt x="195" y="843"/>
                          </a:lnTo>
                          <a:lnTo>
                            <a:pt x="230" y="835"/>
                          </a:lnTo>
                          <a:lnTo>
                            <a:pt x="240" y="832"/>
                          </a:lnTo>
                          <a:lnTo>
                            <a:pt x="211" y="613"/>
                          </a:lnTo>
                          <a:lnTo>
                            <a:pt x="267" y="613"/>
                          </a:lnTo>
                          <a:lnTo>
                            <a:pt x="267" y="588"/>
                          </a:lnTo>
                          <a:cubicBezTo>
                            <a:pt x="341" y="601"/>
                            <a:pt x="463" y="632"/>
                            <a:pt x="550" y="713"/>
                          </a:cubicBezTo>
                          <a:cubicBezTo>
                            <a:pt x="551" y="728"/>
                            <a:pt x="564" y="741"/>
                            <a:pt x="580" y="738"/>
                          </a:cubicBezTo>
                          <a:cubicBezTo>
                            <a:pt x="594" y="737"/>
                            <a:pt x="604" y="725"/>
                            <a:pt x="604" y="711"/>
                          </a:cubicBezTo>
                          <a:lnTo>
                            <a:pt x="604" y="553"/>
                          </a:lnTo>
                          <a:cubicBezTo>
                            <a:pt x="639" y="541"/>
                            <a:pt x="662" y="507"/>
                            <a:pt x="662" y="468"/>
                          </a:cubicBezTo>
                          <a:cubicBezTo>
                            <a:pt x="664" y="430"/>
                            <a:pt x="640" y="396"/>
                            <a:pt x="605" y="383"/>
                          </a:cubicBezTo>
                          <a:close/>
                          <a:moveTo>
                            <a:pt x="205" y="550"/>
                          </a:moveTo>
                          <a:lnTo>
                            <a:pt x="102" y="550"/>
                          </a:lnTo>
                          <a:lnTo>
                            <a:pt x="102" y="388"/>
                          </a:lnTo>
                          <a:lnTo>
                            <a:pt x="204" y="388"/>
                          </a:lnTo>
                          <a:lnTo>
                            <a:pt x="204" y="550"/>
                          </a:lnTo>
                          <a:lnTo>
                            <a:pt x="205" y="550"/>
                          </a:lnTo>
                          <a:close/>
                          <a:moveTo>
                            <a:pt x="691" y="558"/>
                          </a:moveTo>
                          <a:cubicBezTo>
                            <a:pt x="681" y="563"/>
                            <a:pt x="684" y="577"/>
                            <a:pt x="695" y="578"/>
                          </a:cubicBezTo>
                          <a:cubicBezTo>
                            <a:pt x="726" y="583"/>
                            <a:pt x="771" y="578"/>
                            <a:pt x="814" y="546"/>
                          </a:cubicBezTo>
                          <a:lnTo>
                            <a:pt x="814" y="546"/>
                          </a:lnTo>
                          <a:cubicBezTo>
                            <a:pt x="920" y="608"/>
                            <a:pt x="1060" y="595"/>
                            <a:pt x="1151" y="502"/>
                          </a:cubicBezTo>
                          <a:cubicBezTo>
                            <a:pt x="1260" y="393"/>
                            <a:pt x="1260" y="217"/>
                            <a:pt x="1151" y="108"/>
                          </a:cubicBezTo>
                          <a:cubicBezTo>
                            <a:pt x="1042" y="0"/>
                            <a:pt x="866" y="0"/>
                            <a:pt x="757" y="108"/>
                          </a:cubicBezTo>
                          <a:cubicBezTo>
                            <a:pt x="652" y="213"/>
                            <a:pt x="648" y="381"/>
                            <a:pt x="746" y="490"/>
                          </a:cubicBezTo>
                          <a:lnTo>
                            <a:pt x="749" y="492"/>
                          </a:lnTo>
                          <a:cubicBezTo>
                            <a:pt x="739" y="516"/>
                            <a:pt x="720" y="543"/>
                            <a:pt x="691" y="558"/>
                          </a:cubicBezTo>
                          <a:close/>
                          <a:moveTo>
                            <a:pt x="891" y="275"/>
                          </a:moveTo>
                          <a:lnTo>
                            <a:pt x="929" y="312"/>
                          </a:lnTo>
                          <a:lnTo>
                            <a:pt x="1017" y="223"/>
                          </a:lnTo>
                          <a:lnTo>
                            <a:pt x="1056" y="262"/>
                          </a:lnTo>
                          <a:lnTo>
                            <a:pt x="967" y="351"/>
                          </a:lnTo>
                          <a:lnTo>
                            <a:pt x="929" y="390"/>
                          </a:lnTo>
                          <a:lnTo>
                            <a:pt x="890" y="351"/>
                          </a:lnTo>
                          <a:lnTo>
                            <a:pt x="852" y="313"/>
                          </a:lnTo>
                          <a:lnTo>
                            <a:pt x="891" y="275"/>
                          </a:lnTo>
                          <a:close/>
                        </a:path>
                      </a:pathLst>
                    </a:custGeom>
                    <a:solidFill>
                      <a:schemeClr val="bg1"/>
                    </a:solid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dirty="0">
                        <a:latin typeface="Arial" panose="020B0604020202020204" pitchFamily="34" charset="0"/>
                        <a:cs typeface="Arial" panose="020B0604020202020204" pitchFamily="34" charset="0"/>
                      </a:endParaRPr>
                    </a:p>
                  </p:txBody>
                </p:sp>
                <p:grpSp>
                  <p:nvGrpSpPr>
                    <p:cNvPr id="87" name="Group 86">
                      <a:extLst>
                        <a:ext uri="{FF2B5EF4-FFF2-40B4-BE49-F238E27FC236}">
                          <a16:creationId xmlns:a16="http://schemas.microsoft.com/office/drawing/2014/main" id="{23C77E14-CDD7-4EB3-A55D-0B8BB840738D}"/>
                        </a:ext>
                      </a:extLst>
                    </p:cNvPr>
                    <p:cNvGrpSpPr/>
                    <p:nvPr/>
                  </p:nvGrpSpPr>
                  <p:grpSpPr>
                    <a:xfrm>
                      <a:off x="3042999" y="3006796"/>
                      <a:ext cx="285430" cy="209744"/>
                      <a:chOff x="3581401" y="858838"/>
                      <a:chExt cx="4921250" cy="3616325"/>
                    </a:xfrm>
                    <a:solidFill>
                      <a:schemeClr val="bg1"/>
                    </a:solidFill>
                  </p:grpSpPr>
                  <p:sp>
                    <p:nvSpPr>
                      <p:cNvPr id="116" name="Freeform 91">
                        <a:extLst>
                          <a:ext uri="{FF2B5EF4-FFF2-40B4-BE49-F238E27FC236}">
                            <a16:creationId xmlns:a16="http://schemas.microsoft.com/office/drawing/2014/main" id="{2728667A-8BAA-4510-AFF6-B7E8EFDF1570}"/>
                          </a:ext>
                        </a:extLst>
                      </p:cNvPr>
                      <p:cNvSpPr>
                        <a:spLocks noEditPoints="1"/>
                      </p:cNvSpPr>
                      <p:nvPr/>
                    </p:nvSpPr>
                    <p:spPr bwMode="auto">
                      <a:xfrm>
                        <a:off x="3581401" y="858838"/>
                        <a:ext cx="4921250" cy="3616325"/>
                      </a:xfrm>
                      <a:custGeom>
                        <a:avLst/>
                        <a:gdLst>
                          <a:gd name="T0" fmla="*/ 1150 w 1150"/>
                          <a:gd name="T1" fmla="*/ 114 h 847"/>
                          <a:gd name="T2" fmla="*/ 1150 w 1150"/>
                          <a:gd name="T3" fmla="*/ 114 h 847"/>
                          <a:gd name="T4" fmla="*/ 1150 w 1150"/>
                          <a:gd name="T5" fmla="*/ 13 h 847"/>
                          <a:gd name="T6" fmla="*/ 1138 w 1150"/>
                          <a:gd name="T7" fmla="*/ 0 h 847"/>
                          <a:gd name="T8" fmla="*/ 13 w 1150"/>
                          <a:gd name="T9" fmla="*/ 0 h 847"/>
                          <a:gd name="T10" fmla="*/ 0 w 1150"/>
                          <a:gd name="T11" fmla="*/ 13 h 847"/>
                          <a:gd name="T12" fmla="*/ 0 w 1150"/>
                          <a:gd name="T13" fmla="*/ 112 h 847"/>
                          <a:gd name="T14" fmla="*/ 0 w 1150"/>
                          <a:gd name="T15" fmla="*/ 114 h 847"/>
                          <a:gd name="T16" fmla="*/ 0 w 1150"/>
                          <a:gd name="T17" fmla="*/ 117 h 847"/>
                          <a:gd name="T18" fmla="*/ 0 w 1150"/>
                          <a:gd name="T19" fmla="*/ 834 h 847"/>
                          <a:gd name="T20" fmla="*/ 13 w 1150"/>
                          <a:gd name="T21" fmla="*/ 847 h 847"/>
                          <a:gd name="T22" fmla="*/ 1138 w 1150"/>
                          <a:gd name="T23" fmla="*/ 847 h 847"/>
                          <a:gd name="T24" fmla="*/ 1150 w 1150"/>
                          <a:gd name="T25" fmla="*/ 834 h 847"/>
                          <a:gd name="T26" fmla="*/ 1150 w 1150"/>
                          <a:gd name="T27" fmla="*/ 114 h 847"/>
                          <a:gd name="T28" fmla="*/ 25 w 1150"/>
                          <a:gd name="T29" fmla="*/ 25 h 847"/>
                          <a:gd name="T30" fmla="*/ 1125 w 1150"/>
                          <a:gd name="T31" fmla="*/ 25 h 847"/>
                          <a:gd name="T32" fmla="*/ 1125 w 1150"/>
                          <a:gd name="T33" fmla="*/ 102 h 847"/>
                          <a:gd name="T34" fmla="*/ 25 w 1150"/>
                          <a:gd name="T35" fmla="*/ 102 h 847"/>
                          <a:gd name="T36" fmla="*/ 25 w 1150"/>
                          <a:gd name="T37" fmla="*/ 25 h 847"/>
                          <a:gd name="T38" fmla="*/ 1125 w 1150"/>
                          <a:gd name="T39" fmla="*/ 823 h 847"/>
                          <a:gd name="T40" fmla="*/ 25 w 1150"/>
                          <a:gd name="T41" fmla="*/ 823 h 847"/>
                          <a:gd name="T42" fmla="*/ 25 w 1150"/>
                          <a:gd name="T43" fmla="*/ 127 h 847"/>
                          <a:gd name="T44" fmla="*/ 1125 w 1150"/>
                          <a:gd name="T45" fmla="*/ 127 h 847"/>
                          <a:gd name="T46" fmla="*/ 1125 w 1150"/>
                          <a:gd name="T47" fmla="*/ 823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0" h="847">
                            <a:moveTo>
                              <a:pt x="1150" y="114"/>
                            </a:moveTo>
                            <a:lnTo>
                              <a:pt x="1150" y="114"/>
                            </a:lnTo>
                            <a:lnTo>
                              <a:pt x="1150" y="13"/>
                            </a:lnTo>
                            <a:cubicBezTo>
                              <a:pt x="1150" y="5"/>
                              <a:pt x="1145" y="0"/>
                              <a:pt x="1138" y="0"/>
                            </a:cubicBezTo>
                            <a:lnTo>
                              <a:pt x="13" y="0"/>
                            </a:lnTo>
                            <a:cubicBezTo>
                              <a:pt x="5" y="0"/>
                              <a:pt x="0" y="5"/>
                              <a:pt x="0" y="13"/>
                            </a:cubicBezTo>
                            <a:lnTo>
                              <a:pt x="0" y="112"/>
                            </a:lnTo>
                            <a:lnTo>
                              <a:pt x="0" y="114"/>
                            </a:lnTo>
                            <a:lnTo>
                              <a:pt x="0" y="117"/>
                            </a:lnTo>
                            <a:lnTo>
                              <a:pt x="0" y="834"/>
                            </a:lnTo>
                            <a:cubicBezTo>
                              <a:pt x="0" y="842"/>
                              <a:pt x="5" y="847"/>
                              <a:pt x="13" y="847"/>
                            </a:cubicBezTo>
                            <a:lnTo>
                              <a:pt x="1138" y="847"/>
                            </a:lnTo>
                            <a:cubicBezTo>
                              <a:pt x="1145" y="847"/>
                              <a:pt x="1150" y="842"/>
                              <a:pt x="1150" y="834"/>
                            </a:cubicBezTo>
                            <a:lnTo>
                              <a:pt x="1150" y="114"/>
                            </a:lnTo>
                            <a:close/>
                            <a:moveTo>
                              <a:pt x="25" y="25"/>
                            </a:moveTo>
                            <a:lnTo>
                              <a:pt x="1125" y="25"/>
                            </a:lnTo>
                            <a:lnTo>
                              <a:pt x="1125" y="102"/>
                            </a:lnTo>
                            <a:lnTo>
                              <a:pt x="25" y="102"/>
                            </a:lnTo>
                            <a:lnTo>
                              <a:pt x="25" y="25"/>
                            </a:lnTo>
                            <a:close/>
                            <a:moveTo>
                              <a:pt x="1125" y="823"/>
                            </a:moveTo>
                            <a:lnTo>
                              <a:pt x="25" y="823"/>
                            </a:lnTo>
                            <a:lnTo>
                              <a:pt x="25" y="127"/>
                            </a:lnTo>
                            <a:lnTo>
                              <a:pt x="1125" y="127"/>
                            </a:lnTo>
                            <a:lnTo>
                              <a:pt x="1125" y="823"/>
                            </a:lnTo>
                            <a:close/>
                          </a:path>
                        </a:pathLst>
                      </a:custGeom>
                      <a:grpFill/>
                      <a:ln w="0">
                        <a:solidFill>
                          <a:schemeClr val="bg1"/>
                        </a:solid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17" name="Freeform 95">
                        <a:extLst>
                          <a:ext uri="{FF2B5EF4-FFF2-40B4-BE49-F238E27FC236}">
                            <a16:creationId xmlns:a16="http://schemas.microsoft.com/office/drawing/2014/main" id="{5A9542D9-3DC9-46FA-B894-BBB79E22543A}"/>
                          </a:ext>
                        </a:extLst>
                      </p:cNvPr>
                      <p:cNvSpPr>
                        <a:spLocks noEditPoints="1"/>
                      </p:cNvSpPr>
                      <p:nvPr/>
                    </p:nvSpPr>
                    <p:spPr bwMode="auto">
                      <a:xfrm>
                        <a:off x="4911726" y="2046288"/>
                        <a:ext cx="2268538" cy="1584325"/>
                      </a:xfrm>
                      <a:custGeom>
                        <a:avLst/>
                        <a:gdLst>
                          <a:gd name="T0" fmla="*/ 2 w 530"/>
                          <a:gd name="T1" fmla="*/ 364 h 371"/>
                          <a:gd name="T2" fmla="*/ 3 w 530"/>
                          <a:gd name="T3" fmla="*/ 366 h 371"/>
                          <a:gd name="T4" fmla="*/ 4 w 530"/>
                          <a:gd name="T5" fmla="*/ 367 h 371"/>
                          <a:gd name="T6" fmla="*/ 4 w 530"/>
                          <a:gd name="T7" fmla="*/ 367 h 371"/>
                          <a:gd name="T8" fmla="*/ 8 w 530"/>
                          <a:gd name="T9" fmla="*/ 370 h 371"/>
                          <a:gd name="T10" fmla="*/ 13 w 530"/>
                          <a:gd name="T11" fmla="*/ 371 h 371"/>
                          <a:gd name="T12" fmla="*/ 518 w 530"/>
                          <a:gd name="T13" fmla="*/ 371 h 371"/>
                          <a:gd name="T14" fmla="*/ 523 w 530"/>
                          <a:gd name="T15" fmla="*/ 370 h 371"/>
                          <a:gd name="T16" fmla="*/ 525 w 530"/>
                          <a:gd name="T17" fmla="*/ 369 h 371"/>
                          <a:gd name="T18" fmla="*/ 527 w 530"/>
                          <a:gd name="T19" fmla="*/ 367 h 371"/>
                          <a:gd name="T20" fmla="*/ 527 w 530"/>
                          <a:gd name="T21" fmla="*/ 367 h 371"/>
                          <a:gd name="T22" fmla="*/ 529 w 530"/>
                          <a:gd name="T23" fmla="*/ 364 h 371"/>
                          <a:gd name="T24" fmla="*/ 530 w 530"/>
                          <a:gd name="T25" fmla="*/ 359 h 371"/>
                          <a:gd name="T26" fmla="*/ 530 w 530"/>
                          <a:gd name="T27" fmla="*/ 359 h 371"/>
                          <a:gd name="T28" fmla="*/ 530 w 530"/>
                          <a:gd name="T29" fmla="*/ 12 h 371"/>
                          <a:gd name="T30" fmla="*/ 530 w 530"/>
                          <a:gd name="T31" fmla="*/ 11 h 371"/>
                          <a:gd name="T32" fmla="*/ 530 w 530"/>
                          <a:gd name="T33" fmla="*/ 8 h 371"/>
                          <a:gd name="T34" fmla="*/ 529 w 530"/>
                          <a:gd name="T35" fmla="*/ 6 h 371"/>
                          <a:gd name="T36" fmla="*/ 529 w 530"/>
                          <a:gd name="T37" fmla="*/ 5 h 371"/>
                          <a:gd name="T38" fmla="*/ 528 w 530"/>
                          <a:gd name="T39" fmla="*/ 3 h 371"/>
                          <a:gd name="T40" fmla="*/ 527 w 530"/>
                          <a:gd name="T41" fmla="*/ 2 h 371"/>
                          <a:gd name="T42" fmla="*/ 524 w 530"/>
                          <a:gd name="T43" fmla="*/ 1 h 371"/>
                          <a:gd name="T44" fmla="*/ 522 w 530"/>
                          <a:gd name="T45" fmla="*/ 0 h 371"/>
                          <a:gd name="T46" fmla="*/ 519 w 530"/>
                          <a:gd name="T47" fmla="*/ 0 h 371"/>
                          <a:gd name="T48" fmla="*/ 518 w 530"/>
                          <a:gd name="T49" fmla="*/ 0 h 371"/>
                          <a:gd name="T50" fmla="*/ 13 w 530"/>
                          <a:gd name="T51" fmla="*/ 0 h 371"/>
                          <a:gd name="T52" fmla="*/ 11 w 530"/>
                          <a:gd name="T53" fmla="*/ 0 h 371"/>
                          <a:gd name="T54" fmla="*/ 9 w 530"/>
                          <a:gd name="T55" fmla="*/ 0 h 371"/>
                          <a:gd name="T56" fmla="*/ 7 w 530"/>
                          <a:gd name="T57" fmla="*/ 1 h 371"/>
                          <a:gd name="T58" fmla="*/ 5 w 530"/>
                          <a:gd name="T59" fmla="*/ 2 h 371"/>
                          <a:gd name="T60" fmla="*/ 4 w 530"/>
                          <a:gd name="T61" fmla="*/ 3 h 371"/>
                          <a:gd name="T62" fmla="*/ 3 w 530"/>
                          <a:gd name="T63" fmla="*/ 5 h 371"/>
                          <a:gd name="T64" fmla="*/ 3 w 530"/>
                          <a:gd name="T65" fmla="*/ 6 h 371"/>
                          <a:gd name="T66" fmla="*/ 2 w 530"/>
                          <a:gd name="T67" fmla="*/ 9 h 371"/>
                          <a:gd name="T68" fmla="*/ 2 w 530"/>
                          <a:gd name="T69" fmla="*/ 11 h 371"/>
                          <a:gd name="T70" fmla="*/ 2 w 530"/>
                          <a:gd name="T71" fmla="*/ 12 h 371"/>
                          <a:gd name="T72" fmla="*/ 2 w 530"/>
                          <a:gd name="T73" fmla="*/ 360 h 371"/>
                          <a:gd name="T74" fmla="*/ 2 w 530"/>
                          <a:gd name="T75" fmla="*/ 361 h 371"/>
                          <a:gd name="T76" fmla="*/ 2 w 530"/>
                          <a:gd name="T77" fmla="*/ 364 h 371"/>
                          <a:gd name="T78" fmla="*/ 25 w 530"/>
                          <a:gd name="T79" fmla="*/ 36 h 371"/>
                          <a:gd name="T80" fmla="*/ 204 w 530"/>
                          <a:gd name="T81" fmla="*/ 159 h 371"/>
                          <a:gd name="T82" fmla="*/ 25 w 530"/>
                          <a:gd name="T83" fmla="*/ 330 h 371"/>
                          <a:gd name="T84" fmla="*/ 25 w 530"/>
                          <a:gd name="T85" fmla="*/ 36 h 371"/>
                          <a:gd name="T86" fmla="*/ 505 w 530"/>
                          <a:gd name="T87" fmla="*/ 328 h 371"/>
                          <a:gd name="T88" fmla="*/ 334 w 530"/>
                          <a:gd name="T89" fmla="*/ 153 h 371"/>
                          <a:gd name="T90" fmla="*/ 505 w 530"/>
                          <a:gd name="T91" fmla="*/ 36 h 371"/>
                          <a:gd name="T92" fmla="*/ 505 w 530"/>
                          <a:gd name="T93" fmla="*/ 328 h 371"/>
                          <a:gd name="T94" fmla="*/ 258 w 530"/>
                          <a:gd name="T95" fmla="*/ 196 h 371"/>
                          <a:gd name="T96" fmla="*/ 265 w 530"/>
                          <a:gd name="T97" fmla="*/ 199 h 371"/>
                          <a:gd name="T98" fmla="*/ 268 w 530"/>
                          <a:gd name="T99" fmla="*/ 197 h 371"/>
                          <a:gd name="T100" fmla="*/ 270 w 530"/>
                          <a:gd name="T101" fmla="*/ 197 h 371"/>
                          <a:gd name="T102" fmla="*/ 272 w 530"/>
                          <a:gd name="T103" fmla="*/ 197 h 371"/>
                          <a:gd name="T104" fmla="*/ 274 w 530"/>
                          <a:gd name="T105" fmla="*/ 196 h 371"/>
                          <a:gd name="T106" fmla="*/ 314 w 530"/>
                          <a:gd name="T107" fmla="*/ 169 h 371"/>
                          <a:gd name="T108" fmla="*/ 489 w 530"/>
                          <a:gd name="T109" fmla="*/ 347 h 371"/>
                          <a:gd name="T110" fmla="*/ 44 w 530"/>
                          <a:gd name="T111" fmla="*/ 347 h 371"/>
                          <a:gd name="T112" fmla="*/ 225 w 530"/>
                          <a:gd name="T113" fmla="*/ 174 h 371"/>
                          <a:gd name="T114" fmla="*/ 258 w 530"/>
                          <a:gd name="T115" fmla="*/ 196 h 371"/>
                          <a:gd name="T116" fmla="*/ 265 w 530"/>
                          <a:gd name="T117" fmla="*/ 171 h 371"/>
                          <a:gd name="T118" fmla="*/ 53 w 530"/>
                          <a:gd name="T119" fmla="*/ 25 h 371"/>
                          <a:gd name="T120" fmla="*/ 478 w 530"/>
                          <a:gd name="T121" fmla="*/ 25 h 371"/>
                          <a:gd name="T122" fmla="*/ 265 w 530"/>
                          <a:gd name="T123" fmla="*/ 1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0" h="371">
                            <a:moveTo>
                              <a:pt x="2" y="364"/>
                            </a:moveTo>
                            <a:cubicBezTo>
                              <a:pt x="2" y="365"/>
                              <a:pt x="3" y="365"/>
                              <a:pt x="3" y="366"/>
                            </a:cubicBezTo>
                            <a:cubicBezTo>
                              <a:pt x="3" y="366"/>
                              <a:pt x="3" y="367"/>
                              <a:pt x="4" y="367"/>
                            </a:cubicBezTo>
                            <a:lnTo>
                              <a:pt x="4" y="367"/>
                            </a:lnTo>
                            <a:cubicBezTo>
                              <a:pt x="5" y="369"/>
                              <a:pt x="7" y="370"/>
                              <a:pt x="8" y="370"/>
                            </a:cubicBezTo>
                            <a:cubicBezTo>
                              <a:pt x="9" y="371"/>
                              <a:pt x="12" y="371"/>
                              <a:pt x="13" y="371"/>
                            </a:cubicBezTo>
                            <a:lnTo>
                              <a:pt x="518" y="371"/>
                            </a:lnTo>
                            <a:cubicBezTo>
                              <a:pt x="519" y="371"/>
                              <a:pt x="521" y="371"/>
                              <a:pt x="523" y="370"/>
                            </a:cubicBezTo>
                            <a:cubicBezTo>
                              <a:pt x="524" y="370"/>
                              <a:pt x="524" y="369"/>
                              <a:pt x="525" y="369"/>
                            </a:cubicBezTo>
                            <a:cubicBezTo>
                              <a:pt x="525" y="369"/>
                              <a:pt x="527" y="369"/>
                              <a:pt x="527" y="367"/>
                            </a:cubicBezTo>
                            <a:lnTo>
                              <a:pt x="527" y="367"/>
                            </a:lnTo>
                            <a:cubicBezTo>
                              <a:pt x="528" y="366"/>
                              <a:pt x="529" y="365"/>
                              <a:pt x="529" y="364"/>
                            </a:cubicBezTo>
                            <a:cubicBezTo>
                              <a:pt x="530" y="362"/>
                              <a:pt x="530" y="360"/>
                              <a:pt x="530" y="359"/>
                            </a:cubicBezTo>
                            <a:lnTo>
                              <a:pt x="530" y="359"/>
                            </a:lnTo>
                            <a:lnTo>
                              <a:pt x="530" y="12"/>
                            </a:lnTo>
                            <a:lnTo>
                              <a:pt x="530" y="11"/>
                            </a:lnTo>
                            <a:lnTo>
                              <a:pt x="530" y="8"/>
                            </a:lnTo>
                            <a:cubicBezTo>
                              <a:pt x="530" y="7"/>
                              <a:pt x="530" y="7"/>
                              <a:pt x="529" y="6"/>
                            </a:cubicBezTo>
                            <a:lnTo>
                              <a:pt x="529" y="5"/>
                            </a:lnTo>
                            <a:lnTo>
                              <a:pt x="528" y="3"/>
                            </a:lnTo>
                            <a:cubicBezTo>
                              <a:pt x="528" y="2"/>
                              <a:pt x="527" y="2"/>
                              <a:pt x="527" y="2"/>
                            </a:cubicBezTo>
                            <a:cubicBezTo>
                              <a:pt x="527" y="2"/>
                              <a:pt x="525" y="1"/>
                              <a:pt x="524" y="1"/>
                            </a:cubicBezTo>
                            <a:cubicBezTo>
                              <a:pt x="523" y="1"/>
                              <a:pt x="523" y="0"/>
                              <a:pt x="522" y="0"/>
                            </a:cubicBezTo>
                            <a:lnTo>
                              <a:pt x="519" y="0"/>
                            </a:lnTo>
                            <a:lnTo>
                              <a:pt x="518" y="0"/>
                            </a:lnTo>
                            <a:lnTo>
                              <a:pt x="13" y="0"/>
                            </a:lnTo>
                            <a:lnTo>
                              <a:pt x="11" y="0"/>
                            </a:lnTo>
                            <a:lnTo>
                              <a:pt x="9" y="0"/>
                            </a:lnTo>
                            <a:cubicBezTo>
                              <a:pt x="8" y="0"/>
                              <a:pt x="8" y="0"/>
                              <a:pt x="7" y="1"/>
                            </a:cubicBezTo>
                            <a:cubicBezTo>
                              <a:pt x="5" y="1"/>
                              <a:pt x="5" y="2"/>
                              <a:pt x="5" y="2"/>
                            </a:cubicBezTo>
                            <a:cubicBezTo>
                              <a:pt x="4" y="2"/>
                              <a:pt x="4" y="3"/>
                              <a:pt x="4" y="3"/>
                            </a:cubicBezTo>
                            <a:lnTo>
                              <a:pt x="3" y="5"/>
                            </a:lnTo>
                            <a:lnTo>
                              <a:pt x="3" y="6"/>
                            </a:lnTo>
                            <a:cubicBezTo>
                              <a:pt x="2" y="7"/>
                              <a:pt x="2" y="9"/>
                              <a:pt x="2" y="9"/>
                            </a:cubicBezTo>
                            <a:lnTo>
                              <a:pt x="2" y="11"/>
                            </a:lnTo>
                            <a:lnTo>
                              <a:pt x="2" y="12"/>
                            </a:lnTo>
                            <a:lnTo>
                              <a:pt x="2" y="360"/>
                            </a:lnTo>
                            <a:lnTo>
                              <a:pt x="2" y="361"/>
                            </a:lnTo>
                            <a:cubicBezTo>
                              <a:pt x="0" y="362"/>
                              <a:pt x="0" y="364"/>
                              <a:pt x="2" y="364"/>
                            </a:cubicBezTo>
                            <a:close/>
                            <a:moveTo>
                              <a:pt x="25" y="36"/>
                            </a:moveTo>
                            <a:lnTo>
                              <a:pt x="204" y="159"/>
                            </a:lnTo>
                            <a:lnTo>
                              <a:pt x="25" y="330"/>
                            </a:lnTo>
                            <a:lnTo>
                              <a:pt x="25" y="36"/>
                            </a:lnTo>
                            <a:close/>
                            <a:moveTo>
                              <a:pt x="505" y="328"/>
                            </a:moveTo>
                            <a:lnTo>
                              <a:pt x="334" y="153"/>
                            </a:lnTo>
                            <a:lnTo>
                              <a:pt x="505" y="36"/>
                            </a:lnTo>
                            <a:lnTo>
                              <a:pt x="505" y="328"/>
                            </a:lnTo>
                            <a:close/>
                            <a:moveTo>
                              <a:pt x="258" y="196"/>
                            </a:moveTo>
                            <a:cubicBezTo>
                              <a:pt x="260" y="197"/>
                              <a:pt x="263" y="199"/>
                              <a:pt x="265" y="199"/>
                            </a:cubicBezTo>
                            <a:cubicBezTo>
                              <a:pt x="267" y="199"/>
                              <a:pt x="268" y="199"/>
                              <a:pt x="268" y="197"/>
                            </a:cubicBezTo>
                            <a:lnTo>
                              <a:pt x="270" y="197"/>
                            </a:lnTo>
                            <a:lnTo>
                              <a:pt x="272" y="197"/>
                            </a:lnTo>
                            <a:cubicBezTo>
                              <a:pt x="273" y="197"/>
                              <a:pt x="273" y="197"/>
                              <a:pt x="274" y="196"/>
                            </a:cubicBezTo>
                            <a:lnTo>
                              <a:pt x="314" y="169"/>
                            </a:lnTo>
                            <a:lnTo>
                              <a:pt x="489" y="347"/>
                            </a:lnTo>
                            <a:lnTo>
                              <a:pt x="44" y="347"/>
                            </a:lnTo>
                            <a:lnTo>
                              <a:pt x="225" y="174"/>
                            </a:lnTo>
                            <a:lnTo>
                              <a:pt x="258" y="196"/>
                            </a:lnTo>
                            <a:close/>
                            <a:moveTo>
                              <a:pt x="265" y="171"/>
                            </a:moveTo>
                            <a:lnTo>
                              <a:pt x="53" y="25"/>
                            </a:lnTo>
                            <a:lnTo>
                              <a:pt x="478" y="25"/>
                            </a:lnTo>
                            <a:lnTo>
                              <a:pt x="265" y="171"/>
                            </a:lnTo>
                            <a:close/>
                          </a:path>
                        </a:pathLst>
                      </a:custGeom>
                      <a:grpFill/>
                      <a:ln w="0">
                        <a:solidFill>
                          <a:schemeClr val="bg1"/>
                        </a:solid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88" name="Group 87">
                      <a:extLst>
                        <a:ext uri="{FF2B5EF4-FFF2-40B4-BE49-F238E27FC236}">
                          <a16:creationId xmlns:a16="http://schemas.microsoft.com/office/drawing/2014/main" id="{7705CA53-0FBE-4E73-8D44-28BD02605721}"/>
                        </a:ext>
                      </a:extLst>
                    </p:cNvPr>
                    <p:cNvGrpSpPr/>
                    <p:nvPr/>
                  </p:nvGrpSpPr>
                  <p:grpSpPr>
                    <a:xfrm>
                      <a:off x="3075089" y="4285196"/>
                      <a:ext cx="255108" cy="189096"/>
                      <a:chOff x="3346450" y="704850"/>
                      <a:chExt cx="5478463" cy="4060825"/>
                    </a:xfrm>
                    <a:solidFill>
                      <a:schemeClr val="bg1"/>
                    </a:solidFill>
                  </p:grpSpPr>
                  <p:sp>
                    <p:nvSpPr>
                      <p:cNvPr id="114" name="Freeform 133">
                        <a:extLst>
                          <a:ext uri="{FF2B5EF4-FFF2-40B4-BE49-F238E27FC236}">
                            <a16:creationId xmlns:a16="http://schemas.microsoft.com/office/drawing/2014/main" id="{016D4F84-D889-4FCC-838B-2068D63EC6E3}"/>
                          </a:ext>
                        </a:extLst>
                      </p:cNvPr>
                      <p:cNvSpPr>
                        <a:spLocks/>
                      </p:cNvSpPr>
                      <p:nvPr/>
                    </p:nvSpPr>
                    <p:spPr bwMode="auto">
                      <a:xfrm>
                        <a:off x="3346450" y="841375"/>
                        <a:ext cx="5235575" cy="3924300"/>
                      </a:xfrm>
                      <a:custGeom>
                        <a:avLst/>
                        <a:gdLst>
                          <a:gd name="T0" fmla="*/ 4724 w 6117"/>
                          <a:gd name="T1" fmla="*/ 1612 h 4594"/>
                          <a:gd name="T2" fmla="*/ 4680 w 6117"/>
                          <a:gd name="T3" fmla="*/ 1652 h 4594"/>
                          <a:gd name="T4" fmla="*/ 4088 w 6117"/>
                          <a:gd name="T5" fmla="*/ 2189 h 4594"/>
                          <a:gd name="T6" fmla="*/ 4037 w 6117"/>
                          <a:gd name="T7" fmla="*/ 2237 h 4594"/>
                          <a:gd name="T8" fmla="*/ 4474 w 6117"/>
                          <a:gd name="T9" fmla="*/ 2673 h 4594"/>
                          <a:gd name="T10" fmla="*/ 5289 w 6117"/>
                          <a:gd name="T11" fmla="*/ 3489 h 4594"/>
                          <a:gd name="T12" fmla="*/ 5211 w 6117"/>
                          <a:gd name="T13" fmla="*/ 3815 h 4594"/>
                          <a:gd name="T14" fmla="*/ 5016 w 6117"/>
                          <a:gd name="T15" fmla="*/ 3755 h 4594"/>
                          <a:gd name="T16" fmla="*/ 4205 w 6117"/>
                          <a:gd name="T17" fmla="*/ 2944 h 4594"/>
                          <a:gd name="T18" fmla="*/ 3755 w 6117"/>
                          <a:gd name="T19" fmla="*/ 2493 h 4594"/>
                          <a:gd name="T20" fmla="*/ 3704 w 6117"/>
                          <a:gd name="T21" fmla="*/ 2539 h 4594"/>
                          <a:gd name="T22" fmla="*/ 3200 w 6117"/>
                          <a:gd name="T23" fmla="*/ 2997 h 4594"/>
                          <a:gd name="T24" fmla="*/ 2918 w 6117"/>
                          <a:gd name="T25" fmla="*/ 2998 h 4594"/>
                          <a:gd name="T26" fmla="*/ 2432 w 6117"/>
                          <a:gd name="T27" fmla="*/ 2557 h 4594"/>
                          <a:gd name="T28" fmla="*/ 2354 w 6117"/>
                          <a:gd name="T29" fmla="*/ 2487 h 4594"/>
                          <a:gd name="T30" fmla="*/ 2314 w 6117"/>
                          <a:gd name="T31" fmla="*/ 2543 h 4594"/>
                          <a:gd name="T32" fmla="*/ 1101 w 6117"/>
                          <a:gd name="T33" fmla="*/ 3756 h 4594"/>
                          <a:gd name="T34" fmla="*/ 771 w 6117"/>
                          <a:gd name="T35" fmla="*/ 3689 h 4594"/>
                          <a:gd name="T36" fmla="*/ 832 w 6117"/>
                          <a:gd name="T37" fmla="*/ 3483 h 4594"/>
                          <a:gd name="T38" fmla="*/ 1805 w 6117"/>
                          <a:gd name="T39" fmla="*/ 2513 h 4594"/>
                          <a:gd name="T40" fmla="*/ 2080 w 6117"/>
                          <a:gd name="T41" fmla="*/ 2239 h 4594"/>
                          <a:gd name="T42" fmla="*/ 1583 w 6117"/>
                          <a:gd name="T43" fmla="*/ 1787 h 4594"/>
                          <a:gd name="T44" fmla="*/ 832 w 6117"/>
                          <a:gd name="T45" fmla="*/ 1104 h 4594"/>
                          <a:gd name="T46" fmla="*/ 769 w 6117"/>
                          <a:gd name="T47" fmla="*/ 910 h 4594"/>
                          <a:gd name="T48" fmla="*/ 904 w 6117"/>
                          <a:gd name="T49" fmla="*/ 773 h 4594"/>
                          <a:gd name="T50" fmla="*/ 1095 w 6117"/>
                          <a:gd name="T51" fmla="*/ 827 h 4594"/>
                          <a:gd name="T52" fmla="*/ 2147 w 6117"/>
                          <a:gd name="T53" fmla="*/ 1781 h 4594"/>
                          <a:gd name="T54" fmla="*/ 3058 w 6117"/>
                          <a:gd name="T55" fmla="*/ 2608 h 4594"/>
                          <a:gd name="T56" fmla="*/ 3106 w 6117"/>
                          <a:gd name="T57" fmla="*/ 2566 h 4594"/>
                          <a:gd name="T58" fmla="*/ 4481 w 6117"/>
                          <a:gd name="T59" fmla="*/ 1316 h 4594"/>
                          <a:gd name="T60" fmla="*/ 4500 w 6117"/>
                          <a:gd name="T61" fmla="*/ 1 h 4594"/>
                          <a:gd name="T62" fmla="*/ 754 w 6117"/>
                          <a:gd name="T63" fmla="*/ 1 h 4594"/>
                          <a:gd name="T64" fmla="*/ 12 w 6117"/>
                          <a:gd name="T65" fmla="*/ 631 h 4594"/>
                          <a:gd name="T66" fmla="*/ 0 w 6117"/>
                          <a:gd name="T67" fmla="*/ 670 h 4594"/>
                          <a:gd name="T68" fmla="*/ 0 w 6117"/>
                          <a:gd name="T69" fmla="*/ 3920 h 4594"/>
                          <a:gd name="T70" fmla="*/ 30 w 6117"/>
                          <a:gd name="T71" fmla="*/ 4033 h 4594"/>
                          <a:gd name="T72" fmla="*/ 772 w 6117"/>
                          <a:gd name="T73" fmla="*/ 4588 h 4594"/>
                          <a:gd name="T74" fmla="*/ 5064 w 6117"/>
                          <a:gd name="T75" fmla="*/ 4588 h 4594"/>
                          <a:gd name="T76" fmla="*/ 5516 w 6117"/>
                          <a:gd name="T77" fmla="*/ 4567 h 4594"/>
                          <a:gd name="T78" fmla="*/ 6107 w 6117"/>
                          <a:gd name="T79" fmla="*/ 3946 h 4594"/>
                          <a:gd name="T80" fmla="*/ 6117 w 6117"/>
                          <a:gd name="T81" fmla="*/ 3920 h 4594"/>
                          <a:gd name="T82" fmla="*/ 6117 w 6117"/>
                          <a:gd name="T83" fmla="*/ 1808 h 4594"/>
                          <a:gd name="T84" fmla="*/ 4724 w 6117"/>
                          <a:gd name="T85" fmla="*/ 1612 h 4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7" h="4594">
                            <a:moveTo>
                              <a:pt x="4724" y="1612"/>
                            </a:moveTo>
                            <a:lnTo>
                              <a:pt x="4680" y="1652"/>
                            </a:lnTo>
                            <a:lnTo>
                              <a:pt x="4088" y="2189"/>
                            </a:lnTo>
                            <a:cubicBezTo>
                              <a:pt x="4072" y="2204"/>
                              <a:pt x="4056" y="2219"/>
                              <a:pt x="4037" y="2237"/>
                            </a:cubicBezTo>
                            <a:cubicBezTo>
                              <a:pt x="4184" y="2384"/>
                              <a:pt x="4330" y="2528"/>
                              <a:pt x="4474" y="2673"/>
                            </a:cubicBezTo>
                            <a:cubicBezTo>
                              <a:pt x="4747" y="2944"/>
                              <a:pt x="5018" y="3216"/>
                              <a:pt x="5289" y="3489"/>
                            </a:cubicBezTo>
                            <a:cubicBezTo>
                              <a:pt x="5402" y="3602"/>
                              <a:pt x="5359" y="3775"/>
                              <a:pt x="5211" y="3815"/>
                            </a:cubicBezTo>
                            <a:cubicBezTo>
                              <a:pt x="5134" y="3836"/>
                              <a:pt x="5071" y="3810"/>
                              <a:pt x="5016" y="3755"/>
                            </a:cubicBezTo>
                            <a:lnTo>
                              <a:pt x="4205" y="2944"/>
                            </a:lnTo>
                            <a:cubicBezTo>
                              <a:pt x="4056" y="2795"/>
                              <a:pt x="3908" y="2646"/>
                              <a:pt x="3755" y="2493"/>
                            </a:cubicBezTo>
                            <a:cubicBezTo>
                              <a:pt x="3736" y="2510"/>
                              <a:pt x="3719" y="2524"/>
                              <a:pt x="3704" y="2539"/>
                            </a:cubicBezTo>
                            <a:cubicBezTo>
                              <a:pt x="3536" y="2692"/>
                              <a:pt x="3368" y="2845"/>
                              <a:pt x="3200" y="2997"/>
                            </a:cubicBezTo>
                            <a:cubicBezTo>
                              <a:pt x="3107" y="3081"/>
                              <a:pt x="3011" y="3082"/>
                              <a:pt x="2918" y="2998"/>
                            </a:cubicBezTo>
                            <a:lnTo>
                              <a:pt x="2432" y="2557"/>
                            </a:lnTo>
                            <a:cubicBezTo>
                              <a:pt x="2410" y="2537"/>
                              <a:pt x="2388" y="2518"/>
                              <a:pt x="2354" y="2487"/>
                            </a:cubicBezTo>
                            <a:cubicBezTo>
                              <a:pt x="2342" y="2507"/>
                              <a:pt x="2329" y="2526"/>
                              <a:pt x="2314" y="2543"/>
                            </a:cubicBezTo>
                            <a:cubicBezTo>
                              <a:pt x="1910" y="2948"/>
                              <a:pt x="1506" y="3353"/>
                              <a:pt x="1101" y="3756"/>
                            </a:cubicBezTo>
                            <a:cubicBezTo>
                              <a:pt x="987" y="3870"/>
                              <a:pt x="816" y="3835"/>
                              <a:pt x="771" y="3689"/>
                            </a:cubicBezTo>
                            <a:cubicBezTo>
                              <a:pt x="746" y="3608"/>
                              <a:pt x="774" y="3542"/>
                              <a:pt x="832" y="3483"/>
                            </a:cubicBezTo>
                            <a:lnTo>
                              <a:pt x="1805" y="2513"/>
                            </a:lnTo>
                            <a:cubicBezTo>
                              <a:pt x="1895" y="2422"/>
                              <a:pt x="1986" y="2333"/>
                              <a:pt x="2080" y="2239"/>
                            </a:cubicBezTo>
                            <a:lnTo>
                              <a:pt x="1583" y="1787"/>
                            </a:lnTo>
                            <a:cubicBezTo>
                              <a:pt x="1333" y="1559"/>
                              <a:pt x="1083" y="1331"/>
                              <a:pt x="832" y="1104"/>
                            </a:cubicBezTo>
                            <a:cubicBezTo>
                              <a:pt x="775" y="1051"/>
                              <a:pt x="750" y="987"/>
                              <a:pt x="769" y="910"/>
                            </a:cubicBezTo>
                            <a:cubicBezTo>
                              <a:pt x="784" y="842"/>
                              <a:pt x="836" y="789"/>
                              <a:pt x="904" y="773"/>
                            </a:cubicBezTo>
                            <a:cubicBezTo>
                              <a:pt x="978" y="752"/>
                              <a:pt x="1040" y="776"/>
                              <a:pt x="1095" y="827"/>
                            </a:cubicBezTo>
                            <a:cubicBezTo>
                              <a:pt x="1446" y="1145"/>
                              <a:pt x="1796" y="1463"/>
                              <a:pt x="2147" y="1781"/>
                            </a:cubicBezTo>
                            <a:lnTo>
                              <a:pt x="3058" y="2608"/>
                            </a:lnTo>
                            <a:cubicBezTo>
                              <a:pt x="3075" y="2593"/>
                              <a:pt x="3091" y="2580"/>
                              <a:pt x="3106" y="2566"/>
                            </a:cubicBezTo>
                            <a:lnTo>
                              <a:pt x="4481" y="1316"/>
                            </a:lnTo>
                            <a:cubicBezTo>
                              <a:pt x="4240" y="909"/>
                              <a:pt x="4247" y="401"/>
                              <a:pt x="4500" y="1"/>
                            </a:cubicBezTo>
                            <a:cubicBezTo>
                              <a:pt x="3251" y="0"/>
                              <a:pt x="2003" y="0"/>
                              <a:pt x="754" y="1"/>
                            </a:cubicBezTo>
                            <a:cubicBezTo>
                              <a:pt x="388" y="2"/>
                              <a:pt x="75" y="271"/>
                              <a:pt x="12" y="631"/>
                            </a:cubicBezTo>
                            <a:cubicBezTo>
                              <a:pt x="9" y="644"/>
                              <a:pt x="5" y="657"/>
                              <a:pt x="0" y="670"/>
                            </a:cubicBezTo>
                            <a:lnTo>
                              <a:pt x="0" y="3920"/>
                            </a:lnTo>
                            <a:cubicBezTo>
                              <a:pt x="10" y="3958"/>
                              <a:pt x="19" y="3996"/>
                              <a:pt x="30" y="4033"/>
                            </a:cubicBezTo>
                            <a:cubicBezTo>
                              <a:pt x="125" y="4365"/>
                              <a:pt x="421" y="4588"/>
                              <a:pt x="772" y="4588"/>
                            </a:cubicBezTo>
                            <a:cubicBezTo>
                              <a:pt x="2203" y="4589"/>
                              <a:pt x="3634" y="4589"/>
                              <a:pt x="5064" y="4588"/>
                            </a:cubicBezTo>
                            <a:cubicBezTo>
                              <a:pt x="5215" y="4588"/>
                              <a:pt x="5369" y="4594"/>
                              <a:pt x="5516" y="4567"/>
                            </a:cubicBezTo>
                            <a:cubicBezTo>
                              <a:pt x="5829" y="4507"/>
                              <a:pt x="6050" y="4264"/>
                              <a:pt x="6107" y="3946"/>
                            </a:cubicBezTo>
                            <a:cubicBezTo>
                              <a:pt x="6109" y="3937"/>
                              <a:pt x="6113" y="3928"/>
                              <a:pt x="6117" y="3920"/>
                            </a:cubicBezTo>
                            <a:lnTo>
                              <a:pt x="6117" y="1808"/>
                            </a:lnTo>
                            <a:cubicBezTo>
                              <a:pt x="5656" y="2032"/>
                              <a:pt x="5105" y="1954"/>
                              <a:pt x="4724" y="1612"/>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15" name="Freeform 134">
                        <a:extLst>
                          <a:ext uri="{FF2B5EF4-FFF2-40B4-BE49-F238E27FC236}">
                            <a16:creationId xmlns:a16="http://schemas.microsoft.com/office/drawing/2014/main" id="{9FED4B8E-6EC5-451E-B6FE-EBF4DB39F418}"/>
                          </a:ext>
                        </a:extLst>
                      </p:cNvPr>
                      <p:cNvSpPr>
                        <a:spLocks noEditPoints="1"/>
                      </p:cNvSpPr>
                      <p:nvPr/>
                    </p:nvSpPr>
                    <p:spPr bwMode="auto">
                      <a:xfrm>
                        <a:off x="7340600" y="704850"/>
                        <a:ext cx="1484313" cy="1479550"/>
                      </a:xfrm>
                      <a:custGeom>
                        <a:avLst/>
                        <a:gdLst>
                          <a:gd name="T0" fmla="*/ 900 w 1733"/>
                          <a:gd name="T1" fmla="*/ 0 h 1732"/>
                          <a:gd name="T2" fmla="*/ 129 w 1733"/>
                          <a:gd name="T3" fmla="*/ 514 h 1732"/>
                          <a:gd name="T4" fmla="*/ 310 w 1733"/>
                          <a:gd name="T5" fmla="*/ 1422 h 1732"/>
                          <a:gd name="T6" fmla="*/ 1218 w 1733"/>
                          <a:gd name="T7" fmla="*/ 1603 h 1732"/>
                          <a:gd name="T8" fmla="*/ 1733 w 1733"/>
                          <a:gd name="T9" fmla="*/ 833 h 1732"/>
                          <a:gd name="T10" fmla="*/ 900 w 1733"/>
                          <a:gd name="T11" fmla="*/ 0 h 1732"/>
                          <a:gd name="T12" fmla="*/ 1175 w 1733"/>
                          <a:gd name="T13" fmla="*/ 982 h 1732"/>
                          <a:gd name="T14" fmla="*/ 1007 w 1733"/>
                          <a:gd name="T15" fmla="*/ 815 h 1732"/>
                          <a:gd name="T16" fmla="*/ 1007 w 1733"/>
                          <a:gd name="T17" fmla="*/ 823 h 1732"/>
                          <a:gd name="T18" fmla="*/ 1007 w 1733"/>
                          <a:gd name="T19" fmla="*/ 1256 h 1732"/>
                          <a:gd name="T20" fmla="*/ 1007 w 1733"/>
                          <a:gd name="T21" fmla="*/ 1261 h 1732"/>
                          <a:gd name="T22" fmla="*/ 792 w 1733"/>
                          <a:gd name="T23" fmla="*/ 1261 h 1732"/>
                          <a:gd name="T24" fmla="*/ 792 w 1733"/>
                          <a:gd name="T25" fmla="*/ 1251 h 1732"/>
                          <a:gd name="T26" fmla="*/ 792 w 1733"/>
                          <a:gd name="T27" fmla="*/ 826 h 1732"/>
                          <a:gd name="T28" fmla="*/ 792 w 1733"/>
                          <a:gd name="T29" fmla="*/ 815 h 1732"/>
                          <a:gd name="T30" fmla="*/ 624 w 1733"/>
                          <a:gd name="T31" fmla="*/ 983 h 1732"/>
                          <a:gd name="T32" fmla="*/ 474 w 1733"/>
                          <a:gd name="T33" fmla="*/ 832 h 1732"/>
                          <a:gd name="T34" fmla="*/ 899 w 1733"/>
                          <a:gd name="T35" fmla="*/ 405 h 1732"/>
                          <a:gd name="T36" fmla="*/ 1325 w 1733"/>
                          <a:gd name="T37" fmla="*/ 832 h 1732"/>
                          <a:gd name="T38" fmla="*/ 1175 w 1733"/>
                          <a:gd name="T39" fmla="*/ 982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33" h="1732">
                            <a:moveTo>
                              <a:pt x="900" y="0"/>
                            </a:moveTo>
                            <a:cubicBezTo>
                              <a:pt x="562" y="0"/>
                              <a:pt x="258" y="203"/>
                              <a:pt x="129" y="514"/>
                            </a:cubicBezTo>
                            <a:cubicBezTo>
                              <a:pt x="0" y="826"/>
                              <a:pt x="72" y="1184"/>
                              <a:pt x="310" y="1422"/>
                            </a:cubicBezTo>
                            <a:cubicBezTo>
                              <a:pt x="548" y="1661"/>
                              <a:pt x="907" y="1732"/>
                              <a:pt x="1218" y="1603"/>
                            </a:cubicBezTo>
                            <a:cubicBezTo>
                              <a:pt x="1530" y="1474"/>
                              <a:pt x="1733" y="1170"/>
                              <a:pt x="1733" y="833"/>
                            </a:cubicBezTo>
                            <a:cubicBezTo>
                              <a:pt x="1733" y="373"/>
                              <a:pt x="1360" y="0"/>
                              <a:pt x="900" y="0"/>
                            </a:cubicBezTo>
                            <a:close/>
                            <a:moveTo>
                              <a:pt x="1175" y="982"/>
                            </a:moveTo>
                            <a:lnTo>
                              <a:pt x="1007" y="815"/>
                            </a:lnTo>
                            <a:lnTo>
                              <a:pt x="1007" y="823"/>
                            </a:lnTo>
                            <a:lnTo>
                              <a:pt x="1007" y="1256"/>
                            </a:lnTo>
                            <a:lnTo>
                              <a:pt x="1007" y="1261"/>
                            </a:lnTo>
                            <a:lnTo>
                              <a:pt x="792" y="1261"/>
                            </a:lnTo>
                            <a:lnTo>
                              <a:pt x="792" y="1251"/>
                            </a:lnTo>
                            <a:lnTo>
                              <a:pt x="792" y="826"/>
                            </a:lnTo>
                            <a:lnTo>
                              <a:pt x="792" y="815"/>
                            </a:lnTo>
                            <a:lnTo>
                              <a:pt x="624" y="983"/>
                            </a:lnTo>
                            <a:lnTo>
                              <a:pt x="474" y="832"/>
                            </a:lnTo>
                            <a:lnTo>
                              <a:pt x="899" y="405"/>
                            </a:lnTo>
                            <a:lnTo>
                              <a:pt x="1325" y="832"/>
                            </a:lnTo>
                            <a:lnTo>
                              <a:pt x="1175" y="982"/>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89" name="Group 88">
                      <a:extLst>
                        <a:ext uri="{FF2B5EF4-FFF2-40B4-BE49-F238E27FC236}">
                          <a16:creationId xmlns:a16="http://schemas.microsoft.com/office/drawing/2014/main" id="{E0A8330D-E907-4D36-9C08-9847F90D24F9}"/>
                        </a:ext>
                      </a:extLst>
                    </p:cNvPr>
                    <p:cNvGrpSpPr/>
                    <p:nvPr/>
                  </p:nvGrpSpPr>
                  <p:grpSpPr>
                    <a:xfrm flipH="1">
                      <a:off x="2647871" y="4751124"/>
                      <a:ext cx="255904" cy="340374"/>
                      <a:chOff x="3551238" y="0"/>
                      <a:chExt cx="5054600" cy="6723063"/>
                    </a:xfrm>
                    <a:solidFill>
                      <a:schemeClr val="bg1"/>
                    </a:solidFill>
                  </p:grpSpPr>
                  <p:sp>
                    <p:nvSpPr>
                      <p:cNvPr id="110" name="Freeform 170">
                        <a:extLst>
                          <a:ext uri="{FF2B5EF4-FFF2-40B4-BE49-F238E27FC236}">
                            <a16:creationId xmlns:a16="http://schemas.microsoft.com/office/drawing/2014/main" id="{1754854E-3457-43B0-8B76-AE28C9FADC90}"/>
                          </a:ext>
                        </a:extLst>
                      </p:cNvPr>
                      <p:cNvSpPr>
                        <a:spLocks/>
                      </p:cNvSpPr>
                      <p:nvPr/>
                    </p:nvSpPr>
                    <p:spPr bwMode="auto">
                      <a:xfrm>
                        <a:off x="3551238" y="4975225"/>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11" name="Freeform 171">
                        <a:extLst>
                          <a:ext uri="{FF2B5EF4-FFF2-40B4-BE49-F238E27FC236}">
                            <a16:creationId xmlns:a16="http://schemas.microsoft.com/office/drawing/2014/main" id="{8E189BC8-1A4C-4CC0-B512-5D19913893F6}"/>
                          </a:ext>
                        </a:extLst>
                      </p:cNvPr>
                      <p:cNvSpPr>
                        <a:spLocks/>
                      </p:cNvSpPr>
                      <p:nvPr/>
                    </p:nvSpPr>
                    <p:spPr bwMode="auto">
                      <a:xfrm>
                        <a:off x="3551238" y="3668713"/>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12" name="Freeform 172">
                        <a:extLst>
                          <a:ext uri="{FF2B5EF4-FFF2-40B4-BE49-F238E27FC236}">
                            <a16:creationId xmlns:a16="http://schemas.microsoft.com/office/drawing/2014/main" id="{939F5FFB-70EF-4C45-B005-56C710D594E6}"/>
                          </a:ext>
                        </a:extLst>
                      </p:cNvPr>
                      <p:cNvSpPr>
                        <a:spLocks noEditPoints="1"/>
                      </p:cNvSpPr>
                      <p:nvPr/>
                    </p:nvSpPr>
                    <p:spPr bwMode="auto">
                      <a:xfrm>
                        <a:off x="5140326" y="0"/>
                        <a:ext cx="1870075" cy="2801938"/>
                      </a:xfrm>
                      <a:custGeom>
                        <a:avLst/>
                        <a:gdLst>
                          <a:gd name="T0" fmla="*/ 174 w 347"/>
                          <a:gd name="T1" fmla="*/ 0 h 521"/>
                          <a:gd name="T2" fmla="*/ 0 w 347"/>
                          <a:gd name="T3" fmla="*/ 174 h 521"/>
                          <a:gd name="T4" fmla="*/ 174 w 347"/>
                          <a:gd name="T5" fmla="*/ 521 h 521"/>
                          <a:gd name="T6" fmla="*/ 347 w 347"/>
                          <a:gd name="T7" fmla="*/ 174 h 521"/>
                          <a:gd name="T8" fmla="*/ 174 w 347"/>
                          <a:gd name="T9" fmla="*/ 0 h 521"/>
                          <a:gd name="T10" fmla="*/ 174 w 347"/>
                          <a:gd name="T11" fmla="*/ 243 h 521"/>
                          <a:gd name="T12" fmla="*/ 104 w 347"/>
                          <a:gd name="T13" fmla="*/ 174 h 521"/>
                          <a:gd name="T14" fmla="*/ 174 w 347"/>
                          <a:gd name="T15" fmla="*/ 104 h 521"/>
                          <a:gd name="T16" fmla="*/ 243 w 347"/>
                          <a:gd name="T17" fmla="*/ 174 h 521"/>
                          <a:gd name="T18" fmla="*/ 174 w 347"/>
                          <a:gd name="T19" fmla="*/ 2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521">
                            <a:moveTo>
                              <a:pt x="174" y="0"/>
                            </a:moveTo>
                            <a:cubicBezTo>
                              <a:pt x="78" y="0"/>
                              <a:pt x="0" y="78"/>
                              <a:pt x="0" y="174"/>
                            </a:cubicBezTo>
                            <a:cubicBezTo>
                              <a:pt x="0" y="270"/>
                              <a:pt x="174" y="521"/>
                              <a:pt x="174" y="521"/>
                            </a:cubicBezTo>
                            <a:cubicBezTo>
                              <a:pt x="174" y="521"/>
                              <a:pt x="347" y="270"/>
                              <a:pt x="347" y="174"/>
                            </a:cubicBezTo>
                            <a:cubicBezTo>
                              <a:pt x="347" y="78"/>
                              <a:pt x="270" y="0"/>
                              <a:pt x="174" y="0"/>
                            </a:cubicBezTo>
                            <a:close/>
                            <a:moveTo>
                              <a:pt x="174" y="243"/>
                            </a:moveTo>
                            <a:cubicBezTo>
                              <a:pt x="135" y="243"/>
                              <a:pt x="104" y="212"/>
                              <a:pt x="104" y="174"/>
                            </a:cubicBezTo>
                            <a:cubicBezTo>
                              <a:pt x="104" y="135"/>
                              <a:pt x="135" y="104"/>
                              <a:pt x="174" y="104"/>
                            </a:cubicBezTo>
                            <a:cubicBezTo>
                              <a:pt x="212" y="104"/>
                              <a:pt x="243" y="135"/>
                              <a:pt x="243" y="174"/>
                            </a:cubicBezTo>
                            <a:cubicBezTo>
                              <a:pt x="243" y="212"/>
                              <a:pt x="212" y="243"/>
                              <a:pt x="174" y="243"/>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13" name="Freeform 173">
                        <a:extLst>
                          <a:ext uri="{FF2B5EF4-FFF2-40B4-BE49-F238E27FC236}">
                            <a16:creationId xmlns:a16="http://schemas.microsoft.com/office/drawing/2014/main" id="{0FA90937-5713-4DDF-B334-0F806CB51020}"/>
                          </a:ext>
                        </a:extLst>
                      </p:cNvPr>
                      <p:cNvSpPr>
                        <a:spLocks/>
                      </p:cNvSpPr>
                      <p:nvPr/>
                    </p:nvSpPr>
                    <p:spPr bwMode="auto">
                      <a:xfrm>
                        <a:off x="3551238" y="1936750"/>
                        <a:ext cx="5054600" cy="2171700"/>
                      </a:xfrm>
                      <a:custGeom>
                        <a:avLst/>
                        <a:gdLst>
                          <a:gd name="T0" fmla="*/ 628 w 938"/>
                          <a:gd name="T1" fmla="*/ 0 h 404"/>
                          <a:gd name="T2" fmla="*/ 577 w 938"/>
                          <a:gd name="T3" fmla="*/ 89 h 404"/>
                          <a:gd name="T4" fmla="*/ 660 w 938"/>
                          <a:gd name="T5" fmla="*/ 161 h 404"/>
                          <a:gd name="T6" fmla="*/ 469 w 938"/>
                          <a:gd name="T7" fmla="*/ 248 h 404"/>
                          <a:gd name="T8" fmla="*/ 278 w 938"/>
                          <a:gd name="T9" fmla="*/ 161 h 404"/>
                          <a:gd name="T10" fmla="*/ 360 w 938"/>
                          <a:gd name="T11" fmla="*/ 89 h 404"/>
                          <a:gd name="T12" fmla="*/ 309 w 938"/>
                          <a:gd name="T13" fmla="*/ 0 h 404"/>
                          <a:gd name="T14" fmla="*/ 0 w 938"/>
                          <a:gd name="T15" fmla="*/ 161 h 404"/>
                          <a:gd name="T16" fmla="*/ 469 w 938"/>
                          <a:gd name="T17" fmla="*/ 404 h 404"/>
                          <a:gd name="T18" fmla="*/ 938 w 938"/>
                          <a:gd name="T19" fmla="*/ 161 h 404"/>
                          <a:gd name="T20" fmla="*/ 628 w 938"/>
                          <a:gd name="T2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8" h="404">
                            <a:moveTo>
                              <a:pt x="628" y="0"/>
                            </a:moveTo>
                            <a:cubicBezTo>
                              <a:pt x="612" y="32"/>
                              <a:pt x="594" y="62"/>
                              <a:pt x="577" y="89"/>
                            </a:cubicBezTo>
                            <a:cubicBezTo>
                              <a:pt x="627" y="105"/>
                              <a:pt x="660" y="131"/>
                              <a:pt x="660" y="161"/>
                            </a:cubicBezTo>
                            <a:cubicBezTo>
                              <a:pt x="660" y="209"/>
                              <a:pt x="574" y="248"/>
                              <a:pt x="469" y="248"/>
                            </a:cubicBezTo>
                            <a:cubicBezTo>
                              <a:pt x="363" y="248"/>
                              <a:pt x="278" y="209"/>
                              <a:pt x="278" y="161"/>
                            </a:cubicBezTo>
                            <a:cubicBezTo>
                              <a:pt x="278" y="131"/>
                              <a:pt x="311" y="105"/>
                              <a:pt x="360" y="89"/>
                            </a:cubicBezTo>
                            <a:cubicBezTo>
                              <a:pt x="344" y="62"/>
                              <a:pt x="326" y="32"/>
                              <a:pt x="309" y="0"/>
                            </a:cubicBezTo>
                            <a:lnTo>
                              <a:pt x="0" y="161"/>
                            </a:lnTo>
                            <a:lnTo>
                              <a:pt x="469" y="404"/>
                            </a:lnTo>
                            <a:lnTo>
                              <a:pt x="938" y="161"/>
                            </a:lnTo>
                            <a:lnTo>
                              <a:pt x="628" y="0"/>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90" name="Group 89">
                      <a:extLst>
                        <a:ext uri="{FF2B5EF4-FFF2-40B4-BE49-F238E27FC236}">
                          <a16:creationId xmlns:a16="http://schemas.microsoft.com/office/drawing/2014/main" id="{31253379-CF19-4DAA-B131-9354126AEB17}"/>
                        </a:ext>
                      </a:extLst>
                    </p:cNvPr>
                    <p:cNvGrpSpPr/>
                    <p:nvPr/>
                  </p:nvGrpSpPr>
                  <p:grpSpPr>
                    <a:xfrm>
                      <a:off x="2110879" y="2469288"/>
                      <a:ext cx="842024" cy="2724077"/>
                      <a:chOff x="5127625" y="-38476378"/>
                      <a:chExt cx="12594901" cy="40746504"/>
                    </a:xfrm>
                    <a:solidFill>
                      <a:schemeClr val="bg1"/>
                    </a:solidFill>
                  </p:grpSpPr>
                  <p:sp>
                    <p:nvSpPr>
                      <p:cNvPr id="107" name="Oval 177">
                        <a:extLst>
                          <a:ext uri="{FF2B5EF4-FFF2-40B4-BE49-F238E27FC236}">
                            <a16:creationId xmlns:a16="http://schemas.microsoft.com/office/drawing/2014/main" id="{66C72C02-B1B8-4B10-8773-C871ECE6E8B8}"/>
                          </a:ext>
                        </a:extLst>
                      </p:cNvPr>
                      <p:cNvSpPr>
                        <a:spLocks noChangeArrowheads="1"/>
                      </p:cNvSpPr>
                      <p:nvPr/>
                    </p:nvSpPr>
                    <p:spPr bwMode="auto">
                      <a:xfrm>
                        <a:off x="5127625" y="1862138"/>
                        <a:ext cx="409575" cy="407988"/>
                      </a:xfrm>
                      <a:prstGeom prst="ellipse">
                        <a:avLst/>
                      </a:pr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08" name="Freeform 178">
                        <a:extLst>
                          <a:ext uri="{FF2B5EF4-FFF2-40B4-BE49-F238E27FC236}">
                            <a16:creationId xmlns:a16="http://schemas.microsoft.com/office/drawing/2014/main" id="{59CF41FC-6087-430C-926A-25DA085BDFA7}"/>
                          </a:ext>
                        </a:extLst>
                      </p:cNvPr>
                      <p:cNvSpPr>
                        <a:spLocks noEditPoints="1"/>
                      </p:cNvSpPr>
                      <p:nvPr/>
                    </p:nvSpPr>
                    <p:spPr bwMode="auto">
                      <a:xfrm>
                        <a:off x="12425038" y="-38476378"/>
                        <a:ext cx="5297488" cy="2614613"/>
                      </a:xfrm>
                      <a:custGeom>
                        <a:avLst/>
                        <a:gdLst>
                          <a:gd name="T0" fmla="*/ 689 w 800"/>
                          <a:gd name="T1" fmla="*/ 0 h 396"/>
                          <a:gd name="T2" fmla="*/ 577 w 800"/>
                          <a:gd name="T3" fmla="*/ 111 h 396"/>
                          <a:gd name="T4" fmla="*/ 602 w 800"/>
                          <a:gd name="T5" fmla="*/ 180 h 396"/>
                          <a:gd name="T6" fmla="*/ 538 w 800"/>
                          <a:gd name="T7" fmla="*/ 245 h 396"/>
                          <a:gd name="T8" fmla="*/ 491 w 800"/>
                          <a:gd name="T9" fmla="*/ 230 h 396"/>
                          <a:gd name="T10" fmla="*/ 440 w 800"/>
                          <a:gd name="T11" fmla="*/ 248 h 396"/>
                          <a:gd name="T12" fmla="*/ 373 w 800"/>
                          <a:gd name="T13" fmla="*/ 180 h 396"/>
                          <a:gd name="T14" fmla="*/ 398 w 800"/>
                          <a:gd name="T15" fmla="*/ 111 h 396"/>
                          <a:gd name="T16" fmla="*/ 286 w 800"/>
                          <a:gd name="T17" fmla="*/ 0 h 396"/>
                          <a:gd name="T18" fmla="*/ 175 w 800"/>
                          <a:gd name="T19" fmla="*/ 111 h 396"/>
                          <a:gd name="T20" fmla="*/ 199 w 800"/>
                          <a:gd name="T21" fmla="*/ 180 h 396"/>
                          <a:gd name="T22" fmla="*/ 133 w 800"/>
                          <a:gd name="T23" fmla="*/ 246 h 396"/>
                          <a:gd name="T24" fmla="*/ 83 w 800"/>
                          <a:gd name="T25" fmla="*/ 230 h 396"/>
                          <a:gd name="T26" fmla="*/ 0 w 800"/>
                          <a:gd name="T27" fmla="*/ 313 h 396"/>
                          <a:gd name="T28" fmla="*/ 83 w 800"/>
                          <a:gd name="T29" fmla="*/ 396 h 396"/>
                          <a:gd name="T30" fmla="*/ 167 w 800"/>
                          <a:gd name="T31" fmla="*/ 313 h 396"/>
                          <a:gd name="T32" fmla="*/ 150 w 800"/>
                          <a:gd name="T33" fmla="*/ 264 h 396"/>
                          <a:gd name="T34" fmla="*/ 217 w 800"/>
                          <a:gd name="T35" fmla="*/ 197 h 396"/>
                          <a:gd name="T36" fmla="*/ 286 w 800"/>
                          <a:gd name="T37" fmla="*/ 222 h 396"/>
                          <a:gd name="T38" fmla="*/ 355 w 800"/>
                          <a:gd name="T39" fmla="*/ 198 h 396"/>
                          <a:gd name="T40" fmla="*/ 423 w 800"/>
                          <a:gd name="T41" fmla="*/ 266 h 396"/>
                          <a:gd name="T42" fmla="*/ 407 w 800"/>
                          <a:gd name="T43" fmla="*/ 313 h 396"/>
                          <a:gd name="T44" fmla="*/ 491 w 800"/>
                          <a:gd name="T45" fmla="*/ 396 h 396"/>
                          <a:gd name="T46" fmla="*/ 574 w 800"/>
                          <a:gd name="T47" fmla="*/ 313 h 396"/>
                          <a:gd name="T48" fmla="*/ 556 w 800"/>
                          <a:gd name="T49" fmla="*/ 262 h 396"/>
                          <a:gd name="T50" fmla="*/ 620 w 800"/>
                          <a:gd name="T51" fmla="*/ 198 h 396"/>
                          <a:gd name="T52" fmla="*/ 689 w 800"/>
                          <a:gd name="T53" fmla="*/ 222 h 396"/>
                          <a:gd name="T54" fmla="*/ 800 w 800"/>
                          <a:gd name="T55" fmla="*/ 111 h 396"/>
                          <a:gd name="T56" fmla="*/ 689 w 800"/>
                          <a:gd name="T57" fmla="*/ 0 h 396"/>
                          <a:gd name="T58" fmla="*/ 83 w 800"/>
                          <a:gd name="T59" fmla="*/ 340 h 396"/>
                          <a:gd name="T60" fmla="*/ 57 w 800"/>
                          <a:gd name="T61" fmla="*/ 313 h 396"/>
                          <a:gd name="T62" fmla="*/ 83 w 800"/>
                          <a:gd name="T63" fmla="*/ 287 h 396"/>
                          <a:gd name="T64" fmla="*/ 110 w 800"/>
                          <a:gd name="T65" fmla="*/ 313 h 396"/>
                          <a:gd name="T66" fmla="*/ 83 w 800"/>
                          <a:gd name="T67" fmla="*/ 340 h 396"/>
                          <a:gd name="T68" fmla="*/ 286 w 800"/>
                          <a:gd name="T69" fmla="*/ 167 h 396"/>
                          <a:gd name="T70" fmla="*/ 230 w 800"/>
                          <a:gd name="T71" fmla="*/ 111 h 396"/>
                          <a:gd name="T72" fmla="*/ 286 w 800"/>
                          <a:gd name="T73" fmla="*/ 55 h 396"/>
                          <a:gd name="T74" fmla="*/ 342 w 800"/>
                          <a:gd name="T75" fmla="*/ 111 h 396"/>
                          <a:gd name="T76" fmla="*/ 286 w 800"/>
                          <a:gd name="T77" fmla="*/ 167 h 396"/>
                          <a:gd name="T78" fmla="*/ 491 w 800"/>
                          <a:gd name="T79" fmla="*/ 340 h 396"/>
                          <a:gd name="T80" fmla="*/ 464 w 800"/>
                          <a:gd name="T81" fmla="*/ 313 h 396"/>
                          <a:gd name="T82" fmla="*/ 491 w 800"/>
                          <a:gd name="T83" fmla="*/ 287 h 396"/>
                          <a:gd name="T84" fmla="*/ 517 w 800"/>
                          <a:gd name="T85" fmla="*/ 313 h 396"/>
                          <a:gd name="T86" fmla="*/ 491 w 800"/>
                          <a:gd name="T87" fmla="*/ 340 h 396"/>
                          <a:gd name="T88" fmla="*/ 689 w 800"/>
                          <a:gd name="T89" fmla="*/ 167 h 396"/>
                          <a:gd name="T90" fmla="*/ 633 w 800"/>
                          <a:gd name="T91" fmla="*/ 111 h 396"/>
                          <a:gd name="T92" fmla="*/ 689 w 800"/>
                          <a:gd name="T93" fmla="*/ 55 h 396"/>
                          <a:gd name="T94" fmla="*/ 745 w 800"/>
                          <a:gd name="T95" fmla="*/ 111 h 396"/>
                          <a:gd name="T96" fmla="*/ 689 w 800"/>
                          <a:gd name="T97" fmla="*/ 16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0" h="396">
                            <a:moveTo>
                              <a:pt x="689" y="0"/>
                            </a:moveTo>
                            <a:cubicBezTo>
                              <a:pt x="627" y="0"/>
                              <a:pt x="577" y="49"/>
                              <a:pt x="577" y="111"/>
                            </a:cubicBezTo>
                            <a:cubicBezTo>
                              <a:pt x="577" y="137"/>
                              <a:pt x="587" y="161"/>
                              <a:pt x="602" y="180"/>
                            </a:cubicBezTo>
                            <a:lnTo>
                              <a:pt x="538" y="245"/>
                            </a:lnTo>
                            <a:cubicBezTo>
                              <a:pt x="525" y="235"/>
                              <a:pt x="508" y="230"/>
                              <a:pt x="491" y="230"/>
                            </a:cubicBezTo>
                            <a:cubicBezTo>
                              <a:pt x="472" y="230"/>
                              <a:pt x="454" y="237"/>
                              <a:pt x="440" y="248"/>
                            </a:cubicBezTo>
                            <a:lnTo>
                              <a:pt x="373" y="180"/>
                            </a:lnTo>
                            <a:cubicBezTo>
                              <a:pt x="388" y="161"/>
                              <a:pt x="398" y="137"/>
                              <a:pt x="398" y="111"/>
                            </a:cubicBezTo>
                            <a:cubicBezTo>
                              <a:pt x="398" y="49"/>
                              <a:pt x="348" y="0"/>
                              <a:pt x="286" y="0"/>
                            </a:cubicBezTo>
                            <a:cubicBezTo>
                              <a:pt x="225" y="0"/>
                              <a:pt x="175" y="49"/>
                              <a:pt x="175" y="111"/>
                            </a:cubicBezTo>
                            <a:cubicBezTo>
                              <a:pt x="175" y="137"/>
                              <a:pt x="184" y="161"/>
                              <a:pt x="199" y="180"/>
                            </a:cubicBezTo>
                            <a:lnTo>
                              <a:pt x="133" y="246"/>
                            </a:lnTo>
                            <a:cubicBezTo>
                              <a:pt x="119" y="236"/>
                              <a:pt x="102" y="230"/>
                              <a:pt x="83" y="230"/>
                            </a:cubicBezTo>
                            <a:cubicBezTo>
                              <a:pt x="37" y="230"/>
                              <a:pt x="0" y="267"/>
                              <a:pt x="0" y="313"/>
                            </a:cubicBezTo>
                            <a:cubicBezTo>
                              <a:pt x="0" y="359"/>
                              <a:pt x="37" y="396"/>
                              <a:pt x="83" y="396"/>
                            </a:cubicBezTo>
                            <a:cubicBezTo>
                              <a:pt x="129" y="396"/>
                              <a:pt x="167" y="359"/>
                              <a:pt x="167" y="313"/>
                            </a:cubicBezTo>
                            <a:cubicBezTo>
                              <a:pt x="167" y="295"/>
                              <a:pt x="161" y="278"/>
                              <a:pt x="150" y="264"/>
                            </a:cubicBezTo>
                            <a:lnTo>
                              <a:pt x="217" y="197"/>
                            </a:lnTo>
                            <a:cubicBezTo>
                              <a:pt x="236" y="213"/>
                              <a:pt x="260" y="222"/>
                              <a:pt x="286" y="222"/>
                            </a:cubicBezTo>
                            <a:cubicBezTo>
                              <a:pt x="312" y="222"/>
                              <a:pt x="336" y="213"/>
                              <a:pt x="355" y="198"/>
                            </a:cubicBezTo>
                            <a:lnTo>
                              <a:pt x="423" y="266"/>
                            </a:lnTo>
                            <a:cubicBezTo>
                              <a:pt x="413" y="279"/>
                              <a:pt x="407" y="295"/>
                              <a:pt x="407" y="313"/>
                            </a:cubicBezTo>
                            <a:cubicBezTo>
                              <a:pt x="407" y="359"/>
                              <a:pt x="445" y="396"/>
                              <a:pt x="491" y="396"/>
                            </a:cubicBezTo>
                            <a:cubicBezTo>
                              <a:pt x="537" y="396"/>
                              <a:pt x="574" y="359"/>
                              <a:pt x="574" y="313"/>
                            </a:cubicBezTo>
                            <a:cubicBezTo>
                              <a:pt x="574" y="294"/>
                              <a:pt x="567" y="276"/>
                              <a:pt x="556" y="262"/>
                            </a:cubicBezTo>
                            <a:lnTo>
                              <a:pt x="620" y="198"/>
                            </a:lnTo>
                            <a:cubicBezTo>
                              <a:pt x="639" y="213"/>
                              <a:pt x="663" y="222"/>
                              <a:pt x="689" y="222"/>
                            </a:cubicBezTo>
                            <a:cubicBezTo>
                              <a:pt x="750" y="222"/>
                              <a:pt x="800" y="172"/>
                              <a:pt x="800" y="111"/>
                            </a:cubicBezTo>
                            <a:cubicBezTo>
                              <a:pt x="800" y="49"/>
                              <a:pt x="750" y="0"/>
                              <a:pt x="689" y="0"/>
                            </a:cubicBezTo>
                            <a:close/>
                            <a:moveTo>
                              <a:pt x="83" y="340"/>
                            </a:moveTo>
                            <a:cubicBezTo>
                              <a:pt x="69" y="340"/>
                              <a:pt x="57" y="328"/>
                              <a:pt x="57" y="313"/>
                            </a:cubicBezTo>
                            <a:cubicBezTo>
                              <a:pt x="57" y="299"/>
                              <a:pt x="69" y="287"/>
                              <a:pt x="83" y="287"/>
                            </a:cubicBezTo>
                            <a:cubicBezTo>
                              <a:pt x="98" y="287"/>
                              <a:pt x="110" y="299"/>
                              <a:pt x="110" y="313"/>
                            </a:cubicBezTo>
                            <a:cubicBezTo>
                              <a:pt x="110" y="328"/>
                              <a:pt x="98" y="340"/>
                              <a:pt x="83" y="340"/>
                            </a:cubicBezTo>
                            <a:close/>
                            <a:moveTo>
                              <a:pt x="286" y="167"/>
                            </a:moveTo>
                            <a:cubicBezTo>
                              <a:pt x="256" y="167"/>
                              <a:pt x="230" y="141"/>
                              <a:pt x="230" y="111"/>
                            </a:cubicBezTo>
                            <a:cubicBezTo>
                              <a:pt x="230" y="80"/>
                              <a:pt x="256" y="55"/>
                              <a:pt x="286" y="55"/>
                            </a:cubicBezTo>
                            <a:cubicBezTo>
                              <a:pt x="317" y="55"/>
                              <a:pt x="342" y="80"/>
                              <a:pt x="342" y="111"/>
                            </a:cubicBezTo>
                            <a:cubicBezTo>
                              <a:pt x="342" y="141"/>
                              <a:pt x="317" y="167"/>
                              <a:pt x="286" y="167"/>
                            </a:cubicBezTo>
                            <a:close/>
                            <a:moveTo>
                              <a:pt x="491" y="340"/>
                            </a:moveTo>
                            <a:cubicBezTo>
                              <a:pt x="476" y="340"/>
                              <a:pt x="464" y="328"/>
                              <a:pt x="464" y="313"/>
                            </a:cubicBezTo>
                            <a:cubicBezTo>
                              <a:pt x="464" y="299"/>
                              <a:pt x="476" y="287"/>
                              <a:pt x="491" y="287"/>
                            </a:cubicBezTo>
                            <a:cubicBezTo>
                              <a:pt x="505" y="287"/>
                              <a:pt x="517" y="299"/>
                              <a:pt x="517" y="313"/>
                            </a:cubicBezTo>
                            <a:cubicBezTo>
                              <a:pt x="517" y="328"/>
                              <a:pt x="505" y="340"/>
                              <a:pt x="491" y="340"/>
                            </a:cubicBezTo>
                            <a:close/>
                            <a:moveTo>
                              <a:pt x="689" y="167"/>
                            </a:moveTo>
                            <a:cubicBezTo>
                              <a:pt x="658" y="167"/>
                              <a:pt x="633" y="141"/>
                              <a:pt x="633" y="111"/>
                            </a:cubicBezTo>
                            <a:cubicBezTo>
                              <a:pt x="633" y="80"/>
                              <a:pt x="658" y="55"/>
                              <a:pt x="689" y="55"/>
                            </a:cubicBezTo>
                            <a:cubicBezTo>
                              <a:pt x="720" y="55"/>
                              <a:pt x="745" y="80"/>
                              <a:pt x="745" y="111"/>
                            </a:cubicBezTo>
                            <a:cubicBezTo>
                              <a:pt x="745" y="141"/>
                              <a:pt x="720" y="167"/>
                              <a:pt x="689" y="167"/>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09" name="Oval 179">
                        <a:extLst>
                          <a:ext uri="{FF2B5EF4-FFF2-40B4-BE49-F238E27FC236}">
                            <a16:creationId xmlns:a16="http://schemas.microsoft.com/office/drawing/2014/main" id="{CE12FD1C-C066-4A3E-8D4A-0D3AF5A727BD}"/>
                          </a:ext>
                        </a:extLst>
                      </p:cNvPr>
                      <p:cNvSpPr>
                        <a:spLocks noChangeArrowheads="1"/>
                      </p:cNvSpPr>
                      <p:nvPr/>
                    </p:nvSpPr>
                    <p:spPr bwMode="auto">
                      <a:xfrm>
                        <a:off x="7794625" y="1862138"/>
                        <a:ext cx="411163" cy="407988"/>
                      </a:xfrm>
                      <a:prstGeom prst="ellipse">
                        <a:avLst/>
                      </a:pr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100" name="Group 99">
                      <a:extLst>
                        <a:ext uri="{FF2B5EF4-FFF2-40B4-BE49-F238E27FC236}">
                          <a16:creationId xmlns:a16="http://schemas.microsoft.com/office/drawing/2014/main" id="{695251F2-210D-4D7C-A1E9-48FFA18ABD47}"/>
                        </a:ext>
                      </a:extLst>
                    </p:cNvPr>
                    <p:cNvGrpSpPr/>
                    <p:nvPr/>
                  </p:nvGrpSpPr>
                  <p:grpSpPr>
                    <a:xfrm>
                      <a:off x="3157375" y="3575195"/>
                      <a:ext cx="322562" cy="341880"/>
                      <a:chOff x="2923803" y="1273714"/>
                      <a:chExt cx="3413331" cy="3617758"/>
                    </a:xfrm>
                    <a:solidFill>
                      <a:schemeClr val="bg1"/>
                    </a:solidFill>
                  </p:grpSpPr>
                  <p:sp>
                    <p:nvSpPr>
                      <p:cNvPr id="101" name="Rounded Rectangle 105">
                        <a:extLst>
                          <a:ext uri="{FF2B5EF4-FFF2-40B4-BE49-F238E27FC236}">
                            <a16:creationId xmlns:a16="http://schemas.microsoft.com/office/drawing/2014/main" id="{BA36C87E-8C68-45D2-B588-FC339BC2322C}"/>
                          </a:ext>
                        </a:extLst>
                      </p:cNvPr>
                      <p:cNvSpPr/>
                      <p:nvPr/>
                    </p:nvSpPr>
                    <p:spPr>
                      <a:xfrm>
                        <a:off x="4039975" y="2587626"/>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3" name="Rounded Rectangle 123">
                        <a:extLst>
                          <a:ext uri="{FF2B5EF4-FFF2-40B4-BE49-F238E27FC236}">
                            <a16:creationId xmlns:a16="http://schemas.microsoft.com/office/drawing/2014/main" id="{790629A4-87B2-4754-BE0C-FA105224AB3B}"/>
                          </a:ext>
                        </a:extLst>
                      </p:cNvPr>
                      <p:cNvSpPr/>
                      <p:nvPr/>
                    </p:nvSpPr>
                    <p:spPr>
                      <a:xfrm>
                        <a:off x="4039975" y="2957513"/>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4" name="Rounded Rectangle 124">
                        <a:extLst>
                          <a:ext uri="{FF2B5EF4-FFF2-40B4-BE49-F238E27FC236}">
                            <a16:creationId xmlns:a16="http://schemas.microsoft.com/office/drawing/2014/main" id="{9A8FD143-B589-468E-A7C7-DE99B87AC8EF}"/>
                          </a:ext>
                        </a:extLst>
                      </p:cNvPr>
                      <p:cNvSpPr/>
                      <p:nvPr/>
                    </p:nvSpPr>
                    <p:spPr>
                      <a:xfrm>
                        <a:off x="4039975" y="3327400"/>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5" name="Freeform 125">
                        <a:extLst>
                          <a:ext uri="{FF2B5EF4-FFF2-40B4-BE49-F238E27FC236}">
                            <a16:creationId xmlns:a16="http://schemas.microsoft.com/office/drawing/2014/main" id="{5AF0785B-5BFF-42B7-AE74-FED83AEC796A}"/>
                          </a:ext>
                        </a:extLst>
                      </p:cNvPr>
                      <p:cNvSpPr/>
                      <p:nvPr/>
                    </p:nvSpPr>
                    <p:spPr>
                      <a:xfrm rot="13567745">
                        <a:off x="2765751" y="1431766"/>
                        <a:ext cx="3617758" cy="3301653"/>
                      </a:xfrm>
                      <a:custGeom>
                        <a:avLst/>
                        <a:gdLst>
                          <a:gd name="connsiteX0" fmla="*/ 3574880 w 3617758"/>
                          <a:gd name="connsiteY0" fmla="*/ 2147367 h 3301653"/>
                          <a:gd name="connsiteX1" fmla="*/ 2789803 w 3617758"/>
                          <a:gd name="connsiteY1" fmla="*/ 2964011 h 3301653"/>
                          <a:gd name="connsiteX2" fmla="*/ 2788957 w 3617758"/>
                          <a:gd name="connsiteY2" fmla="*/ 2963198 h 3301653"/>
                          <a:gd name="connsiteX3" fmla="*/ 2473416 w 3617758"/>
                          <a:gd name="connsiteY3" fmla="*/ 3291428 h 3301653"/>
                          <a:gd name="connsiteX4" fmla="*/ 2354284 w 3617758"/>
                          <a:gd name="connsiteY4" fmla="*/ 3292035 h 3301653"/>
                          <a:gd name="connsiteX5" fmla="*/ 1747374 w 3617758"/>
                          <a:gd name="connsiteY5" fmla="*/ 3301653 h 3301653"/>
                          <a:gd name="connsiteX6" fmla="*/ 1647926 w 3617758"/>
                          <a:gd name="connsiteY6" fmla="*/ 3206049 h 3301653"/>
                          <a:gd name="connsiteX7" fmla="*/ 1648556 w 3617758"/>
                          <a:gd name="connsiteY7" fmla="*/ 3205406 h 3301653"/>
                          <a:gd name="connsiteX8" fmla="*/ 1568191 w 3617758"/>
                          <a:gd name="connsiteY8" fmla="*/ 3128147 h 3301653"/>
                          <a:gd name="connsiteX9" fmla="*/ 1627344 w 3617758"/>
                          <a:gd name="connsiteY9" fmla="*/ 3082837 h 3301653"/>
                          <a:gd name="connsiteX10" fmla="*/ 1699931 w 3617758"/>
                          <a:gd name="connsiteY10" fmla="*/ 3014582 h 3301653"/>
                          <a:gd name="connsiteX11" fmla="*/ 1731325 w 3617758"/>
                          <a:gd name="connsiteY11" fmla="*/ 2978442 h 3301653"/>
                          <a:gd name="connsiteX12" fmla="*/ 1803183 w 3617758"/>
                          <a:gd name="connsiteY12" fmla="*/ 3047523 h 3301653"/>
                          <a:gd name="connsiteX13" fmla="*/ 2049683 w 3617758"/>
                          <a:gd name="connsiteY13" fmla="*/ 2795834 h 3301653"/>
                          <a:gd name="connsiteX14" fmla="*/ 2126501 w 3617758"/>
                          <a:gd name="connsiteY14" fmla="*/ 2822718 h 3301653"/>
                          <a:gd name="connsiteX15" fmla="*/ 2390525 w 3617758"/>
                          <a:gd name="connsiteY15" fmla="*/ 3085818 h 3301653"/>
                          <a:gd name="connsiteX16" fmla="*/ 3379139 w 3617758"/>
                          <a:gd name="connsiteY16" fmla="*/ 2057452 h 3301653"/>
                          <a:gd name="connsiteX17" fmla="*/ 1483958 w 3617758"/>
                          <a:gd name="connsiteY17" fmla="*/ 235529 h 3301653"/>
                          <a:gd name="connsiteX18" fmla="*/ 232376 w 3617758"/>
                          <a:gd name="connsiteY18" fmla="*/ 1537437 h 3301653"/>
                          <a:gd name="connsiteX19" fmla="*/ 331539 w 3617758"/>
                          <a:gd name="connsiteY19" fmla="*/ 1632767 h 3301653"/>
                          <a:gd name="connsiteX20" fmla="*/ 296665 w 3617758"/>
                          <a:gd name="connsiteY20" fmla="*/ 1665559 h 3301653"/>
                          <a:gd name="connsiteX21" fmla="*/ 231322 w 3617758"/>
                          <a:gd name="connsiteY21" fmla="*/ 1740780 h 3301653"/>
                          <a:gd name="connsiteX22" fmla="*/ 188378 w 3617758"/>
                          <a:gd name="connsiteY22" fmla="*/ 1801671 h 3301653"/>
                          <a:gd name="connsiteX23" fmla="*/ 47160 w 3617758"/>
                          <a:gd name="connsiteY23" fmla="*/ 1665912 h 3301653"/>
                          <a:gd name="connsiteX24" fmla="*/ 42878 w 3617758"/>
                          <a:gd name="connsiteY24" fmla="*/ 1448682 h 3301653"/>
                          <a:gd name="connsiteX25" fmla="*/ 1390224 w 3617758"/>
                          <a:gd name="connsiteY25" fmla="*/ 47160 h 3301653"/>
                          <a:gd name="connsiteX26" fmla="*/ 1607454 w 3617758"/>
                          <a:gd name="connsiteY26" fmla="*/ 42879 h 3301653"/>
                          <a:gd name="connsiteX27" fmla="*/ 3570598 w 3617758"/>
                          <a:gd name="connsiteY27" fmla="*/ 1930136 h 3301653"/>
                          <a:gd name="connsiteX28" fmla="*/ 3574880 w 3617758"/>
                          <a:gd name="connsiteY28" fmla="*/ 2147367 h 330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17758" h="3301653">
                            <a:moveTo>
                              <a:pt x="3574880" y="2147367"/>
                            </a:moveTo>
                            <a:lnTo>
                              <a:pt x="2789803" y="2964011"/>
                            </a:lnTo>
                            <a:lnTo>
                              <a:pt x="2788957" y="2963198"/>
                            </a:lnTo>
                            <a:lnTo>
                              <a:pt x="2473416" y="3291428"/>
                            </a:lnTo>
                            <a:lnTo>
                              <a:pt x="2354284" y="3292035"/>
                            </a:lnTo>
                            <a:lnTo>
                              <a:pt x="1747374" y="3301653"/>
                            </a:lnTo>
                            <a:lnTo>
                              <a:pt x="1647926" y="3206049"/>
                            </a:lnTo>
                            <a:lnTo>
                              <a:pt x="1648556" y="3205406"/>
                            </a:lnTo>
                            <a:lnTo>
                              <a:pt x="1568191" y="3128147"/>
                            </a:lnTo>
                            <a:lnTo>
                              <a:pt x="1627344" y="3082837"/>
                            </a:lnTo>
                            <a:cubicBezTo>
                              <a:pt x="1652414" y="3061553"/>
                              <a:pt x="1676649" y="3038800"/>
                              <a:pt x="1699931" y="3014582"/>
                            </a:cubicBezTo>
                            <a:lnTo>
                              <a:pt x="1731325" y="2978442"/>
                            </a:lnTo>
                            <a:lnTo>
                              <a:pt x="1803183" y="3047523"/>
                            </a:lnTo>
                            <a:lnTo>
                              <a:pt x="2049683" y="2795834"/>
                            </a:lnTo>
                            <a:cubicBezTo>
                              <a:pt x="2062062" y="2788775"/>
                              <a:pt x="2085992" y="2769700"/>
                              <a:pt x="2126501" y="2822718"/>
                            </a:cubicBezTo>
                            <a:lnTo>
                              <a:pt x="2390525" y="3085818"/>
                            </a:lnTo>
                            <a:lnTo>
                              <a:pt x="3379139" y="2057452"/>
                            </a:lnTo>
                            <a:lnTo>
                              <a:pt x="1483958" y="235529"/>
                            </a:lnTo>
                            <a:lnTo>
                              <a:pt x="232376" y="1537437"/>
                            </a:lnTo>
                            <a:lnTo>
                              <a:pt x="331539" y="1632767"/>
                            </a:lnTo>
                            <a:lnTo>
                              <a:pt x="296665" y="1665559"/>
                            </a:lnTo>
                            <a:cubicBezTo>
                              <a:pt x="273382" y="1689778"/>
                              <a:pt x="251602" y="1714890"/>
                              <a:pt x="231322" y="1740780"/>
                            </a:cubicBezTo>
                            <a:lnTo>
                              <a:pt x="188378" y="1801671"/>
                            </a:lnTo>
                            <a:lnTo>
                              <a:pt x="47160" y="1665912"/>
                            </a:lnTo>
                            <a:cubicBezTo>
                              <a:pt x="-14009" y="1607108"/>
                              <a:pt x="-15926" y="1509850"/>
                              <a:pt x="42878" y="1448682"/>
                            </a:cubicBezTo>
                            <a:lnTo>
                              <a:pt x="1390224" y="47160"/>
                            </a:lnTo>
                            <a:cubicBezTo>
                              <a:pt x="1449028" y="-14009"/>
                              <a:pt x="1546285" y="-15926"/>
                              <a:pt x="1607454" y="42879"/>
                            </a:cubicBezTo>
                            <a:lnTo>
                              <a:pt x="3570598" y="1930136"/>
                            </a:lnTo>
                            <a:cubicBezTo>
                              <a:pt x="3631767" y="1988940"/>
                              <a:pt x="3633684" y="2086198"/>
                              <a:pt x="3574880" y="214736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6" name="Freeform 126">
                        <a:extLst>
                          <a:ext uri="{FF2B5EF4-FFF2-40B4-BE49-F238E27FC236}">
                            <a16:creationId xmlns:a16="http://schemas.microsoft.com/office/drawing/2014/main" id="{C2F04D73-D550-46EF-894E-4836EB4DB417}"/>
                          </a:ext>
                        </a:extLst>
                      </p:cNvPr>
                      <p:cNvSpPr/>
                      <p:nvPr/>
                    </p:nvSpPr>
                    <p:spPr>
                      <a:xfrm>
                        <a:off x="4912456" y="2385060"/>
                        <a:ext cx="1424678" cy="1633834"/>
                      </a:xfrm>
                      <a:custGeom>
                        <a:avLst/>
                        <a:gdLst>
                          <a:gd name="connsiteX0" fmla="*/ 134482 w 273278"/>
                          <a:gd name="connsiteY0" fmla="*/ 0 h 313399"/>
                          <a:gd name="connsiteX1" fmla="*/ 200924 w 273278"/>
                          <a:gd name="connsiteY1" fmla="*/ 87300 h 313399"/>
                          <a:gd name="connsiteX2" fmla="*/ 193702 w 273278"/>
                          <a:gd name="connsiteY2" fmla="*/ 122609 h 313399"/>
                          <a:gd name="connsiteX3" fmla="*/ 179200 w 273278"/>
                          <a:gd name="connsiteY3" fmla="*/ 160436 h 313399"/>
                          <a:gd name="connsiteX4" fmla="*/ 252155 w 273278"/>
                          <a:gd name="connsiteY4" fmla="*/ 193941 h 313399"/>
                          <a:gd name="connsiteX5" fmla="*/ 272128 w 273278"/>
                          <a:gd name="connsiteY5" fmla="*/ 291385 h 313399"/>
                          <a:gd name="connsiteX6" fmla="*/ 1507 w 273278"/>
                          <a:gd name="connsiteY6" fmla="*/ 282681 h 313399"/>
                          <a:gd name="connsiteX7" fmla="*/ 35844 w 273278"/>
                          <a:gd name="connsiteY7" fmla="*/ 188286 h 313399"/>
                          <a:gd name="connsiteX8" fmla="*/ 106840 w 273278"/>
                          <a:gd name="connsiteY8" fmla="*/ 163293 h 313399"/>
                          <a:gd name="connsiteX9" fmla="*/ 89010 w 273278"/>
                          <a:gd name="connsiteY9" fmla="*/ 125954 h 313399"/>
                          <a:gd name="connsiteX10" fmla="*/ 80744 w 273278"/>
                          <a:gd name="connsiteY10" fmla="*/ 89921 h 313399"/>
                          <a:gd name="connsiteX11" fmla="*/ 134482 w 273278"/>
                          <a:gd name="connsiteY11" fmla="*/ 0 h 3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278" h="313399">
                            <a:moveTo>
                              <a:pt x="134482" y="0"/>
                            </a:moveTo>
                            <a:cubicBezTo>
                              <a:pt x="160842" y="325"/>
                              <a:pt x="212794" y="13706"/>
                              <a:pt x="200924" y="87300"/>
                            </a:cubicBezTo>
                            <a:cubicBezTo>
                              <a:pt x="208719" y="81688"/>
                              <a:pt x="206753" y="120644"/>
                              <a:pt x="193702" y="122609"/>
                            </a:cubicBezTo>
                            <a:cubicBezTo>
                              <a:pt x="190424" y="138532"/>
                              <a:pt x="177847" y="147132"/>
                              <a:pt x="179200" y="160436"/>
                            </a:cubicBezTo>
                            <a:cubicBezTo>
                              <a:pt x="184608" y="191343"/>
                              <a:pt x="233092" y="175418"/>
                              <a:pt x="252155" y="193941"/>
                            </a:cubicBezTo>
                            <a:cubicBezTo>
                              <a:pt x="267741" y="209962"/>
                              <a:pt x="276579" y="240065"/>
                              <a:pt x="272128" y="291385"/>
                            </a:cubicBezTo>
                            <a:cubicBezTo>
                              <a:pt x="230796" y="316498"/>
                              <a:pt x="40687" y="327854"/>
                              <a:pt x="1507" y="282681"/>
                            </a:cubicBezTo>
                            <a:cubicBezTo>
                              <a:pt x="447" y="264337"/>
                              <a:pt x="-8839" y="211016"/>
                              <a:pt x="35844" y="188286"/>
                            </a:cubicBezTo>
                            <a:cubicBezTo>
                              <a:pt x="63467" y="176675"/>
                              <a:pt x="103896" y="191209"/>
                              <a:pt x="106840" y="163293"/>
                            </a:cubicBezTo>
                            <a:cubicBezTo>
                              <a:pt x="108191" y="151733"/>
                              <a:pt x="89010" y="137965"/>
                              <a:pt x="89010" y="125954"/>
                            </a:cubicBezTo>
                            <a:cubicBezTo>
                              <a:pt x="74809" y="122460"/>
                              <a:pt x="72053" y="82278"/>
                              <a:pt x="80744" y="89921"/>
                            </a:cubicBezTo>
                            <a:cubicBezTo>
                              <a:pt x="68026" y="26372"/>
                              <a:pt x="99080" y="3277"/>
                              <a:pt x="134482"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prstClr val="white"/>
                          </a:solidFill>
                          <a:latin typeface="Arial" panose="020B0604020202020204" pitchFamily="34" charset="0"/>
                          <a:cs typeface="Arial" panose="020B0604020202020204" pitchFamily="34" charset="0"/>
                        </a:endParaRPr>
                      </a:p>
                    </p:txBody>
                  </p:sp>
                </p:grpSp>
              </p:grpSp>
            </p:grpSp>
            <p:sp>
              <p:nvSpPr>
                <p:cNvPr id="82" name="TextBox 81">
                  <a:extLst>
                    <a:ext uri="{FF2B5EF4-FFF2-40B4-BE49-F238E27FC236}">
                      <a16:creationId xmlns:a16="http://schemas.microsoft.com/office/drawing/2014/main" id="{85C261AB-FDC8-48B9-BF6B-062A9EFAC107}"/>
                    </a:ext>
                  </a:extLst>
                </p:cNvPr>
                <p:cNvSpPr txBox="1"/>
                <p:nvPr/>
              </p:nvSpPr>
              <p:spPr>
                <a:xfrm>
                  <a:off x="914386" y="4086404"/>
                  <a:ext cx="1873677" cy="697457"/>
                </a:xfrm>
                <a:prstGeom prst="rect">
                  <a:avLst/>
                </a:prstGeom>
                <a:noFill/>
              </p:spPr>
              <p:txBody>
                <a:bodyPr wrap="square" rtlCol="0" anchor="ctr">
                  <a:spAutoFit/>
                </a:bodyPr>
                <a:lstStyle/>
                <a:p>
                  <a:pPr algn="ctr"/>
                  <a:r>
                    <a:rPr lang="en-IN" dirty="0">
                      <a:latin typeface="Arial" panose="020B0604020202020204" pitchFamily="34" charset="0"/>
                      <a:cs typeface="Arial" panose="020B0604020202020204" pitchFamily="34" charset="0"/>
                    </a:rPr>
                    <a:t>CCE </a:t>
                  </a:r>
                </a:p>
                <a:p>
                  <a:pPr algn="ctr"/>
                  <a:r>
                    <a:rPr lang="en-IN" dirty="0">
                      <a:latin typeface="Arial" panose="020B0604020202020204" pitchFamily="34" charset="0"/>
                      <a:cs typeface="Arial" panose="020B0604020202020204" pitchFamily="34" charset="0"/>
                    </a:rPr>
                    <a:t>Chat Platform</a:t>
                  </a:r>
                </a:p>
              </p:txBody>
            </p:sp>
          </p:grpSp>
        </p:grpSp>
      </p:grpSp>
      <p:pic>
        <p:nvPicPr>
          <p:cNvPr id="197" name="Picture 2" descr="Image result for bot">
            <a:extLst>
              <a:ext uri="{FF2B5EF4-FFF2-40B4-BE49-F238E27FC236}">
                <a16:creationId xmlns:a16="http://schemas.microsoft.com/office/drawing/2014/main" id="{8F0FE5D0-882E-47DA-A93C-1544C77BC167}"/>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114566" y="2256734"/>
            <a:ext cx="743572" cy="1109579"/>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308924DB-1C18-4AF2-A0FD-B2B7A519E07A}"/>
              </a:ext>
            </a:extLst>
          </p:cNvPr>
          <p:cNvGrpSpPr/>
          <p:nvPr/>
        </p:nvGrpSpPr>
        <p:grpSpPr>
          <a:xfrm>
            <a:off x="11209725" y="12491"/>
            <a:ext cx="651787" cy="6845509"/>
            <a:chOff x="11209725" y="12491"/>
            <a:chExt cx="651787" cy="6845509"/>
          </a:xfrm>
        </p:grpSpPr>
        <p:grpSp>
          <p:nvGrpSpPr>
            <p:cNvPr id="20" name="Group 19">
              <a:extLst>
                <a:ext uri="{FF2B5EF4-FFF2-40B4-BE49-F238E27FC236}">
                  <a16:creationId xmlns:a16="http://schemas.microsoft.com/office/drawing/2014/main" id="{8FB821D1-909B-4851-B493-977234D88950}"/>
                </a:ext>
              </a:extLst>
            </p:cNvPr>
            <p:cNvGrpSpPr/>
            <p:nvPr/>
          </p:nvGrpSpPr>
          <p:grpSpPr>
            <a:xfrm>
              <a:off x="11209725" y="12491"/>
              <a:ext cx="651787" cy="6845509"/>
              <a:chOff x="11182391" y="-4991"/>
              <a:chExt cx="651787" cy="6845509"/>
            </a:xfrm>
          </p:grpSpPr>
          <p:sp>
            <p:nvSpPr>
              <p:cNvPr id="65" name="Rectangle 64">
                <a:extLst>
                  <a:ext uri="{FF2B5EF4-FFF2-40B4-BE49-F238E27FC236}">
                    <a16:creationId xmlns:a16="http://schemas.microsoft.com/office/drawing/2014/main" id="{2A3F0846-6E70-4605-9F41-6D7F786E7772}"/>
                  </a:ext>
                </a:extLst>
              </p:cNvPr>
              <p:cNvSpPr/>
              <p:nvPr/>
            </p:nvSpPr>
            <p:spPr>
              <a:xfrm>
                <a:off x="11208270" y="-4991"/>
                <a:ext cx="599607" cy="684550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6" name="Flowchart: Terminator 5">
                <a:extLst>
                  <a:ext uri="{FF2B5EF4-FFF2-40B4-BE49-F238E27FC236}">
                    <a16:creationId xmlns:a16="http://schemas.microsoft.com/office/drawing/2014/main" id="{B0565D24-5E81-467A-B81F-C00EC4665DEF}"/>
                  </a:ext>
                </a:extLst>
              </p:cNvPr>
              <p:cNvSpPr/>
              <p:nvPr/>
            </p:nvSpPr>
            <p:spPr>
              <a:xfrm>
                <a:off x="11234572" y="2085000"/>
                <a:ext cx="599606"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A2DD124-A5E9-4247-9658-F7B858C8E896}"/>
                  </a:ext>
                </a:extLst>
              </p:cNvPr>
              <p:cNvSpPr/>
              <p:nvPr/>
            </p:nvSpPr>
            <p:spPr>
              <a:xfrm>
                <a:off x="11182391" y="3510696"/>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67" name="TextBox 66">
              <a:extLst>
                <a:ext uri="{FF2B5EF4-FFF2-40B4-BE49-F238E27FC236}">
                  <a16:creationId xmlns:a16="http://schemas.microsoft.com/office/drawing/2014/main" id="{F55E87C4-C69A-4B0F-89BA-4D4B4365D4F1}"/>
                </a:ext>
              </a:extLst>
            </p:cNvPr>
            <p:cNvSpPr txBox="1"/>
            <p:nvPr/>
          </p:nvSpPr>
          <p:spPr>
            <a:xfrm rot="16200000">
              <a:off x="10716240" y="2982106"/>
              <a:ext cx="1802578" cy="461665"/>
            </a:xfrm>
            <a:prstGeom prst="rect">
              <a:avLst/>
            </a:prstGeom>
            <a:noFill/>
          </p:spPr>
          <p:txBody>
            <a:bodyPr wrap="square" rtlCol="0">
              <a:spAutoFit/>
            </a:bodyPr>
            <a:lstStyle/>
            <a:p>
              <a:r>
                <a:rPr lang="en-US" sz="2400" dirty="0">
                  <a:solidFill>
                    <a:schemeClr val="bg1"/>
                  </a:solidFill>
                </a:rPr>
                <a:t>Chatbot</a:t>
              </a:r>
            </a:p>
          </p:txBody>
        </p:sp>
      </p:grpSp>
    </p:spTree>
    <p:extLst>
      <p:ext uri="{BB962C8B-B14F-4D97-AF65-F5344CB8AC3E}">
        <p14:creationId xmlns:p14="http://schemas.microsoft.com/office/powerpoint/2010/main" val="34508412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0" nodeType="clickEffect">
                                  <p:stCondLst>
                                    <p:cond delay="0"/>
                                  </p:stCondLst>
                                  <p:childTnLst>
                                    <p:animMotion origin="layout" path="M 3.95833E-6 1.11111E-6 L 0.83828 -0.00208 " pathEditMode="relative" rAng="0" ptsTypes="AA">
                                      <p:cBhvr>
                                        <p:cTn id="20" dur="2000" fill="hold"/>
                                        <p:tgtEl>
                                          <p:spTgt spid="14"/>
                                        </p:tgtEl>
                                        <p:attrNameLst>
                                          <p:attrName>ppt_x</p:attrName>
                                          <p:attrName>ppt_y</p:attrName>
                                        </p:attrNameLst>
                                      </p:cBhvr>
                                      <p:rCtr x="41914" y="-116"/>
                                    </p:animMotion>
                                  </p:childTnLst>
                                </p:cTn>
                              </p:par>
                              <p:par>
                                <p:cTn id="21" presetID="63" presetClass="path" presetSubtype="0" accel="50000" decel="50000" fill="hold" grpId="0" nodeType="withEffect">
                                  <p:stCondLst>
                                    <p:cond delay="0"/>
                                  </p:stCondLst>
                                  <p:childTnLst>
                                    <p:animMotion origin="layout" path="M 1.66667E-6 2.96296E-6 L 0.83932 0.03102 " pathEditMode="relative" rAng="0" ptsTypes="AA">
                                      <p:cBhvr>
                                        <p:cTn id="22" dur="2000" fill="hold"/>
                                        <p:tgtEl>
                                          <p:spTgt spid="32"/>
                                        </p:tgtEl>
                                        <p:attrNameLst>
                                          <p:attrName>ppt_x</p:attrName>
                                          <p:attrName>ppt_y</p:attrName>
                                        </p:attrNameLst>
                                      </p:cBhvr>
                                      <p:rCtr x="41966" y="1551"/>
                                    </p:animMotion>
                                  </p:childTnLst>
                                </p:cTn>
                              </p:par>
                              <p:par>
                                <p:cTn id="23" presetID="63" presetClass="path" presetSubtype="0" accel="50000" decel="50000" fill="hold" grpId="0" nodeType="withEffect">
                                  <p:stCondLst>
                                    <p:cond delay="0"/>
                                  </p:stCondLst>
                                  <p:childTnLst>
                                    <p:animMotion origin="layout" path="M 1.66667E-6 -1.11022E-16 L 0.8401 -0.00324 " pathEditMode="relative" rAng="0" ptsTypes="AA">
                                      <p:cBhvr>
                                        <p:cTn id="24" dur="2000" fill="hold"/>
                                        <p:tgtEl>
                                          <p:spTgt spid="15"/>
                                        </p:tgtEl>
                                        <p:attrNameLst>
                                          <p:attrName>ppt_x</p:attrName>
                                          <p:attrName>ppt_y</p:attrName>
                                        </p:attrNameLst>
                                      </p:cBhvr>
                                      <p:rCtr x="42005" y="-162"/>
                                    </p:animMotion>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p:cTn id="29" dur="1000" fill="hold"/>
                                        <p:tgtEl>
                                          <p:spTgt spid="64"/>
                                        </p:tgtEl>
                                        <p:attrNameLst>
                                          <p:attrName>ppt_w</p:attrName>
                                        </p:attrNameLst>
                                      </p:cBhvr>
                                      <p:tavLst>
                                        <p:tav tm="0">
                                          <p:val>
                                            <p:strVal val="#ppt_w*0.70"/>
                                          </p:val>
                                        </p:tav>
                                        <p:tav tm="100000">
                                          <p:val>
                                            <p:strVal val="#ppt_w"/>
                                          </p:val>
                                        </p:tav>
                                      </p:tavLst>
                                    </p:anim>
                                    <p:anim calcmode="lin" valueType="num">
                                      <p:cBhvr>
                                        <p:cTn id="30" dur="1000" fill="hold"/>
                                        <p:tgtEl>
                                          <p:spTgt spid="64"/>
                                        </p:tgtEl>
                                        <p:attrNameLst>
                                          <p:attrName>ppt_h</p:attrName>
                                        </p:attrNameLst>
                                      </p:cBhvr>
                                      <p:tavLst>
                                        <p:tav tm="0">
                                          <p:val>
                                            <p:strVal val="#ppt_h"/>
                                          </p:val>
                                        </p:tav>
                                        <p:tav tm="100000">
                                          <p:val>
                                            <p:strVal val="#ppt_h"/>
                                          </p:val>
                                        </p:tav>
                                      </p:tavLst>
                                    </p:anim>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2" grpId="0"/>
      <p:bldP spid="47" grpId="0" animBg="1"/>
      <p:bldP spid="48" grpId="0" animBg="1"/>
      <p:bldP spid="49" grpId="0" animBg="1"/>
      <p:bldP spid="50" grpId="0" animBg="1"/>
      <p:bldP spid="51" grpId="0" animBg="1"/>
      <p:bldP spid="52" grpId="0" animBg="1"/>
      <p:bldP spid="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2A72C5-7F20-4774-A380-FDE63EF5711D}"/>
              </a:ext>
            </a:extLst>
          </p:cNvPr>
          <p:cNvSpPr/>
          <p:nvPr/>
        </p:nvSpPr>
        <p:spPr>
          <a:xfrm>
            <a:off x="319911" y="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BC841259-8542-4474-B8C5-85FB0711E697}"/>
              </a:ext>
            </a:extLst>
          </p:cNvPr>
          <p:cNvSpPr/>
          <p:nvPr/>
        </p:nvSpPr>
        <p:spPr>
          <a:xfrm>
            <a:off x="629267" y="1999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Flowchart: Terminator 5">
            <a:extLst>
              <a:ext uri="{FF2B5EF4-FFF2-40B4-BE49-F238E27FC236}">
                <a16:creationId xmlns:a16="http://schemas.microsoft.com/office/drawing/2014/main" id="{3C7A699F-A52C-47D1-AF5A-21A322A890DC}"/>
              </a:ext>
            </a:extLst>
          </p:cNvPr>
          <p:cNvSpPr/>
          <p:nvPr/>
        </p:nvSpPr>
        <p:spPr>
          <a:xfrm>
            <a:off x="620136" y="2051216"/>
            <a:ext cx="301406"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6580B5-40F7-47B5-BE8E-9A3AA6DD7F3A}"/>
              </a:ext>
            </a:extLst>
          </p:cNvPr>
          <p:cNvSpPr/>
          <p:nvPr/>
        </p:nvSpPr>
        <p:spPr>
          <a:xfrm>
            <a:off x="0" y="3424009"/>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509869CB-ECDB-4809-9633-ED8BE5BB1115}"/>
              </a:ext>
            </a:extLst>
          </p:cNvPr>
          <p:cNvSpPr txBox="1"/>
          <p:nvPr/>
        </p:nvSpPr>
        <p:spPr>
          <a:xfrm rot="16200000">
            <a:off x="-147368" y="3336849"/>
            <a:ext cx="1802578" cy="461665"/>
          </a:xfrm>
          <a:prstGeom prst="rect">
            <a:avLst/>
          </a:prstGeom>
          <a:noFill/>
        </p:spPr>
        <p:txBody>
          <a:bodyPr wrap="square" rtlCol="0">
            <a:spAutoFit/>
          </a:bodyPr>
          <a:lstStyle/>
          <a:p>
            <a:r>
              <a:rPr lang="en-US" sz="2400" dirty="0">
                <a:solidFill>
                  <a:schemeClr val="bg1"/>
                </a:solidFill>
              </a:rPr>
              <a:t>Agent Assist</a:t>
            </a:r>
          </a:p>
        </p:txBody>
      </p:sp>
      <p:sp>
        <p:nvSpPr>
          <p:cNvPr id="47" name="Oval 46">
            <a:hlinkClick r:id="rId2" action="ppaction://hlinksldjump"/>
            <a:extLst>
              <a:ext uri="{FF2B5EF4-FFF2-40B4-BE49-F238E27FC236}">
                <a16:creationId xmlns:a16="http://schemas.microsoft.com/office/drawing/2014/main" id="{1D03E8FB-51D5-491A-9C6C-2AC9DB6179FD}"/>
              </a:ext>
            </a:extLst>
          </p:cNvPr>
          <p:cNvSpPr/>
          <p:nvPr/>
        </p:nvSpPr>
        <p:spPr>
          <a:xfrm>
            <a:off x="7932423" y="6529822"/>
            <a:ext cx="283112" cy="225413"/>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CED67B7-18B7-4B67-9FEB-9BC1DED019AB}"/>
              </a:ext>
            </a:extLst>
          </p:cNvPr>
          <p:cNvSpPr/>
          <p:nvPr/>
        </p:nvSpPr>
        <p:spPr>
          <a:xfrm>
            <a:off x="7015387" y="6535227"/>
            <a:ext cx="283112" cy="22541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Oval 48">
            <a:hlinkClick r:id="rId3" action="ppaction://hlinksldjump"/>
            <a:extLst>
              <a:ext uri="{FF2B5EF4-FFF2-40B4-BE49-F238E27FC236}">
                <a16:creationId xmlns:a16="http://schemas.microsoft.com/office/drawing/2014/main" id="{920BE55F-F3FC-412D-8CE8-BC1AC93EDC5D}"/>
              </a:ext>
            </a:extLst>
          </p:cNvPr>
          <p:cNvSpPr/>
          <p:nvPr/>
        </p:nvSpPr>
        <p:spPr>
          <a:xfrm>
            <a:off x="7471977" y="6524202"/>
            <a:ext cx="283112" cy="225413"/>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FC86F961-6A4F-4BFD-8CA3-5851985CCF31}"/>
              </a:ext>
            </a:extLst>
          </p:cNvPr>
          <p:cNvSpPr/>
          <p:nvPr/>
        </p:nvSpPr>
        <p:spPr>
          <a:xfrm>
            <a:off x="6551323" y="6524202"/>
            <a:ext cx="283112" cy="225413"/>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60FE92B-A120-48F7-8162-45D920FD63C3}"/>
              </a:ext>
            </a:extLst>
          </p:cNvPr>
          <p:cNvSpPr/>
          <p:nvPr/>
        </p:nvSpPr>
        <p:spPr>
          <a:xfrm>
            <a:off x="6049491" y="6524202"/>
            <a:ext cx="283112" cy="225413"/>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2E57D6F-00B4-4E34-8406-D28B32E769EA}"/>
              </a:ext>
            </a:extLst>
          </p:cNvPr>
          <p:cNvSpPr/>
          <p:nvPr/>
        </p:nvSpPr>
        <p:spPr>
          <a:xfrm>
            <a:off x="5570641" y="6524202"/>
            <a:ext cx="283112" cy="22541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B6C58FB-73B8-4F74-ADC5-06AA5097FA8C}"/>
              </a:ext>
            </a:extLst>
          </p:cNvPr>
          <p:cNvSpPr/>
          <p:nvPr/>
        </p:nvSpPr>
        <p:spPr>
          <a:xfrm>
            <a:off x="2" y="1"/>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4" name="Flowchart: Terminator 5">
            <a:extLst>
              <a:ext uri="{FF2B5EF4-FFF2-40B4-BE49-F238E27FC236}">
                <a16:creationId xmlns:a16="http://schemas.microsoft.com/office/drawing/2014/main" id="{6272CE0A-B866-4C00-BE8F-5DB58277E628}"/>
              </a:ext>
            </a:extLst>
          </p:cNvPr>
          <p:cNvSpPr/>
          <p:nvPr/>
        </p:nvSpPr>
        <p:spPr>
          <a:xfrm>
            <a:off x="-4463" y="2071142"/>
            <a:ext cx="274706"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CFADDE0-13F5-4717-8A58-C1F48759269A}"/>
              </a:ext>
            </a:extLst>
          </p:cNvPr>
          <p:cNvSpPr txBox="1"/>
          <p:nvPr/>
        </p:nvSpPr>
        <p:spPr>
          <a:xfrm rot="16200000">
            <a:off x="-695161" y="3406690"/>
            <a:ext cx="1650802" cy="461665"/>
          </a:xfrm>
          <a:prstGeom prst="rect">
            <a:avLst/>
          </a:prstGeom>
          <a:noFill/>
        </p:spPr>
        <p:txBody>
          <a:bodyPr wrap="square" rtlCol="0">
            <a:spAutoFit/>
          </a:bodyPr>
          <a:lstStyle/>
          <a:p>
            <a:r>
              <a:rPr lang="en-US" sz="2400" dirty="0">
                <a:solidFill>
                  <a:schemeClr val="bg1"/>
                </a:solidFill>
              </a:rPr>
              <a:t>Survey Bot</a:t>
            </a:r>
          </a:p>
        </p:txBody>
      </p:sp>
      <p:sp>
        <p:nvSpPr>
          <p:cNvPr id="91" name="Flowchart: Terminator 5">
            <a:extLst>
              <a:ext uri="{FF2B5EF4-FFF2-40B4-BE49-F238E27FC236}">
                <a16:creationId xmlns:a16="http://schemas.microsoft.com/office/drawing/2014/main" id="{34E7647C-39D6-4E62-AA23-72947DA2B7C3}"/>
              </a:ext>
            </a:extLst>
          </p:cNvPr>
          <p:cNvSpPr/>
          <p:nvPr/>
        </p:nvSpPr>
        <p:spPr>
          <a:xfrm>
            <a:off x="337291" y="2051216"/>
            <a:ext cx="235343"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D163AD3-7B8A-4C96-B1FD-5A67014A6226}"/>
              </a:ext>
            </a:extLst>
          </p:cNvPr>
          <p:cNvSpPr txBox="1"/>
          <p:nvPr/>
        </p:nvSpPr>
        <p:spPr>
          <a:xfrm rot="16200000">
            <a:off x="-454708" y="3193176"/>
            <a:ext cx="1802578" cy="461665"/>
          </a:xfrm>
          <a:prstGeom prst="rect">
            <a:avLst/>
          </a:prstGeom>
          <a:noFill/>
        </p:spPr>
        <p:txBody>
          <a:bodyPr wrap="square" rtlCol="0">
            <a:spAutoFit/>
          </a:bodyPr>
          <a:lstStyle/>
          <a:p>
            <a:r>
              <a:rPr lang="en-US" sz="2400" dirty="0" err="1">
                <a:solidFill>
                  <a:schemeClr val="bg1"/>
                </a:solidFill>
              </a:rPr>
              <a:t>Trainerbot</a:t>
            </a:r>
            <a:endParaRPr lang="en-US" sz="2400" dirty="0">
              <a:solidFill>
                <a:schemeClr val="bg1"/>
              </a:solidFill>
            </a:endParaRPr>
          </a:p>
        </p:txBody>
      </p:sp>
      <p:sp>
        <p:nvSpPr>
          <p:cNvPr id="65" name="Rectangle 64">
            <a:extLst>
              <a:ext uri="{FF2B5EF4-FFF2-40B4-BE49-F238E27FC236}">
                <a16:creationId xmlns:a16="http://schemas.microsoft.com/office/drawing/2014/main" id="{2A3F0846-6E70-4605-9F41-6D7F786E7772}"/>
              </a:ext>
            </a:extLst>
          </p:cNvPr>
          <p:cNvSpPr/>
          <p:nvPr/>
        </p:nvSpPr>
        <p:spPr>
          <a:xfrm>
            <a:off x="11486040" y="7499"/>
            <a:ext cx="348138" cy="684550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6" name="Flowchart: Terminator 5">
            <a:extLst>
              <a:ext uri="{FF2B5EF4-FFF2-40B4-BE49-F238E27FC236}">
                <a16:creationId xmlns:a16="http://schemas.microsoft.com/office/drawing/2014/main" id="{B0565D24-5E81-467A-B81F-C00EC4665DEF}"/>
              </a:ext>
            </a:extLst>
          </p:cNvPr>
          <p:cNvSpPr/>
          <p:nvPr/>
        </p:nvSpPr>
        <p:spPr>
          <a:xfrm>
            <a:off x="11520378" y="2042796"/>
            <a:ext cx="313799"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F55E87C4-C69A-4B0F-89BA-4D4B4365D4F1}"/>
              </a:ext>
            </a:extLst>
          </p:cNvPr>
          <p:cNvSpPr txBox="1"/>
          <p:nvPr/>
        </p:nvSpPr>
        <p:spPr>
          <a:xfrm rot="16200000">
            <a:off x="10785659" y="2973750"/>
            <a:ext cx="1802578" cy="461665"/>
          </a:xfrm>
          <a:prstGeom prst="rect">
            <a:avLst/>
          </a:prstGeom>
          <a:noFill/>
        </p:spPr>
        <p:txBody>
          <a:bodyPr wrap="square" rtlCol="0">
            <a:spAutoFit/>
          </a:bodyPr>
          <a:lstStyle/>
          <a:p>
            <a:r>
              <a:rPr lang="en-US" sz="2400" dirty="0">
                <a:solidFill>
                  <a:schemeClr val="bg1"/>
                </a:solidFill>
              </a:rPr>
              <a:t>Chatbot</a:t>
            </a:r>
          </a:p>
        </p:txBody>
      </p:sp>
      <p:grpSp>
        <p:nvGrpSpPr>
          <p:cNvPr id="3" name="Group 2">
            <a:extLst>
              <a:ext uri="{FF2B5EF4-FFF2-40B4-BE49-F238E27FC236}">
                <a16:creationId xmlns:a16="http://schemas.microsoft.com/office/drawing/2014/main" id="{9254C809-EACD-407C-B7D0-1597824323AE}"/>
              </a:ext>
            </a:extLst>
          </p:cNvPr>
          <p:cNvGrpSpPr/>
          <p:nvPr/>
        </p:nvGrpSpPr>
        <p:grpSpPr>
          <a:xfrm>
            <a:off x="871660" y="7500"/>
            <a:ext cx="461665" cy="6858000"/>
            <a:chOff x="857277" y="7500"/>
            <a:chExt cx="461665" cy="6858000"/>
          </a:xfrm>
        </p:grpSpPr>
        <p:sp>
          <p:nvSpPr>
            <p:cNvPr id="10" name="Rectangle 9">
              <a:extLst>
                <a:ext uri="{FF2B5EF4-FFF2-40B4-BE49-F238E27FC236}">
                  <a16:creationId xmlns:a16="http://schemas.microsoft.com/office/drawing/2014/main" id="{2DBEACF1-38AB-4177-8A42-EDB6A627342A}"/>
                </a:ext>
              </a:extLst>
            </p:cNvPr>
            <p:cNvSpPr/>
            <p:nvPr/>
          </p:nvSpPr>
          <p:spPr>
            <a:xfrm>
              <a:off x="936872" y="750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98" name="Flowchart: Terminator 5">
              <a:extLst>
                <a:ext uri="{FF2B5EF4-FFF2-40B4-BE49-F238E27FC236}">
                  <a16:creationId xmlns:a16="http://schemas.microsoft.com/office/drawing/2014/main" id="{EEC3F86E-5E14-4384-8594-8897D88F438B}"/>
                </a:ext>
              </a:extLst>
            </p:cNvPr>
            <p:cNvSpPr/>
            <p:nvPr/>
          </p:nvSpPr>
          <p:spPr>
            <a:xfrm>
              <a:off x="955955" y="2057075"/>
              <a:ext cx="251751"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FEFFAF8A-F348-45FB-BE94-CFE9365D9443}"/>
                </a:ext>
              </a:extLst>
            </p:cNvPr>
            <p:cNvSpPr txBox="1"/>
            <p:nvPr/>
          </p:nvSpPr>
          <p:spPr>
            <a:xfrm rot="16200000">
              <a:off x="186821" y="3040455"/>
              <a:ext cx="1802578" cy="461665"/>
            </a:xfrm>
            <a:prstGeom prst="rect">
              <a:avLst/>
            </a:prstGeom>
            <a:noFill/>
          </p:spPr>
          <p:txBody>
            <a:bodyPr wrap="square" rtlCol="0">
              <a:spAutoFit/>
            </a:bodyPr>
            <a:lstStyle/>
            <a:p>
              <a:r>
                <a:rPr lang="en-US" sz="2400" dirty="0" err="1">
                  <a:solidFill>
                    <a:schemeClr val="bg1"/>
                  </a:solidFill>
                </a:rPr>
                <a:t>Voicebot</a:t>
              </a:r>
              <a:endParaRPr lang="en-US" sz="2400" dirty="0">
                <a:solidFill>
                  <a:schemeClr val="bg1"/>
                </a:solidFill>
              </a:endParaRPr>
            </a:p>
          </p:txBody>
        </p:sp>
      </p:grpSp>
      <p:grpSp>
        <p:nvGrpSpPr>
          <p:cNvPr id="200" name="Group 199">
            <a:extLst>
              <a:ext uri="{FF2B5EF4-FFF2-40B4-BE49-F238E27FC236}">
                <a16:creationId xmlns:a16="http://schemas.microsoft.com/office/drawing/2014/main" id="{4667CB21-1EA6-4A66-91D8-2AC2DDECCF16}"/>
              </a:ext>
            </a:extLst>
          </p:cNvPr>
          <p:cNvGrpSpPr/>
          <p:nvPr/>
        </p:nvGrpSpPr>
        <p:grpSpPr>
          <a:xfrm>
            <a:off x="11834009" y="-4991"/>
            <a:ext cx="387240" cy="6858000"/>
            <a:chOff x="3059418" y="9999"/>
            <a:chExt cx="623295" cy="6858000"/>
          </a:xfrm>
        </p:grpSpPr>
        <p:sp>
          <p:nvSpPr>
            <p:cNvPr id="201" name="Rectangle 200">
              <a:extLst>
                <a:ext uri="{FF2B5EF4-FFF2-40B4-BE49-F238E27FC236}">
                  <a16:creationId xmlns:a16="http://schemas.microsoft.com/office/drawing/2014/main" id="{24115FAB-5E13-41D8-B85F-5F41657ECB0D}"/>
                </a:ext>
              </a:extLst>
            </p:cNvPr>
            <p:cNvSpPr/>
            <p:nvPr/>
          </p:nvSpPr>
          <p:spPr>
            <a:xfrm>
              <a:off x="3082967" y="9999"/>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2" name="Flowchart: Terminator 5">
              <a:extLst>
                <a:ext uri="{FF2B5EF4-FFF2-40B4-BE49-F238E27FC236}">
                  <a16:creationId xmlns:a16="http://schemas.microsoft.com/office/drawing/2014/main" id="{74D719C5-B577-411F-A9A7-62421AF89001}"/>
                </a:ext>
              </a:extLst>
            </p:cNvPr>
            <p:cNvSpPr/>
            <p:nvPr/>
          </p:nvSpPr>
          <p:spPr>
            <a:xfrm>
              <a:off x="3157918" y="2076141"/>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183EA853-6CF0-4586-AB9A-8FF191D49397}"/>
                </a:ext>
              </a:extLst>
            </p:cNvPr>
            <p:cNvSpPr txBox="1"/>
            <p:nvPr/>
          </p:nvSpPr>
          <p:spPr>
            <a:xfrm rot="16200000">
              <a:off x="2388961" y="3029334"/>
              <a:ext cx="1802578" cy="461664"/>
            </a:xfrm>
            <a:prstGeom prst="rect">
              <a:avLst/>
            </a:prstGeom>
            <a:noFill/>
          </p:spPr>
          <p:txBody>
            <a:bodyPr wrap="square" rtlCol="0">
              <a:spAutoFit/>
            </a:bodyPr>
            <a:lstStyle/>
            <a:p>
              <a:r>
                <a:rPr lang="en-US" sz="2400" dirty="0">
                  <a:solidFill>
                    <a:schemeClr val="bg1"/>
                  </a:solidFill>
                </a:rPr>
                <a:t>Emailbot</a:t>
              </a:r>
            </a:p>
          </p:txBody>
        </p:sp>
      </p:grpSp>
      <p:grpSp>
        <p:nvGrpSpPr>
          <p:cNvPr id="205" name="Group 204">
            <a:extLst>
              <a:ext uri="{FF2B5EF4-FFF2-40B4-BE49-F238E27FC236}">
                <a16:creationId xmlns:a16="http://schemas.microsoft.com/office/drawing/2014/main" id="{28139445-F7C6-4D15-A565-B7F98FEB2BF8}"/>
              </a:ext>
            </a:extLst>
          </p:cNvPr>
          <p:cNvGrpSpPr/>
          <p:nvPr/>
        </p:nvGrpSpPr>
        <p:grpSpPr>
          <a:xfrm>
            <a:off x="10868665" y="7500"/>
            <a:ext cx="605848" cy="6858000"/>
            <a:chOff x="1851272" y="7500"/>
            <a:chExt cx="605848" cy="6858000"/>
          </a:xfrm>
        </p:grpSpPr>
        <p:sp>
          <p:nvSpPr>
            <p:cNvPr id="206" name="Rectangle 205">
              <a:extLst>
                <a:ext uri="{FF2B5EF4-FFF2-40B4-BE49-F238E27FC236}">
                  <a16:creationId xmlns:a16="http://schemas.microsoft.com/office/drawing/2014/main" id="{793077EA-1D1E-4A85-A881-A7777EB567B0}"/>
                </a:ext>
              </a:extLst>
            </p:cNvPr>
            <p:cNvSpPr/>
            <p:nvPr/>
          </p:nvSpPr>
          <p:spPr>
            <a:xfrm>
              <a:off x="1851272" y="7500"/>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7" name="Flowchart: Terminator 5">
              <a:extLst>
                <a:ext uri="{FF2B5EF4-FFF2-40B4-BE49-F238E27FC236}">
                  <a16:creationId xmlns:a16="http://schemas.microsoft.com/office/drawing/2014/main" id="{B71B4EAE-7BC1-409D-8349-1B8260176868}"/>
                </a:ext>
              </a:extLst>
            </p:cNvPr>
            <p:cNvSpPr/>
            <p:nvPr/>
          </p:nvSpPr>
          <p:spPr>
            <a:xfrm>
              <a:off x="1926222" y="2073642"/>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163AE99A-D2F6-43B1-921F-6FA963742FD8}"/>
                </a:ext>
              </a:extLst>
            </p:cNvPr>
            <p:cNvSpPr/>
            <p:nvPr/>
          </p:nvSpPr>
          <p:spPr>
            <a:xfrm>
              <a:off x="1876024" y="3440246"/>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TextBox 208">
              <a:extLst>
                <a:ext uri="{FF2B5EF4-FFF2-40B4-BE49-F238E27FC236}">
                  <a16:creationId xmlns:a16="http://schemas.microsoft.com/office/drawing/2014/main" id="{12159C5A-ECF8-410B-A80E-D600226F7322}"/>
                </a:ext>
              </a:extLst>
            </p:cNvPr>
            <p:cNvSpPr txBox="1"/>
            <p:nvPr/>
          </p:nvSpPr>
          <p:spPr>
            <a:xfrm rot="16200000">
              <a:off x="1324999" y="3014968"/>
              <a:ext cx="1802578" cy="461665"/>
            </a:xfrm>
            <a:prstGeom prst="rect">
              <a:avLst/>
            </a:prstGeom>
            <a:noFill/>
          </p:spPr>
          <p:txBody>
            <a:bodyPr wrap="square" rtlCol="0">
              <a:spAutoFit/>
            </a:bodyPr>
            <a:lstStyle/>
            <a:p>
              <a:r>
                <a:rPr lang="en-US" sz="2400" dirty="0" err="1">
                  <a:solidFill>
                    <a:schemeClr val="bg1"/>
                  </a:solidFill>
                </a:rPr>
                <a:t>Voicebot</a:t>
              </a:r>
              <a:endParaRPr lang="en-US" sz="2400" dirty="0">
                <a:solidFill>
                  <a:schemeClr val="bg1"/>
                </a:solidFill>
              </a:endParaRPr>
            </a:p>
          </p:txBody>
        </p:sp>
      </p:grpSp>
      <p:sp>
        <p:nvSpPr>
          <p:cNvPr id="211" name="Rectangle 210">
            <a:extLst>
              <a:ext uri="{FF2B5EF4-FFF2-40B4-BE49-F238E27FC236}">
                <a16:creationId xmlns:a16="http://schemas.microsoft.com/office/drawing/2014/main" id="{5113544B-4A6F-4B2A-BC3F-9C3E6F02FBAB}"/>
              </a:ext>
            </a:extLst>
          </p:cNvPr>
          <p:cNvSpPr/>
          <p:nvPr/>
        </p:nvSpPr>
        <p:spPr>
          <a:xfrm>
            <a:off x="947176" y="455955"/>
            <a:ext cx="9951335" cy="59361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2" name="Title 1">
            <a:extLst>
              <a:ext uri="{FF2B5EF4-FFF2-40B4-BE49-F238E27FC236}">
                <a16:creationId xmlns:a16="http://schemas.microsoft.com/office/drawing/2014/main" id="{FD003D51-73B7-404A-9AF8-0728254F5DB2}"/>
              </a:ext>
            </a:extLst>
          </p:cNvPr>
          <p:cNvSpPr txBox="1">
            <a:spLocks/>
          </p:cNvSpPr>
          <p:nvPr/>
        </p:nvSpPr>
        <p:spPr>
          <a:xfrm>
            <a:off x="2959304" y="465940"/>
            <a:ext cx="7138521" cy="6569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Available Features – </a:t>
            </a:r>
            <a:r>
              <a:rPr lang="en-US" dirty="0" err="1"/>
              <a:t>VoiceBot</a:t>
            </a:r>
            <a:r>
              <a:rPr lang="en-US" dirty="0"/>
              <a:t> </a:t>
            </a:r>
          </a:p>
        </p:txBody>
      </p:sp>
      <p:graphicFrame>
        <p:nvGraphicFramePr>
          <p:cNvPr id="7" name="Diagram 6">
            <a:extLst>
              <a:ext uri="{FF2B5EF4-FFF2-40B4-BE49-F238E27FC236}">
                <a16:creationId xmlns:a16="http://schemas.microsoft.com/office/drawing/2014/main" id="{391948AD-59E7-49EE-8492-7F039912547D}"/>
              </a:ext>
            </a:extLst>
          </p:cNvPr>
          <p:cNvGraphicFramePr/>
          <p:nvPr>
            <p:extLst>
              <p:ext uri="{D42A27DB-BD31-4B8C-83A1-F6EECF244321}">
                <p14:modId xmlns:p14="http://schemas.microsoft.com/office/powerpoint/2010/main" val="1709523054"/>
              </p:ext>
            </p:extLst>
          </p:nvPr>
        </p:nvGraphicFramePr>
        <p:xfrm>
          <a:off x="2032000" y="1814732"/>
          <a:ext cx="7863379" cy="4323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324856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4.58333E-6 2.59259E-6 L 0.8405 -0.00185 " pathEditMode="relative" rAng="0" ptsTypes="AA">
                                      <p:cBhvr>
                                        <p:cTn id="20" dur="2000" fill="hold"/>
                                        <p:tgtEl>
                                          <p:spTgt spid="3"/>
                                        </p:tgtEl>
                                        <p:attrNameLst>
                                          <p:attrName>ppt_x</p:attrName>
                                          <p:attrName>ppt_y</p:attrName>
                                        </p:attrNameLst>
                                      </p:cBhvr>
                                      <p:rCtr x="42018" y="-93"/>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211"/>
                                        </p:tgtEl>
                                        <p:attrNameLst>
                                          <p:attrName>style.visibility</p:attrName>
                                        </p:attrNameLst>
                                      </p:cBhvr>
                                      <p:to>
                                        <p:strVal val="visible"/>
                                      </p:to>
                                    </p:set>
                                    <p:anim calcmode="lin" valueType="num">
                                      <p:cBhvr>
                                        <p:cTn id="29" dur="1000" fill="hold"/>
                                        <p:tgtEl>
                                          <p:spTgt spid="211"/>
                                        </p:tgtEl>
                                        <p:attrNameLst>
                                          <p:attrName>ppt_w</p:attrName>
                                        </p:attrNameLst>
                                      </p:cBhvr>
                                      <p:tavLst>
                                        <p:tav tm="0">
                                          <p:val>
                                            <p:strVal val="#ppt_w*0.70"/>
                                          </p:val>
                                        </p:tav>
                                        <p:tav tm="100000">
                                          <p:val>
                                            <p:strVal val="#ppt_w"/>
                                          </p:val>
                                        </p:tav>
                                      </p:tavLst>
                                    </p:anim>
                                    <p:anim calcmode="lin" valueType="num">
                                      <p:cBhvr>
                                        <p:cTn id="30" dur="1000" fill="hold"/>
                                        <p:tgtEl>
                                          <p:spTgt spid="211"/>
                                        </p:tgtEl>
                                        <p:attrNameLst>
                                          <p:attrName>ppt_h</p:attrName>
                                        </p:attrNameLst>
                                      </p:cBhvr>
                                      <p:tavLst>
                                        <p:tav tm="0">
                                          <p:val>
                                            <p:strVal val="#ppt_h"/>
                                          </p:val>
                                        </p:tav>
                                        <p:tav tm="100000">
                                          <p:val>
                                            <p:strVal val="#ppt_h"/>
                                          </p:val>
                                        </p:tav>
                                      </p:tavLst>
                                    </p:anim>
                                    <p:animEffect transition="in" filter="fade">
                                      <p:cBhvr>
                                        <p:cTn id="31" dur="1000"/>
                                        <p:tgtEl>
                                          <p:spTgt spid="21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211" grpId="0" animBg="1"/>
      <p:bldP spid="212" grpId="0"/>
      <p:bldGraphic spid="7"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2A72C5-7F20-4774-A380-FDE63EF5711D}"/>
              </a:ext>
            </a:extLst>
          </p:cNvPr>
          <p:cNvSpPr/>
          <p:nvPr/>
        </p:nvSpPr>
        <p:spPr>
          <a:xfrm>
            <a:off x="319911" y="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8E6580B5-40F7-47B5-BE8E-9A3AA6DD7F3A}"/>
              </a:ext>
            </a:extLst>
          </p:cNvPr>
          <p:cNvSpPr/>
          <p:nvPr/>
        </p:nvSpPr>
        <p:spPr>
          <a:xfrm>
            <a:off x="0" y="3424009"/>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Oval 46">
            <a:hlinkClick r:id="rId2" action="ppaction://hlinksldjump"/>
            <a:extLst>
              <a:ext uri="{FF2B5EF4-FFF2-40B4-BE49-F238E27FC236}">
                <a16:creationId xmlns:a16="http://schemas.microsoft.com/office/drawing/2014/main" id="{1D03E8FB-51D5-491A-9C6C-2AC9DB6179FD}"/>
              </a:ext>
            </a:extLst>
          </p:cNvPr>
          <p:cNvSpPr/>
          <p:nvPr/>
        </p:nvSpPr>
        <p:spPr>
          <a:xfrm>
            <a:off x="7932423" y="6529822"/>
            <a:ext cx="283112" cy="225413"/>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CED67B7-18B7-4B67-9FEB-9BC1DED019AB}"/>
              </a:ext>
            </a:extLst>
          </p:cNvPr>
          <p:cNvSpPr/>
          <p:nvPr/>
        </p:nvSpPr>
        <p:spPr>
          <a:xfrm>
            <a:off x="7015387" y="6535227"/>
            <a:ext cx="283112" cy="22541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Oval 48">
            <a:hlinkClick r:id="rId3" action="ppaction://hlinksldjump"/>
            <a:extLst>
              <a:ext uri="{FF2B5EF4-FFF2-40B4-BE49-F238E27FC236}">
                <a16:creationId xmlns:a16="http://schemas.microsoft.com/office/drawing/2014/main" id="{920BE55F-F3FC-412D-8CE8-BC1AC93EDC5D}"/>
              </a:ext>
            </a:extLst>
          </p:cNvPr>
          <p:cNvSpPr/>
          <p:nvPr/>
        </p:nvSpPr>
        <p:spPr>
          <a:xfrm>
            <a:off x="7471977" y="6524202"/>
            <a:ext cx="283112" cy="225413"/>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FC86F961-6A4F-4BFD-8CA3-5851985CCF31}"/>
              </a:ext>
            </a:extLst>
          </p:cNvPr>
          <p:cNvSpPr/>
          <p:nvPr/>
        </p:nvSpPr>
        <p:spPr>
          <a:xfrm>
            <a:off x="6551323" y="6524202"/>
            <a:ext cx="283112" cy="225413"/>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60FE92B-A120-48F7-8162-45D920FD63C3}"/>
              </a:ext>
            </a:extLst>
          </p:cNvPr>
          <p:cNvSpPr/>
          <p:nvPr/>
        </p:nvSpPr>
        <p:spPr>
          <a:xfrm>
            <a:off x="6049491" y="6524202"/>
            <a:ext cx="283112" cy="225413"/>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2E57D6F-00B4-4E34-8406-D28B32E769EA}"/>
              </a:ext>
            </a:extLst>
          </p:cNvPr>
          <p:cNvSpPr/>
          <p:nvPr/>
        </p:nvSpPr>
        <p:spPr>
          <a:xfrm>
            <a:off x="5570641" y="6524202"/>
            <a:ext cx="283112" cy="22541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B6C58FB-73B8-4F74-ADC5-06AA5097FA8C}"/>
              </a:ext>
            </a:extLst>
          </p:cNvPr>
          <p:cNvSpPr/>
          <p:nvPr/>
        </p:nvSpPr>
        <p:spPr>
          <a:xfrm>
            <a:off x="2" y="1"/>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4" name="Flowchart: Terminator 5">
            <a:extLst>
              <a:ext uri="{FF2B5EF4-FFF2-40B4-BE49-F238E27FC236}">
                <a16:creationId xmlns:a16="http://schemas.microsoft.com/office/drawing/2014/main" id="{6272CE0A-B866-4C00-BE8F-5DB58277E628}"/>
              </a:ext>
            </a:extLst>
          </p:cNvPr>
          <p:cNvSpPr/>
          <p:nvPr/>
        </p:nvSpPr>
        <p:spPr>
          <a:xfrm>
            <a:off x="-4463" y="2071142"/>
            <a:ext cx="274706"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CFADDE0-13F5-4717-8A58-C1F48759269A}"/>
              </a:ext>
            </a:extLst>
          </p:cNvPr>
          <p:cNvSpPr txBox="1"/>
          <p:nvPr/>
        </p:nvSpPr>
        <p:spPr>
          <a:xfrm rot="16200000">
            <a:off x="-695161" y="3406690"/>
            <a:ext cx="1650802" cy="461665"/>
          </a:xfrm>
          <a:prstGeom prst="rect">
            <a:avLst/>
          </a:prstGeom>
          <a:noFill/>
        </p:spPr>
        <p:txBody>
          <a:bodyPr wrap="square" rtlCol="0">
            <a:spAutoFit/>
          </a:bodyPr>
          <a:lstStyle/>
          <a:p>
            <a:r>
              <a:rPr lang="en-US" sz="2400" dirty="0">
                <a:solidFill>
                  <a:schemeClr val="bg1"/>
                </a:solidFill>
              </a:rPr>
              <a:t>Survey Bot</a:t>
            </a:r>
          </a:p>
        </p:txBody>
      </p:sp>
      <p:sp>
        <p:nvSpPr>
          <p:cNvPr id="91" name="Flowchart: Terminator 5">
            <a:extLst>
              <a:ext uri="{FF2B5EF4-FFF2-40B4-BE49-F238E27FC236}">
                <a16:creationId xmlns:a16="http://schemas.microsoft.com/office/drawing/2014/main" id="{34E7647C-39D6-4E62-AA23-72947DA2B7C3}"/>
              </a:ext>
            </a:extLst>
          </p:cNvPr>
          <p:cNvSpPr/>
          <p:nvPr/>
        </p:nvSpPr>
        <p:spPr>
          <a:xfrm>
            <a:off x="337291" y="2051216"/>
            <a:ext cx="235343"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D163AD3-7B8A-4C96-B1FD-5A67014A6226}"/>
              </a:ext>
            </a:extLst>
          </p:cNvPr>
          <p:cNvSpPr txBox="1"/>
          <p:nvPr/>
        </p:nvSpPr>
        <p:spPr>
          <a:xfrm rot="16200000">
            <a:off x="-454708" y="3193176"/>
            <a:ext cx="1802578" cy="461665"/>
          </a:xfrm>
          <a:prstGeom prst="rect">
            <a:avLst/>
          </a:prstGeom>
          <a:noFill/>
        </p:spPr>
        <p:txBody>
          <a:bodyPr wrap="square" rtlCol="0">
            <a:spAutoFit/>
          </a:bodyPr>
          <a:lstStyle/>
          <a:p>
            <a:r>
              <a:rPr lang="en-US" sz="2400" dirty="0" err="1">
                <a:solidFill>
                  <a:schemeClr val="bg1"/>
                </a:solidFill>
              </a:rPr>
              <a:t>Trainerbot</a:t>
            </a:r>
            <a:endParaRPr lang="en-US" sz="2400" dirty="0">
              <a:solidFill>
                <a:schemeClr val="bg1"/>
              </a:solidFill>
            </a:endParaRPr>
          </a:p>
        </p:txBody>
      </p:sp>
      <p:sp>
        <p:nvSpPr>
          <p:cNvPr id="65" name="Rectangle 64">
            <a:extLst>
              <a:ext uri="{FF2B5EF4-FFF2-40B4-BE49-F238E27FC236}">
                <a16:creationId xmlns:a16="http://schemas.microsoft.com/office/drawing/2014/main" id="{2A3F0846-6E70-4605-9F41-6D7F786E7772}"/>
              </a:ext>
            </a:extLst>
          </p:cNvPr>
          <p:cNvSpPr/>
          <p:nvPr/>
        </p:nvSpPr>
        <p:spPr>
          <a:xfrm>
            <a:off x="11486040" y="7499"/>
            <a:ext cx="348138" cy="684550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6" name="Flowchart: Terminator 5">
            <a:extLst>
              <a:ext uri="{FF2B5EF4-FFF2-40B4-BE49-F238E27FC236}">
                <a16:creationId xmlns:a16="http://schemas.microsoft.com/office/drawing/2014/main" id="{B0565D24-5E81-467A-B81F-C00EC4665DEF}"/>
              </a:ext>
            </a:extLst>
          </p:cNvPr>
          <p:cNvSpPr/>
          <p:nvPr/>
        </p:nvSpPr>
        <p:spPr>
          <a:xfrm>
            <a:off x="11520378" y="2042796"/>
            <a:ext cx="313799"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F55E87C4-C69A-4B0F-89BA-4D4B4365D4F1}"/>
              </a:ext>
            </a:extLst>
          </p:cNvPr>
          <p:cNvSpPr txBox="1"/>
          <p:nvPr/>
        </p:nvSpPr>
        <p:spPr>
          <a:xfrm rot="16200000">
            <a:off x="10785659" y="2973750"/>
            <a:ext cx="1802578" cy="461665"/>
          </a:xfrm>
          <a:prstGeom prst="rect">
            <a:avLst/>
          </a:prstGeom>
          <a:noFill/>
        </p:spPr>
        <p:txBody>
          <a:bodyPr wrap="square" rtlCol="0">
            <a:spAutoFit/>
          </a:bodyPr>
          <a:lstStyle/>
          <a:p>
            <a:r>
              <a:rPr lang="en-US" sz="2400" dirty="0">
                <a:solidFill>
                  <a:schemeClr val="bg1"/>
                </a:solidFill>
              </a:rPr>
              <a:t>Chatbot</a:t>
            </a:r>
          </a:p>
        </p:txBody>
      </p:sp>
      <p:grpSp>
        <p:nvGrpSpPr>
          <p:cNvPr id="3" name="Group 2">
            <a:extLst>
              <a:ext uri="{FF2B5EF4-FFF2-40B4-BE49-F238E27FC236}">
                <a16:creationId xmlns:a16="http://schemas.microsoft.com/office/drawing/2014/main" id="{9254C809-EACD-407C-B7D0-1597824323AE}"/>
              </a:ext>
            </a:extLst>
          </p:cNvPr>
          <p:cNvGrpSpPr/>
          <p:nvPr/>
        </p:nvGrpSpPr>
        <p:grpSpPr>
          <a:xfrm>
            <a:off x="11098878" y="7500"/>
            <a:ext cx="461665" cy="6858000"/>
            <a:chOff x="857277" y="7500"/>
            <a:chExt cx="461665" cy="6858000"/>
          </a:xfrm>
        </p:grpSpPr>
        <p:sp>
          <p:nvSpPr>
            <p:cNvPr id="10" name="Rectangle 9">
              <a:extLst>
                <a:ext uri="{FF2B5EF4-FFF2-40B4-BE49-F238E27FC236}">
                  <a16:creationId xmlns:a16="http://schemas.microsoft.com/office/drawing/2014/main" id="{2DBEACF1-38AB-4177-8A42-EDB6A627342A}"/>
                </a:ext>
              </a:extLst>
            </p:cNvPr>
            <p:cNvSpPr/>
            <p:nvPr/>
          </p:nvSpPr>
          <p:spPr>
            <a:xfrm>
              <a:off x="936872" y="750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98" name="Flowchart: Terminator 5">
              <a:extLst>
                <a:ext uri="{FF2B5EF4-FFF2-40B4-BE49-F238E27FC236}">
                  <a16:creationId xmlns:a16="http://schemas.microsoft.com/office/drawing/2014/main" id="{EEC3F86E-5E14-4384-8594-8897D88F438B}"/>
                </a:ext>
              </a:extLst>
            </p:cNvPr>
            <p:cNvSpPr/>
            <p:nvPr/>
          </p:nvSpPr>
          <p:spPr>
            <a:xfrm>
              <a:off x="955955" y="2057075"/>
              <a:ext cx="251751"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FEFFAF8A-F348-45FB-BE94-CFE9365D9443}"/>
                </a:ext>
              </a:extLst>
            </p:cNvPr>
            <p:cNvSpPr txBox="1"/>
            <p:nvPr/>
          </p:nvSpPr>
          <p:spPr>
            <a:xfrm rot="16200000">
              <a:off x="186821" y="3040455"/>
              <a:ext cx="1802578" cy="461665"/>
            </a:xfrm>
            <a:prstGeom prst="rect">
              <a:avLst/>
            </a:prstGeom>
            <a:noFill/>
          </p:spPr>
          <p:txBody>
            <a:bodyPr wrap="square" rtlCol="0">
              <a:spAutoFit/>
            </a:bodyPr>
            <a:lstStyle/>
            <a:p>
              <a:r>
                <a:rPr lang="en-US" sz="2400" dirty="0" err="1">
                  <a:solidFill>
                    <a:schemeClr val="bg1"/>
                  </a:solidFill>
                </a:rPr>
                <a:t>Voicebot</a:t>
              </a:r>
              <a:endParaRPr lang="en-US" sz="2400" dirty="0">
                <a:solidFill>
                  <a:schemeClr val="bg1"/>
                </a:solidFill>
              </a:endParaRPr>
            </a:p>
          </p:txBody>
        </p:sp>
      </p:grpSp>
      <p:grpSp>
        <p:nvGrpSpPr>
          <p:cNvPr id="200" name="Group 199">
            <a:extLst>
              <a:ext uri="{FF2B5EF4-FFF2-40B4-BE49-F238E27FC236}">
                <a16:creationId xmlns:a16="http://schemas.microsoft.com/office/drawing/2014/main" id="{4667CB21-1EA6-4A66-91D8-2AC2DDECCF16}"/>
              </a:ext>
            </a:extLst>
          </p:cNvPr>
          <p:cNvGrpSpPr/>
          <p:nvPr/>
        </p:nvGrpSpPr>
        <p:grpSpPr>
          <a:xfrm>
            <a:off x="11834009" y="-4991"/>
            <a:ext cx="387240" cy="6858000"/>
            <a:chOff x="3059418" y="9999"/>
            <a:chExt cx="623295" cy="6858000"/>
          </a:xfrm>
        </p:grpSpPr>
        <p:sp>
          <p:nvSpPr>
            <p:cNvPr id="201" name="Rectangle 200">
              <a:extLst>
                <a:ext uri="{FF2B5EF4-FFF2-40B4-BE49-F238E27FC236}">
                  <a16:creationId xmlns:a16="http://schemas.microsoft.com/office/drawing/2014/main" id="{24115FAB-5E13-41D8-B85F-5F41657ECB0D}"/>
                </a:ext>
              </a:extLst>
            </p:cNvPr>
            <p:cNvSpPr/>
            <p:nvPr/>
          </p:nvSpPr>
          <p:spPr>
            <a:xfrm>
              <a:off x="3082967" y="9999"/>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2" name="Flowchart: Terminator 5">
              <a:extLst>
                <a:ext uri="{FF2B5EF4-FFF2-40B4-BE49-F238E27FC236}">
                  <a16:creationId xmlns:a16="http://schemas.microsoft.com/office/drawing/2014/main" id="{74D719C5-B577-411F-A9A7-62421AF89001}"/>
                </a:ext>
              </a:extLst>
            </p:cNvPr>
            <p:cNvSpPr/>
            <p:nvPr/>
          </p:nvSpPr>
          <p:spPr>
            <a:xfrm>
              <a:off x="3157918" y="2076141"/>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183EA853-6CF0-4586-AB9A-8FF191D49397}"/>
                </a:ext>
              </a:extLst>
            </p:cNvPr>
            <p:cNvSpPr txBox="1"/>
            <p:nvPr/>
          </p:nvSpPr>
          <p:spPr>
            <a:xfrm rot="16200000">
              <a:off x="2388961" y="3029334"/>
              <a:ext cx="1802578" cy="461664"/>
            </a:xfrm>
            <a:prstGeom prst="rect">
              <a:avLst/>
            </a:prstGeom>
            <a:noFill/>
          </p:spPr>
          <p:txBody>
            <a:bodyPr wrap="square" rtlCol="0">
              <a:spAutoFit/>
            </a:bodyPr>
            <a:lstStyle/>
            <a:p>
              <a:r>
                <a:rPr lang="en-US" sz="2400" dirty="0">
                  <a:solidFill>
                    <a:schemeClr val="bg1"/>
                  </a:solidFill>
                </a:rPr>
                <a:t>Emailbot</a:t>
              </a:r>
            </a:p>
          </p:txBody>
        </p:sp>
      </p:grpSp>
      <p:grpSp>
        <p:nvGrpSpPr>
          <p:cNvPr id="2" name="Group 1">
            <a:extLst>
              <a:ext uri="{FF2B5EF4-FFF2-40B4-BE49-F238E27FC236}">
                <a16:creationId xmlns:a16="http://schemas.microsoft.com/office/drawing/2014/main" id="{861DBC8D-0E7E-4C65-89AE-26AAAAD2272D}"/>
              </a:ext>
            </a:extLst>
          </p:cNvPr>
          <p:cNvGrpSpPr/>
          <p:nvPr/>
        </p:nvGrpSpPr>
        <p:grpSpPr>
          <a:xfrm>
            <a:off x="521181" y="9076"/>
            <a:ext cx="461665" cy="6858000"/>
            <a:chOff x="523089" y="19990"/>
            <a:chExt cx="461665" cy="6858000"/>
          </a:xfrm>
        </p:grpSpPr>
        <p:sp>
          <p:nvSpPr>
            <p:cNvPr id="8" name="Rectangle 7">
              <a:extLst>
                <a:ext uri="{FF2B5EF4-FFF2-40B4-BE49-F238E27FC236}">
                  <a16:creationId xmlns:a16="http://schemas.microsoft.com/office/drawing/2014/main" id="{BC841259-8542-4474-B8C5-85FB0711E697}"/>
                </a:ext>
              </a:extLst>
            </p:cNvPr>
            <p:cNvSpPr/>
            <p:nvPr/>
          </p:nvSpPr>
          <p:spPr>
            <a:xfrm>
              <a:off x="629267" y="1999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6" name="Flowchart: Terminator 5">
              <a:extLst>
                <a:ext uri="{FF2B5EF4-FFF2-40B4-BE49-F238E27FC236}">
                  <a16:creationId xmlns:a16="http://schemas.microsoft.com/office/drawing/2014/main" id="{CCACD4FF-707E-4999-A371-499CD026A7FF}"/>
                </a:ext>
              </a:extLst>
            </p:cNvPr>
            <p:cNvSpPr/>
            <p:nvPr/>
          </p:nvSpPr>
          <p:spPr>
            <a:xfrm>
              <a:off x="620137" y="2051217"/>
              <a:ext cx="301406"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8131B00-DCEA-4B7F-9B8E-73E66D4B946A}"/>
                </a:ext>
              </a:extLst>
            </p:cNvPr>
            <p:cNvSpPr txBox="1"/>
            <p:nvPr/>
          </p:nvSpPr>
          <p:spPr>
            <a:xfrm rot="16200000">
              <a:off x="-147367" y="3336850"/>
              <a:ext cx="1802578" cy="461665"/>
            </a:xfrm>
            <a:prstGeom prst="rect">
              <a:avLst/>
            </a:prstGeom>
            <a:noFill/>
          </p:spPr>
          <p:txBody>
            <a:bodyPr wrap="square" rtlCol="0">
              <a:spAutoFit/>
            </a:bodyPr>
            <a:lstStyle/>
            <a:p>
              <a:r>
                <a:rPr lang="en-US" sz="2400" dirty="0">
                  <a:solidFill>
                    <a:schemeClr val="bg1"/>
                  </a:solidFill>
                </a:rPr>
                <a:t>Agent Assist</a:t>
              </a:r>
            </a:p>
          </p:txBody>
        </p:sp>
      </p:grpSp>
      <p:grpSp>
        <p:nvGrpSpPr>
          <p:cNvPr id="39" name="Group 38">
            <a:extLst>
              <a:ext uri="{FF2B5EF4-FFF2-40B4-BE49-F238E27FC236}">
                <a16:creationId xmlns:a16="http://schemas.microsoft.com/office/drawing/2014/main" id="{9FA7338B-2AF0-4F30-B847-0F2A26E0D318}"/>
              </a:ext>
            </a:extLst>
          </p:cNvPr>
          <p:cNvGrpSpPr/>
          <p:nvPr/>
        </p:nvGrpSpPr>
        <p:grpSpPr>
          <a:xfrm>
            <a:off x="10570014" y="19990"/>
            <a:ext cx="641343" cy="6858000"/>
            <a:chOff x="1229054" y="19990"/>
            <a:chExt cx="641343" cy="6858000"/>
          </a:xfrm>
        </p:grpSpPr>
        <p:sp>
          <p:nvSpPr>
            <p:cNvPr id="40" name="Rectangle 39">
              <a:extLst>
                <a:ext uri="{FF2B5EF4-FFF2-40B4-BE49-F238E27FC236}">
                  <a16:creationId xmlns:a16="http://schemas.microsoft.com/office/drawing/2014/main" id="{1266F3E9-5131-45BA-9F46-9662FCF0AB2B}"/>
                </a:ext>
              </a:extLst>
            </p:cNvPr>
            <p:cNvSpPr/>
            <p:nvPr/>
          </p:nvSpPr>
          <p:spPr>
            <a:xfrm>
              <a:off x="1234182" y="19990"/>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1" name="Flowchart: Terminator 5">
              <a:extLst>
                <a:ext uri="{FF2B5EF4-FFF2-40B4-BE49-F238E27FC236}">
                  <a16:creationId xmlns:a16="http://schemas.microsoft.com/office/drawing/2014/main" id="{0841E3B8-DCA4-4AC6-B348-65FC8F13CC30}"/>
                </a:ext>
              </a:extLst>
            </p:cNvPr>
            <p:cNvSpPr/>
            <p:nvPr/>
          </p:nvSpPr>
          <p:spPr>
            <a:xfrm>
              <a:off x="1309132" y="2086132"/>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03BF67F-0620-4752-BEBC-5DE38A597F9E}"/>
                </a:ext>
              </a:extLst>
            </p:cNvPr>
            <p:cNvSpPr/>
            <p:nvPr/>
          </p:nvSpPr>
          <p:spPr>
            <a:xfrm>
              <a:off x="1229054" y="3428382"/>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TextBox 42">
              <a:extLst>
                <a:ext uri="{FF2B5EF4-FFF2-40B4-BE49-F238E27FC236}">
                  <a16:creationId xmlns:a16="http://schemas.microsoft.com/office/drawing/2014/main" id="{5876F7CB-0B43-4029-A713-C536173398EB}"/>
                </a:ext>
              </a:extLst>
            </p:cNvPr>
            <p:cNvSpPr txBox="1"/>
            <p:nvPr/>
          </p:nvSpPr>
          <p:spPr>
            <a:xfrm rot="16200000">
              <a:off x="738276" y="3309345"/>
              <a:ext cx="1802578" cy="461665"/>
            </a:xfrm>
            <a:prstGeom prst="rect">
              <a:avLst/>
            </a:prstGeom>
            <a:noFill/>
          </p:spPr>
          <p:txBody>
            <a:bodyPr wrap="square" rtlCol="0">
              <a:spAutoFit/>
            </a:bodyPr>
            <a:lstStyle/>
            <a:p>
              <a:r>
                <a:rPr lang="en-US" sz="2400" dirty="0">
                  <a:solidFill>
                    <a:schemeClr val="bg1"/>
                  </a:solidFill>
                </a:rPr>
                <a:t>Agent Assist</a:t>
              </a:r>
            </a:p>
          </p:txBody>
        </p:sp>
      </p:grpSp>
      <p:sp>
        <p:nvSpPr>
          <p:cNvPr id="44" name="Rectangle 43">
            <a:extLst>
              <a:ext uri="{FF2B5EF4-FFF2-40B4-BE49-F238E27FC236}">
                <a16:creationId xmlns:a16="http://schemas.microsoft.com/office/drawing/2014/main" id="{D71A4514-2C9E-426A-B3DA-29C38FBE9D89}"/>
              </a:ext>
            </a:extLst>
          </p:cNvPr>
          <p:cNvSpPr/>
          <p:nvPr/>
        </p:nvSpPr>
        <p:spPr>
          <a:xfrm>
            <a:off x="625142" y="295422"/>
            <a:ext cx="9951335" cy="62128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5" name="Title 1">
            <a:extLst>
              <a:ext uri="{FF2B5EF4-FFF2-40B4-BE49-F238E27FC236}">
                <a16:creationId xmlns:a16="http://schemas.microsoft.com/office/drawing/2014/main" id="{2F60C108-FED5-43A3-97E3-212694C31D38}"/>
              </a:ext>
            </a:extLst>
          </p:cNvPr>
          <p:cNvSpPr txBox="1">
            <a:spLocks/>
          </p:cNvSpPr>
          <p:nvPr/>
        </p:nvSpPr>
        <p:spPr>
          <a:xfrm>
            <a:off x="2250832" y="367467"/>
            <a:ext cx="7846994" cy="6569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Available Features – Agent Assist</a:t>
            </a:r>
          </a:p>
        </p:txBody>
      </p:sp>
      <p:graphicFrame>
        <p:nvGraphicFramePr>
          <p:cNvPr id="5" name="Diagram 4">
            <a:extLst>
              <a:ext uri="{FF2B5EF4-FFF2-40B4-BE49-F238E27FC236}">
                <a16:creationId xmlns:a16="http://schemas.microsoft.com/office/drawing/2014/main" id="{8D6D2892-B585-4833-99E6-F19CFA1C8189}"/>
              </a:ext>
            </a:extLst>
          </p:cNvPr>
          <p:cNvGraphicFramePr/>
          <p:nvPr>
            <p:extLst>
              <p:ext uri="{D42A27DB-BD31-4B8C-83A1-F6EECF244321}">
                <p14:modId xmlns:p14="http://schemas.microsoft.com/office/powerpoint/2010/main" val="2216703025"/>
              </p:ext>
            </p:extLst>
          </p:nvPr>
        </p:nvGraphicFramePr>
        <p:xfrm>
          <a:off x="961371" y="1299848"/>
          <a:ext cx="8876496" cy="48618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966063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1.45833E-6 1.11111E-6 L 0.8388 -0.0037 " pathEditMode="relative" rAng="0" ptsTypes="AA">
                                      <p:cBhvr>
                                        <p:cTn id="20" dur="2000" fill="hold"/>
                                        <p:tgtEl>
                                          <p:spTgt spid="2"/>
                                        </p:tgtEl>
                                        <p:attrNameLst>
                                          <p:attrName>ppt_x</p:attrName>
                                          <p:attrName>ppt_y</p:attrName>
                                        </p:attrNameLst>
                                      </p:cBhvr>
                                      <p:rCtr x="41940" y="-185"/>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p:cTn id="29" dur="1000" fill="hold"/>
                                        <p:tgtEl>
                                          <p:spTgt spid="44"/>
                                        </p:tgtEl>
                                        <p:attrNameLst>
                                          <p:attrName>ppt_w</p:attrName>
                                        </p:attrNameLst>
                                      </p:cBhvr>
                                      <p:tavLst>
                                        <p:tav tm="0">
                                          <p:val>
                                            <p:strVal val="#ppt_w*0.70"/>
                                          </p:val>
                                        </p:tav>
                                        <p:tav tm="100000">
                                          <p:val>
                                            <p:strVal val="#ppt_w"/>
                                          </p:val>
                                        </p:tav>
                                      </p:tavLst>
                                    </p:anim>
                                    <p:anim calcmode="lin" valueType="num">
                                      <p:cBhvr>
                                        <p:cTn id="30" dur="1000" fill="hold"/>
                                        <p:tgtEl>
                                          <p:spTgt spid="44"/>
                                        </p:tgtEl>
                                        <p:attrNameLst>
                                          <p:attrName>ppt_h</p:attrName>
                                        </p:attrNameLst>
                                      </p:cBhvr>
                                      <p:tavLst>
                                        <p:tav tm="0">
                                          <p:val>
                                            <p:strVal val="#ppt_h"/>
                                          </p:val>
                                        </p:tav>
                                        <p:tav tm="100000">
                                          <p:val>
                                            <p:strVal val="#ppt_h"/>
                                          </p:val>
                                        </p:tav>
                                      </p:tavLst>
                                    </p:anim>
                                    <p:animEffect transition="in" filter="fade">
                                      <p:cBhvr>
                                        <p:cTn id="31" dur="10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44" grpId="0" animBg="1"/>
      <p:bldP spid="45" grpId="0"/>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8E6580B5-40F7-47B5-BE8E-9A3AA6DD7F3A}"/>
              </a:ext>
            </a:extLst>
          </p:cNvPr>
          <p:cNvSpPr/>
          <p:nvPr/>
        </p:nvSpPr>
        <p:spPr>
          <a:xfrm>
            <a:off x="0" y="3424009"/>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Oval 46">
            <a:hlinkClick r:id="rId2" action="ppaction://hlinksldjump"/>
            <a:extLst>
              <a:ext uri="{FF2B5EF4-FFF2-40B4-BE49-F238E27FC236}">
                <a16:creationId xmlns:a16="http://schemas.microsoft.com/office/drawing/2014/main" id="{1D03E8FB-51D5-491A-9C6C-2AC9DB6179FD}"/>
              </a:ext>
            </a:extLst>
          </p:cNvPr>
          <p:cNvSpPr/>
          <p:nvPr/>
        </p:nvSpPr>
        <p:spPr>
          <a:xfrm>
            <a:off x="7932423" y="6529822"/>
            <a:ext cx="283112" cy="225413"/>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CED67B7-18B7-4B67-9FEB-9BC1DED019AB}"/>
              </a:ext>
            </a:extLst>
          </p:cNvPr>
          <p:cNvSpPr/>
          <p:nvPr/>
        </p:nvSpPr>
        <p:spPr>
          <a:xfrm>
            <a:off x="7015387" y="6535227"/>
            <a:ext cx="283112" cy="22541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Oval 48">
            <a:hlinkClick r:id="rId3" action="ppaction://hlinksldjump"/>
            <a:extLst>
              <a:ext uri="{FF2B5EF4-FFF2-40B4-BE49-F238E27FC236}">
                <a16:creationId xmlns:a16="http://schemas.microsoft.com/office/drawing/2014/main" id="{920BE55F-F3FC-412D-8CE8-BC1AC93EDC5D}"/>
              </a:ext>
            </a:extLst>
          </p:cNvPr>
          <p:cNvSpPr/>
          <p:nvPr/>
        </p:nvSpPr>
        <p:spPr>
          <a:xfrm>
            <a:off x="7471977" y="6524202"/>
            <a:ext cx="283112" cy="225413"/>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FC86F961-6A4F-4BFD-8CA3-5851985CCF31}"/>
              </a:ext>
            </a:extLst>
          </p:cNvPr>
          <p:cNvSpPr/>
          <p:nvPr/>
        </p:nvSpPr>
        <p:spPr>
          <a:xfrm>
            <a:off x="6551323" y="6524202"/>
            <a:ext cx="283112" cy="225413"/>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60FE92B-A120-48F7-8162-45D920FD63C3}"/>
              </a:ext>
            </a:extLst>
          </p:cNvPr>
          <p:cNvSpPr/>
          <p:nvPr/>
        </p:nvSpPr>
        <p:spPr>
          <a:xfrm>
            <a:off x="6049491" y="6524202"/>
            <a:ext cx="283112" cy="225413"/>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2E57D6F-00B4-4E34-8406-D28B32E769EA}"/>
              </a:ext>
            </a:extLst>
          </p:cNvPr>
          <p:cNvSpPr/>
          <p:nvPr/>
        </p:nvSpPr>
        <p:spPr>
          <a:xfrm>
            <a:off x="5570641" y="6524202"/>
            <a:ext cx="283112" cy="22541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B6C58FB-73B8-4F74-ADC5-06AA5097FA8C}"/>
              </a:ext>
            </a:extLst>
          </p:cNvPr>
          <p:cNvSpPr/>
          <p:nvPr/>
        </p:nvSpPr>
        <p:spPr>
          <a:xfrm>
            <a:off x="2" y="1"/>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4" name="Flowchart: Terminator 5">
            <a:extLst>
              <a:ext uri="{FF2B5EF4-FFF2-40B4-BE49-F238E27FC236}">
                <a16:creationId xmlns:a16="http://schemas.microsoft.com/office/drawing/2014/main" id="{6272CE0A-B866-4C00-BE8F-5DB58277E628}"/>
              </a:ext>
            </a:extLst>
          </p:cNvPr>
          <p:cNvSpPr/>
          <p:nvPr/>
        </p:nvSpPr>
        <p:spPr>
          <a:xfrm>
            <a:off x="-4463" y="2071142"/>
            <a:ext cx="274706"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CFADDE0-13F5-4717-8A58-C1F48759269A}"/>
              </a:ext>
            </a:extLst>
          </p:cNvPr>
          <p:cNvSpPr txBox="1"/>
          <p:nvPr/>
        </p:nvSpPr>
        <p:spPr>
          <a:xfrm rot="16200000">
            <a:off x="-695161" y="3406690"/>
            <a:ext cx="1650802" cy="461665"/>
          </a:xfrm>
          <a:prstGeom prst="rect">
            <a:avLst/>
          </a:prstGeom>
          <a:noFill/>
        </p:spPr>
        <p:txBody>
          <a:bodyPr wrap="square" rtlCol="0">
            <a:spAutoFit/>
          </a:bodyPr>
          <a:lstStyle/>
          <a:p>
            <a:r>
              <a:rPr lang="en-US" sz="2400" dirty="0">
                <a:solidFill>
                  <a:schemeClr val="bg1"/>
                </a:solidFill>
              </a:rPr>
              <a:t>Survey Bot</a:t>
            </a:r>
          </a:p>
        </p:txBody>
      </p:sp>
      <p:sp>
        <p:nvSpPr>
          <p:cNvPr id="65" name="Rectangle 64">
            <a:extLst>
              <a:ext uri="{FF2B5EF4-FFF2-40B4-BE49-F238E27FC236}">
                <a16:creationId xmlns:a16="http://schemas.microsoft.com/office/drawing/2014/main" id="{2A3F0846-6E70-4605-9F41-6D7F786E7772}"/>
              </a:ext>
            </a:extLst>
          </p:cNvPr>
          <p:cNvSpPr/>
          <p:nvPr/>
        </p:nvSpPr>
        <p:spPr>
          <a:xfrm>
            <a:off x="11486040" y="7499"/>
            <a:ext cx="348138" cy="684550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6" name="Flowchart: Terminator 5">
            <a:extLst>
              <a:ext uri="{FF2B5EF4-FFF2-40B4-BE49-F238E27FC236}">
                <a16:creationId xmlns:a16="http://schemas.microsoft.com/office/drawing/2014/main" id="{B0565D24-5E81-467A-B81F-C00EC4665DEF}"/>
              </a:ext>
            </a:extLst>
          </p:cNvPr>
          <p:cNvSpPr/>
          <p:nvPr/>
        </p:nvSpPr>
        <p:spPr>
          <a:xfrm>
            <a:off x="11520378" y="2042796"/>
            <a:ext cx="313799"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F55E87C4-C69A-4B0F-89BA-4D4B4365D4F1}"/>
              </a:ext>
            </a:extLst>
          </p:cNvPr>
          <p:cNvSpPr txBox="1"/>
          <p:nvPr/>
        </p:nvSpPr>
        <p:spPr>
          <a:xfrm rot="16200000">
            <a:off x="10785659" y="2973750"/>
            <a:ext cx="1802578" cy="461665"/>
          </a:xfrm>
          <a:prstGeom prst="rect">
            <a:avLst/>
          </a:prstGeom>
          <a:noFill/>
        </p:spPr>
        <p:txBody>
          <a:bodyPr wrap="square" rtlCol="0">
            <a:spAutoFit/>
          </a:bodyPr>
          <a:lstStyle/>
          <a:p>
            <a:r>
              <a:rPr lang="en-US" sz="2400" dirty="0">
                <a:solidFill>
                  <a:schemeClr val="bg1"/>
                </a:solidFill>
              </a:rPr>
              <a:t>Chatbot</a:t>
            </a:r>
          </a:p>
        </p:txBody>
      </p:sp>
      <p:grpSp>
        <p:nvGrpSpPr>
          <p:cNvPr id="3" name="Group 2">
            <a:extLst>
              <a:ext uri="{FF2B5EF4-FFF2-40B4-BE49-F238E27FC236}">
                <a16:creationId xmlns:a16="http://schemas.microsoft.com/office/drawing/2014/main" id="{9254C809-EACD-407C-B7D0-1597824323AE}"/>
              </a:ext>
            </a:extLst>
          </p:cNvPr>
          <p:cNvGrpSpPr/>
          <p:nvPr/>
        </p:nvGrpSpPr>
        <p:grpSpPr>
          <a:xfrm>
            <a:off x="11098878" y="7500"/>
            <a:ext cx="461665" cy="6858000"/>
            <a:chOff x="857277" y="7500"/>
            <a:chExt cx="461665" cy="6858000"/>
          </a:xfrm>
        </p:grpSpPr>
        <p:sp>
          <p:nvSpPr>
            <p:cNvPr id="10" name="Rectangle 9">
              <a:extLst>
                <a:ext uri="{FF2B5EF4-FFF2-40B4-BE49-F238E27FC236}">
                  <a16:creationId xmlns:a16="http://schemas.microsoft.com/office/drawing/2014/main" id="{2DBEACF1-38AB-4177-8A42-EDB6A627342A}"/>
                </a:ext>
              </a:extLst>
            </p:cNvPr>
            <p:cNvSpPr/>
            <p:nvPr/>
          </p:nvSpPr>
          <p:spPr>
            <a:xfrm>
              <a:off x="936872" y="750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98" name="Flowchart: Terminator 5">
              <a:extLst>
                <a:ext uri="{FF2B5EF4-FFF2-40B4-BE49-F238E27FC236}">
                  <a16:creationId xmlns:a16="http://schemas.microsoft.com/office/drawing/2014/main" id="{EEC3F86E-5E14-4384-8594-8897D88F438B}"/>
                </a:ext>
              </a:extLst>
            </p:cNvPr>
            <p:cNvSpPr/>
            <p:nvPr/>
          </p:nvSpPr>
          <p:spPr>
            <a:xfrm>
              <a:off x="955955" y="2057075"/>
              <a:ext cx="251751"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FEFFAF8A-F348-45FB-BE94-CFE9365D9443}"/>
                </a:ext>
              </a:extLst>
            </p:cNvPr>
            <p:cNvSpPr txBox="1"/>
            <p:nvPr/>
          </p:nvSpPr>
          <p:spPr>
            <a:xfrm rot="16200000">
              <a:off x="186821" y="3040455"/>
              <a:ext cx="1802578" cy="461665"/>
            </a:xfrm>
            <a:prstGeom prst="rect">
              <a:avLst/>
            </a:prstGeom>
            <a:noFill/>
          </p:spPr>
          <p:txBody>
            <a:bodyPr wrap="square" rtlCol="0">
              <a:spAutoFit/>
            </a:bodyPr>
            <a:lstStyle/>
            <a:p>
              <a:r>
                <a:rPr lang="en-US" sz="2400" dirty="0" err="1">
                  <a:solidFill>
                    <a:schemeClr val="bg1"/>
                  </a:solidFill>
                </a:rPr>
                <a:t>Voicebot</a:t>
              </a:r>
              <a:endParaRPr lang="en-US" sz="2400" dirty="0">
                <a:solidFill>
                  <a:schemeClr val="bg1"/>
                </a:solidFill>
              </a:endParaRPr>
            </a:p>
          </p:txBody>
        </p:sp>
      </p:grpSp>
      <p:grpSp>
        <p:nvGrpSpPr>
          <p:cNvPr id="200" name="Group 199">
            <a:extLst>
              <a:ext uri="{FF2B5EF4-FFF2-40B4-BE49-F238E27FC236}">
                <a16:creationId xmlns:a16="http://schemas.microsoft.com/office/drawing/2014/main" id="{4667CB21-1EA6-4A66-91D8-2AC2DDECCF16}"/>
              </a:ext>
            </a:extLst>
          </p:cNvPr>
          <p:cNvGrpSpPr/>
          <p:nvPr/>
        </p:nvGrpSpPr>
        <p:grpSpPr>
          <a:xfrm>
            <a:off x="11834009" y="-4991"/>
            <a:ext cx="387240" cy="6858000"/>
            <a:chOff x="3059418" y="9999"/>
            <a:chExt cx="623295" cy="6858000"/>
          </a:xfrm>
        </p:grpSpPr>
        <p:sp>
          <p:nvSpPr>
            <p:cNvPr id="201" name="Rectangle 200">
              <a:extLst>
                <a:ext uri="{FF2B5EF4-FFF2-40B4-BE49-F238E27FC236}">
                  <a16:creationId xmlns:a16="http://schemas.microsoft.com/office/drawing/2014/main" id="{24115FAB-5E13-41D8-B85F-5F41657ECB0D}"/>
                </a:ext>
              </a:extLst>
            </p:cNvPr>
            <p:cNvSpPr/>
            <p:nvPr/>
          </p:nvSpPr>
          <p:spPr>
            <a:xfrm>
              <a:off x="3082967" y="9999"/>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2" name="Flowchart: Terminator 5">
              <a:extLst>
                <a:ext uri="{FF2B5EF4-FFF2-40B4-BE49-F238E27FC236}">
                  <a16:creationId xmlns:a16="http://schemas.microsoft.com/office/drawing/2014/main" id="{74D719C5-B577-411F-A9A7-62421AF89001}"/>
                </a:ext>
              </a:extLst>
            </p:cNvPr>
            <p:cNvSpPr/>
            <p:nvPr/>
          </p:nvSpPr>
          <p:spPr>
            <a:xfrm>
              <a:off x="3157918" y="2076141"/>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183EA853-6CF0-4586-AB9A-8FF191D49397}"/>
                </a:ext>
              </a:extLst>
            </p:cNvPr>
            <p:cNvSpPr txBox="1"/>
            <p:nvPr/>
          </p:nvSpPr>
          <p:spPr>
            <a:xfrm rot="16200000">
              <a:off x="2388961" y="3029334"/>
              <a:ext cx="1802578" cy="461664"/>
            </a:xfrm>
            <a:prstGeom prst="rect">
              <a:avLst/>
            </a:prstGeom>
            <a:noFill/>
          </p:spPr>
          <p:txBody>
            <a:bodyPr wrap="square" rtlCol="0">
              <a:spAutoFit/>
            </a:bodyPr>
            <a:lstStyle/>
            <a:p>
              <a:r>
                <a:rPr lang="en-US" sz="2400" dirty="0">
                  <a:solidFill>
                    <a:schemeClr val="bg1"/>
                  </a:solidFill>
                </a:rPr>
                <a:t>Emailbot</a:t>
              </a:r>
            </a:p>
          </p:txBody>
        </p:sp>
      </p:grpSp>
      <p:grpSp>
        <p:nvGrpSpPr>
          <p:cNvPr id="2" name="Group 1">
            <a:extLst>
              <a:ext uri="{FF2B5EF4-FFF2-40B4-BE49-F238E27FC236}">
                <a16:creationId xmlns:a16="http://schemas.microsoft.com/office/drawing/2014/main" id="{861DBC8D-0E7E-4C65-89AE-26AAAAD2272D}"/>
              </a:ext>
            </a:extLst>
          </p:cNvPr>
          <p:cNvGrpSpPr/>
          <p:nvPr/>
        </p:nvGrpSpPr>
        <p:grpSpPr>
          <a:xfrm>
            <a:off x="10774585" y="6568"/>
            <a:ext cx="461665" cy="6858000"/>
            <a:chOff x="523089" y="19990"/>
            <a:chExt cx="461665" cy="6858000"/>
          </a:xfrm>
        </p:grpSpPr>
        <p:sp>
          <p:nvSpPr>
            <p:cNvPr id="8" name="Rectangle 7">
              <a:extLst>
                <a:ext uri="{FF2B5EF4-FFF2-40B4-BE49-F238E27FC236}">
                  <a16:creationId xmlns:a16="http://schemas.microsoft.com/office/drawing/2014/main" id="{BC841259-8542-4474-B8C5-85FB0711E697}"/>
                </a:ext>
              </a:extLst>
            </p:cNvPr>
            <p:cNvSpPr/>
            <p:nvPr/>
          </p:nvSpPr>
          <p:spPr>
            <a:xfrm>
              <a:off x="629267" y="1999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6" name="Flowchart: Terminator 5">
              <a:extLst>
                <a:ext uri="{FF2B5EF4-FFF2-40B4-BE49-F238E27FC236}">
                  <a16:creationId xmlns:a16="http://schemas.microsoft.com/office/drawing/2014/main" id="{CCACD4FF-707E-4999-A371-499CD026A7FF}"/>
                </a:ext>
              </a:extLst>
            </p:cNvPr>
            <p:cNvSpPr/>
            <p:nvPr/>
          </p:nvSpPr>
          <p:spPr>
            <a:xfrm>
              <a:off x="620137" y="2051217"/>
              <a:ext cx="301406"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8131B00-DCEA-4B7F-9B8E-73E66D4B946A}"/>
                </a:ext>
              </a:extLst>
            </p:cNvPr>
            <p:cNvSpPr txBox="1"/>
            <p:nvPr/>
          </p:nvSpPr>
          <p:spPr>
            <a:xfrm rot="16200000">
              <a:off x="-147367" y="3336850"/>
              <a:ext cx="1802578" cy="461665"/>
            </a:xfrm>
            <a:prstGeom prst="rect">
              <a:avLst/>
            </a:prstGeom>
            <a:noFill/>
          </p:spPr>
          <p:txBody>
            <a:bodyPr wrap="square" rtlCol="0">
              <a:spAutoFit/>
            </a:bodyPr>
            <a:lstStyle/>
            <a:p>
              <a:r>
                <a:rPr lang="en-US" sz="2400" dirty="0">
                  <a:solidFill>
                    <a:schemeClr val="bg1"/>
                  </a:solidFill>
                </a:rPr>
                <a:t>Agent Assist</a:t>
              </a:r>
            </a:p>
          </p:txBody>
        </p:sp>
      </p:grpSp>
      <p:grpSp>
        <p:nvGrpSpPr>
          <p:cNvPr id="5" name="Group 4">
            <a:extLst>
              <a:ext uri="{FF2B5EF4-FFF2-40B4-BE49-F238E27FC236}">
                <a16:creationId xmlns:a16="http://schemas.microsoft.com/office/drawing/2014/main" id="{6890BE21-ADC0-44CA-B986-B48AAE074E87}"/>
              </a:ext>
            </a:extLst>
          </p:cNvPr>
          <p:cNvGrpSpPr/>
          <p:nvPr/>
        </p:nvGrpSpPr>
        <p:grpSpPr>
          <a:xfrm>
            <a:off x="205283" y="7499"/>
            <a:ext cx="461665" cy="6858000"/>
            <a:chOff x="215749" y="0"/>
            <a:chExt cx="461665" cy="6858000"/>
          </a:xfrm>
        </p:grpSpPr>
        <p:sp>
          <p:nvSpPr>
            <p:cNvPr id="4" name="Rectangle 3">
              <a:extLst>
                <a:ext uri="{FF2B5EF4-FFF2-40B4-BE49-F238E27FC236}">
                  <a16:creationId xmlns:a16="http://schemas.microsoft.com/office/drawing/2014/main" id="{912A72C5-7F20-4774-A380-FDE63EF5711D}"/>
                </a:ext>
              </a:extLst>
            </p:cNvPr>
            <p:cNvSpPr/>
            <p:nvPr/>
          </p:nvSpPr>
          <p:spPr>
            <a:xfrm>
              <a:off x="319911" y="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8" name="Flowchart: Terminator 5">
              <a:extLst>
                <a:ext uri="{FF2B5EF4-FFF2-40B4-BE49-F238E27FC236}">
                  <a16:creationId xmlns:a16="http://schemas.microsoft.com/office/drawing/2014/main" id="{11AC44A7-5056-4A64-BAF2-7C423727933A}"/>
                </a:ext>
              </a:extLst>
            </p:cNvPr>
            <p:cNvSpPr/>
            <p:nvPr/>
          </p:nvSpPr>
          <p:spPr>
            <a:xfrm>
              <a:off x="337292" y="2051217"/>
              <a:ext cx="235343"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AB9C7E9-841B-499B-B731-215D8E9BD033}"/>
                </a:ext>
              </a:extLst>
            </p:cNvPr>
            <p:cNvSpPr txBox="1"/>
            <p:nvPr/>
          </p:nvSpPr>
          <p:spPr>
            <a:xfrm rot="16200000">
              <a:off x="-454707" y="3193177"/>
              <a:ext cx="1802578" cy="461665"/>
            </a:xfrm>
            <a:prstGeom prst="rect">
              <a:avLst/>
            </a:prstGeom>
            <a:noFill/>
          </p:spPr>
          <p:txBody>
            <a:bodyPr wrap="square" rtlCol="0">
              <a:spAutoFit/>
            </a:bodyPr>
            <a:lstStyle/>
            <a:p>
              <a:r>
                <a:rPr lang="en-US" sz="2400" dirty="0" err="1">
                  <a:solidFill>
                    <a:schemeClr val="bg1"/>
                  </a:solidFill>
                </a:rPr>
                <a:t>Trainerbot</a:t>
              </a:r>
              <a:endParaRPr lang="en-US" sz="2400" dirty="0">
                <a:solidFill>
                  <a:schemeClr val="bg1"/>
                </a:solidFill>
              </a:endParaRPr>
            </a:p>
          </p:txBody>
        </p:sp>
      </p:grpSp>
      <p:grpSp>
        <p:nvGrpSpPr>
          <p:cNvPr id="56" name="Group 55">
            <a:extLst>
              <a:ext uri="{FF2B5EF4-FFF2-40B4-BE49-F238E27FC236}">
                <a16:creationId xmlns:a16="http://schemas.microsoft.com/office/drawing/2014/main" id="{ECD82891-5AC2-4D51-B0D9-508B83CFF39F}"/>
              </a:ext>
            </a:extLst>
          </p:cNvPr>
          <p:cNvGrpSpPr/>
          <p:nvPr/>
        </p:nvGrpSpPr>
        <p:grpSpPr>
          <a:xfrm>
            <a:off x="10236111" y="6570"/>
            <a:ext cx="629726" cy="6858000"/>
            <a:chOff x="587111" y="2500"/>
            <a:chExt cx="629726" cy="6858000"/>
          </a:xfrm>
        </p:grpSpPr>
        <p:sp>
          <p:nvSpPr>
            <p:cNvPr id="57" name="Rectangle 56">
              <a:extLst>
                <a:ext uri="{FF2B5EF4-FFF2-40B4-BE49-F238E27FC236}">
                  <a16:creationId xmlns:a16="http://schemas.microsoft.com/office/drawing/2014/main" id="{09ABFA0F-FAFF-45D6-AC73-5A5A4A5659DB}"/>
                </a:ext>
              </a:extLst>
            </p:cNvPr>
            <p:cNvSpPr/>
            <p:nvPr/>
          </p:nvSpPr>
          <p:spPr>
            <a:xfrm>
              <a:off x="617092" y="2500"/>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8" name="Flowchart: Terminator 5">
              <a:extLst>
                <a:ext uri="{FF2B5EF4-FFF2-40B4-BE49-F238E27FC236}">
                  <a16:creationId xmlns:a16="http://schemas.microsoft.com/office/drawing/2014/main" id="{16921F38-49FE-4E99-95D4-5CA7933B5B45}"/>
                </a:ext>
              </a:extLst>
            </p:cNvPr>
            <p:cNvSpPr/>
            <p:nvPr/>
          </p:nvSpPr>
          <p:spPr>
            <a:xfrm>
              <a:off x="692042" y="2053652"/>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2212D29-A03E-41B3-91E9-C4CC45499152}"/>
                </a:ext>
              </a:extLst>
            </p:cNvPr>
            <p:cNvSpPr/>
            <p:nvPr/>
          </p:nvSpPr>
          <p:spPr>
            <a:xfrm>
              <a:off x="587111" y="3426509"/>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35F72BD1-2F6B-4528-AE06-DB7694177D71}"/>
                </a:ext>
              </a:extLst>
            </p:cNvPr>
            <p:cNvSpPr txBox="1"/>
            <p:nvPr/>
          </p:nvSpPr>
          <p:spPr>
            <a:xfrm rot="16200000">
              <a:off x="37749" y="3125088"/>
              <a:ext cx="1802578" cy="461665"/>
            </a:xfrm>
            <a:prstGeom prst="rect">
              <a:avLst/>
            </a:prstGeom>
            <a:noFill/>
          </p:spPr>
          <p:txBody>
            <a:bodyPr wrap="square" rtlCol="0">
              <a:spAutoFit/>
            </a:bodyPr>
            <a:lstStyle/>
            <a:p>
              <a:r>
                <a:rPr lang="en-US" sz="2400" dirty="0" err="1">
                  <a:solidFill>
                    <a:schemeClr val="bg1"/>
                  </a:solidFill>
                </a:rPr>
                <a:t>Trainerbot</a:t>
              </a:r>
              <a:endParaRPr lang="en-US" sz="2400" dirty="0">
                <a:solidFill>
                  <a:schemeClr val="bg1"/>
                </a:solidFill>
              </a:endParaRPr>
            </a:p>
          </p:txBody>
        </p:sp>
      </p:grpSp>
      <p:sp>
        <p:nvSpPr>
          <p:cNvPr id="61" name="Rectangle 60">
            <a:extLst>
              <a:ext uri="{FF2B5EF4-FFF2-40B4-BE49-F238E27FC236}">
                <a16:creationId xmlns:a16="http://schemas.microsoft.com/office/drawing/2014/main" id="{EB84696B-2935-4F3C-B32D-3EB3E520AD3F}"/>
              </a:ext>
            </a:extLst>
          </p:cNvPr>
          <p:cNvSpPr/>
          <p:nvPr/>
        </p:nvSpPr>
        <p:spPr>
          <a:xfrm>
            <a:off x="301582" y="267286"/>
            <a:ext cx="9951335" cy="61143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2" name="Title 1">
            <a:extLst>
              <a:ext uri="{FF2B5EF4-FFF2-40B4-BE49-F238E27FC236}">
                <a16:creationId xmlns:a16="http://schemas.microsoft.com/office/drawing/2014/main" id="{C7C09CF7-9CA0-417B-9286-D09A847EC979}"/>
              </a:ext>
            </a:extLst>
          </p:cNvPr>
          <p:cNvSpPr txBox="1">
            <a:spLocks/>
          </p:cNvSpPr>
          <p:nvPr/>
        </p:nvSpPr>
        <p:spPr>
          <a:xfrm>
            <a:off x="1871003" y="508144"/>
            <a:ext cx="7846994" cy="6569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Available Features – TrainerBot</a:t>
            </a:r>
          </a:p>
        </p:txBody>
      </p:sp>
      <p:graphicFrame>
        <p:nvGraphicFramePr>
          <p:cNvPr id="6" name="Diagram 5">
            <a:extLst>
              <a:ext uri="{FF2B5EF4-FFF2-40B4-BE49-F238E27FC236}">
                <a16:creationId xmlns:a16="http://schemas.microsoft.com/office/drawing/2014/main" id="{08F7C088-5671-4328-B53E-2282ED4D659E}"/>
              </a:ext>
            </a:extLst>
          </p:cNvPr>
          <p:cNvGraphicFramePr/>
          <p:nvPr>
            <p:extLst>
              <p:ext uri="{D42A27DB-BD31-4B8C-83A1-F6EECF244321}">
                <p14:modId xmlns:p14="http://schemas.microsoft.com/office/powerpoint/2010/main" val="1623585144"/>
              </p:ext>
            </p:extLst>
          </p:nvPr>
        </p:nvGraphicFramePr>
        <p:xfrm>
          <a:off x="-260760" y="1369393"/>
          <a:ext cx="6310251" cy="47516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FDBC1D65-8AB8-4AD6-A644-79F397104CF6}"/>
              </a:ext>
            </a:extLst>
          </p:cNvPr>
          <p:cNvSpPr txBox="1"/>
          <p:nvPr/>
        </p:nvSpPr>
        <p:spPr>
          <a:xfrm>
            <a:off x="5524922" y="1842868"/>
            <a:ext cx="4701620" cy="369332"/>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3C588D82-4EDA-4931-8828-A5D462B8EC31}"/>
              </a:ext>
            </a:extLst>
          </p:cNvPr>
          <p:cNvSpPr txBox="1"/>
          <p:nvPr/>
        </p:nvSpPr>
        <p:spPr>
          <a:xfrm>
            <a:off x="5354579" y="1165093"/>
            <a:ext cx="4801019"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Trainees can interact with the Bot in Voice and chat, its helps them to take the training Realtime.</a:t>
            </a:r>
          </a:p>
          <a:p>
            <a:pPr marL="285750" indent="-285750">
              <a:buFont typeface="Arial" panose="020B0604020202020204" pitchFamily="34" charset="0"/>
              <a:buChar char="•"/>
            </a:pPr>
            <a:r>
              <a:rPr lang="en-US" dirty="0"/>
              <a:t>It provides accurate, crisp and sympathetic responses and ensuring trainees to meet these qualities. Trainer BOT, with simulated chat/voice conversations, trains the agents to address different scenarios that they will face in the real world with the customers.</a:t>
            </a:r>
          </a:p>
          <a:p>
            <a:pPr marL="285750" indent="-285750">
              <a:buFont typeface="Arial" panose="020B0604020202020204" pitchFamily="34" charset="0"/>
              <a:buChar char="•"/>
            </a:pPr>
            <a:r>
              <a:rPr lang="en-US" dirty="0"/>
              <a:t>User-friendly Setup &amp; Configuration.</a:t>
            </a:r>
          </a:p>
          <a:p>
            <a:pPr marL="285750" indent="-285750">
              <a:buFont typeface="Arial" panose="020B0604020202020204" pitchFamily="34" charset="0"/>
              <a:buChar char="•"/>
            </a:pPr>
            <a:r>
              <a:rPr lang="en-US" dirty="0"/>
              <a:t>Multiple Voice Accents for English – Indian, US , UK &amp; Australian (Male &amp; Female Voices)</a:t>
            </a:r>
          </a:p>
          <a:p>
            <a:pPr marL="285750" indent="-285750">
              <a:buFont typeface="Arial" panose="020B0604020202020204" pitchFamily="34" charset="0"/>
              <a:buChar char="•"/>
            </a:pPr>
            <a:r>
              <a:rPr lang="en-US" dirty="0"/>
              <a:t>Real-time Speech to Text conversion in Voice</a:t>
            </a:r>
          </a:p>
          <a:p>
            <a:pPr marL="285750" indent="-285750">
              <a:buFont typeface="Arial" panose="020B0604020202020204" pitchFamily="34" charset="0"/>
              <a:buChar char="•"/>
            </a:pPr>
            <a:r>
              <a:rPr lang="en-US" dirty="0"/>
              <a:t>Scoring after each Interaction</a:t>
            </a:r>
          </a:p>
          <a:p>
            <a:pPr marL="285750" indent="-285750">
              <a:buFont typeface="Arial" panose="020B0604020202020204" pitchFamily="34" charset="0"/>
              <a:buChar char="•"/>
            </a:pPr>
            <a:r>
              <a:rPr lang="en-US" dirty="0"/>
              <a:t>Additional KPIs like Rate of Speech, Dead Air, Opening / Closing Message in voice</a:t>
            </a:r>
          </a:p>
          <a:p>
            <a:pPr marL="285750" indent="-285750">
              <a:buFont typeface="Arial" panose="020B0604020202020204" pitchFamily="34" charset="0"/>
              <a:buChar char="•"/>
            </a:pPr>
            <a:r>
              <a:rPr lang="en-US" dirty="0"/>
              <a:t>NLP support in chat/voice </a:t>
            </a:r>
            <a:r>
              <a:rPr lang="en-US" dirty="0" err="1"/>
              <a:t>trainerbot</a:t>
            </a:r>
            <a:r>
              <a:rPr lang="en-US" dirty="0"/>
              <a:t>.</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7764930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2.91667E-6 2.59259E-6 L 0.83685 -0.0007 " pathEditMode="relative" rAng="0" ptsTypes="AA">
                                      <p:cBhvr>
                                        <p:cTn id="20" dur="2000" fill="hold"/>
                                        <p:tgtEl>
                                          <p:spTgt spid="5"/>
                                        </p:tgtEl>
                                        <p:attrNameLst>
                                          <p:attrName>ppt_x</p:attrName>
                                          <p:attrName>ppt_y</p:attrName>
                                        </p:attrNameLst>
                                      </p:cBhvr>
                                      <p:rCtr x="41836" y="-46"/>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1000" fill="hold"/>
                                        <p:tgtEl>
                                          <p:spTgt spid="61"/>
                                        </p:tgtEl>
                                        <p:attrNameLst>
                                          <p:attrName>ppt_w</p:attrName>
                                        </p:attrNameLst>
                                      </p:cBhvr>
                                      <p:tavLst>
                                        <p:tav tm="0">
                                          <p:val>
                                            <p:strVal val="#ppt_w*0.70"/>
                                          </p:val>
                                        </p:tav>
                                        <p:tav tm="100000">
                                          <p:val>
                                            <p:strVal val="#ppt_w"/>
                                          </p:val>
                                        </p:tav>
                                      </p:tavLst>
                                    </p:anim>
                                    <p:anim calcmode="lin" valueType="num">
                                      <p:cBhvr>
                                        <p:cTn id="30" dur="1000" fill="hold"/>
                                        <p:tgtEl>
                                          <p:spTgt spid="61"/>
                                        </p:tgtEl>
                                        <p:attrNameLst>
                                          <p:attrName>ppt_h</p:attrName>
                                        </p:attrNameLst>
                                      </p:cBhvr>
                                      <p:tavLst>
                                        <p:tav tm="0">
                                          <p:val>
                                            <p:strVal val="#ppt_h"/>
                                          </p:val>
                                        </p:tav>
                                        <p:tav tm="100000">
                                          <p:val>
                                            <p:strVal val="#ppt_h"/>
                                          </p:val>
                                        </p:tav>
                                      </p:tavLst>
                                    </p:anim>
                                    <p:animEffect transition="in" filter="fade">
                                      <p:cBhvr>
                                        <p:cTn id="31" dur="1000"/>
                                        <p:tgtEl>
                                          <p:spTgt spid="6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61" grpId="0" animBg="1"/>
      <p:bldP spid="62" grpId="0"/>
      <p:bldGraphic spid="6" grpId="0">
        <p:bldAsOne/>
      </p:bldGraphic>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7" name="Oval 46">
            <a:hlinkClick r:id="rId2" action="ppaction://hlinksldjump"/>
            <a:extLst>
              <a:ext uri="{FF2B5EF4-FFF2-40B4-BE49-F238E27FC236}">
                <a16:creationId xmlns:a16="http://schemas.microsoft.com/office/drawing/2014/main" id="{1D03E8FB-51D5-491A-9C6C-2AC9DB6179FD}"/>
              </a:ext>
            </a:extLst>
          </p:cNvPr>
          <p:cNvSpPr/>
          <p:nvPr/>
        </p:nvSpPr>
        <p:spPr>
          <a:xfrm>
            <a:off x="7932423" y="6529822"/>
            <a:ext cx="283112" cy="225413"/>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CED67B7-18B7-4B67-9FEB-9BC1DED019AB}"/>
              </a:ext>
            </a:extLst>
          </p:cNvPr>
          <p:cNvSpPr/>
          <p:nvPr/>
        </p:nvSpPr>
        <p:spPr>
          <a:xfrm>
            <a:off x="7015387" y="6535227"/>
            <a:ext cx="283112" cy="22541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Oval 48">
            <a:hlinkClick r:id="rId3" action="ppaction://hlinksldjump"/>
            <a:extLst>
              <a:ext uri="{FF2B5EF4-FFF2-40B4-BE49-F238E27FC236}">
                <a16:creationId xmlns:a16="http://schemas.microsoft.com/office/drawing/2014/main" id="{920BE55F-F3FC-412D-8CE8-BC1AC93EDC5D}"/>
              </a:ext>
            </a:extLst>
          </p:cNvPr>
          <p:cNvSpPr/>
          <p:nvPr/>
        </p:nvSpPr>
        <p:spPr>
          <a:xfrm>
            <a:off x="7471977" y="6524202"/>
            <a:ext cx="283112" cy="225413"/>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FC86F961-6A4F-4BFD-8CA3-5851985CCF31}"/>
              </a:ext>
            </a:extLst>
          </p:cNvPr>
          <p:cNvSpPr/>
          <p:nvPr/>
        </p:nvSpPr>
        <p:spPr>
          <a:xfrm>
            <a:off x="6551323" y="6524202"/>
            <a:ext cx="283112" cy="225413"/>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60FE92B-A120-48F7-8162-45D920FD63C3}"/>
              </a:ext>
            </a:extLst>
          </p:cNvPr>
          <p:cNvSpPr/>
          <p:nvPr/>
        </p:nvSpPr>
        <p:spPr>
          <a:xfrm>
            <a:off x="6049491" y="6524202"/>
            <a:ext cx="283112" cy="225413"/>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2E57D6F-00B4-4E34-8406-D28B32E769EA}"/>
              </a:ext>
            </a:extLst>
          </p:cNvPr>
          <p:cNvSpPr/>
          <p:nvPr/>
        </p:nvSpPr>
        <p:spPr>
          <a:xfrm>
            <a:off x="5570641" y="6524202"/>
            <a:ext cx="283112" cy="22541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A3F0846-6E70-4605-9F41-6D7F786E7772}"/>
              </a:ext>
            </a:extLst>
          </p:cNvPr>
          <p:cNvSpPr/>
          <p:nvPr/>
        </p:nvSpPr>
        <p:spPr>
          <a:xfrm>
            <a:off x="11486040" y="7499"/>
            <a:ext cx="348138" cy="684550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6" name="Flowchart: Terminator 5">
            <a:extLst>
              <a:ext uri="{FF2B5EF4-FFF2-40B4-BE49-F238E27FC236}">
                <a16:creationId xmlns:a16="http://schemas.microsoft.com/office/drawing/2014/main" id="{B0565D24-5E81-467A-B81F-C00EC4665DEF}"/>
              </a:ext>
            </a:extLst>
          </p:cNvPr>
          <p:cNvSpPr/>
          <p:nvPr/>
        </p:nvSpPr>
        <p:spPr>
          <a:xfrm>
            <a:off x="11520378" y="2042796"/>
            <a:ext cx="313799"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F55E87C4-C69A-4B0F-89BA-4D4B4365D4F1}"/>
              </a:ext>
            </a:extLst>
          </p:cNvPr>
          <p:cNvSpPr txBox="1"/>
          <p:nvPr/>
        </p:nvSpPr>
        <p:spPr>
          <a:xfrm rot="16200000">
            <a:off x="10785659" y="2973750"/>
            <a:ext cx="1802578" cy="461665"/>
          </a:xfrm>
          <a:prstGeom prst="rect">
            <a:avLst/>
          </a:prstGeom>
          <a:noFill/>
        </p:spPr>
        <p:txBody>
          <a:bodyPr wrap="square" rtlCol="0">
            <a:spAutoFit/>
          </a:bodyPr>
          <a:lstStyle/>
          <a:p>
            <a:r>
              <a:rPr lang="en-US" sz="2400" dirty="0">
                <a:solidFill>
                  <a:schemeClr val="bg1"/>
                </a:solidFill>
              </a:rPr>
              <a:t>Chatbot</a:t>
            </a:r>
          </a:p>
        </p:txBody>
      </p:sp>
      <p:grpSp>
        <p:nvGrpSpPr>
          <p:cNvPr id="3" name="Group 2">
            <a:extLst>
              <a:ext uri="{FF2B5EF4-FFF2-40B4-BE49-F238E27FC236}">
                <a16:creationId xmlns:a16="http://schemas.microsoft.com/office/drawing/2014/main" id="{9254C809-EACD-407C-B7D0-1597824323AE}"/>
              </a:ext>
            </a:extLst>
          </p:cNvPr>
          <p:cNvGrpSpPr/>
          <p:nvPr/>
        </p:nvGrpSpPr>
        <p:grpSpPr>
          <a:xfrm>
            <a:off x="11098878" y="7500"/>
            <a:ext cx="461665" cy="6858000"/>
            <a:chOff x="857277" y="7500"/>
            <a:chExt cx="461665" cy="6858000"/>
          </a:xfrm>
        </p:grpSpPr>
        <p:sp>
          <p:nvSpPr>
            <p:cNvPr id="10" name="Rectangle 9">
              <a:extLst>
                <a:ext uri="{FF2B5EF4-FFF2-40B4-BE49-F238E27FC236}">
                  <a16:creationId xmlns:a16="http://schemas.microsoft.com/office/drawing/2014/main" id="{2DBEACF1-38AB-4177-8A42-EDB6A627342A}"/>
                </a:ext>
              </a:extLst>
            </p:cNvPr>
            <p:cNvSpPr/>
            <p:nvPr/>
          </p:nvSpPr>
          <p:spPr>
            <a:xfrm>
              <a:off x="936872" y="750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98" name="Flowchart: Terminator 5">
              <a:extLst>
                <a:ext uri="{FF2B5EF4-FFF2-40B4-BE49-F238E27FC236}">
                  <a16:creationId xmlns:a16="http://schemas.microsoft.com/office/drawing/2014/main" id="{EEC3F86E-5E14-4384-8594-8897D88F438B}"/>
                </a:ext>
              </a:extLst>
            </p:cNvPr>
            <p:cNvSpPr/>
            <p:nvPr/>
          </p:nvSpPr>
          <p:spPr>
            <a:xfrm>
              <a:off x="955955" y="2057075"/>
              <a:ext cx="251751"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FEFFAF8A-F348-45FB-BE94-CFE9365D9443}"/>
                </a:ext>
              </a:extLst>
            </p:cNvPr>
            <p:cNvSpPr txBox="1"/>
            <p:nvPr/>
          </p:nvSpPr>
          <p:spPr>
            <a:xfrm rot="16200000">
              <a:off x="186821" y="3040455"/>
              <a:ext cx="1802578" cy="461665"/>
            </a:xfrm>
            <a:prstGeom prst="rect">
              <a:avLst/>
            </a:prstGeom>
            <a:noFill/>
          </p:spPr>
          <p:txBody>
            <a:bodyPr wrap="square" rtlCol="0">
              <a:spAutoFit/>
            </a:bodyPr>
            <a:lstStyle/>
            <a:p>
              <a:r>
                <a:rPr lang="en-US" sz="2400" dirty="0" err="1">
                  <a:solidFill>
                    <a:schemeClr val="bg1"/>
                  </a:solidFill>
                </a:rPr>
                <a:t>Voicebot</a:t>
              </a:r>
              <a:endParaRPr lang="en-US" sz="2400" dirty="0">
                <a:solidFill>
                  <a:schemeClr val="bg1"/>
                </a:solidFill>
              </a:endParaRPr>
            </a:p>
          </p:txBody>
        </p:sp>
      </p:grpSp>
      <p:grpSp>
        <p:nvGrpSpPr>
          <p:cNvPr id="200" name="Group 199">
            <a:extLst>
              <a:ext uri="{FF2B5EF4-FFF2-40B4-BE49-F238E27FC236}">
                <a16:creationId xmlns:a16="http://schemas.microsoft.com/office/drawing/2014/main" id="{4667CB21-1EA6-4A66-91D8-2AC2DDECCF16}"/>
              </a:ext>
            </a:extLst>
          </p:cNvPr>
          <p:cNvGrpSpPr/>
          <p:nvPr/>
        </p:nvGrpSpPr>
        <p:grpSpPr>
          <a:xfrm>
            <a:off x="11834009" y="-4991"/>
            <a:ext cx="387240" cy="6858000"/>
            <a:chOff x="3059418" y="9999"/>
            <a:chExt cx="623295" cy="6858000"/>
          </a:xfrm>
        </p:grpSpPr>
        <p:sp>
          <p:nvSpPr>
            <p:cNvPr id="201" name="Rectangle 200">
              <a:extLst>
                <a:ext uri="{FF2B5EF4-FFF2-40B4-BE49-F238E27FC236}">
                  <a16:creationId xmlns:a16="http://schemas.microsoft.com/office/drawing/2014/main" id="{24115FAB-5E13-41D8-B85F-5F41657ECB0D}"/>
                </a:ext>
              </a:extLst>
            </p:cNvPr>
            <p:cNvSpPr/>
            <p:nvPr/>
          </p:nvSpPr>
          <p:spPr>
            <a:xfrm>
              <a:off x="3082967" y="9999"/>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2" name="Flowchart: Terminator 5">
              <a:extLst>
                <a:ext uri="{FF2B5EF4-FFF2-40B4-BE49-F238E27FC236}">
                  <a16:creationId xmlns:a16="http://schemas.microsoft.com/office/drawing/2014/main" id="{74D719C5-B577-411F-A9A7-62421AF89001}"/>
                </a:ext>
              </a:extLst>
            </p:cNvPr>
            <p:cNvSpPr/>
            <p:nvPr/>
          </p:nvSpPr>
          <p:spPr>
            <a:xfrm>
              <a:off x="3157918" y="2076141"/>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183EA853-6CF0-4586-AB9A-8FF191D49397}"/>
                </a:ext>
              </a:extLst>
            </p:cNvPr>
            <p:cNvSpPr txBox="1"/>
            <p:nvPr/>
          </p:nvSpPr>
          <p:spPr>
            <a:xfrm rot="16200000">
              <a:off x="2388961" y="3029334"/>
              <a:ext cx="1802578" cy="461664"/>
            </a:xfrm>
            <a:prstGeom prst="rect">
              <a:avLst/>
            </a:prstGeom>
            <a:noFill/>
          </p:spPr>
          <p:txBody>
            <a:bodyPr wrap="square" rtlCol="0">
              <a:spAutoFit/>
            </a:bodyPr>
            <a:lstStyle/>
            <a:p>
              <a:r>
                <a:rPr lang="en-US" sz="2400" dirty="0">
                  <a:solidFill>
                    <a:schemeClr val="bg1"/>
                  </a:solidFill>
                </a:rPr>
                <a:t>Emailbot</a:t>
              </a:r>
            </a:p>
          </p:txBody>
        </p:sp>
      </p:grpSp>
      <p:grpSp>
        <p:nvGrpSpPr>
          <p:cNvPr id="2" name="Group 1">
            <a:extLst>
              <a:ext uri="{FF2B5EF4-FFF2-40B4-BE49-F238E27FC236}">
                <a16:creationId xmlns:a16="http://schemas.microsoft.com/office/drawing/2014/main" id="{861DBC8D-0E7E-4C65-89AE-26AAAAD2272D}"/>
              </a:ext>
            </a:extLst>
          </p:cNvPr>
          <p:cNvGrpSpPr/>
          <p:nvPr/>
        </p:nvGrpSpPr>
        <p:grpSpPr>
          <a:xfrm>
            <a:off x="10774585" y="6568"/>
            <a:ext cx="461665" cy="6858000"/>
            <a:chOff x="523089" y="19990"/>
            <a:chExt cx="461665" cy="6858000"/>
          </a:xfrm>
        </p:grpSpPr>
        <p:sp>
          <p:nvSpPr>
            <p:cNvPr id="8" name="Rectangle 7">
              <a:extLst>
                <a:ext uri="{FF2B5EF4-FFF2-40B4-BE49-F238E27FC236}">
                  <a16:creationId xmlns:a16="http://schemas.microsoft.com/office/drawing/2014/main" id="{BC841259-8542-4474-B8C5-85FB0711E697}"/>
                </a:ext>
              </a:extLst>
            </p:cNvPr>
            <p:cNvSpPr/>
            <p:nvPr/>
          </p:nvSpPr>
          <p:spPr>
            <a:xfrm>
              <a:off x="629267" y="1999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6" name="Flowchart: Terminator 5">
              <a:extLst>
                <a:ext uri="{FF2B5EF4-FFF2-40B4-BE49-F238E27FC236}">
                  <a16:creationId xmlns:a16="http://schemas.microsoft.com/office/drawing/2014/main" id="{CCACD4FF-707E-4999-A371-499CD026A7FF}"/>
                </a:ext>
              </a:extLst>
            </p:cNvPr>
            <p:cNvSpPr/>
            <p:nvPr/>
          </p:nvSpPr>
          <p:spPr>
            <a:xfrm>
              <a:off x="620137" y="2051217"/>
              <a:ext cx="301406"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8131B00-DCEA-4B7F-9B8E-73E66D4B946A}"/>
                </a:ext>
              </a:extLst>
            </p:cNvPr>
            <p:cNvSpPr txBox="1"/>
            <p:nvPr/>
          </p:nvSpPr>
          <p:spPr>
            <a:xfrm rot="16200000">
              <a:off x="-147367" y="3336850"/>
              <a:ext cx="1802578" cy="461665"/>
            </a:xfrm>
            <a:prstGeom prst="rect">
              <a:avLst/>
            </a:prstGeom>
            <a:noFill/>
          </p:spPr>
          <p:txBody>
            <a:bodyPr wrap="square" rtlCol="0">
              <a:spAutoFit/>
            </a:bodyPr>
            <a:lstStyle/>
            <a:p>
              <a:r>
                <a:rPr lang="en-US" sz="2400" dirty="0">
                  <a:solidFill>
                    <a:schemeClr val="bg1"/>
                  </a:solidFill>
                </a:rPr>
                <a:t>Agent Assist</a:t>
              </a:r>
            </a:p>
          </p:txBody>
        </p:sp>
      </p:grpSp>
      <p:grpSp>
        <p:nvGrpSpPr>
          <p:cNvPr id="5" name="Group 4">
            <a:extLst>
              <a:ext uri="{FF2B5EF4-FFF2-40B4-BE49-F238E27FC236}">
                <a16:creationId xmlns:a16="http://schemas.microsoft.com/office/drawing/2014/main" id="{6890BE21-ADC0-44CA-B986-B48AAE074E87}"/>
              </a:ext>
            </a:extLst>
          </p:cNvPr>
          <p:cNvGrpSpPr/>
          <p:nvPr/>
        </p:nvGrpSpPr>
        <p:grpSpPr>
          <a:xfrm>
            <a:off x="10460638" y="7499"/>
            <a:ext cx="461665" cy="6858000"/>
            <a:chOff x="215749" y="0"/>
            <a:chExt cx="461665" cy="6858000"/>
          </a:xfrm>
        </p:grpSpPr>
        <p:sp>
          <p:nvSpPr>
            <p:cNvPr id="4" name="Rectangle 3">
              <a:extLst>
                <a:ext uri="{FF2B5EF4-FFF2-40B4-BE49-F238E27FC236}">
                  <a16:creationId xmlns:a16="http://schemas.microsoft.com/office/drawing/2014/main" id="{912A72C5-7F20-4774-A380-FDE63EF5711D}"/>
                </a:ext>
              </a:extLst>
            </p:cNvPr>
            <p:cNvSpPr/>
            <p:nvPr/>
          </p:nvSpPr>
          <p:spPr>
            <a:xfrm>
              <a:off x="319911" y="0"/>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8" name="Flowchart: Terminator 5">
              <a:extLst>
                <a:ext uri="{FF2B5EF4-FFF2-40B4-BE49-F238E27FC236}">
                  <a16:creationId xmlns:a16="http://schemas.microsoft.com/office/drawing/2014/main" id="{11AC44A7-5056-4A64-BAF2-7C423727933A}"/>
                </a:ext>
              </a:extLst>
            </p:cNvPr>
            <p:cNvSpPr/>
            <p:nvPr/>
          </p:nvSpPr>
          <p:spPr>
            <a:xfrm>
              <a:off x="337292" y="2051217"/>
              <a:ext cx="235343"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AB9C7E9-841B-499B-B731-215D8E9BD033}"/>
                </a:ext>
              </a:extLst>
            </p:cNvPr>
            <p:cNvSpPr txBox="1"/>
            <p:nvPr/>
          </p:nvSpPr>
          <p:spPr>
            <a:xfrm rot="16200000">
              <a:off x="-454707" y="3193177"/>
              <a:ext cx="1802578" cy="461665"/>
            </a:xfrm>
            <a:prstGeom prst="rect">
              <a:avLst/>
            </a:prstGeom>
            <a:noFill/>
          </p:spPr>
          <p:txBody>
            <a:bodyPr wrap="square" rtlCol="0">
              <a:spAutoFit/>
            </a:bodyPr>
            <a:lstStyle/>
            <a:p>
              <a:r>
                <a:rPr lang="en-US" sz="2400" dirty="0" err="1">
                  <a:solidFill>
                    <a:schemeClr val="bg1"/>
                  </a:solidFill>
                </a:rPr>
                <a:t>Trainerbot</a:t>
              </a:r>
              <a:endParaRPr lang="en-US" sz="2400" dirty="0">
                <a:solidFill>
                  <a:schemeClr val="bg1"/>
                </a:solidFill>
              </a:endParaRPr>
            </a:p>
          </p:txBody>
        </p:sp>
      </p:grpSp>
      <p:grpSp>
        <p:nvGrpSpPr>
          <p:cNvPr id="6" name="Group 5">
            <a:extLst>
              <a:ext uri="{FF2B5EF4-FFF2-40B4-BE49-F238E27FC236}">
                <a16:creationId xmlns:a16="http://schemas.microsoft.com/office/drawing/2014/main" id="{3EDFA00F-D7B6-46B8-B61F-289CBDDF644F}"/>
              </a:ext>
            </a:extLst>
          </p:cNvPr>
          <p:cNvGrpSpPr/>
          <p:nvPr/>
        </p:nvGrpSpPr>
        <p:grpSpPr>
          <a:xfrm>
            <a:off x="-86525" y="3"/>
            <a:ext cx="461665" cy="6858000"/>
            <a:chOff x="-100591" y="3"/>
            <a:chExt cx="461665" cy="6858000"/>
          </a:xfrm>
        </p:grpSpPr>
        <p:sp>
          <p:nvSpPr>
            <p:cNvPr id="42" name="Rectangle 41">
              <a:extLst>
                <a:ext uri="{FF2B5EF4-FFF2-40B4-BE49-F238E27FC236}">
                  <a16:creationId xmlns:a16="http://schemas.microsoft.com/office/drawing/2014/main" id="{E03A1FD1-B3A3-4472-9B33-F918F7BBCE8F}"/>
                </a:ext>
              </a:extLst>
            </p:cNvPr>
            <p:cNvSpPr/>
            <p:nvPr/>
          </p:nvSpPr>
          <p:spPr>
            <a:xfrm>
              <a:off x="4" y="3"/>
              <a:ext cx="292274"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Flowchart: Terminator 5">
              <a:extLst>
                <a:ext uri="{FF2B5EF4-FFF2-40B4-BE49-F238E27FC236}">
                  <a16:creationId xmlns:a16="http://schemas.microsoft.com/office/drawing/2014/main" id="{729AC454-EC8D-45EB-B362-0E694D7C49AD}"/>
                </a:ext>
              </a:extLst>
            </p:cNvPr>
            <p:cNvSpPr/>
            <p:nvPr/>
          </p:nvSpPr>
          <p:spPr>
            <a:xfrm>
              <a:off x="-4461" y="2071144"/>
              <a:ext cx="274706"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73BB5FD-AF48-456A-8284-D4B83B1EC6C2}"/>
                </a:ext>
              </a:extLst>
            </p:cNvPr>
            <p:cNvSpPr txBox="1"/>
            <p:nvPr/>
          </p:nvSpPr>
          <p:spPr>
            <a:xfrm rot="16200000">
              <a:off x="-695159" y="3406692"/>
              <a:ext cx="1650802" cy="461665"/>
            </a:xfrm>
            <a:prstGeom prst="rect">
              <a:avLst/>
            </a:prstGeom>
            <a:noFill/>
          </p:spPr>
          <p:txBody>
            <a:bodyPr wrap="square" rtlCol="0">
              <a:spAutoFit/>
            </a:bodyPr>
            <a:lstStyle/>
            <a:p>
              <a:r>
                <a:rPr lang="en-US" sz="2400" dirty="0">
                  <a:solidFill>
                    <a:schemeClr val="bg1"/>
                  </a:solidFill>
                </a:rPr>
                <a:t>Survey Bot</a:t>
              </a:r>
            </a:p>
          </p:txBody>
        </p:sp>
      </p:grpSp>
      <p:grpSp>
        <p:nvGrpSpPr>
          <p:cNvPr id="45" name="Group 44">
            <a:extLst>
              <a:ext uri="{FF2B5EF4-FFF2-40B4-BE49-F238E27FC236}">
                <a16:creationId xmlns:a16="http://schemas.microsoft.com/office/drawing/2014/main" id="{5D0F75E8-3719-459A-B9C7-AD8EF9B41221}"/>
              </a:ext>
            </a:extLst>
          </p:cNvPr>
          <p:cNvGrpSpPr/>
          <p:nvPr/>
        </p:nvGrpSpPr>
        <p:grpSpPr>
          <a:xfrm>
            <a:off x="9930367" y="-4992"/>
            <a:ext cx="613701" cy="6858000"/>
            <a:chOff x="0" y="0"/>
            <a:chExt cx="613701" cy="6858000"/>
          </a:xfrm>
        </p:grpSpPr>
        <p:sp>
          <p:nvSpPr>
            <p:cNvPr id="62" name="Rectangle 61">
              <a:extLst>
                <a:ext uri="{FF2B5EF4-FFF2-40B4-BE49-F238E27FC236}">
                  <a16:creationId xmlns:a16="http://schemas.microsoft.com/office/drawing/2014/main" id="{AE4E93BD-A3F3-486A-92E6-F8E898247CED}"/>
                </a:ext>
              </a:extLst>
            </p:cNvPr>
            <p:cNvSpPr/>
            <p:nvPr/>
          </p:nvSpPr>
          <p:spPr>
            <a:xfrm>
              <a:off x="0" y="0"/>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Flowchart: Terminator 5">
              <a:extLst>
                <a:ext uri="{FF2B5EF4-FFF2-40B4-BE49-F238E27FC236}">
                  <a16:creationId xmlns:a16="http://schemas.microsoft.com/office/drawing/2014/main" id="{FE735A83-A318-422D-917E-4462CA218F91}"/>
                </a:ext>
              </a:extLst>
            </p:cNvPr>
            <p:cNvSpPr/>
            <p:nvPr/>
          </p:nvSpPr>
          <p:spPr>
            <a:xfrm>
              <a:off x="79943" y="2071141"/>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FAAF01E5-DAF9-483A-BF1E-09D5DE9CED95}"/>
                </a:ext>
              </a:extLst>
            </p:cNvPr>
            <p:cNvSpPr/>
            <p:nvPr/>
          </p:nvSpPr>
          <p:spPr>
            <a:xfrm>
              <a:off x="1" y="3424010"/>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TextBox 67">
              <a:extLst>
                <a:ext uri="{FF2B5EF4-FFF2-40B4-BE49-F238E27FC236}">
                  <a16:creationId xmlns:a16="http://schemas.microsoft.com/office/drawing/2014/main" id="{8164EB6D-2801-4442-AE68-41B524677798}"/>
                </a:ext>
              </a:extLst>
            </p:cNvPr>
            <p:cNvSpPr txBox="1"/>
            <p:nvPr/>
          </p:nvSpPr>
          <p:spPr>
            <a:xfrm rot="16200000">
              <a:off x="-442532" y="3200977"/>
              <a:ext cx="1650802" cy="461665"/>
            </a:xfrm>
            <a:prstGeom prst="rect">
              <a:avLst/>
            </a:prstGeom>
            <a:noFill/>
          </p:spPr>
          <p:txBody>
            <a:bodyPr wrap="square" rtlCol="0">
              <a:spAutoFit/>
            </a:bodyPr>
            <a:lstStyle/>
            <a:p>
              <a:r>
                <a:rPr lang="en-US" sz="2400" dirty="0">
                  <a:solidFill>
                    <a:schemeClr val="bg1"/>
                  </a:solidFill>
                </a:rPr>
                <a:t>Survey Bot</a:t>
              </a:r>
            </a:p>
          </p:txBody>
        </p:sp>
      </p:grpSp>
      <p:sp>
        <p:nvSpPr>
          <p:cNvPr id="69" name="Rectangle 68">
            <a:extLst>
              <a:ext uri="{FF2B5EF4-FFF2-40B4-BE49-F238E27FC236}">
                <a16:creationId xmlns:a16="http://schemas.microsoft.com/office/drawing/2014/main" id="{CF5AA1E9-2719-4FF9-A451-F471DCB9B5AD}"/>
              </a:ext>
            </a:extLst>
          </p:cNvPr>
          <p:cNvSpPr/>
          <p:nvPr/>
        </p:nvSpPr>
        <p:spPr>
          <a:xfrm>
            <a:off x="37741" y="239152"/>
            <a:ext cx="9863482" cy="61424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0" name="Title 1">
            <a:extLst>
              <a:ext uri="{FF2B5EF4-FFF2-40B4-BE49-F238E27FC236}">
                <a16:creationId xmlns:a16="http://schemas.microsoft.com/office/drawing/2014/main" id="{FA84D8FF-A5D4-4953-9A9A-2980D413C25F}"/>
              </a:ext>
            </a:extLst>
          </p:cNvPr>
          <p:cNvSpPr txBox="1">
            <a:spLocks/>
          </p:cNvSpPr>
          <p:nvPr/>
        </p:nvSpPr>
        <p:spPr>
          <a:xfrm>
            <a:off x="1364569" y="381532"/>
            <a:ext cx="7846994" cy="6569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Available Features – Survey Bot</a:t>
            </a:r>
          </a:p>
        </p:txBody>
      </p:sp>
      <p:graphicFrame>
        <p:nvGraphicFramePr>
          <p:cNvPr id="7" name="Diagram 6">
            <a:extLst>
              <a:ext uri="{FF2B5EF4-FFF2-40B4-BE49-F238E27FC236}">
                <a16:creationId xmlns:a16="http://schemas.microsoft.com/office/drawing/2014/main" id="{B970885A-A417-4D04-A3C4-2C93763C4C3A}"/>
              </a:ext>
            </a:extLst>
          </p:cNvPr>
          <p:cNvGraphicFramePr/>
          <p:nvPr>
            <p:extLst>
              <p:ext uri="{D42A27DB-BD31-4B8C-83A1-F6EECF244321}">
                <p14:modId xmlns:p14="http://schemas.microsoft.com/office/powerpoint/2010/main" val="3295943723"/>
              </p:ext>
            </p:extLst>
          </p:nvPr>
        </p:nvGraphicFramePr>
        <p:xfrm>
          <a:off x="193550" y="1375251"/>
          <a:ext cx="9547700" cy="44347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13518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1.25E-6 0 L 0.84062 -0.00069 " pathEditMode="relative" rAng="0" ptsTypes="AA">
                                      <p:cBhvr>
                                        <p:cTn id="20" dur="2000" fill="hold"/>
                                        <p:tgtEl>
                                          <p:spTgt spid="6"/>
                                        </p:tgtEl>
                                        <p:attrNameLst>
                                          <p:attrName>ppt_x</p:attrName>
                                          <p:attrName>ppt_y</p:attrName>
                                        </p:attrNameLst>
                                      </p:cBhvr>
                                      <p:rCtr x="42031" y="-46"/>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anim calcmode="lin" valueType="num">
                                      <p:cBhvr>
                                        <p:cTn id="29" dur="1000" fill="hold"/>
                                        <p:tgtEl>
                                          <p:spTgt spid="69"/>
                                        </p:tgtEl>
                                        <p:attrNameLst>
                                          <p:attrName>ppt_w</p:attrName>
                                        </p:attrNameLst>
                                      </p:cBhvr>
                                      <p:tavLst>
                                        <p:tav tm="0">
                                          <p:val>
                                            <p:strVal val="#ppt_w*0.70"/>
                                          </p:val>
                                        </p:tav>
                                        <p:tav tm="100000">
                                          <p:val>
                                            <p:strVal val="#ppt_w"/>
                                          </p:val>
                                        </p:tav>
                                      </p:tavLst>
                                    </p:anim>
                                    <p:anim calcmode="lin" valueType="num">
                                      <p:cBhvr>
                                        <p:cTn id="30" dur="1000" fill="hold"/>
                                        <p:tgtEl>
                                          <p:spTgt spid="69"/>
                                        </p:tgtEl>
                                        <p:attrNameLst>
                                          <p:attrName>ppt_h</p:attrName>
                                        </p:attrNameLst>
                                      </p:cBhvr>
                                      <p:tavLst>
                                        <p:tav tm="0">
                                          <p:val>
                                            <p:strVal val="#ppt_h"/>
                                          </p:val>
                                        </p:tav>
                                        <p:tav tm="100000">
                                          <p:val>
                                            <p:strVal val="#ppt_h"/>
                                          </p:val>
                                        </p:tav>
                                      </p:tavLst>
                                    </p:anim>
                                    <p:animEffect transition="in" filter="fade">
                                      <p:cBhvr>
                                        <p:cTn id="31" dur="10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69" grpId="0" animBg="1"/>
      <p:bldP spid="70" grpId="0"/>
      <p:bldGraphic spid="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EA25-2F05-4632-8DC0-27C64F7413CB}"/>
              </a:ext>
            </a:extLst>
          </p:cNvPr>
          <p:cNvSpPr>
            <a:spLocks noGrp="1"/>
          </p:cNvSpPr>
          <p:nvPr>
            <p:ph type="title"/>
          </p:nvPr>
        </p:nvSpPr>
        <p:spPr/>
        <p:txBody>
          <a:bodyPr/>
          <a:lstStyle/>
          <a:p>
            <a:endParaRPr lang="en-US">
              <a:latin typeface="+mn-lt"/>
            </a:endParaRPr>
          </a:p>
        </p:txBody>
      </p:sp>
      <p:sp>
        <p:nvSpPr>
          <p:cNvPr id="3" name="Content Placeholder 2">
            <a:extLst>
              <a:ext uri="{FF2B5EF4-FFF2-40B4-BE49-F238E27FC236}">
                <a16:creationId xmlns:a16="http://schemas.microsoft.com/office/drawing/2014/main" id="{FBC64350-AFE9-4D0D-8FF6-21746F88AFF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A028A45-67C0-405A-BC9E-B8CBDC78F3EC}"/>
              </a:ext>
            </a:extLst>
          </p:cNvPr>
          <p:cNvSpPr>
            <a:spLocks noGrp="1"/>
          </p:cNvSpPr>
          <p:nvPr>
            <p:ph type="sldNum" sz="quarter" idx="12"/>
          </p:nvPr>
        </p:nvSpPr>
        <p:spPr/>
        <p:txBody>
          <a:bodyPr/>
          <a:lstStyle/>
          <a:p>
            <a:pPr>
              <a:defRPr/>
            </a:pPr>
            <a:fld id="{F1717ED5-0297-D648-869D-7CAF05E0201E}" type="slidenum">
              <a:rPr lang="en-GB" altLang="en-US" smtClean="0">
                <a:latin typeface="+mn-lt"/>
              </a:rPr>
              <a:pPr>
                <a:defRPr/>
              </a:pPr>
              <a:t>16</a:t>
            </a:fld>
            <a:endParaRPr lang="en-GB" altLang="en-US" dirty="0">
              <a:latin typeface="+mn-lt"/>
            </a:endParaRPr>
          </a:p>
        </p:txBody>
      </p:sp>
      <p:sp>
        <p:nvSpPr>
          <p:cNvPr id="133" name="Rectangle 132">
            <a:extLst>
              <a:ext uri="{FF2B5EF4-FFF2-40B4-BE49-F238E27FC236}">
                <a16:creationId xmlns:a16="http://schemas.microsoft.com/office/drawing/2014/main" id="{E522A957-1CC5-4F45-A39F-1C2481F997DB}"/>
              </a:ext>
            </a:extLst>
          </p:cNvPr>
          <p:cNvSpPr/>
          <p:nvPr/>
        </p:nvSpPr>
        <p:spPr>
          <a:xfrm>
            <a:off x="-29347" y="494719"/>
            <a:ext cx="12250624" cy="212411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a:extLst>
              <a:ext uri="{FF2B5EF4-FFF2-40B4-BE49-F238E27FC236}">
                <a16:creationId xmlns:a16="http://schemas.microsoft.com/office/drawing/2014/main" id="{B933E65E-38E1-4AAD-90C9-B21670EF7D9A}"/>
              </a:ext>
            </a:extLst>
          </p:cNvPr>
          <p:cNvSpPr/>
          <p:nvPr/>
        </p:nvSpPr>
        <p:spPr>
          <a:xfrm>
            <a:off x="-28895" y="2617419"/>
            <a:ext cx="12264685" cy="212411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3CC2E8CE-13D8-47A0-923F-0323CA225797}"/>
              </a:ext>
            </a:extLst>
          </p:cNvPr>
          <p:cNvSpPr/>
          <p:nvPr/>
        </p:nvSpPr>
        <p:spPr>
          <a:xfrm>
            <a:off x="-751" y="4741622"/>
            <a:ext cx="12222475" cy="21459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965CE4B6-336B-425D-8690-8360B89C1BB2}"/>
              </a:ext>
            </a:extLst>
          </p:cNvPr>
          <p:cNvGrpSpPr/>
          <p:nvPr/>
        </p:nvGrpSpPr>
        <p:grpSpPr>
          <a:xfrm>
            <a:off x="611938" y="2575240"/>
            <a:ext cx="1617785" cy="1482236"/>
            <a:chOff x="778395" y="2546168"/>
            <a:chExt cx="1617785" cy="1482236"/>
          </a:xfrm>
        </p:grpSpPr>
        <p:sp>
          <p:nvSpPr>
            <p:cNvPr id="137" name="Rectangle: Rounded Corners 136">
              <a:extLst>
                <a:ext uri="{FF2B5EF4-FFF2-40B4-BE49-F238E27FC236}">
                  <a16:creationId xmlns:a16="http://schemas.microsoft.com/office/drawing/2014/main" id="{93DEBD46-EFAC-4D58-A040-F8F54C2D92AB}"/>
                </a:ext>
              </a:extLst>
            </p:cNvPr>
            <p:cNvSpPr/>
            <p:nvPr/>
          </p:nvSpPr>
          <p:spPr>
            <a:xfrm>
              <a:off x="843682" y="3110672"/>
              <a:ext cx="1459319" cy="8581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138" name="TextBox 137">
              <a:extLst>
                <a:ext uri="{FF2B5EF4-FFF2-40B4-BE49-F238E27FC236}">
                  <a16:creationId xmlns:a16="http://schemas.microsoft.com/office/drawing/2014/main" id="{A0D6CCAD-503A-4A08-AF35-179E7FE37B79}"/>
                </a:ext>
              </a:extLst>
            </p:cNvPr>
            <p:cNvSpPr txBox="1"/>
            <p:nvPr/>
          </p:nvSpPr>
          <p:spPr>
            <a:xfrm>
              <a:off x="778395" y="3443629"/>
              <a:ext cx="1617785" cy="584775"/>
            </a:xfrm>
            <a:prstGeom prst="rect">
              <a:avLst/>
            </a:prstGeom>
            <a:noFill/>
          </p:spPr>
          <p:txBody>
            <a:bodyPr wrap="square" rtlCol="0">
              <a:spAutoFit/>
            </a:bodyPr>
            <a:lstStyle/>
            <a:p>
              <a:pPr algn="ctr"/>
              <a:r>
                <a:rPr lang="en-US" sz="1600" dirty="0"/>
                <a:t>Email Download </a:t>
              </a:r>
            </a:p>
            <a:p>
              <a:pPr algn="ctr"/>
              <a:r>
                <a:rPr lang="en-US" sz="1600" dirty="0"/>
                <a:t>Scheduler</a:t>
              </a:r>
            </a:p>
          </p:txBody>
        </p:sp>
        <p:grpSp>
          <p:nvGrpSpPr>
            <p:cNvPr id="139" name="Group 138">
              <a:extLst>
                <a:ext uri="{FF2B5EF4-FFF2-40B4-BE49-F238E27FC236}">
                  <a16:creationId xmlns:a16="http://schemas.microsoft.com/office/drawing/2014/main" id="{937F812B-5D87-4650-9B00-15D1623153EF}"/>
                </a:ext>
              </a:extLst>
            </p:cNvPr>
            <p:cNvGrpSpPr/>
            <p:nvPr/>
          </p:nvGrpSpPr>
          <p:grpSpPr>
            <a:xfrm>
              <a:off x="952028" y="2546168"/>
              <a:ext cx="1186110" cy="982790"/>
              <a:chOff x="2060918" y="115597"/>
              <a:chExt cx="1134794" cy="851096"/>
            </a:xfrm>
          </p:grpSpPr>
          <p:pic>
            <p:nvPicPr>
              <p:cNvPr id="140" name="Picture 139">
                <a:extLst>
                  <a:ext uri="{FF2B5EF4-FFF2-40B4-BE49-F238E27FC236}">
                    <a16:creationId xmlns:a16="http://schemas.microsoft.com/office/drawing/2014/main" id="{91ED84D0-0673-4003-A1CE-9A81036E819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60918" y="115597"/>
                <a:ext cx="1134794" cy="851096"/>
              </a:xfrm>
              <a:prstGeom prst="rect">
                <a:avLst/>
              </a:prstGeom>
            </p:spPr>
          </p:pic>
          <p:pic>
            <p:nvPicPr>
              <p:cNvPr id="141" name="Picture 140">
                <a:extLst>
                  <a:ext uri="{FF2B5EF4-FFF2-40B4-BE49-F238E27FC236}">
                    <a16:creationId xmlns:a16="http://schemas.microsoft.com/office/drawing/2014/main" id="{F793563B-CCE7-4F09-9A73-A34454382F2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38564" y="580902"/>
                <a:ext cx="354292" cy="354292"/>
              </a:xfrm>
              <a:prstGeom prst="rect">
                <a:avLst/>
              </a:prstGeom>
            </p:spPr>
          </p:pic>
        </p:grpSp>
      </p:grpSp>
      <p:sp>
        <p:nvSpPr>
          <p:cNvPr id="142" name="Rectangle: Rounded Corners 141">
            <a:extLst>
              <a:ext uri="{FF2B5EF4-FFF2-40B4-BE49-F238E27FC236}">
                <a16:creationId xmlns:a16="http://schemas.microsoft.com/office/drawing/2014/main" id="{DE281AF8-DFA5-4573-9A9C-E9E2E3AE5A65}"/>
              </a:ext>
            </a:extLst>
          </p:cNvPr>
          <p:cNvSpPr/>
          <p:nvPr/>
        </p:nvSpPr>
        <p:spPr>
          <a:xfrm>
            <a:off x="8432504" y="3052020"/>
            <a:ext cx="1842866" cy="11761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143" name="TextBox 142">
            <a:extLst>
              <a:ext uri="{FF2B5EF4-FFF2-40B4-BE49-F238E27FC236}">
                <a16:creationId xmlns:a16="http://schemas.microsoft.com/office/drawing/2014/main" id="{06D7B399-8B8E-42E8-BBCE-71F461BE9E29}"/>
              </a:ext>
            </a:extLst>
          </p:cNvPr>
          <p:cNvSpPr txBox="1"/>
          <p:nvPr/>
        </p:nvSpPr>
        <p:spPr>
          <a:xfrm>
            <a:off x="8346634" y="3397150"/>
            <a:ext cx="2015523" cy="830997"/>
          </a:xfrm>
          <a:prstGeom prst="rect">
            <a:avLst/>
          </a:prstGeom>
          <a:noFill/>
        </p:spPr>
        <p:txBody>
          <a:bodyPr wrap="square" rtlCol="0">
            <a:spAutoFit/>
          </a:bodyPr>
          <a:lstStyle/>
          <a:p>
            <a:pPr algn="ctr"/>
            <a:r>
              <a:rPr lang="en-US" sz="1600" dirty="0"/>
              <a:t>Create and Send Email Response </a:t>
            </a:r>
          </a:p>
          <a:p>
            <a:pPr algn="ctr"/>
            <a:r>
              <a:rPr lang="en-US" sz="1600" dirty="0"/>
              <a:t>and User Review</a:t>
            </a:r>
          </a:p>
        </p:txBody>
      </p:sp>
      <p:grpSp>
        <p:nvGrpSpPr>
          <p:cNvPr id="144" name="Group 143">
            <a:extLst>
              <a:ext uri="{FF2B5EF4-FFF2-40B4-BE49-F238E27FC236}">
                <a16:creationId xmlns:a16="http://schemas.microsoft.com/office/drawing/2014/main" id="{A057DFC1-4349-455C-A9C0-A84DB05D5A5B}"/>
              </a:ext>
            </a:extLst>
          </p:cNvPr>
          <p:cNvGrpSpPr/>
          <p:nvPr/>
        </p:nvGrpSpPr>
        <p:grpSpPr>
          <a:xfrm>
            <a:off x="2170687" y="729102"/>
            <a:ext cx="1842867" cy="1167695"/>
            <a:chOff x="2891934" y="729101"/>
            <a:chExt cx="1842867" cy="1167695"/>
          </a:xfrm>
        </p:grpSpPr>
        <p:sp>
          <p:nvSpPr>
            <p:cNvPr id="145" name="Rectangle: Rounded Corners 144">
              <a:extLst>
                <a:ext uri="{FF2B5EF4-FFF2-40B4-BE49-F238E27FC236}">
                  <a16:creationId xmlns:a16="http://schemas.microsoft.com/office/drawing/2014/main" id="{2135665A-2D0A-488B-82FE-E5931141B756}"/>
                </a:ext>
              </a:extLst>
            </p:cNvPr>
            <p:cNvSpPr/>
            <p:nvPr/>
          </p:nvSpPr>
          <p:spPr>
            <a:xfrm>
              <a:off x="2891934" y="1038666"/>
              <a:ext cx="1842867" cy="8581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46" name="TextBox 145">
              <a:extLst>
                <a:ext uri="{FF2B5EF4-FFF2-40B4-BE49-F238E27FC236}">
                  <a16:creationId xmlns:a16="http://schemas.microsoft.com/office/drawing/2014/main" id="{61F15282-FFA4-453C-9703-4CC4C4F57BF4}"/>
                </a:ext>
              </a:extLst>
            </p:cNvPr>
            <p:cNvSpPr txBox="1"/>
            <p:nvPr/>
          </p:nvSpPr>
          <p:spPr>
            <a:xfrm>
              <a:off x="3044228" y="1329419"/>
              <a:ext cx="1617785" cy="338554"/>
            </a:xfrm>
            <a:prstGeom prst="rect">
              <a:avLst/>
            </a:prstGeom>
            <a:noFill/>
          </p:spPr>
          <p:txBody>
            <a:bodyPr wrap="square" rtlCol="0">
              <a:spAutoFit/>
            </a:bodyPr>
            <a:lstStyle/>
            <a:p>
              <a:pPr algn="ctr"/>
              <a:r>
                <a:rPr lang="en-US" sz="1600" dirty="0"/>
                <a:t>Email Extraction</a:t>
              </a:r>
            </a:p>
          </p:txBody>
        </p:sp>
        <p:pic>
          <p:nvPicPr>
            <p:cNvPr id="147" name="Picture 146">
              <a:extLst>
                <a:ext uri="{FF2B5EF4-FFF2-40B4-BE49-F238E27FC236}">
                  <a16:creationId xmlns:a16="http://schemas.microsoft.com/office/drawing/2014/main" id="{F41EFE94-2C3B-40A3-9304-93F9AF2DC56D}"/>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311516" y="729101"/>
              <a:ext cx="937287" cy="636016"/>
            </a:xfrm>
            <a:prstGeom prst="rect">
              <a:avLst/>
            </a:prstGeom>
          </p:spPr>
        </p:pic>
      </p:grpSp>
      <p:grpSp>
        <p:nvGrpSpPr>
          <p:cNvPr id="148" name="Group 147">
            <a:extLst>
              <a:ext uri="{FF2B5EF4-FFF2-40B4-BE49-F238E27FC236}">
                <a16:creationId xmlns:a16="http://schemas.microsoft.com/office/drawing/2014/main" id="{882A7565-A661-480A-91FE-9E6A15AC10E6}"/>
              </a:ext>
            </a:extLst>
          </p:cNvPr>
          <p:cNvGrpSpPr/>
          <p:nvPr/>
        </p:nvGrpSpPr>
        <p:grpSpPr>
          <a:xfrm>
            <a:off x="2346788" y="2565087"/>
            <a:ext cx="1617785" cy="1448329"/>
            <a:chOff x="2669476" y="2520473"/>
            <a:chExt cx="1617785" cy="1448329"/>
          </a:xfrm>
        </p:grpSpPr>
        <p:sp>
          <p:nvSpPr>
            <p:cNvPr id="149" name="Rectangle: Rounded Corners 148">
              <a:extLst>
                <a:ext uri="{FF2B5EF4-FFF2-40B4-BE49-F238E27FC236}">
                  <a16:creationId xmlns:a16="http://schemas.microsoft.com/office/drawing/2014/main" id="{683ECC6E-B9ED-47F5-A091-050ADF310598}"/>
                </a:ext>
              </a:extLst>
            </p:cNvPr>
            <p:cNvSpPr/>
            <p:nvPr/>
          </p:nvSpPr>
          <p:spPr>
            <a:xfrm>
              <a:off x="2682810" y="3104370"/>
              <a:ext cx="1536316" cy="8581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150" name="TextBox 149">
              <a:extLst>
                <a:ext uri="{FF2B5EF4-FFF2-40B4-BE49-F238E27FC236}">
                  <a16:creationId xmlns:a16="http://schemas.microsoft.com/office/drawing/2014/main" id="{5DAEDBFD-C0CB-419B-9163-E77566C4494D}"/>
                </a:ext>
              </a:extLst>
            </p:cNvPr>
            <p:cNvSpPr txBox="1"/>
            <p:nvPr/>
          </p:nvSpPr>
          <p:spPr>
            <a:xfrm>
              <a:off x="2669476" y="3384027"/>
              <a:ext cx="1617785" cy="584775"/>
            </a:xfrm>
            <a:prstGeom prst="rect">
              <a:avLst/>
            </a:prstGeom>
            <a:noFill/>
          </p:spPr>
          <p:txBody>
            <a:bodyPr wrap="square" rtlCol="0">
              <a:spAutoFit/>
            </a:bodyPr>
            <a:lstStyle/>
            <a:p>
              <a:pPr algn="ctr"/>
              <a:r>
                <a:rPr lang="en-US" sz="1600" dirty="0"/>
                <a:t>Entity Extraction from Email</a:t>
              </a:r>
            </a:p>
          </p:txBody>
        </p:sp>
        <p:pic>
          <p:nvPicPr>
            <p:cNvPr id="151" name="Picture 150">
              <a:extLst>
                <a:ext uri="{FF2B5EF4-FFF2-40B4-BE49-F238E27FC236}">
                  <a16:creationId xmlns:a16="http://schemas.microsoft.com/office/drawing/2014/main" id="{FD9BF68A-06D2-4CBC-9B2D-72F64B2D84D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901198" y="2520473"/>
              <a:ext cx="1090094" cy="937481"/>
            </a:xfrm>
            <a:prstGeom prst="rect">
              <a:avLst/>
            </a:prstGeom>
          </p:spPr>
        </p:pic>
      </p:grpSp>
      <p:sp>
        <p:nvSpPr>
          <p:cNvPr id="152" name="Rectangle 151">
            <a:extLst>
              <a:ext uri="{FF2B5EF4-FFF2-40B4-BE49-F238E27FC236}">
                <a16:creationId xmlns:a16="http://schemas.microsoft.com/office/drawing/2014/main" id="{EF064D00-2049-49BA-B5C0-02302DC01E87}"/>
              </a:ext>
            </a:extLst>
          </p:cNvPr>
          <p:cNvSpPr/>
          <p:nvPr/>
        </p:nvSpPr>
        <p:spPr>
          <a:xfrm>
            <a:off x="1588" y="508786"/>
            <a:ext cx="464234" cy="212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90B97A13-1065-4517-97D7-4F8931377054}"/>
              </a:ext>
            </a:extLst>
          </p:cNvPr>
          <p:cNvSpPr/>
          <p:nvPr/>
        </p:nvSpPr>
        <p:spPr>
          <a:xfrm>
            <a:off x="-760" y="2644731"/>
            <a:ext cx="464234" cy="21217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C7BDC53F-5745-43BF-A30D-981C50022A4D}"/>
              </a:ext>
            </a:extLst>
          </p:cNvPr>
          <p:cNvSpPr/>
          <p:nvPr/>
        </p:nvSpPr>
        <p:spPr>
          <a:xfrm>
            <a:off x="-3103" y="4752538"/>
            <a:ext cx="464234" cy="21217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5" name="Picture 154">
            <a:extLst>
              <a:ext uri="{FF2B5EF4-FFF2-40B4-BE49-F238E27FC236}">
                <a16:creationId xmlns:a16="http://schemas.microsoft.com/office/drawing/2014/main" id="{30FCEB5E-22B9-4EBE-90D4-1405AD17E804}"/>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rot="16200000">
            <a:off x="-8642" y="4136231"/>
            <a:ext cx="501274" cy="501274"/>
          </a:xfrm>
          <a:prstGeom prst="rect">
            <a:avLst/>
          </a:prstGeom>
        </p:spPr>
      </p:pic>
      <p:sp>
        <p:nvSpPr>
          <p:cNvPr id="156" name="TextBox 155">
            <a:extLst>
              <a:ext uri="{FF2B5EF4-FFF2-40B4-BE49-F238E27FC236}">
                <a16:creationId xmlns:a16="http://schemas.microsoft.com/office/drawing/2014/main" id="{411BCF6D-ABB3-456C-B209-52D8F3DAFB25}"/>
              </a:ext>
            </a:extLst>
          </p:cNvPr>
          <p:cNvSpPr txBox="1"/>
          <p:nvPr/>
        </p:nvSpPr>
        <p:spPr>
          <a:xfrm rot="16200000">
            <a:off x="-847085" y="2871118"/>
            <a:ext cx="1967439" cy="523220"/>
          </a:xfrm>
          <a:prstGeom prst="rect">
            <a:avLst/>
          </a:prstGeom>
          <a:noFill/>
        </p:spPr>
        <p:txBody>
          <a:bodyPr wrap="square" rtlCol="0">
            <a:spAutoFit/>
          </a:bodyPr>
          <a:lstStyle/>
          <a:p>
            <a:pPr marL="171450" indent="-171450">
              <a:buFontTx/>
              <a:buChar char="-"/>
            </a:pPr>
            <a:endParaRPr lang="en-US" sz="1400" b="1" dirty="0">
              <a:solidFill>
                <a:schemeClr val="bg1"/>
              </a:solidFill>
            </a:endParaRPr>
          </a:p>
          <a:p>
            <a:r>
              <a:rPr lang="en-US" sz="1400" dirty="0">
                <a:solidFill>
                  <a:schemeClr val="bg1"/>
                </a:solidFill>
              </a:rPr>
              <a:t>CCE Framework</a:t>
            </a:r>
          </a:p>
        </p:txBody>
      </p:sp>
      <p:sp>
        <p:nvSpPr>
          <p:cNvPr id="157" name="TextBox 156">
            <a:extLst>
              <a:ext uri="{FF2B5EF4-FFF2-40B4-BE49-F238E27FC236}">
                <a16:creationId xmlns:a16="http://schemas.microsoft.com/office/drawing/2014/main" id="{55CBA382-BC7A-41D5-8211-1F0B940EA079}"/>
              </a:ext>
            </a:extLst>
          </p:cNvPr>
          <p:cNvSpPr txBox="1"/>
          <p:nvPr/>
        </p:nvSpPr>
        <p:spPr>
          <a:xfrm rot="16200000">
            <a:off x="-771919" y="5591826"/>
            <a:ext cx="1936555" cy="307777"/>
          </a:xfrm>
          <a:prstGeom prst="rect">
            <a:avLst/>
          </a:prstGeom>
          <a:noFill/>
        </p:spPr>
        <p:txBody>
          <a:bodyPr wrap="square" rtlCol="0">
            <a:spAutoFit/>
          </a:bodyPr>
          <a:lstStyle/>
          <a:p>
            <a:pPr algn="ctr"/>
            <a:r>
              <a:rPr lang="en-US" sz="1400" dirty="0">
                <a:solidFill>
                  <a:schemeClr val="bg1"/>
                </a:solidFill>
              </a:rPr>
              <a:t>Cognitive APIs</a:t>
            </a:r>
          </a:p>
        </p:txBody>
      </p:sp>
      <p:pic>
        <p:nvPicPr>
          <p:cNvPr id="158" name="Picture 157">
            <a:extLst>
              <a:ext uri="{FF2B5EF4-FFF2-40B4-BE49-F238E27FC236}">
                <a16:creationId xmlns:a16="http://schemas.microsoft.com/office/drawing/2014/main" id="{F4DFAFB5-D605-4FE3-AF3B-7D5445D1FC7C}"/>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rot="16200000">
            <a:off x="-58270" y="2152739"/>
            <a:ext cx="613196" cy="453018"/>
          </a:xfrm>
          <a:prstGeom prst="rect">
            <a:avLst/>
          </a:prstGeom>
        </p:spPr>
      </p:pic>
      <p:sp>
        <p:nvSpPr>
          <p:cNvPr id="159" name="TextBox 158">
            <a:extLst>
              <a:ext uri="{FF2B5EF4-FFF2-40B4-BE49-F238E27FC236}">
                <a16:creationId xmlns:a16="http://schemas.microsoft.com/office/drawing/2014/main" id="{035B820F-D2A1-49D2-B526-03675BE17B5E}"/>
              </a:ext>
            </a:extLst>
          </p:cNvPr>
          <p:cNvSpPr txBox="1"/>
          <p:nvPr/>
        </p:nvSpPr>
        <p:spPr>
          <a:xfrm rot="16200000">
            <a:off x="-854513" y="968661"/>
            <a:ext cx="1967439" cy="738664"/>
          </a:xfrm>
          <a:prstGeom prst="rect">
            <a:avLst/>
          </a:prstGeom>
          <a:noFill/>
        </p:spPr>
        <p:txBody>
          <a:bodyPr wrap="square" rtlCol="0">
            <a:spAutoFit/>
          </a:bodyPr>
          <a:lstStyle/>
          <a:p>
            <a:pPr marL="171450" indent="-171450" algn="ctr">
              <a:buFontTx/>
              <a:buChar char="-"/>
            </a:pPr>
            <a:endParaRPr lang="en-US" sz="1400" dirty="0">
              <a:solidFill>
                <a:schemeClr val="bg1"/>
              </a:solidFill>
            </a:endParaRPr>
          </a:p>
          <a:p>
            <a:pPr algn="ctr"/>
            <a:r>
              <a:rPr lang="en-US" sz="1400" dirty="0">
                <a:solidFill>
                  <a:schemeClr val="bg1"/>
                </a:solidFill>
              </a:rPr>
              <a:t>Client </a:t>
            </a:r>
          </a:p>
          <a:p>
            <a:pPr algn="ctr"/>
            <a:r>
              <a:rPr lang="en-US" sz="1400" dirty="0">
                <a:solidFill>
                  <a:schemeClr val="bg1"/>
                </a:solidFill>
              </a:rPr>
              <a:t>Enterprise System</a:t>
            </a:r>
          </a:p>
        </p:txBody>
      </p:sp>
      <p:cxnSp>
        <p:nvCxnSpPr>
          <p:cNvPr id="160" name="Straight Connector 159">
            <a:extLst>
              <a:ext uri="{FF2B5EF4-FFF2-40B4-BE49-F238E27FC236}">
                <a16:creationId xmlns:a16="http://schemas.microsoft.com/office/drawing/2014/main" id="{D20E00CB-ACE1-4335-8BD4-5D751984A70C}"/>
              </a:ext>
            </a:extLst>
          </p:cNvPr>
          <p:cNvCxnSpPr/>
          <p:nvPr/>
        </p:nvCxnSpPr>
        <p:spPr>
          <a:xfrm flipV="1">
            <a:off x="1363543" y="1427800"/>
            <a:ext cx="6594" cy="12533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5ABD2107-FDE9-48EF-9FD6-157B0FACF7DE}"/>
              </a:ext>
            </a:extLst>
          </p:cNvPr>
          <p:cNvCxnSpPr/>
          <p:nvPr/>
        </p:nvCxnSpPr>
        <p:spPr>
          <a:xfrm>
            <a:off x="1367328" y="1441736"/>
            <a:ext cx="7797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EF254939-F618-4E03-B885-5FF51B50BA77}"/>
              </a:ext>
            </a:extLst>
          </p:cNvPr>
          <p:cNvCxnSpPr/>
          <p:nvPr/>
        </p:nvCxnSpPr>
        <p:spPr>
          <a:xfrm>
            <a:off x="3091771" y="1909927"/>
            <a:ext cx="6981" cy="703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68FAF5F7-E9F5-4830-862F-500EFC5A7FC6}"/>
              </a:ext>
            </a:extLst>
          </p:cNvPr>
          <p:cNvCxnSpPr>
            <a:cxnSpLocks/>
          </p:cNvCxnSpPr>
          <p:nvPr/>
        </p:nvCxnSpPr>
        <p:spPr>
          <a:xfrm>
            <a:off x="3896437" y="3576305"/>
            <a:ext cx="297634" cy="43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F4796F81-7477-4B43-BD63-5F959197BB57}"/>
              </a:ext>
            </a:extLst>
          </p:cNvPr>
          <p:cNvCxnSpPr>
            <a:cxnSpLocks/>
          </p:cNvCxnSpPr>
          <p:nvPr/>
        </p:nvCxnSpPr>
        <p:spPr>
          <a:xfrm>
            <a:off x="8045359" y="3576305"/>
            <a:ext cx="385855" cy="9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65" name="Picture 164">
            <a:extLst>
              <a:ext uri="{FF2B5EF4-FFF2-40B4-BE49-F238E27FC236}">
                <a16:creationId xmlns:a16="http://schemas.microsoft.com/office/drawing/2014/main" id="{5409AF71-1F5A-429B-A3F1-14677E44749C}"/>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9035738" y="2781888"/>
            <a:ext cx="1010337" cy="647756"/>
          </a:xfrm>
          <a:prstGeom prst="rect">
            <a:avLst/>
          </a:prstGeom>
        </p:spPr>
      </p:pic>
      <p:pic>
        <p:nvPicPr>
          <p:cNvPr id="166" name="Picture 165">
            <a:extLst>
              <a:ext uri="{FF2B5EF4-FFF2-40B4-BE49-F238E27FC236}">
                <a16:creationId xmlns:a16="http://schemas.microsoft.com/office/drawing/2014/main" id="{5BB867F9-A301-4CA1-8F68-EBF03C0B1047}"/>
              </a:ext>
            </a:extLst>
          </p:cNvPr>
          <p:cNvPicPr>
            <a:picLocks noChangeAspect="1"/>
          </p:cNvPicPr>
          <p:nvPr/>
        </p:nvPicPr>
        <p:blipFill>
          <a:blip r:embed="rId9"/>
          <a:stretch>
            <a:fillRect/>
          </a:stretch>
        </p:blipFill>
        <p:spPr>
          <a:xfrm>
            <a:off x="8646836" y="2922490"/>
            <a:ext cx="597859" cy="558883"/>
          </a:xfrm>
          <a:prstGeom prst="rect">
            <a:avLst/>
          </a:prstGeom>
        </p:spPr>
      </p:pic>
      <p:sp>
        <p:nvSpPr>
          <p:cNvPr id="167" name="Rectangle 166">
            <a:extLst>
              <a:ext uri="{FF2B5EF4-FFF2-40B4-BE49-F238E27FC236}">
                <a16:creationId xmlns:a16="http://schemas.microsoft.com/office/drawing/2014/main" id="{22D7ECD5-C640-46BB-92A0-A8682057AEBF}"/>
              </a:ext>
            </a:extLst>
          </p:cNvPr>
          <p:cNvSpPr/>
          <p:nvPr/>
        </p:nvSpPr>
        <p:spPr>
          <a:xfrm>
            <a:off x="-14827" y="0"/>
            <a:ext cx="12250619" cy="508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58EB53D7-B18D-4009-B2D8-6CD9893A1211}"/>
              </a:ext>
            </a:extLst>
          </p:cNvPr>
          <p:cNvSpPr txBox="1"/>
          <p:nvPr/>
        </p:nvSpPr>
        <p:spPr>
          <a:xfrm>
            <a:off x="4949491" y="69744"/>
            <a:ext cx="3150986" cy="400110"/>
          </a:xfrm>
          <a:prstGeom prst="rect">
            <a:avLst/>
          </a:prstGeom>
          <a:noFill/>
        </p:spPr>
        <p:txBody>
          <a:bodyPr wrap="square" rtlCol="0">
            <a:spAutoFit/>
          </a:bodyPr>
          <a:lstStyle/>
          <a:p>
            <a:r>
              <a:rPr lang="en-US" sz="2000" b="1" dirty="0">
                <a:solidFill>
                  <a:schemeClr val="bg1"/>
                </a:solidFill>
              </a:rPr>
              <a:t>CCE Emailbot Workflow</a:t>
            </a:r>
          </a:p>
        </p:txBody>
      </p:sp>
      <p:pic>
        <p:nvPicPr>
          <p:cNvPr id="169" name="Picture 168">
            <a:extLst>
              <a:ext uri="{FF2B5EF4-FFF2-40B4-BE49-F238E27FC236}">
                <a16:creationId xmlns:a16="http://schemas.microsoft.com/office/drawing/2014/main" id="{33C82790-C5D8-419F-A24F-9DD99012269A}"/>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409104" y="1"/>
            <a:ext cx="570563" cy="570563"/>
          </a:xfrm>
          <a:prstGeom prst="rect">
            <a:avLst/>
          </a:prstGeom>
        </p:spPr>
      </p:pic>
      <p:cxnSp>
        <p:nvCxnSpPr>
          <p:cNvPr id="170" name="Straight Arrow Connector 169">
            <a:extLst>
              <a:ext uri="{FF2B5EF4-FFF2-40B4-BE49-F238E27FC236}">
                <a16:creationId xmlns:a16="http://schemas.microsoft.com/office/drawing/2014/main" id="{9F66A731-C970-4834-BF3D-83DD0B53A308}"/>
              </a:ext>
            </a:extLst>
          </p:cNvPr>
          <p:cNvCxnSpPr/>
          <p:nvPr/>
        </p:nvCxnSpPr>
        <p:spPr>
          <a:xfrm>
            <a:off x="7140735" y="2025258"/>
            <a:ext cx="0" cy="8746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1" name="Group 170">
            <a:extLst>
              <a:ext uri="{FF2B5EF4-FFF2-40B4-BE49-F238E27FC236}">
                <a16:creationId xmlns:a16="http://schemas.microsoft.com/office/drawing/2014/main" id="{63C081F9-3EA7-459A-97A5-2D9F2F8F29DC}"/>
              </a:ext>
            </a:extLst>
          </p:cNvPr>
          <p:cNvGrpSpPr/>
          <p:nvPr/>
        </p:nvGrpSpPr>
        <p:grpSpPr>
          <a:xfrm>
            <a:off x="6127142" y="700654"/>
            <a:ext cx="1771966" cy="2199205"/>
            <a:chOff x="7373823" y="700653"/>
            <a:chExt cx="1771966" cy="2199205"/>
          </a:xfrm>
        </p:grpSpPr>
        <p:sp>
          <p:nvSpPr>
            <p:cNvPr id="172" name="Rectangle: Rounded Corners 171">
              <a:extLst>
                <a:ext uri="{FF2B5EF4-FFF2-40B4-BE49-F238E27FC236}">
                  <a16:creationId xmlns:a16="http://schemas.microsoft.com/office/drawing/2014/main" id="{3D06181C-C977-4B35-B6AF-68178A03345F}"/>
                </a:ext>
              </a:extLst>
            </p:cNvPr>
            <p:cNvSpPr/>
            <p:nvPr/>
          </p:nvSpPr>
          <p:spPr>
            <a:xfrm>
              <a:off x="7501584" y="1162472"/>
              <a:ext cx="1644205" cy="108338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73" name="TextBox 172">
              <a:extLst>
                <a:ext uri="{FF2B5EF4-FFF2-40B4-BE49-F238E27FC236}">
                  <a16:creationId xmlns:a16="http://schemas.microsoft.com/office/drawing/2014/main" id="{2A3E2DDA-7701-4725-9CA7-0A37D313BF0D}"/>
                </a:ext>
              </a:extLst>
            </p:cNvPr>
            <p:cNvSpPr txBox="1"/>
            <p:nvPr/>
          </p:nvSpPr>
          <p:spPr>
            <a:xfrm>
              <a:off x="7417177" y="1425090"/>
              <a:ext cx="1714650" cy="830997"/>
            </a:xfrm>
            <a:prstGeom prst="rect">
              <a:avLst/>
            </a:prstGeom>
            <a:noFill/>
          </p:spPr>
          <p:txBody>
            <a:bodyPr wrap="square" rtlCol="0">
              <a:spAutoFit/>
            </a:bodyPr>
            <a:lstStyle/>
            <a:p>
              <a:pPr algn="ctr"/>
              <a:r>
                <a:rPr lang="en-US" sz="1600" dirty="0"/>
                <a:t>CRM, ERP, Business Workflow Data</a:t>
              </a:r>
            </a:p>
          </p:txBody>
        </p:sp>
        <p:pic>
          <p:nvPicPr>
            <p:cNvPr id="174" name="Picture 173">
              <a:extLst>
                <a:ext uri="{FF2B5EF4-FFF2-40B4-BE49-F238E27FC236}">
                  <a16:creationId xmlns:a16="http://schemas.microsoft.com/office/drawing/2014/main" id="{9201D2FB-49BA-469A-B6F6-0B774488366D}"/>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7775325" y="700653"/>
              <a:ext cx="775848" cy="775848"/>
            </a:xfrm>
            <a:prstGeom prst="rect">
              <a:avLst/>
            </a:prstGeom>
          </p:spPr>
        </p:pic>
        <p:pic>
          <p:nvPicPr>
            <p:cNvPr id="175" name="Picture 174">
              <a:extLst>
                <a:ext uri="{FF2B5EF4-FFF2-40B4-BE49-F238E27FC236}">
                  <a16:creationId xmlns:a16="http://schemas.microsoft.com/office/drawing/2014/main" id="{9B6BE36A-3193-4464-8F06-D482B571B7F2}"/>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8344143" y="952292"/>
              <a:ext cx="607377" cy="607377"/>
            </a:xfrm>
            <a:prstGeom prst="rect">
              <a:avLst/>
            </a:prstGeom>
          </p:spPr>
        </p:pic>
        <p:sp>
          <p:nvSpPr>
            <p:cNvPr id="176" name="TextBox 175">
              <a:extLst>
                <a:ext uri="{FF2B5EF4-FFF2-40B4-BE49-F238E27FC236}">
                  <a16:creationId xmlns:a16="http://schemas.microsoft.com/office/drawing/2014/main" id="{8A401034-C89E-4555-80F6-C2DACC2F789F}"/>
                </a:ext>
              </a:extLst>
            </p:cNvPr>
            <p:cNvSpPr txBox="1"/>
            <p:nvPr/>
          </p:nvSpPr>
          <p:spPr>
            <a:xfrm>
              <a:off x="7373823" y="2253527"/>
              <a:ext cx="1019908" cy="646331"/>
            </a:xfrm>
            <a:prstGeom prst="rect">
              <a:avLst/>
            </a:prstGeom>
            <a:noFill/>
          </p:spPr>
          <p:txBody>
            <a:bodyPr wrap="square" rtlCol="0">
              <a:spAutoFit/>
            </a:bodyPr>
            <a:lstStyle/>
            <a:p>
              <a:pPr algn="ctr"/>
              <a:r>
                <a:rPr lang="en-US" sz="1200" dirty="0"/>
                <a:t>Client Enterprise API Calls</a:t>
              </a:r>
            </a:p>
          </p:txBody>
        </p:sp>
      </p:grpSp>
      <p:sp>
        <p:nvSpPr>
          <p:cNvPr id="177" name="Rectangle: Rounded Corners 176">
            <a:extLst>
              <a:ext uri="{FF2B5EF4-FFF2-40B4-BE49-F238E27FC236}">
                <a16:creationId xmlns:a16="http://schemas.microsoft.com/office/drawing/2014/main" id="{40F92FDC-3142-4850-849B-F27D9B63F001}"/>
              </a:ext>
            </a:extLst>
          </p:cNvPr>
          <p:cNvSpPr/>
          <p:nvPr/>
        </p:nvSpPr>
        <p:spPr>
          <a:xfrm>
            <a:off x="6202492" y="3122561"/>
            <a:ext cx="1842867" cy="101746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178" name="TextBox 177">
            <a:extLst>
              <a:ext uri="{FF2B5EF4-FFF2-40B4-BE49-F238E27FC236}">
                <a16:creationId xmlns:a16="http://schemas.microsoft.com/office/drawing/2014/main" id="{41F5A986-DB70-4C4F-860E-DF8F6DE7CADA}"/>
              </a:ext>
            </a:extLst>
          </p:cNvPr>
          <p:cNvSpPr txBox="1"/>
          <p:nvPr/>
        </p:nvSpPr>
        <p:spPr>
          <a:xfrm>
            <a:off x="6169807" y="3371009"/>
            <a:ext cx="1948156" cy="830997"/>
          </a:xfrm>
          <a:prstGeom prst="rect">
            <a:avLst/>
          </a:prstGeom>
          <a:noFill/>
        </p:spPr>
        <p:txBody>
          <a:bodyPr wrap="square" rtlCol="0">
            <a:spAutoFit/>
          </a:bodyPr>
          <a:lstStyle/>
          <a:p>
            <a:pPr algn="ctr"/>
            <a:r>
              <a:rPr lang="en-US" sz="1600" dirty="0"/>
              <a:t>Email Classification, Routing and Business Logic</a:t>
            </a:r>
          </a:p>
        </p:txBody>
      </p:sp>
      <p:cxnSp>
        <p:nvCxnSpPr>
          <p:cNvPr id="179" name="Straight Arrow Connector 178">
            <a:extLst>
              <a:ext uri="{FF2B5EF4-FFF2-40B4-BE49-F238E27FC236}">
                <a16:creationId xmlns:a16="http://schemas.microsoft.com/office/drawing/2014/main" id="{9D77B73D-6076-426C-B6BE-099F2AD7416D}"/>
              </a:ext>
            </a:extLst>
          </p:cNvPr>
          <p:cNvCxnSpPr>
            <a:cxnSpLocks/>
          </p:cNvCxnSpPr>
          <p:nvPr/>
        </p:nvCxnSpPr>
        <p:spPr>
          <a:xfrm flipH="1" flipV="1">
            <a:off x="7208838" y="4146550"/>
            <a:ext cx="14696" cy="19141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77E480E-2D4B-405C-A3E0-87FC5931F457}"/>
              </a:ext>
            </a:extLst>
          </p:cNvPr>
          <p:cNvCxnSpPr>
            <a:cxnSpLocks/>
          </p:cNvCxnSpPr>
          <p:nvPr/>
        </p:nvCxnSpPr>
        <p:spPr>
          <a:xfrm flipV="1">
            <a:off x="6045810" y="6060740"/>
            <a:ext cx="1194779" cy="378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81" name="Picture 180">
            <a:extLst>
              <a:ext uri="{FF2B5EF4-FFF2-40B4-BE49-F238E27FC236}">
                <a16:creationId xmlns:a16="http://schemas.microsoft.com/office/drawing/2014/main" id="{1D012061-5B8E-47BA-B4D1-C92785FA60D0}"/>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6870242" y="2896236"/>
            <a:ext cx="583909" cy="583909"/>
          </a:xfrm>
          <a:prstGeom prst="rect">
            <a:avLst/>
          </a:prstGeom>
        </p:spPr>
      </p:pic>
      <p:grpSp>
        <p:nvGrpSpPr>
          <p:cNvPr id="182" name="Group 181">
            <a:extLst>
              <a:ext uri="{FF2B5EF4-FFF2-40B4-BE49-F238E27FC236}">
                <a16:creationId xmlns:a16="http://schemas.microsoft.com/office/drawing/2014/main" id="{8D3D2473-3DA4-40C1-A3A5-B543704BAE24}"/>
              </a:ext>
            </a:extLst>
          </p:cNvPr>
          <p:cNvGrpSpPr/>
          <p:nvPr/>
        </p:nvGrpSpPr>
        <p:grpSpPr>
          <a:xfrm>
            <a:off x="4010868" y="3079461"/>
            <a:ext cx="2170120" cy="3585692"/>
            <a:chOff x="4473515" y="2995053"/>
            <a:chExt cx="2170120" cy="3585692"/>
          </a:xfrm>
        </p:grpSpPr>
        <p:sp>
          <p:nvSpPr>
            <p:cNvPr id="183" name="Rectangle: Rounded Corners 182">
              <a:extLst>
                <a:ext uri="{FF2B5EF4-FFF2-40B4-BE49-F238E27FC236}">
                  <a16:creationId xmlns:a16="http://schemas.microsoft.com/office/drawing/2014/main" id="{651F910B-4F49-4BFB-B36B-537570335CAF}"/>
                </a:ext>
              </a:extLst>
            </p:cNvPr>
            <p:cNvSpPr/>
            <p:nvPr/>
          </p:nvSpPr>
          <p:spPr>
            <a:xfrm>
              <a:off x="4637463" y="3078932"/>
              <a:ext cx="1704233" cy="8581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184" name="TextBox 183">
              <a:extLst>
                <a:ext uri="{FF2B5EF4-FFF2-40B4-BE49-F238E27FC236}">
                  <a16:creationId xmlns:a16="http://schemas.microsoft.com/office/drawing/2014/main" id="{35760805-EE04-4F2D-8EB4-FD27B9E718F1}"/>
                </a:ext>
              </a:extLst>
            </p:cNvPr>
            <p:cNvSpPr txBox="1"/>
            <p:nvPr/>
          </p:nvSpPr>
          <p:spPr>
            <a:xfrm>
              <a:off x="4498877" y="3374444"/>
              <a:ext cx="1968769" cy="523220"/>
            </a:xfrm>
            <a:prstGeom prst="rect">
              <a:avLst/>
            </a:prstGeom>
            <a:noFill/>
          </p:spPr>
          <p:txBody>
            <a:bodyPr wrap="square" rtlCol="0">
              <a:spAutoFit/>
            </a:bodyPr>
            <a:lstStyle/>
            <a:p>
              <a:pPr algn="ctr"/>
              <a:r>
                <a:rPr lang="en-US" sz="1600" dirty="0"/>
                <a:t>Data Security</a:t>
              </a:r>
            </a:p>
            <a:p>
              <a:pPr algn="ctr"/>
              <a:r>
                <a:rPr lang="en-US" sz="1200" dirty="0"/>
                <a:t>(Masking PI/SPI Data)</a:t>
              </a:r>
            </a:p>
          </p:txBody>
        </p:sp>
        <p:pic>
          <p:nvPicPr>
            <p:cNvPr id="185" name="Picture 184">
              <a:extLst>
                <a:ext uri="{FF2B5EF4-FFF2-40B4-BE49-F238E27FC236}">
                  <a16:creationId xmlns:a16="http://schemas.microsoft.com/office/drawing/2014/main" id="{A59201CC-F8E6-4641-A03E-A0C4A3C98156}"/>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5563421" y="2995053"/>
              <a:ext cx="602706" cy="433948"/>
            </a:xfrm>
            <a:prstGeom prst="rect">
              <a:avLst/>
            </a:prstGeom>
          </p:spPr>
        </p:pic>
        <p:sp>
          <p:nvSpPr>
            <p:cNvPr id="186" name="Rectangle: Rounded Corners 185">
              <a:extLst>
                <a:ext uri="{FF2B5EF4-FFF2-40B4-BE49-F238E27FC236}">
                  <a16:creationId xmlns:a16="http://schemas.microsoft.com/office/drawing/2014/main" id="{45674B10-13E7-405D-82D0-43F389DBEA0A}"/>
                </a:ext>
              </a:extLst>
            </p:cNvPr>
            <p:cNvSpPr/>
            <p:nvPr/>
          </p:nvSpPr>
          <p:spPr>
            <a:xfrm>
              <a:off x="4473515" y="5355108"/>
              <a:ext cx="2170120" cy="1196359"/>
            </a:xfrm>
            <a:prstGeom prst="roundRect">
              <a:avLst/>
            </a:prstGeom>
            <a:solidFill>
              <a:schemeClr val="accent3">
                <a:lumMod val="60000"/>
                <a:lumOff val="40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187" name="TextBox 186">
              <a:extLst>
                <a:ext uri="{FF2B5EF4-FFF2-40B4-BE49-F238E27FC236}">
                  <a16:creationId xmlns:a16="http://schemas.microsoft.com/office/drawing/2014/main" id="{9C539608-6192-48D1-9ADD-2A500A995E9B}"/>
                </a:ext>
              </a:extLst>
            </p:cNvPr>
            <p:cNvSpPr txBox="1"/>
            <p:nvPr/>
          </p:nvSpPr>
          <p:spPr>
            <a:xfrm>
              <a:off x="4485626" y="5565082"/>
              <a:ext cx="2099560" cy="1015663"/>
            </a:xfrm>
            <a:prstGeom prst="rect">
              <a:avLst/>
            </a:prstGeom>
            <a:noFill/>
          </p:spPr>
          <p:txBody>
            <a:bodyPr wrap="square" rtlCol="0">
              <a:spAutoFit/>
            </a:bodyPr>
            <a:lstStyle/>
            <a:p>
              <a:pPr algn="ctr"/>
              <a:r>
                <a:rPr lang="en-US" sz="1600" dirty="0"/>
                <a:t>Intent and Tone Analysis of Email Subject and Body </a:t>
              </a:r>
            </a:p>
            <a:p>
              <a:pPr algn="ctr"/>
              <a:r>
                <a:rPr lang="en-US" sz="1200" dirty="0"/>
                <a:t>(No Data Persist here)</a:t>
              </a:r>
            </a:p>
          </p:txBody>
        </p:sp>
        <p:pic>
          <p:nvPicPr>
            <p:cNvPr id="188" name="Picture 187">
              <a:extLst>
                <a:ext uri="{FF2B5EF4-FFF2-40B4-BE49-F238E27FC236}">
                  <a16:creationId xmlns:a16="http://schemas.microsoft.com/office/drawing/2014/main" id="{2FDF6287-F141-499A-BEC6-6E559C82C39C}"/>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4883177" y="4822795"/>
              <a:ext cx="889896" cy="810794"/>
            </a:xfrm>
            <a:prstGeom prst="rect">
              <a:avLst/>
            </a:prstGeom>
          </p:spPr>
        </p:pic>
        <p:pic>
          <p:nvPicPr>
            <p:cNvPr id="189" name="Picture 188">
              <a:extLst>
                <a:ext uri="{FF2B5EF4-FFF2-40B4-BE49-F238E27FC236}">
                  <a16:creationId xmlns:a16="http://schemas.microsoft.com/office/drawing/2014/main" id="{4FEA5F12-1DBD-482A-A5BA-A7E2B209BF31}"/>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5452523" y="4875450"/>
              <a:ext cx="760469" cy="760469"/>
            </a:xfrm>
            <a:prstGeom prst="rect">
              <a:avLst/>
            </a:prstGeom>
          </p:spPr>
        </p:pic>
        <p:cxnSp>
          <p:nvCxnSpPr>
            <p:cNvPr id="190" name="Straight Arrow Connector 189">
              <a:extLst>
                <a:ext uri="{FF2B5EF4-FFF2-40B4-BE49-F238E27FC236}">
                  <a16:creationId xmlns:a16="http://schemas.microsoft.com/office/drawing/2014/main" id="{90666EAB-BF4B-4339-818D-F886F6A9A83D}"/>
                </a:ext>
              </a:extLst>
            </p:cNvPr>
            <p:cNvCxnSpPr/>
            <p:nvPr/>
          </p:nvCxnSpPr>
          <p:spPr>
            <a:xfrm flipH="1">
              <a:off x="5549876" y="3959318"/>
              <a:ext cx="9015" cy="8960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pic>
        <p:nvPicPr>
          <p:cNvPr id="191" name="Picture 190">
            <a:extLst>
              <a:ext uri="{FF2B5EF4-FFF2-40B4-BE49-F238E27FC236}">
                <a16:creationId xmlns:a16="http://schemas.microsoft.com/office/drawing/2014/main" id="{1B36652F-3F8F-4EC6-944F-4DEC222A4E73}"/>
              </a:ext>
            </a:extLst>
          </p:cNvPr>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4333893" y="2620550"/>
            <a:ext cx="1708548" cy="932733"/>
          </a:xfrm>
          <a:prstGeom prst="rect">
            <a:avLst/>
          </a:prstGeom>
        </p:spPr>
      </p:pic>
      <p:grpSp>
        <p:nvGrpSpPr>
          <p:cNvPr id="192" name="Group 191">
            <a:extLst>
              <a:ext uri="{FF2B5EF4-FFF2-40B4-BE49-F238E27FC236}">
                <a16:creationId xmlns:a16="http://schemas.microsoft.com/office/drawing/2014/main" id="{DA62518A-100B-4BF0-BAB3-6C36E05C657B}"/>
              </a:ext>
            </a:extLst>
          </p:cNvPr>
          <p:cNvGrpSpPr/>
          <p:nvPr/>
        </p:nvGrpSpPr>
        <p:grpSpPr>
          <a:xfrm>
            <a:off x="10602183" y="3174772"/>
            <a:ext cx="1610921" cy="934810"/>
            <a:chOff x="2669476" y="3104370"/>
            <a:chExt cx="1549650" cy="858130"/>
          </a:xfrm>
        </p:grpSpPr>
        <p:sp>
          <p:nvSpPr>
            <p:cNvPr id="193" name="Rectangle: Rounded Corners 192">
              <a:extLst>
                <a:ext uri="{FF2B5EF4-FFF2-40B4-BE49-F238E27FC236}">
                  <a16:creationId xmlns:a16="http://schemas.microsoft.com/office/drawing/2014/main" id="{E50E30BD-B06E-4729-9122-450350D39875}"/>
                </a:ext>
              </a:extLst>
            </p:cNvPr>
            <p:cNvSpPr/>
            <p:nvPr/>
          </p:nvSpPr>
          <p:spPr>
            <a:xfrm>
              <a:off x="2682810" y="3104370"/>
              <a:ext cx="1536316" cy="8581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194" name="TextBox 193">
              <a:extLst>
                <a:ext uri="{FF2B5EF4-FFF2-40B4-BE49-F238E27FC236}">
                  <a16:creationId xmlns:a16="http://schemas.microsoft.com/office/drawing/2014/main" id="{1486C9F0-C68C-434D-9B9F-79A3D590F709}"/>
                </a:ext>
              </a:extLst>
            </p:cNvPr>
            <p:cNvSpPr txBox="1"/>
            <p:nvPr/>
          </p:nvSpPr>
          <p:spPr>
            <a:xfrm>
              <a:off x="2669476" y="3384027"/>
              <a:ext cx="1536316" cy="536808"/>
            </a:xfrm>
            <a:prstGeom prst="rect">
              <a:avLst/>
            </a:prstGeom>
            <a:noFill/>
          </p:spPr>
          <p:txBody>
            <a:bodyPr wrap="square" rtlCol="0">
              <a:spAutoFit/>
            </a:bodyPr>
            <a:lstStyle/>
            <a:p>
              <a:pPr algn="ctr"/>
              <a:r>
                <a:rPr lang="en-US" sz="1600" dirty="0"/>
                <a:t>QC Workflow and Bot Training</a:t>
              </a:r>
            </a:p>
          </p:txBody>
        </p:sp>
      </p:grpSp>
      <p:cxnSp>
        <p:nvCxnSpPr>
          <p:cNvPr id="195" name="Straight Arrow Connector 194">
            <a:extLst>
              <a:ext uri="{FF2B5EF4-FFF2-40B4-BE49-F238E27FC236}">
                <a16:creationId xmlns:a16="http://schemas.microsoft.com/office/drawing/2014/main" id="{3E520381-EE44-4BD6-845C-23CC45A32BAD}"/>
              </a:ext>
            </a:extLst>
          </p:cNvPr>
          <p:cNvCxnSpPr>
            <a:cxnSpLocks/>
          </p:cNvCxnSpPr>
          <p:nvPr/>
        </p:nvCxnSpPr>
        <p:spPr>
          <a:xfrm flipV="1">
            <a:off x="10288588" y="3614738"/>
            <a:ext cx="319088" cy="47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96" name="Picture 195">
            <a:extLst>
              <a:ext uri="{FF2B5EF4-FFF2-40B4-BE49-F238E27FC236}">
                <a16:creationId xmlns:a16="http://schemas.microsoft.com/office/drawing/2014/main" id="{5912B630-A1B2-409E-8362-67A581057AF4}"/>
              </a:ext>
            </a:extLst>
          </p:cNvPr>
          <p:cNvPicPr>
            <a:picLocks noChangeAspect="1"/>
          </p:cNvPicPr>
          <p:nvPr/>
        </p:nvPicPr>
        <p:blipFill>
          <a:blip r:embed="rId17" cstate="email">
            <a:extLst>
              <a:ext uri="{28A0092B-C50C-407E-A947-70E740481C1C}">
                <a14:useLocalDpi xmlns:a14="http://schemas.microsoft.com/office/drawing/2010/main" val="0"/>
              </a:ext>
            </a:extLst>
          </a:blip>
          <a:stretch>
            <a:fillRect/>
          </a:stretch>
        </p:blipFill>
        <p:spPr>
          <a:xfrm>
            <a:off x="10906987" y="2732561"/>
            <a:ext cx="989891" cy="874404"/>
          </a:xfrm>
          <a:prstGeom prst="rect">
            <a:avLst/>
          </a:prstGeom>
        </p:spPr>
      </p:pic>
    </p:spTree>
    <p:extLst>
      <p:ext uri="{BB962C8B-B14F-4D97-AF65-F5344CB8AC3E}">
        <p14:creationId xmlns:p14="http://schemas.microsoft.com/office/powerpoint/2010/main" val="1983241400"/>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C303F-F07A-47E9-8667-F486837B7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6AEC21-3743-4196-B047-55EC88030CB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DE7AE81-A8A5-4380-931D-E841F0EF5869}"/>
              </a:ext>
            </a:extLst>
          </p:cNvPr>
          <p:cNvSpPr>
            <a:spLocks noGrp="1"/>
          </p:cNvSpPr>
          <p:nvPr>
            <p:ph type="sldNum" sz="quarter" idx="12"/>
          </p:nvPr>
        </p:nvSpPr>
        <p:spPr/>
        <p:txBody>
          <a:bodyPr/>
          <a:lstStyle/>
          <a:p>
            <a:pPr>
              <a:defRPr/>
            </a:pPr>
            <a:fld id="{F1717ED5-0297-D648-869D-7CAF05E0201E}" type="slidenum">
              <a:rPr lang="en-GB" altLang="en-US" smtClean="0"/>
              <a:pPr>
                <a:defRPr/>
              </a:pPr>
              <a:t>17</a:t>
            </a:fld>
            <a:endParaRPr lang="en-GB" altLang="en-US" dirty="0"/>
          </a:p>
        </p:txBody>
      </p:sp>
      <p:sp>
        <p:nvSpPr>
          <p:cNvPr id="5" name="Rectangle 4">
            <a:extLst>
              <a:ext uri="{FF2B5EF4-FFF2-40B4-BE49-F238E27FC236}">
                <a16:creationId xmlns:a16="http://schemas.microsoft.com/office/drawing/2014/main" id="{A9D2F14A-DAD5-49E3-ACAE-F8850DBBA801}"/>
              </a:ext>
            </a:extLst>
          </p:cNvPr>
          <p:cNvSpPr/>
          <p:nvPr/>
        </p:nvSpPr>
        <p:spPr>
          <a:xfrm>
            <a:off x="-751" y="4741623"/>
            <a:ext cx="12222475" cy="21459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A2E0EBA9-71C3-44BE-A3AF-EE1FE8543532}"/>
              </a:ext>
            </a:extLst>
          </p:cNvPr>
          <p:cNvSpPr/>
          <p:nvPr/>
        </p:nvSpPr>
        <p:spPr>
          <a:xfrm>
            <a:off x="-14833" y="508795"/>
            <a:ext cx="12250624" cy="212411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1371A8D9-DF90-4018-8C9B-AC730DF9525F}"/>
              </a:ext>
            </a:extLst>
          </p:cNvPr>
          <p:cNvSpPr/>
          <p:nvPr/>
        </p:nvSpPr>
        <p:spPr>
          <a:xfrm>
            <a:off x="-57029" y="2631144"/>
            <a:ext cx="12264685" cy="212411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prstClr val="white"/>
              </a:solidFill>
              <a:latin typeface="Calibri" panose="020F0502020204030204"/>
            </a:endParaRPr>
          </a:p>
        </p:txBody>
      </p:sp>
      <p:sp>
        <p:nvSpPr>
          <p:cNvPr id="8" name="Rectangle: Rounded Corners 7">
            <a:extLst>
              <a:ext uri="{FF2B5EF4-FFF2-40B4-BE49-F238E27FC236}">
                <a16:creationId xmlns:a16="http://schemas.microsoft.com/office/drawing/2014/main" id="{B01984C2-CAF3-4F30-A509-BFFDD231B422}"/>
              </a:ext>
            </a:extLst>
          </p:cNvPr>
          <p:cNvSpPr/>
          <p:nvPr/>
        </p:nvSpPr>
        <p:spPr>
          <a:xfrm>
            <a:off x="1257324" y="3234911"/>
            <a:ext cx="1742581" cy="10452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b="1" dirty="0">
              <a:solidFill>
                <a:prstClr val="black"/>
              </a:solidFill>
              <a:latin typeface="Calibri" panose="020F0502020204030204"/>
            </a:endParaRPr>
          </a:p>
        </p:txBody>
      </p:sp>
      <p:sp>
        <p:nvSpPr>
          <p:cNvPr id="9" name="TextBox 8">
            <a:extLst>
              <a:ext uri="{FF2B5EF4-FFF2-40B4-BE49-F238E27FC236}">
                <a16:creationId xmlns:a16="http://schemas.microsoft.com/office/drawing/2014/main" id="{395392D2-CE77-4B6B-BF7C-9E4E0B7ACC91}"/>
              </a:ext>
            </a:extLst>
          </p:cNvPr>
          <p:cNvSpPr txBox="1"/>
          <p:nvPr/>
        </p:nvSpPr>
        <p:spPr>
          <a:xfrm>
            <a:off x="1280925" y="3475219"/>
            <a:ext cx="1763252" cy="830997"/>
          </a:xfrm>
          <a:prstGeom prst="rect">
            <a:avLst/>
          </a:prstGeom>
          <a:noFill/>
        </p:spPr>
        <p:txBody>
          <a:bodyPr wrap="square" rtlCol="0">
            <a:spAutoFit/>
          </a:bodyPr>
          <a:lstStyle/>
          <a:p>
            <a:pPr algn="ctr">
              <a:defRPr/>
            </a:pPr>
            <a:r>
              <a:rPr lang="en-US" sz="1600" dirty="0">
                <a:solidFill>
                  <a:prstClr val="black"/>
                </a:solidFill>
                <a:latin typeface="Calibri" panose="020F0502020204030204"/>
              </a:rPr>
              <a:t>Request Analyzed by CCE Chatbot intelligence </a:t>
            </a:r>
          </a:p>
        </p:txBody>
      </p:sp>
      <p:sp>
        <p:nvSpPr>
          <p:cNvPr id="10" name="Rectangle: Rounded Corners 9">
            <a:extLst>
              <a:ext uri="{FF2B5EF4-FFF2-40B4-BE49-F238E27FC236}">
                <a16:creationId xmlns:a16="http://schemas.microsoft.com/office/drawing/2014/main" id="{CD2CE3E7-9F9E-49CB-B158-E82376A024CA}"/>
              </a:ext>
            </a:extLst>
          </p:cNvPr>
          <p:cNvSpPr/>
          <p:nvPr/>
        </p:nvSpPr>
        <p:spPr>
          <a:xfrm>
            <a:off x="5723322" y="2769649"/>
            <a:ext cx="2124812" cy="8473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b="1" dirty="0">
              <a:solidFill>
                <a:prstClr val="black"/>
              </a:solidFill>
              <a:latin typeface="Calibri" panose="020F0502020204030204"/>
            </a:endParaRPr>
          </a:p>
        </p:txBody>
      </p:sp>
      <p:sp>
        <p:nvSpPr>
          <p:cNvPr id="11" name="TextBox 10">
            <a:extLst>
              <a:ext uri="{FF2B5EF4-FFF2-40B4-BE49-F238E27FC236}">
                <a16:creationId xmlns:a16="http://schemas.microsoft.com/office/drawing/2014/main" id="{DCF5CEC7-2FD8-4556-9632-72D1AE6F51FE}"/>
              </a:ext>
            </a:extLst>
          </p:cNvPr>
          <p:cNvSpPr txBox="1"/>
          <p:nvPr/>
        </p:nvSpPr>
        <p:spPr>
          <a:xfrm>
            <a:off x="5685222" y="2845245"/>
            <a:ext cx="2230103" cy="830997"/>
          </a:xfrm>
          <a:prstGeom prst="rect">
            <a:avLst/>
          </a:prstGeom>
          <a:noFill/>
        </p:spPr>
        <p:txBody>
          <a:bodyPr wrap="square" rtlCol="0">
            <a:spAutoFit/>
          </a:bodyPr>
          <a:lstStyle/>
          <a:p>
            <a:pPr algn="ctr">
              <a:defRPr/>
            </a:pPr>
            <a:r>
              <a:rPr lang="en-US" sz="1600" dirty="0">
                <a:solidFill>
                  <a:prstClr val="black"/>
                </a:solidFill>
                <a:latin typeface="Calibri" panose="020F0502020204030204"/>
              </a:rPr>
              <a:t>Chatbot Respond Real-time, perform actions and ask for more inputs</a:t>
            </a:r>
          </a:p>
        </p:txBody>
      </p:sp>
      <p:sp>
        <p:nvSpPr>
          <p:cNvPr id="12" name="Rectangle: Rounded Corners 11">
            <a:extLst>
              <a:ext uri="{FF2B5EF4-FFF2-40B4-BE49-F238E27FC236}">
                <a16:creationId xmlns:a16="http://schemas.microsoft.com/office/drawing/2014/main" id="{AB597134-E8C1-488F-B545-28848BF82A88}"/>
              </a:ext>
            </a:extLst>
          </p:cNvPr>
          <p:cNvSpPr/>
          <p:nvPr/>
        </p:nvSpPr>
        <p:spPr>
          <a:xfrm>
            <a:off x="1218779" y="1050971"/>
            <a:ext cx="1789190" cy="10054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defRPr/>
            </a:pPr>
            <a:endParaRPr lang="en-US" b="1" dirty="0">
              <a:solidFill>
                <a:prstClr val="black"/>
              </a:solidFill>
              <a:latin typeface="Calibri" panose="020F0502020204030204"/>
            </a:endParaRPr>
          </a:p>
        </p:txBody>
      </p:sp>
      <p:sp>
        <p:nvSpPr>
          <p:cNvPr id="13" name="TextBox 12">
            <a:extLst>
              <a:ext uri="{FF2B5EF4-FFF2-40B4-BE49-F238E27FC236}">
                <a16:creationId xmlns:a16="http://schemas.microsoft.com/office/drawing/2014/main" id="{71562D5B-9F1B-4C10-85AC-93E0875346EF}"/>
              </a:ext>
            </a:extLst>
          </p:cNvPr>
          <p:cNvSpPr txBox="1"/>
          <p:nvPr/>
        </p:nvSpPr>
        <p:spPr>
          <a:xfrm>
            <a:off x="1218345" y="1265970"/>
            <a:ext cx="1873401" cy="830997"/>
          </a:xfrm>
          <a:prstGeom prst="rect">
            <a:avLst/>
          </a:prstGeom>
          <a:noFill/>
        </p:spPr>
        <p:txBody>
          <a:bodyPr wrap="square" rtlCol="0">
            <a:spAutoFit/>
          </a:bodyPr>
          <a:lstStyle/>
          <a:p>
            <a:pPr algn="ctr">
              <a:defRPr/>
            </a:pPr>
            <a:r>
              <a:rPr lang="en-US" sz="1600" dirty="0">
                <a:solidFill>
                  <a:prstClr val="black"/>
                </a:solidFill>
                <a:latin typeface="Calibri" panose="020F0502020204030204"/>
              </a:rPr>
              <a:t>User Converses with Chatbot to request information</a:t>
            </a:r>
          </a:p>
        </p:txBody>
      </p:sp>
      <p:sp>
        <p:nvSpPr>
          <p:cNvPr id="14" name="Rectangle 13">
            <a:extLst>
              <a:ext uri="{FF2B5EF4-FFF2-40B4-BE49-F238E27FC236}">
                <a16:creationId xmlns:a16="http://schemas.microsoft.com/office/drawing/2014/main" id="{1E5A3ECB-7D45-4DDA-8908-CB673F64F56D}"/>
              </a:ext>
            </a:extLst>
          </p:cNvPr>
          <p:cNvSpPr/>
          <p:nvPr/>
        </p:nvSpPr>
        <p:spPr>
          <a:xfrm>
            <a:off x="1588" y="522862"/>
            <a:ext cx="464234" cy="212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A9415185-28FB-45DA-A0CF-7997511D4BCA}"/>
              </a:ext>
            </a:extLst>
          </p:cNvPr>
          <p:cNvSpPr/>
          <p:nvPr/>
        </p:nvSpPr>
        <p:spPr>
          <a:xfrm>
            <a:off x="-760" y="2658807"/>
            <a:ext cx="464234" cy="21217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pic>
        <p:nvPicPr>
          <p:cNvPr id="16" name="Picture 15">
            <a:extLst>
              <a:ext uri="{FF2B5EF4-FFF2-40B4-BE49-F238E27FC236}">
                <a16:creationId xmlns:a16="http://schemas.microsoft.com/office/drawing/2014/main" id="{5189D0B5-1E6A-4C59-8AC5-A658A08664E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16200000">
            <a:off x="-21858" y="4072200"/>
            <a:ext cx="512707" cy="512707"/>
          </a:xfrm>
          <a:prstGeom prst="rect">
            <a:avLst/>
          </a:prstGeom>
        </p:spPr>
      </p:pic>
      <p:sp>
        <p:nvSpPr>
          <p:cNvPr id="17" name="TextBox 16">
            <a:extLst>
              <a:ext uri="{FF2B5EF4-FFF2-40B4-BE49-F238E27FC236}">
                <a16:creationId xmlns:a16="http://schemas.microsoft.com/office/drawing/2014/main" id="{600AC866-5DC7-43A4-8E76-324C753EC8B8}"/>
              </a:ext>
            </a:extLst>
          </p:cNvPr>
          <p:cNvSpPr txBox="1"/>
          <p:nvPr/>
        </p:nvSpPr>
        <p:spPr>
          <a:xfrm rot="16200000">
            <a:off x="-847085" y="2713744"/>
            <a:ext cx="1967439" cy="523220"/>
          </a:xfrm>
          <a:prstGeom prst="rect">
            <a:avLst/>
          </a:prstGeom>
          <a:noFill/>
        </p:spPr>
        <p:txBody>
          <a:bodyPr wrap="square" rtlCol="0">
            <a:spAutoFit/>
          </a:bodyPr>
          <a:lstStyle/>
          <a:p>
            <a:pPr marL="171450" indent="-171450">
              <a:buFontTx/>
              <a:buChar char="-"/>
              <a:defRPr/>
            </a:pPr>
            <a:endParaRPr lang="en-US" sz="1400" b="1" dirty="0">
              <a:solidFill>
                <a:prstClr val="white"/>
              </a:solidFill>
              <a:latin typeface="Calibri" panose="020F0502020204030204"/>
            </a:endParaRPr>
          </a:p>
          <a:p>
            <a:pPr>
              <a:defRPr/>
            </a:pPr>
            <a:r>
              <a:rPr lang="en-US" sz="1400" b="1" dirty="0">
                <a:solidFill>
                  <a:prstClr val="white"/>
                </a:solidFill>
                <a:latin typeface="Calibri" panose="020F0502020204030204"/>
              </a:rPr>
              <a:t>CCE Platform</a:t>
            </a:r>
          </a:p>
        </p:txBody>
      </p:sp>
      <p:sp>
        <p:nvSpPr>
          <p:cNvPr id="18" name="TextBox 17">
            <a:extLst>
              <a:ext uri="{FF2B5EF4-FFF2-40B4-BE49-F238E27FC236}">
                <a16:creationId xmlns:a16="http://schemas.microsoft.com/office/drawing/2014/main" id="{74257229-9A8B-4038-A690-49C9646033DC}"/>
              </a:ext>
            </a:extLst>
          </p:cNvPr>
          <p:cNvSpPr txBox="1"/>
          <p:nvPr/>
        </p:nvSpPr>
        <p:spPr>
          <a:xfrm rot="16200000">
            <a:off x="-825274" y="1358208"/>
            <a:ext cx="1967439" cy="523220"/>
          </a:xfrm>
          <a:prstGeom prst="rect">
            <a:avLst/>
          </a:prstGeom>
          <a:noFill/>
        </p:spPr>
        <p:txBody>
          <a:bodyPr wrap="square" rtlCol="0">
            <a:spAutoFit/>
          </a:bodyPr>
          <a:lstStyle/>
          <a:p>
            <a:pPr marL="171450" indent="-171450" algn="ctr">
              <a:buFontTx/>
              <a:buChar char="-"/>
              <a:defRPr/>
            </a:pPr>
            <a:endParaRPr lang="en-US" sz="1400" b="1" dirty="0">
              <a:solidFill>
                <a:prstClr val="white"/>
              </a:solidFill>
              <a:latin typeface="Calibri" panose="020F0502020204030204"/>
            </a:endParaRPr>
          </a:p>
          <a:p>
            <a:pPr algn="ctr">
              <a:defRPr/>
            </a:pPr>
            <a:r>
              <a:rPr lang="en-US" sz="1400" b="1" dirty="0">
                <a:solidFill>
                  <a:prstClr val="white"/>
                </a:solidFill>
                <a:latin typeface="Calibri" panose="020F0502020204030204"/>
              </a:rPr>
              <a:t>Customer </a:t>
            </a:r>
          </a:p>
        </p:txBody>
      </p:sp>
      <p:cxnSp>
        <p:nvCxnSpPr>
          <p:cNvPr id="19" name="Straight Arrow Connector 18">
            <a:extLst>
              <a:ext uri="{FF2B5EF4-FFF2-40B4-BE49-F238E27FC236}">
                <a16:creationId xmlns:a16="http://schemas.microsoft.com/office/drawing/2014/main" id="{D22DE15D-79EA-4F71-852B-997A3421E51D}"/>
              </a:ext>
            </a:extLst>
          </p:cNvPr>
          <p:cNvCxnSpPr/>
          <p:nvPr/>
        </p:nvCxnSpPr>
        <p:spPr>
          <a:xfrm>
            <a:off x="2038452" y="2056373"/>
            <a:ext cx="10888" cy="9697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636610-A161-4330-9516-BF7168A06B90}"/>
              </a:ext>
            </a:extLst>
          </p:cNvPr>
          <p:cNvCxnSpPr>
            <a:stCxn id="8" idx="3"/>
            <a:endCxn id="26" idx="1"/>
          </p:cNvCxnSpPr>
          <p:nvPr/>
        </p:nvCxnSpPr>
        <p:spPr>
          <a:xfrm>
            <a:off x="2999905" y="3757526"/>
            <a:ext cx="5183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CCF6D2A-19B5-49CF-BB52-D219D1F09F02}"/>
              </a:ext>
            </a:extLst>
          </p:cNvPr>
          <p:cNvSpPr/>
          <p:nvPr/>
        </p:nvSpPr>
        <p:spPr>
          <a:xfrm>
            <a:off x="-759" y="3"/>
            <a:ext cx="12250619" cy="508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black"/>
              </a:solidFill>
              <a:latin typeface="Calibri" panose="020F0502020204030204"/>
            </a:endParaRPr>
          </a:p>
        </p:txBody>
      </p:sp>
      <p:sp>
        <p:nvSpPr>
          <p:cNvPr id="22" name="TextBox 21">
            <a:extLst>
              <a:ext uri="{FF2B5EF4-FFF2-40B4-BE49-F238E27FC236}">
                <a16:creationId xmlns:a16="http://schemas.microsoft.com/office/drawing/2014/main" id="{73811B8A-9F89-45D0-B838-2ECAFA85890E}"/>
              </a:ext>
            </a:extLst>
          </p:cNvPr>
          <p:cNvSpPr txBox="1"/>
          <p:nvPr/>
        </p:nvSpPr>
        <p:spPr>
          <a:xfrm>
            <a:off x="4471190" y="111950"/>
            <a:ext cx="4454105" cy="400110"/>
          </a:xfrm>
          <a:prstGeom prst="rect">
            <a:avLst/>
          </a:prstGeom>
          <a:noFill/>
        </p:spPr>
        <p:txBody>
          <a:bodyPr wrap="square" rtlCol="0">
            <a:spAutoFit/>
          </a:bodyPr>
          <a:lstStyle/>
          <a:p>
            <a:pPr>
              <a:defRPr/>
            </a:pPr>
            <a:r>
              <a:rPr lang="en-US" sz="2000" b="1" dirty="0">
                <a:solidFill>
                  <a:prstClr val="white"/>
                </a:solidFill>
                <a:latin typeface="Calibri" panose="020F0502020204030204"/>
              </a:rPr>
              <a:t>CCE Chatbot Workflow</a:t>
            </a:r>
          </a:p>
        </p:txBody>
      </p:sp>
      <p:pic>
        <p:nvPicPr>
          <p:cNvPr id="23" name="Picture 22">
            <a:extLst>
              <a:ext uri="{FF2B5EF4-FFF2-40B4-BE49-F238E27FC236}">
                <a16:creationId xmlns:a16="http://schemas.microsoft.com/office/drawing/2014/main" id="{FA39FC23-33FD-40C7-B4D6-F504B9762B1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60466" y="-28134"/>
            <a:ext cx="570563" cy="570563"/>
          </a:xfrm>
          <a:prstGeom prst="rect">
            <a:avLst/>
          </a:prstGeom>
        </p:spPr>
      </p:pic>
      <p:cxnSp>
        <p:nvCxnSpPr>
          <p:cNvPr id="24" name="Straight Arrow Connector 23">
            <a:extLst>
              <a:ext uri="{FF2B5EF4-FFF2-40B4-BE49-F238E27FC236}">
                <a16:creationId xmlns:a16="http://schemas.microsoft.com/office/drawing/2014/main" id="{CD05ACF3-C878-4736-ADF9-7F133487F3BF}"/>
              </a:ext>
            </a:extLst>
          </p:cNvPr>
          <p:cNvCxnSpPr>
            <a:cxnSpLocks/>
            <a:stCxn id="10" idx="0"/>
            <a:endCxn id="29" idx="2"/>
          </p:cNvCxnSpPr>
          <p:nvPr/>
        </p:nvCxnSpPr>
        <p:spPr>
          <a:xfrm flipH="1" flipV="1">
            <a:off x="6782302" y="2336678"/>
            <a:ext cx="3426" cy="4329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42C14AE-FCE1-4CA7-9A1E-2C5B5FAECE9E}"/>
              </a:ext>
            </a:extLst>
          </p:cNvPr>
          <p:cNvCxnSpPr>
            <a:stCxn id="29" idx="3"/>
          </p:cNvCxnSpPr>
          <p:nvPr/>
        </p:nvCxnSpPr>
        <p:spPr>
          <a:xfrm flipV="1">
            <a:off x="8067052" y="1544098"/>
            <a:ext cx="1217260" cy="117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Flowchart: Decision 25">
            <a:extLst>
              <a:ext uri="{FF2B5EF4-FFF2-40B4-BE49-F238E27FC236}">
                <a16:creationId xmlns:a16="http://schemas.microsoft.com/office/drawing/2014/main" id="{DDD50E1C-C8EE-49B6-AF85-32E7D3049413}"/>
              </a:ext>
            </a:extLst>
          </p:cNvPr>
          <p:cNvSpPr/>
          <p:nvPr/>
        </p:nvSpPr>
        <p:spPr>
          <a:xfrm>
            <a:off x="3518224" y="3130476"/>
            <a:ext cx="1563489" cy="1254101"/>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a:solidFill>
                <a:prstClr val="black"/>
              </a:solidFill>
              <a:latin typeface="Calibri" panose="020F0502020204030204"/>
            </a:endParaRPr>
          </a:p>
        </p:txBody>
      </p:sp>
      <p:sp>
        <p:nvSpPr>
          <p:cNvPr id="27" name="TextBox 26">
            <a:extLst>
              <a:ext uri="{FF2B5EF4-FFF2-40B4-BE49-F238E27FC236}">
                <a16:creationId xmlns:a16="http://schemas.microsoft.com/office/drawing/2014/main" id="{2EBFA65F-5104-461B-A531-E609A1C57133}"/>
              </a:ext>
            </a:extLst>
          </p:cNvPr>
          <p:cNvSpPr txBox="1"/>
          <p:nvPr/>
        </p:nvSpPr>
        <p:spPr>
          <a:xfrm>
            <a:off x="3686055" y="3345578"/>
            <a:ext cx="1294006" cy="830997"/>
          </a:xfrm>
          <a:prstGeom prst="rect">
            <a:avLst/>
          </a:prstGeom>
          <a:noFill/>
        </p:spPr>
        <p:txBody>
          <a:bodyPr wrap="square" rtlCol="0">
            <a:spAutoFit/>
          </a:bodyPr>
          <a:lstStyle/>
          <a:p>
            <a:pPr algn="ctr">
              <a:defRPr/>
            </a:pPr>
            <a:r>
              <a:rPr lang="en-US" sz="1600" dirty="0">
                <a:solidFill>
                  <a:prstClr val="black"/>
                </a:solidFill>
                <a:latin typeface="Calibri" panose="020F0502020204030204"/>
              </a:rPr>
              <a:t>Chatbot Understand Request</a:t>
            </a:r>
          </a:p>
        </p:txBody>
      </p:sp>
      <p:sp>
        <p:nvSpPr>
          <p:cNvPr id="28" name="TextBox 27">
            <a:extLst>
              <a:ext uri="{FF2B5EF4-FFF2-40B4-BE49-F238E27FC236}">
                <a16:creationId xmlns:a16="http://schemas.microsoft.com/office/drawing/2014/main" id="{3FD172FA-6F5A-496A-9CE5-407955B6757B}"/>
              </a:ext>
            </a:extLst>
          </p:cNvPr>
          <p:cNvSpPr txBox="1"/>
          <p:nvPr/>
        </p:nvSpPr>
        <p:spPr>
          <a:xfrm>
            <a:off x="4394149" y="3103284"/>
            <a:ext cx="1617785" cy="338554"/>
          </a:xfrm>
          <a:prstGeom prst="rect">
            <a:avLst/>
          </a:prstGeom>
          <a:noFill/>
        </p:spPr>
        <p:txBody>
          <a:bodyPr wrap="square" rtlCol="0">
            <a:spAutoFit/>
          </a:bodyPr>
          <a:lstStyle/>
          <a:p>
            <a:pPr algn="ctr">
              <a:defRPr/>
            </a:pPr>
            <a:r>
              <a:rPr lang="en-US" sz="1600" dirty="0">
                <a:solidFill>
                  <a:prstClr val="black"/>
                </a:solidFill>
                <a:latin typeface="Calibri" panose="020F0502020204030204"/>
              </a:rPr>
              <a:t>Yes</a:t>
            </a:r>
          </a:p>
        </p:txBody>
      </p:sp>
      <p:sp>
        <p:nvSpPr>
          <p:cNvPr id="29" name="Diamond 28">
            <a:extLst>
              <a:ext uri="{FF2B5EF4-FFF2-40B4-BE49-F238E27FC236}">
                <a16:creationId xmlns:a16="http://schemas.microsoft.com/office/drawing/2014/main" id="{472C6222-AA5D-4290-8E6A-029551CBAFB1}"/>
              </a:ext>
            </a:extLst>
          </p:cNvPr>
          <p:cNvSpPr/>
          <p:nvPr/>
        </p:nvSpPr>
        <p:spPr>
          <a:xfrm>
            <a:off x="5497552" y="774979"/>
            <a:ext cx="2569501" cy="1561698"/>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defRPr/>
            </a:pPr>
            <a:endParaRPr lang="en-US" b="1" dirty="0">
              <a:solidFill>
                <a:prstClr val="black"/>
              </a:solidFill>
              <a:latin typeface="Calibri" panose="020F0502020204030204"/>
            </a:endParaRPr>
          </a:p>
        </p:txBody>
      </p:sp>
      <p:sp>
        <p:nvSpPr>
          <p:cNvPr id="30" name="TextBox 29">
            <a:extLst>
              <a:ext uri="{FF2B5EF4-FFF2-40B4-BE49-F238E27FC236}">
                <a16:creationId xmlns:a16="http://schemas.microsoft.com/office/drawing/2014/main" id="{8D8E51BA-01AA-42BF-BB7E-CDB03BEA73A0}"/>
              </a:ext>
            </a:extLst>
          </p:cNvPr>
          <p:cNvSpPr txBox="1"/>
          <p:nvPr/>
        </p:nvSpPr>
        <p:spPr>
          <a:xfrm>
            <a:off x="5885562" y="1212542"/>
            <a:ext cx="1873401" cy="1077218"/>
          </a:xfrm>
          <a:prstGeom prst="rect">
            <a:avLst/>
          </a:prstGeom>
          <a:noFill/>
        </p:spPr>
        <p:txBody>
          <a:bodyPr wrap="square" rtlCol="0">
            <a:spAutoFit/>
          </a:bodyPr>
          <a:lstStyle/>
          <a:p>
            <a:pPr algn="ctr">
              <a:defRPr/>
            </a:pPr>
            <a:r>
              <a:rPr lang="en-US" sz="1600" dirty="0">
                <a:solidFill>
                  <a:prstClr val="black"/>
                </a:solidFill>
                <a:latin typeface="Calibri" panose="020F0502020204030204"/>
              </a:rPr>
              <a:t>User Satisfied with response received from Chatbot</a:t>
            </a:r>
          </a:p>
          <a:p>
            <a:pPr algn="ctr">
              <a:defRPr/>
            </a:pPr>
            <a:endParaRPr lang="en-US" sz="1600" dirty="0">
              <a:solidFill>
                <a:prstClr val="black"/>
              </a:solidFill>
              <a:latin typeface="Calibri" panose="020F0502020204030204"/>
            </a:endParaRPr>
          </a:p>
        </p:txBody>
      </p:sp>
      <p:sp>
        <p:nvSpPr>
          <p:cNvPr id="31" name="Rectangle: Rounded Corners 30">
            <a:extLst>
              <a:ext uri="{FF2B5EF4-FFF2-40B4-BE49-F238E27FC236}">
                <a16:creationId xmlns:a16="http://schemas.microsoft.com/office/drawing/2014/main" id="{0D6CA276-0B8D-4ABA-A479-2D92F0AA506D}"/>
              </a:ext>
            </a:extLst>
          </p:cNvPr>
          <p:cNvSpPr/>
          <p:nvPr/>
        </p:nvSpPr>
        <p:spPr>
          <a:xfrm>
            <a:off x="5737388" y="3772484"/>
            <a:ext cx="2124812" cy="78055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b="1" dirty="0">
              <a:solidFill>
                <a:prstClr val="black"/>
              </a:solidFill>
              <a:latin typeface="Calibri" panose="020F0502020204030204"/>
            </a:endParaRPr>
          </a:p>
        </p:txBody>
      </p:sp>
      <p:sp>
        <p:nvSpPr>
          <p:cNvPr id="32" name="Rectangle: Rounded Corners 31">
            <a:extLst>
              <a:ext uri="{FF2B5EF4-FFF2-40B4-BE49-F238E27FC236}">
                <a16:creationId xmlns:a16="http://schemas.microsoft.com/office/drawing/2014/main" id="{FD644325-C5BF-4FA9-847A-740512298C13}"/>
              </a:ext>
            </a:extLst>
          </p:cNvPr>
          <p:cNvSpPr/>
          <p:nvPr/>
        </p:nvSpPr>
        <p:spPr>
          <a:xfrm>
            <a:off x="9301524" y="1306638"/>
            <a:ext cx="1743981" cy="52434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defRPr/>
            </a:pPr>
            <a:endParaRPr lang="en-US" b="1" dirty="0">
              <a:solidFill>
                <a:prstClr val="black"/>
              </a:solidFill>
              <a:latin typeface="Calibri" panose="020F0502020204030204"/>
            </a:endParaRPr>
          </a:p>
        </p:txBody>
      </p:sp>
      <p:sp>
        <p:nvSpPr>
          <p:cNvPr id="33" name="TextBox 32">
            <a:extLst>
              <a:ext uri="{FF2B5EF4-FFF2-40B4-BE49-F238E27FC236}">
                <a16:creationId xmlns:a16="http://schemas.microsoft.com/office/drawing/2014/main" id="{F14B110C-E19F-459E-9879-209C156DBDA3}"/>
              </a:ext>
            </a:extLst>
          </p:cNvPr>
          <p:cNvSpPr txBox="1"/>
          <p:nvPr/>
        </p:nvSpPr>
        <p:spPr>
          <a:xfrm>
            <a:off x="9254351" y="1378966"/>
            <a:ext cx="1833358" cy="338554"/>
          </a:xfrm>
          <a:prstGeom prst="rect">
            <a:avLst/>
          </a:prstGeom>
          <a:noFill/>
        </p:spPr>
        <p:txBody>
          <a:bodyPr wrap="square" rtlCol="0">
            <a:spAutoFit/>
          </a:bodyPr>
          <a:lstStyle/>
          <a:p>
            <a:pPr algn="ctr">
              <a:defRPr/>
            </a:pPr>
            <a:r>
              <a:rPr lang="en-US" sz="1600" dirty="0">
                <a:solidFill>
                  <a:prstClr val="black"/>
                </a:solidFill>
                <a:latin typeface="Calibri" panose="020F0502020204030204"/>
              </a:rPr>
              <a:t>User Close Chat</a:t>
            </a:r>
          </a:p>
        </p:txBody>
      </p:sp>
      <p:sp>
        <p:nvSpPr>
          <p:cNvPr id="34" name="TextBox 33">
            <a:extLst>
              <a:ext uri="{FF2B5EF4-FFF2-40B4-BE49-F238E27FC236}">
                <a16:creationId xmlns:a16="http://schemas.microsoft.com/office/drawing/2014/main" id="{A7C28C76-30C4-4D71-9968-E0C064031B2A}"/>
              </a:ext>
            </a:extLst>
          </p:cNvPr>
          <p:cNvSpPr txBox="1"/>
          <p:nvPr/>
        </p:nvSpPr>
        <p:spPr>
          <a:xfrm>
            <a:off x="4416338" y="3966085"/>
            <a:ext cx="1617785" cy="338554"/>
          </a:xfrm>
          <a:prstGeom prst="rect">
            <a:avLst/>
          </a:prstGeom>
          <a:noFill/>
        </p:spPr>
        <p:txBody>
          <a:bodyPr wrap="square" rtlCol="0">
            <a:spAutoFit/>
          </a:bodyPr>
          <a:lstStyle/>
          <a:p>
            <a:pPr algn="ctr">
              <a:defRPr/>
            </a:pPr>
            <a:r>
              <a:rPr lang="en-US" sz="1600" dirty="0">
                <a:solidFill>
                  <a:prstClr val="black"/>
                </a:solidFill>
                <a:latin typeface="Calibri" panose="020F0502020204030204"/>
              </a:rPr>
              <a:t>No</a:t>
            </a:r>
          </a:p>
        </p:txBody>
      </p:sp>
      <p:sp>
        <p:nvSpPr>
          <p:cNvPr id="35" name="TextBox 34">
            <a:extLst>
              <a:ext uri="{FF2B5EF4-FFF2-40B4-BE49-F238E27FC236}">
                <a16:creationId xmlns:a16="http://schemas.microsoft.com/office/drawing/2014/main" id="{C7511FF4-D5FD-405F-BA73-B15987E8FFE4}"/>
              </a:ext>
            </a:extLst>
          </p:cNvPr>
          <p:cNvSpPr txBox="1"/>
          <p:nvPr/>
        </p:nvSpPr>
        <p:spPr>
          <a:xfrm>
            <a:off x="5702165" y="3772485"/>
            <a:ext cx="2218580" cy="830997"/>
          </a:xfrm>
          <a:prstGeom prst="rect">
            <a:avLst/>
          </a:prstGeom>
          <a:noFill/>
        </p:spPr>
        <p:txBody>
          <a:bodyPr wrap="square" rtlCol="0">
            <a:spAutoFit/>
          </a:bodyPr>
          <a:lstStyle/>
          <a:p>
            <a:pPr algn="ctr">
              <a:defRPr/>
            </a:pPr>
            <a:r>
              <a:rPr lang="en-US" sz="1600" dirty="0">
                <a:solidFill>
                  <a:prstClr val="black"/>
                </a:solidFill>
                <a:latin typeface="Calibri" panose="020F0502020204030204"/>
              </a:rPr>
              <a:t>Chatbot Respond Real-time and Transfer chat to logged Agent</a:t>
            </a:r>
          </a:p>
        </p:txBody>
      </p:sp>
      <p:cxnSp>
        <p:nvCxnSpPr>
          <p:cNvPr id="36" name="Connector: Elbow 35">
            <a:extLst>
              <a:ext uri="{FF2B5EF4-FFF2-40B4-BE49-F238E27FC236}">
                <a16:creationId xmlns:a16="http://schemas.microsoft.com/office/drawing/2014/main" id="{43D1F02A-E4F6-4DA6-A02A-68CD43CA1AC6}"/>
              </a:ext>
            </a:extLst>
          </p:cNvPr>
          <p:cNvCxnSpPr/>
          <p:nvPr/>
        </p:nvCxnSpPr>
        <p:spPr>
          <a:xfrm flipV="1">
            <a:off x="5081713" y="3231747"/>
            <a:ext cx="617415" cy="530984"/>
          </a:xfrm>
          <a:prstGeom prst="bentConnector3">
            <a:avLst/>
          </a:prstGeom>
          <a:ln w="38100" cmpd="sng">
            <a:solidFill>
              <a:schemeClr val="accent1">
                <a:alpha val="9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248E5F1-C86C-41DA-8C65-87538683BF1D}"/>
              </a:ext>
            </a:extLst>
          </p:cNvPr>
          <p:cNvCxnSpPr/>
          <p:nvPr/>
        </p:nvCxnSpPr>
        <p:spPr>
          <a:xfrm rot="16200000" flipH="1">
            <a:off x="5312153" y="3831312"/>
            <a:ext cx="468280" cy="311745"/>
          </a:xfrm>
          <a:prstGeom prst="bentConnector3">
            <a:avLst>
              <a:gd name="adj1" fmla="val 9806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534994D-72FA-45C0-8ADC-8B8F8CD6C678}"/>
              </a:ext>
            </a:extLst>
          </p:cNvPr>
          <p:cNvSpPr txBox="1"/>
          <p:nvPr/>
        </p:nvSpPr>
        <p:spPr>
          <a:xfrm rot="16200000">
            <a:off x="-1104187" y="5717641"/>
            <a:ext cx="2481643" cy="523220"/>
          </a:xfrm>
          <a:prstGeom prst="rect">
            <a:avLst/>
          </a:prstGeom>
          <a:noFill/>
        </p:spPr>
        <p:txBody>
          <a:bodyPr wrap="square" rtlCol="0">
            <a:spAutoFit/>
          </a:bodyPr>
          <a:lstStyle/>
          <a:p>
            <a:pPr marL="171450" indent="-171450" algn="ctr">
              <a:buFontTx/>
              <a:buChar char="-"/>
              <a:defRPr/>
            </a:pPr>
            <a:endParaRPr lang="en-US" sz="1400" b="1" dirty="0">
              <a:solidFill>
                <a:prstClr val="white"/>
              </a:solidFill>
              <a:latin typeface="Calibri" panose="020F0502020204030204"/>
            </a:endParaRPr>
          </a:p>
          <a:p>
            <a:pPr algn="ctr">
              <a:defRPr/>
            </a:pPr>
            <a:r>
              <a:rPr lang="en-US" sz="1400" b="1" dirty="0">
                <a:solidFill>
                  <a:prstClr val="white"/>
                </a:solidFill>
                <a:latin typeface="Calibri" panose="020F0502020204030204"/>
              </a:rPr>
              <a:t> </a:t>
            </a:r>
          </a:p>
        </p:txBody>
      </p:sp>
      <p:sp>
        <p:nvSpPr>
          <p:cNvPr id="39" name="TextBox 38">
            <a:extLst>
              <a:ext uri="{FF2B5EF4-FFF2-40B4-BE49-F238E27FC236}">
                <a16:creationId xmlns:a16="http://schemas.microsoft.com/office/drawing/2014/main" id="{C9D02104-1802-417D-BDCA-33D87D936F50}"/>
              </a:ext>
            </a:extLst>
          </p:cNvPr>
          <p:cNvSpPr txBox="1"/>
          <p:nvPr/>
        </p:nvSpPr>
        <p:spPr>
          <a:xfrm rot="16200000">
            <a:off x="-751361" y="5363205"/>
            <a:ext cx="2481643" cy="523220"/>
          </a:xfrm>
          <a:prstGeom prst="rect">
            <a:avLst/>
          </a:prstGeom>
          <a:noFill/>
        </p:spPr>
        <p:txBody>
          <a:bodyPr wrap="square" rtlCol="0">
            <a:spAutoFit/>
          </a:bodyPr>
          <a:lstStyle/>
          <a:p>
            <a:pPr marL="171450" indent="-171450" algn="ctr">
              <a:buFontTx/>
              <a:buChar char="-"/>
              <a:defRPr/>
            </a:pPr>
            <a:endParaRPr lang="en-US" sz="1400" b="1" dirty="0">
              <a:solidFill>
                <a:prstClr val="white"/>
              </a:solidFill>
              <a:latin typeface="Calibri" panose="020F0502020204030204"/>
            </a:endParaRPr>
          </a:p>
          <a:p>
            <a:pPr algn="ctr">
              <a:defRPr/>
            </a:pPr>
            <a:r>
              <a:rPr lang="en-US" sz="1400" b="1" dirty="0">
                <a:solidFill>
                  <a:prstClr val="white"/>
                </a:solidFill>
                <a:latin typeface="Calibri" panose="020F0502020204030204"/>
              </a:rPr>
              <a:t> </a:t>
            </a:r>
          </a:p>
        </p:txBody>
      </p:sp>
      <p:sp>
        <p:nvSpPr>
          <p:cNvPr id="40" name="Rectangle 39">
            <a:extLst>
              <a:ext uri="{FF2B5EF4-FFF2-40B4-BE49-F238E27FC236}">
                <a16:creationId xmlns:a16="http://schemas.microsoft.com/office/drawing/2014/main" id="{A6A450AC-394F-4DF6-BFF3-0DCE14346320}"/>
              </a:ext>
            </a:extLst>
          </p:cNvPr>
          <p:cNvSpPr/>
          <p:nvPr/>
        </p:nvSpPr>
        <p:spPr>
          <a:xfrm>
            <a:off x="-3485" y="4738653"/>
            <a:ext cx="464234" cy="21217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prstClr val="white"/>
              </a:solidFill>
              <a:latin typeface="Calibri" panose="020F0502020204030204"/>
            </a:endParaRPr>
          </a:p>
        </p:txBody>
      </p:sp>
      <p:sp>
        <p:nvSpPr>
          <p:cNvPr id="41" name="TextBox 40">
            <a:extLst>
              <a:ext uri="{FF2B5EF4-FFF2-40B4-BE49-F238E27FC236}">
                <a16:creationId xmlns:a16="http://schemas.microsoft.com/office/drawing/2014/main" id="{D456F7A1-401D-4C6E-83D8-324DBF947F33}"/>
              </a:ext>
            </a:extLst>
          </p:cNvPr>
          <p:cNvSpPr txBox="1"/>
          <p:nvPr/>
        </p:nvSpPr>
        <p:spPr>
          <a:xfrm rot="16200000">
            <a:off x="-1104186" y="5565437"/>
            <a:ext cx="2481643" cy="523220"/>
          </a:xfrm>
          <a:prstGeom prst="rect">
            <a:avLst/>
          </a:prstGeom>
          <a:noFill/>
        </p:spPr>
        <p:txBody>
          <a:bodyPr wrap="square" rtlCol="0">
            <a:spAutoFit/>
          </a:bodyPr>
          <a:lstStyle/>
          <a:p>
            <a:pPr marL="171450" indent="-171450" algn="ctr">
              <a:buFontTx/>
              <a:buChar char="-"/>
              <a:defRPr/>
            </a:pPr>
            <a:endParaRPr lang="en-US" sz="1400" b="1" dirty="0">
              <a:solidFill>
                <a:prstClr val="white"/>
              </a:solidFill>
              <a:latin typeface="Calibri" panose="020F0502020204030204"/>
            </a:endParaRPr>
          </a:p>
          <a:p>
            <a:pPr algn="ctr">
              <a:defRPr/>
            </a:pPr>
            <a:r>
              <a:rPr lang="en-US" sz="1400" b="1" dirty="0">
                <a:solidFill>
                  <a:prstClr val="white"/>
                </a:solidFill>
                <a:latin typeface="Calibri" panose="020F0502020204030204"/>
              </a:rPr>
              <a:t>Cognitive APIs </a:t>
            </a:r>
          </a:p>
        </p:txBody>
      </p:sp>
      <p:sp>
        <p:nvSpPr>
          <p:cNvPr id="42" name="Rectangle: Rounded Corners 41">
            <a:extLst>
              <a:ext uri="{FF2B5EF4-FFF2-40B4-BE49-F238E27FC236}">
                <a16:creationId xmlns:a16="http://schemas.microsoft.com/office/drawing/2014/main" id="{B8B755DE-3DB0-4B5F-B800-38F17D1A8F79}"/>
              </a:ext>
            </a:extLst>
          </p:cNvPr>
          <p:cNvSpPr/>
          <p:nvPr/>
        </p:nvSpPr>
        <p:spPr>
          <a:xfrm>
            <a:off x="9081865" y="5666795"/>
            <a:ext cx="2147667" cy="940759"/>
          </a:xfrm>
          <a:prstGeom prst="roundRect">
            <a:avLst/>
          </a:prstGeom>
          <a:solidFill>
            <a:schemeClr val="accent3">
              <a:lumMod val="60000"/>
              <a:lumOff val="40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b="1" dirty="0">
              <a:solidFill>
                <a:prstClr val="black"/>
              </a:solidFill>
              <a:latin typeface="Calibri" panose="020F0502020204030204"/>
            </a:endParaRPr>
          </a:p>
        </p:txBody>
      </p:sp>
      <p:sp>
        <p:nvSpPr>
          <p:cNvPr id="43" name="TextBox 42">
            <a:extLst>
              <a:ext uri="{FF2B5EF4-FFF2-40B4-BE49-F238E27FC236}">
                <a16:creationId xmlns:a16="http://schemas.microsoft.com/office/drawing/2014/main" id="{A97253C3-09E1-4AAC-8BFA-A20D9F8BE996}"/>
              </a:ext>
            </a:extLst>
          </p:cNvPr>
          <p:cNvSpPr txBox="1"/>
          <p:nvPr/>
        </p:nvSpPr>
        <p:spPr>
          <a:xfrm>
            <a:off x="9006856" y="5767009"/>
            <a:ext cx="2318824" cy="830997"/>
          </a:xfrm>
          <a:prstGeom prst="rect">
            <a:avLst/>
          </a:prstGeom>
          <a:noFill/>
        </p:spPr>
        <p:txBody>
          <a:bodyPr wrap="square" rtlCol="0">
            <a:spAutoFit/>
          </a:bodyPr>
          <a:lstStyle/>
          <a:p>
            <a:pPr algn="ctr">
              <a:defRPr/>
            </a:pPr>
            <a:r>
              <a:rPr lang="en-US" sz="1600" dirty="0">
                <a:solidFill>
                  <a:prstClr val="black"/>
                </a:solidFill>
                <a:latin typeface="Calibri" panose="020F0502020204030204"/>
              </a:rPr>
              <a:t>Tone Analysis of Messages and Display Chat History</a:t>
            </a:r>
            <a:endParaRPr lang="en-US" sz="1200" dirty="0">
              <a:solidFill>
                <a:prstClr val="black"/>
              </a:solidFill>
              <a:latin typeface="Calibri" panose="020F0502020204030204"/>
            </a:endParaRPr>
          </a:p>
        </p:txBody>
      </p:sp>
      <p:pic>
        <p:nvPicPr>
          <p:cNvPr id="44" name="Picture 43">
            <a:extLst>
              <a:ext uri="{FF2B5EF4-FFF2-40B4-BE49-F238E27FC236}">
                <a16:creationId xmlns:a16="http://schemas.microsoft.com/office/drawing/2014/main" id="{F9865CDB-C879-46FB-AEFE-EB880AC5E8F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14170" y="5092292"/>
            <a:ext cx="760469" cy="760469"/>
          </a:xfrm>
          <a:prstGeom prst="rect">
            <a:avLst/>
          </a:prstGeom>
        </p:spPr>
      </p:pic>
      <p:sp>
        <p:nvSpPr>
          <p:cNvPr id="45" name="Rectangle: Rounded Corners 44">
            <a:extLst>
              <a:ext uri="{FF2B5EF4-FFF2-40B4-BE49-F238E27FC236}">
                <a16:creationId xmlns:a16="http://schemas.microsoft.com/office/drawing/2014/main" id="{3CA1F3D1-A615-4712-9934-D89C7D212200}"/>
              </a:ext>
            </a:extLst>
          </p:cNvPr>
          <p:cNvSpPr/>
          <p:nvPr/>
        </p:nvSpPr>
        <p:spPr>
          <a:xfrm>
            <a:off x="9316992" y="3655686"/>
            <a:ext cx="1742581" cy="10452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618DCF5B-D445-4BED-899A-21F3E6329111}"/>
              </a:ext>
            </a:extLst>
          </p:cNvPr>
          <p:cNvSpPr txBox="1"/>
          <p:nvPr/>
        </p:nvSpPr>
        <p:spPr>
          <a:xfrm>
            <a:off x="9284312" y="3851962"/>
            <a:ext cx="1844036" cy="830997"/>
          </a:xfrm>
          <a:prstGeom prst="rect">
            <a:avLst/>
          </a:prstGeom>
          <a:noFill/>
        </p:spPr>
        <p:txBody>
          <a:bodyPr wrap="square" rtlCol="0">
            <a:spAutoFit/>
          </a:bodyPr>
          <a:lstStyle/>
          <a:p>
            <a:pPr algn="ctr">
              <a:defRPr/>
            </a:pPr>
            <a:r>
              <a:rPr lang="en-US" sz="1600" dirty="0">
                <a:solidFill>
                  <a:prstClr val="black"/>
                </a:solidFill>
                <a:latin typeface="Calibri" panose="020F0502020204030204"/>
              </a:rPr>
              <a:t>Chat received by Agent and Agent respond to User</a:t>
            </a:r>
          </a:p>
        </p:txBody>
      </p:sp>
      <p:cxnSp>
        <p:nvCxnSpPr>
          <p:cNvPr id="47" name="Straight Arrow Connector 46">
            <a:extLst>
              <a:ext uri="{FF2B5EF4-FFF2-40B4-BE49-F238E27FC236}">
                <a16:creationId xmlns:a16="http://schemas.microsoft.com/office/drawing/2014/main" id="{E4DBD042-4E3D-42FD-97CF-390C51BC46D9}"/>
              </a:ext>
            </a:extLst>
          </p:cNvPr>
          <p:cNvCxnSpPr>
            <a:endCxn id="32" idx="2"/>
          </p:cNvCxnSpPr>
          <p:nvPr/>
        </p:nvCxnSpPr>
        <p:spPr>
          <a:xfrm flipH="1" flipV="1">
            <a:off x="10173514" y="1830981"/>
            <a:ext cx="14768" cy="1403931"/>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48" name="Straight Arrow Connector 47">
            <a:extLst>
              <a:ext uri="{FF2B5EF4-FFF2-40B4-BE49-F238E27FC236}">
                <a16:creationId xmlns:a16="http://schemas.microsoft.com/office/drawing/2014/main" id="{1F1E9695-F7DC-46D8-A9FF-A517A533C400}"/>
              </a:ext>
            </a:extLst>
          </p:cNvPr>
          <p:cNvCxnSpPr>
            <a:stCxn id="45" idx="2"/>
            <a:endCxn id="44" idx="0"/>
          </p:cNvCxnSpPr>
          <p:nvPr/>
        </p:nvCxnSpPr>
        <p:spPr>
          <a:xfrm>
            <a:off x="10188282" y="4700917"/>
            <a:ext cx="6122" cy="391375"/>
          </a:xfrm>
          <a:prstGeom prst="straightConnector1">
            <a:avLst/>
          </a:prstGeom>
          <a:ln w="38100">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49" name="Straight Arrow Connector 48">
            <a:extLst>
              <a:ext uri="{FF2B5EF4-FFF2-40B4-BE49-F238E27FC236}">
                <a16:creationId xmlns:a16="http://schemas.microsoft.com/office/drawing/2014/main" id="{E1A750AC-7A2C-4ACC-929D-4162BAA4ED9C}"/>
              </a:ext>
            </a:extLst>
          </p:cNvPr>
          <p:cNvCxnSpPr>
            <a:stCxn id="35" idx="3"/>
          </p:cNvCxnSpPr>
          <p:nvPr/>
        </p:nvCxnSpPr>
        <p:spPr>
          <a:xfrm flipV="1">
            <a:off x="7920745" y="4176575"/>
            <a:ext cx="1396246" cy="11409"/>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50" name="TextBox 49">
            <a:extLst>
              <a:ext uri="{FF2B5EF4-FFF2-40B4-BE49-F238E27FC236}">
                <a16:creationId xmlns:a16="http://schemas.microsoft.com/office/drawing/2014/main" id="{4174FF43-30A3-4343-B23E-A785F6B0B861}"/>
              </a:ext>
            </a:extLst>
          </p:cNvPr>
          <p:cNvSpPr txBox="1"/>
          <p:nvPr/>
        </p:nvSpPr>
        <p:spPr>
          <a:xfrm>
            <a:off x="7445942" y="1248889"/>
            <a:ext cx="1558969" cy="338554"/>
          </a:xfrm>
          <a:prstGeom prst="rect">
            <a:avLst/>
          </a:prstGeom>
          <a:noFill/>
        </p:spPr>
        <p:txBody>
          <a:bodyPr wrap="square" rtlCol="0">
            <a:spAutoFit/>
          </a:bodyPr>
          <a:lstStyle/>
          <a:p>
            <a:pPr algn="ctr">
              <a:defRPr/>
            </a:pPr>
            <a:r>
              <a:rPr lang="en-US" sz="1600" dirty="0">
                <a:solidFill>
                  <a:prstClr val="black"/>
                </a:solidFill>
                <a:latin typeface="Calibri" panose="020F0502020204030204"/>
              </a:rPr>
              <a:t>Yes</a:t>
            </a:r>
          </a:p>
        </p:txBody>
      </p:sp>
      <p:sp>
        <p:nvSpPr>
          <p:cNvPr id="51" name="TextBox 50">
            <a:extLst>
              <a:ext uri="{FF2B5EF4-FFF2-40B4-BE49-F238E27FC236}">
                <a16:creationId xmlns:a16="http://schemas.microsoft.com/office/drawing/2014/main" id="{89CD095D-3318-460B-A533-A57E5EFDF02D}"/>
              </a:ext>
            </a:extLst>
          </p:cNvPr>
          <p:cNvSpPr txBox="1"/>
          <p:nvPr/>
        </p:nvSpPr>
        <p:spPr>
          <a:xfrm>
            <a:off x="4525608" y="1246969"/>
            <a:ext cx="1617785" cy="338554"/>
          </a:xfrm>
          <a:prstGeom prst="rect">
            <a:avLst/>
          </a:prstGeom>
          <a:noFill/>
        </p:spPr>
        <p:txBody>
          <a:bodyPr wrap="square" rtlCol="0">
            <a:spAutoFit/>
          </a:bodyPr>
          <a:lstStyle/>
          <a:p>
            <a:pPr algn="ctr">
              <a:defRPr/>
            </a:pPr>
            <a:r>
              <a:rPr lang="en-US" sz="1600" dirty="0">
                <a:solidFill>
                  <a:prstClr val="black"/>
                </a:solidFill>
                <a:latin typeface="Calibri" panose="020F0502020204030204"/>
              </a:rPr>
              <a:t>No</a:t>
            </a:r>
          </a:p>
        </p:txBody>
      </p:sp>
      <p:cxnSp>
        <p:nvCxnSpPr>
          <p:cNvPr id="52" name="Straight Arrow Connector 51">
            <a:extLst>
              <a:ext uri="{FF2B5EF4-FFF2-40B4-BE49-F238E27FC236}">
                <a16:creationId xmlns:a16="http://schemas.microsoft.com/office/drawing/2014/main" id="{76700086-050F-4038-BAAF-593F86054152}"/>
              </a:ext>
            </a:extLst>
          </p:cNvPr>
          <p:cNvCxnSpPr>
            <a:stCxn id="29" idx="1"/>
          </p:cNvCxnSpPr>
          <p:nvPr/>
        </p:nvCxnSpPr>
        <p:spPr>
          <a:xfrm flipH="1" flipV="1">
            <a:off x="3007969" y="1554276"/>
            <a:ext cx="2489582" cy="15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C93368C-38A4-4D22-9006-42B45E051243}"/>
              </a:ext>
            </a:extLst>
          </p:cNvPr>
          <p:cNvCxnSpPr/>
          <p:nvPr/>
        </p:nvCxnSpPr>
        <p:spPr>
          <a:xfrm>
            <a:off x="2038452" y="4292501"/>
            <a:ext cx="0" cy="93792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4F376F8C-6A19-4672-8917-5794194FD565}"/>
              </a:ext>
            </a:extLst>
          </p:cNvPr>
          <p:cNvSpPr/>
          <p:nvPr/>
        </p:nvSpPr>
        <p:spPr>
          <a:xfrm>
            <a:off x="1218345" y="5253360"/>
            <a:ext cx="1732721" cy="1005014"/>
          </a:xfrm>
          <a:prstGeom prst="roundRect">
            <a:avLst/>
          </a:prstGeom>
          <a:solidFill>
            <a:schemeClr val="accent3">
              <a:lumMod val="60000"/>
              <a:lumOff val="40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b="1" dirty="0">
              <a:solidFill>
                <a:prstClr val="black"/>
              </a:solidFill>
              <a:latin typeface="Calibri" panose="020F0502020204030204"/>
            </a:endParaRPr>
          </a:p>
        </p:txBody>
      </p:sp>
      <p:sp>
        <p:nvSpPr>
          <p:cNvPr id="55" name="TextBox 54">
            <a:extLst>
              <a:ext uri="{FF2B5EF4-FFF2-40B4-BE49-F238E27FC236}">
                <a16:creationId xmlns:a16="http://schemas.microsoft.com/office/drawing/2014/main" id="{26159A0C-BE3B-40B5-96C5-04476144DBFA}"/>
              </a:ext>
            </a:extLst>
          </p:cNvPr>
          <p:cNvSpPr txBox="1"/>
          <p:nvPr/>
        </p:nvSpPr>
        <p:spPr>
          <a:xfrm>
            <a:off x="1281663" y="5440361"/>
            <a:ext cx="1617785" cy="830997"/>
          </a:xfrm>
          <a:prstGeom prst="rect">
            <a:avLst/>
          </a:prstGeom>
          <a:noFill/>
        </p:spPr>
        <p:txBody>
          <a:bodyPr wrap="square" rtlCol="0">
            <a:spAutoFit/>
          </a:bodyPr>
          <a:lstStyle/>
          <a:p>
            <a:pPr algn="ctr">
              <a:defRPr/>
            </a:pPr>
            <a:r>
              <a:rPr lang="en-US" sz="1600" dirty="0">
                <a:solidFill>
                  <a:prstClr val="black"/>
                </a:solidFill>
                <a:latin typeface="Calibri" panose="020F0502020204030204"/>
              </a:rPr>
              <a:t>Intent and Entity Extraction from Chat Message</a:t>
            </a:r>
            <a:endParaRPr lang="en-US" sz="1200" dirty="0">
              <a:solidFill>
                <a:prstClr val="black"/>
              </a:solidFill>
              <a:latin typeface="Calibri" panose="020F0502020204030204"/>
            </a:endParaRPr>
          </a:p>
        </p:txBody>
      </p:sp>
      <p:pic>
        <p:nvPicPr>
          <p:cNvPr id="56" name="Picture 55">
            <a:extLst>
              <a:ext uri="{FF2B5EF4-FFF2-40B4-BE49-F238E27FC236}">
                <a16:creationId xmlns:a16="http://schemas.microsoft.com/office/drawing/2014/main" id="{18632E3A-86E9-4D6B-A586-5D3603A570D4}"/>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98989" y="2814764"/>
            <a:ext cx="1031015" cy="579946"/>
          </a:xfrm>
          <a:prstGeom prst="rect">
            <a:avLst/>
          </a:prstGeom>
        </p:spPr>
      </p:pic>
      <p:pic>
        <p:nvPicPr>
          <p:cNvPr id="57" name="Picture 6" descr="Image result for chatbot.png">
            <a:extLst>
              <a:ext uri="{FF2B5EF4-FFF2-40B4-BE49-F238E27FC236}">
                <a16:creationId xmlns:a16="http://schemas.microsoft.com/office/drawing/2014/main" id="{ED2E0830-C618-48B2-9CCF-58F54D8A88C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734199" y="2946719"/>
            <a:ext cx="688731" cy="688731"/>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8" descr="Image result for chatbot.png">
            <a:extLst>
              <a:ext uri="{FF2B5EF4-FFF2-40B4-BE49-F238E27FC236}">
                <a16:creationId xmlns:a16="http://schemas.microsoft.com/office/drawing/2014/main" id="{72909B7A-7C8E-4713-97AA-1DDF5E624A20}"/>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140709" y="4978617"/>
            <a:ext cx="1903469" cy="57680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Image result for chatbot icon">
            <a:extLst>
              <a:ext uri="{FF2B5EF4-FFF2-40B4-BE49-F238E27FC236}">
                <a16:creationId xmlns:a16="http://schemas.microsoft.com/office/drawing/2014/main" id="{B167395F-63AD-43E8-B47A-481EB024B38A}"/>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9675646" y="3277133"/>
            <a:ext cx="866419" cy="627602"/>
          </a:xfrm>
          <a:prstGeom prst="rect">
            <a:avLst/>
          </a:prstGeom>
          <a:noFill/>
          <a:extLst>
            <a:ext uri="{909E8E84-426E-40DD-AFC4-6F175D3DCCD1}">
              <a14:hiddenFill xmlns:a14="http://schemas.microsoft.com/office/drawing/2010/main">
                <a:solidFill>
                  <a:srgbClr val="FFFFFF"/>
                </a:solidFill>
              </a14:hiddenFill>
            </a:ext>
          </a:extLst>
        </p:spPr>
      </p:pic>
      <p:sp>
        <p:nvSpPr>
          <p:cNvPr id="60" name="AutoShape 16" descr="Image result for user and chatbot.png">
            <a:extLst>
              <a:ext uri="{FF2B5EF4-FFF2-40B4-BE49-F238E27FC236}">
                <a16:creationId xmlns:a16="http://schemas.microsoft.com/office/drawing/2014/main" id="{39318C4B-A4D3-4130-AD7E-AE5E7E2E4248}"/>
              </a:ext>
            </a:extLst>
          </p:cNvPr>
          <p:cNvSpPr>
            <a:spLocks noChangeAspect="1" noChangeArrowheads="1"/>
          </p:cNvSpPr>
          <p:nvPr/>
        </p:nvSpPr>
        <p:spPr bwMode="auto">
          <a:xfrm>
            <a:off x="594518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defRPr/>
            </a:pPr>
            <a:endParaRPr lang="en-US">
              <a:solidFill>
                <a:prstClr val="black"/>
              </a:solidFill>
              <a:latin typeface="Calibri" panose="020F0502020204030204"/>
            </a:endParaRPr>
          </a:p>
        </p:txBody>
      </p:sp>
      <p:pic>
        <p:nvPicPr>
          <p:cNvPr id="61" name="Picture 22" descr="Image result for customer.png">
            <a:extLst>
              <a:ext uri="{FF2B5EF4-FFF2-40B4-BE49-F238E27FC236}">
                <a16:creationId xmlns:a16="http://schemas.microsoft.com/office/drawing/2014/main" id="{16425B44-02F8-4527-8008-E117E7841207}"/>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937695" y="828940"/>
            <a:ext cx="529577" cy="529577"/>
          </a:xfrm>
          <a:prstGeom prst="rect">
            <a:avLst/>
          </a:prstGeom>
          <a:noFill/>
          <a:extLst>
            <a:ext uri="{909E8E84-426E-40DD-AFC4-6F175D3DCCD1}">
              <a14:hiddenFill xmlns:a14="http://schemas.microsoft.com/office/drawing/2010/main">
                <a:solidFill>
                  <a:srgbClr val="FFFFFF"/>
                </a:solidFill>
              </a14:hiddenFill>
            </a:ext>
          </a:extLst>
        </p:spPr>
      </p:pic>
      <p:sp>
        <p:nvSpPr>
          <p:cNvPr id="62" name="Speech Bubble: Oval 61">
            <a:extLst>
              <a:ext uri="{FF2B5EF4-FFF2-40B4-BE49-F238E27FC236}">
                <a16:creationId xmlns:a16="http://schemas.microsoft.com/office/drawing/2014/main" id="{307735AB-9C32-4C1C-9A99-D7B662EF7C78}"/>
              </a:ext>
            </a:extLst>
          </p:cNvPr>
          <p:cNvSpPr/>
          <p:nvPr/>
        </p:nvSpPr>
        <p:spPr>
          <a:xfrm flipH="1">
            <a:off x="1677279" y="720415"/>
            <a:ext cx="303683" cy="33267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pic>
        <p:nvPicPr>
          <p:cNvPr id="63" name="Picture 28" descr="Image result for customer happy png">
            <a:extLst>
              <a:ext uri="{FF2B5EF4-FFF2-40B4-BE49-F238E27FC236}">
                <a16:creationId xmlns:a16="http://schemas.microsoft.com/office/drawing/2014/main" id="{E1B4EEFA-6175-44DA-9894-DA63A1F0CCD2}"/>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6580328" y="460431"/>
            <a:ext cx="680565" cy="72572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a:extLst>
              <a:ext uri="{FF2B5EF4-FFF2-40B4-BE49-F238E27FC236}">
                <a16:creationId xmlns:a16="http://schemas.microsoft.com/office/drawing/2014/main" id="{45FDF31E-63E9-4FC0-A5B0-3698F3657E0B}"/>
              </a:ext>
            </a:extLst>
          </p:cNvPr>
          <p:cNvPicPr>
            <a:picLocks noChangeAspect="1"/>
          </p:cNvPicPr>
          <p:nvPr/>
        </p:nvPicPr>
        <p:blipFill rotWithShape="1">
          <a:blip r:embed="rId10" cstate="email">
            <a:extLst>
              <a:ext uri="{28A0092B-C50C-407E-A947-70E740481C1C}">
                <a14:useLocalDpi xmlns:a14="http://schemas.microsoft.com/office/drawing/2010/main" val="0"/>
              </a:ext>
            </a:extLst>
          </a:blip>
          <a:srcRect t="15122"/>
          <a:stretch/>
        </p:blipFill>
        <p:spPr>
          <a:xfrm>
            <a:off x="6051978" y="2501066"/>
            <a:ext cx="1465636" cy="404108"/>
          </a:xfrm>
          <a:prstGeom prst="rect">
            <a:avLst/>
          </a:prstGeom>
        </p:spPr>
      </p:pic>
    </p:spTree>
    <p:extLst>
      <p:ext uri="{BB962C8B-B14F-4D97-AF65-F5344CB8AC3E}">
        <p14:creationId xmlns:p14="http://schemas.microsoft.com/office/powerpoint/2010/main" val="3234359401"/>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D32E9D7-79E2-42B0-BC46-F71DF9451EC0}"/>
              </a:ext>
            </a:extLst>
          </p:cNvPr>
          <p:cNvSpPr/>
          <p:nvPr/>
        </p:nvSpPr>
        <p:spPr>
          <a:xfrm>
            <a:off x="1562181" y="133129"/>
            <a:ext cx="9500562"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Cognitive Customer Security</a:t>
            </a:r>
            <a:endParaRPr lang="en-US" sz="5400" spc="-300" dirty="0">
              <a:ln w="19050">
                <a:noFill/>
              </a:ln>
              <a:solidFill>
                <a:schemeClr val="bg1">
                  <a:alpha val="50000"/>
                </a:schemeClr>
              </a:solidFill>
            </a:endParaRPr>
          </a:p>
        </p:txBody>
      </p:sp>
      <p:graphicFrame>
        <p:nvGraphicFramePr>
          <p:cNvPr id="2" name="Diagram 1">
            <a:extLst>
              <a:ext uri="{FF2B5EF4-FFF2-40B4-BE49-F238E27FC236}">
                <a16:creationId xmlns:a16="http://schemas.microsoft.com/office/drawing/2014/main" id="{998C3B89-95BB-4FEB-A753-C81AB259D1BD}"/>
              </a:ext>
            </a:extLst>
          </p:cNvPr>
          <p:cNvGraphicFramePr/>
          <p:nvPr>
            <p:extLst>
              <p:ext uri="{D42A27DB-BD31-4B8C-83A1-F6EECF244321}">
                <p14:modId xmlns:p14="http://schemas.microsoft.com/office/powerpoint/2010/main" val="2835411601"/>
              </p:ext>
            </p:extLst>
          </p:nvPr>
        </p:nvGraphicFramePr>
        <p:xfrm>
          <a:off x="154745" y="1056459"/>
          <a:ext cx="11873131" cy="5668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74130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ED572D-9E2E-4599-B793-253CBD50E5D6}"/>
              </a:ext>
            </a:extLst>
          </p:cNvPr>
          <p:cNvSpPr txBox="1">
            <a:spLocks/>
          </p:cNvSpPr>
          <p:nvPr/>
        </p:nvSpPr>
        <p:spPr>
          <a:xfrm>
            <a:off x="838200" y="466425"/>
            <a:ext cx="10515600" cy="424148"/>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rPr>
              <a:t> </a:t>
            </a:r>
            <a:r>
              <a:rPr lang="en-US" sz="4000" dirty="0">
                <a:solidFill>
                  <a:schemeClr val="bg1"/>
                </a:solidFill>
              </a:rPr>
              <a:t>Leading</a:t>
            </a:r>
            <a:r>
              <a:rPr lang="en-US" sz="2000" dirty="0">
                <a:solidFill>
                  <a:schemeClr val="bg1"/>
                </a:solidFill>
              </a:rPr>
              <a:t> </a:t>
            </a:r>
            <a:r>
              <a:rPr lang="en-IN" sz="4000" b="1" dirty="0">
                <a:solidFill>
                  <a:schemeClr val="bg1"/>
                </a:solidFill>
              </a:rPr>
              <a:t>American</a:t>
            </a:r>
            <a:r>
              <a:rPr lang="en-IN" sz="4000" dirty="0">
                <a:solidFill>
                  <a:schemeClr val="bg1"/>
                </a:solidFill>
              </a:rPr>
              <a:t> life insurance</a:t>
            </a:r>
            <a:r>
              <a:rPr lang="en-US" sz="4000" dirty="0">
                <a:solidFill>
                  <a:schemeClr val="bg1"/>
                </a:solidFill>
              </a:rPr>
              <a:t> Company</a:t>
            </a:r>
          </a:p>
        </p:txBody>
      </p:sp>
      <p:sp>
        <p:nvSpPr>
          <p:cNvPr id="4" name="Text Placeholder 7">
            <a:extLst>
              <a:ext uri="{FF2B5EF4-FFF2-40B4-BE49-F238E27FC236}">
                <a16:creationId xmlns:a16="http://schemas.microsoft.com/office/drawing/2014/main" id="{3E23F148-5EEB-46FA-9B45-F53AB4BAB060}"/>
              </a:ext>
            </a:extLst>
          </p:cNvPr>
          <p:cNvSpPr txBox="1">
            <a:spLocks/>
          </p:cNvSpPr>
          <p:nvPr/>
        </p:nvSpPr>
        <p:spPr>
          <a:xfrm>
            <a:off x="838199" y="1066800"/>
            <a:ext cx="8458653" cy="302786"/>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bg1"/>
                </a:solidFill>
              </a:rPr>
              <a:t>Case Study: Cognitive Automation of Customer Chat Support Process</a:t>
            </a:r>
          </a:p>
          <a:p>
            <a:endParaRPr lang="en-IN" dirty="0">
              <a:solidFill>
                <a:schemeClr val="bg1"/>
              </a:solidFill>
            </a:endParaRPr>
          </a:p>
        </p:txBody>
      </p:sp>
      <p:sp>
        <p:nvSpPr>
          <p:cNvPr id="5" name="Arrow: Pentagon 4">
            <a:extLst>
              <a:ext uri="{FF2B5EF4-FFF2-40B4-BE49-F238E27FC236}">
                <a16:creationId xmlns:a16="http://schemas.microsoft.com/office/drawing/2014/main" id="{DCD01458-415D-4345-A7D8-1859709B95D3}"/>
              </a:ext>
            </a:extLst>
          </p:cNvPr>
          <p:cNvSpPr/>
          <p:nvPr/>
        </p:nvSpPr>
        <p:spPr>
          <a:xfrm>
            <a:off x="458791" y="1603261"/>
            <a:ext cx="4069423" cy="491624"/>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Business Challenges</a:t>
            </a:r>
          </a:p>
        </p:txBody>
      </p:sp>
      <p:sp>
        <p:nvSpPr>
          <p:cNvPr id="6" name="Arrow: Chevron 5">
            <a:extLst>
              <a:ext uri="{FF2B5EF4-FFF2-40B4-BE49-F238E27FC236}">
                <a16:creationId xmlns:a16="http://schemas.microsoft.com/office/drawing/2014/main" id="{6D4180C8-761D-4D0E-936F-D41787E91042}"/>
              </a:ext>
            </a:extLst>
          </p:cNvPr>
          <p:cNvSpPr/>
          <p:nvPr/>
        </p:nvSpPr>
        <p:spPr>
          <a:xfrm>
            <a:off x="8099918" y="1614413"/>
            <a:ext cx="3766554" cy="479503"/>
          </a:xfrm>
          <a:prstGeom prst="chevron">
            <a:avLst/>
          </a:prstGeom>
          <a:solidFill>
            <a:srgbClr val="ABCD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Results</a:t>
            </a:r>
          </a:p>
        </p:txBody>
      </p:sp>
      <p:sp>
        <p:nvSpPr>
          <p:cNvPr id="7" name="Arrow: Chevron 6">
            <a:extLst>
              <a:ext uri="{FF2B5EF4-FFF2-40B4-BE49-F238E27FC236}">
                <a16:creationId xmlns:a16="http://schemas.microsoft.com/office/drawing/2014/main" id="{21E65B4D-AFE7-48BF-A5B7-A74DA41C26D7}"/>
              </a:ext>
            </a:extLst>
          </p:cNvPr>
          <p:cNvSpPr/>
          <p:nvPr/>
        </p:nvSpPr>
        <p:spPr>
          <a:xfrm>
            <a:off x="4290506" y="1603261"/>
            <a:ext cx="4047693" cy="490652"/>
          </a:xfrm>
          <a:prstGeom prst="chevron">
            <a:avLst/>
          </a:prstGeom>
          <a:solidFill>
            <a:srgbClr val="0097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Concentrix Solution</a:t>
            </a:r>
          </a:p>
        </p:txBody>
      </p:sp>
      <p:sp>
        <p:nvSpPr>
          <p:cNvPr id="8" name="Rectangle 7">
            <a:extLst>
              <a:ext uri="{FF2B5EF4-FFF2-40B4-BE49-F238E27FC236}">
                <a16:creationId xmlns:a16="http://schemas.microsoft.com/office/drawing/2014/main" id="{737D43D7-93E6-40B0-A64E-26F9428BE794}"/>
              </a:ext>
            </a:extLst>
          </p:cNvPr>
          <p:cNvSpPr/>
          <p:nvPr/>
        </p:nvSpPr>
        <p:spPr>
          <a:xfrm>
            <a:off x="458791" y="2093913"/>
            <a:ext cx="3755104" cy="2911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High volume calls </a:t>
            </a:r>
            <a:r>
              <a:rPr lang="en-US" sz="1400" spc="-7">
                <a:solidFill>
                  <a:srgbClr val="000000"/>
                </a:solidFill>
                <a:ea typeface="Osaka" pitchFamily="-84" charset="-128"/>
                <a:cs typeface="Arial"/>
              </a:rPr>
              <a:t>and concerns over increase in </a:t>
            </a:r>
            <a:r>
              <a:rPr lang="en-US" sz="1400" b="1" spc="-7">
                <a:solidFill>
                  <a:srgbClr val="000000"/>
                </a:solidFill>
                <a:ea typeface="Osaka" pitchFamily="-84" charset="-128"/>
                <a:cs typeface="Arial"/>
              </a:rPr>
              <a:t>AHT, </a:t>
            </a:r>
            <a:r>
              <a:rPr lang="en-US" sz="1400" spc="-7">
                <a:solidFill>
                  <a:srgbClr val="000000"/>
                </a:solidFill>
                <a:ea typeface="Osaka" pitchFamily="-84" charset="-128"/>
                <a:cs typeface="Arial"/>
              </a:rPr>
              <a:t>Customers hassled with registration and security process before getting to their request.</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Emphasis on reducing AHT </a:t>
            </a:r>
            <a:r>
              <a:rPr lang="en-US" sz="1400" spc="-7">
                <a:solidFill>
                  <a:srgbClr val="000000"/>
                </a:solidFill>
                <a:ea typeface="Osaka" pitchFamily="-84" charset="-128"/>
                <a:cs typeface="Arial"/>
              </a:rPr>
              <a:t>to meet client’s expectations </a:t>
            </a:r>
            <a:r>
              <a:rPr lang="en-US" sz="1400" b="1" spc="-7">
                <a:solidFill>
                  <a:srgbClr val="000000"/>
                </a:solidFill>
                <a:ea typeface="Osaka" pitchFamily="-84" charset="-128"/>
                <a:cs typeface="Arial"/>
              </a:rPr>
              <a:t>caused error rates to rise.</a:t>
            </a:r>
          </a:p>
          <a:p>
            <a:pPr marL="171450" indent="-171450">
              <a:spcBef>
                <a:spcPts val="600"/>
              </a:spcBef>
              <a:spcAft>
                <a:spcPts val="600"/>
              </a:spcAft>
              <a:buClr>
                <a:srgbClr val="C00000"/>
              </a:buClr>
              <a:buFont typeface="Wingdings" panose="05000000000000000000" pitchFamily="2" charset="2"/>
              <a:buChar char="§"/>
              <a:defRPr/>
            </a:pPr>
            <a:r>
              <a:rPr lang="en-US" sz="1400" spc="-7">
                <a:solidFill>
                  <a:srgbClr val="000000"/>
                </a:solidFill>
                <a:ea typeface="Osaka" pitchFamily="-84" charset="-128"/>
                <a:cs typeface="Arial"/>
              </a:rPr>
              <a:t>Client wanted to route more volumes by expanding the contact center, however, did </a:t>
            </a:r>
            <a:r>
              <a:rPr lang="en-US" sz="1400" b="1" spc="-7">
                <a:solidFill>
                  <a:srgbClr val="000000"/>
                </a:solidFill>
                <a:ea typeface="Osaka" pitchFamily="-84" charset="-128"/>
                <a:cs typeface="Arial"/>
              </a:rPr>
              <a:t>not want to incur higher costs</a:t>
            </a:r>
            <a:r>
              <a:rPr lang="en-US" sz="1400" spc="-7">
                <a:solidFill>
                  <a:srgbClr val="000000"/>
                </a:solidFill>
                <a:ea typeface="Osaka" pitchFamily="-84" charset="-128"/>
                <a:cs typeface="Arial"/>
              </a:rPr>
              <a:t> in order to do so.</a:t>
            </a:r>
          </a:p>
        </p:txBody>
      </p:sp>
      <p:sp>
        <p:nvSpPr>
          <p:cNvPr id="9" name="Rectangle 8">
            <a:extLst>
              <a:ext uri="{FF2B5EF4-FFF2-40B4-BE49-F238E27FC236}">
                <a16:creationId xmlns:a16="http://schemas.microsoft.com/office/drawing/2014/main" id="{63089F94-CCAE-4409-BFD2-B913D4CD01D4}"/>
              </a:ext>
            </a:extLst>
          </p:cNvPr>
          <p:cNvSpPr/>
          <p:nvPr/>
        </p:nvSpPr>
        <p:spPr>
          <a:xfrm>
            <a:off x="4287016" y="2093427"/>
            <a:ext cx="3726087" cy="29123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pitchFamily="-84" charset="-128"/>
                <a:cs typeface="Arial"/>
              </a:rPr>
              <a:t>Concentrix </a:t>
            </a:r>
            <a:r>
              <a:rPr lang="en-US" sz="1400" b="1" spc="-7">
                <a:solidFill>
                  <a:srgbClr val="000000"/>
                </a:solidFill>
                <a:ea typeface="Osaka" pitchFamily="-84" charset="-128"/>
                <a:cs typeface="Arial"/>
              </a:rPr>
              <a:t>designed and implemented </a:t>
            </a:r>
            <a:r>
              <a:rPr lang="en-US" sz="1400" spc="-7">
                <a:solidFill>
                  <a:srgbClr val="000000"/>
                </a:solidFill>
                <a:ea typeface="Osaka" pitchFamily="-84" charset="-128"/>
                <a:cs typeface="Arial"/>
              </a:rPr>
              <a:t>a Chatbot to automate response using Cognitive Automation platform</a:t>
            </a:r>
            <a:r>
              <a:rPr lang="en-US" sz="1400" b="1" spc="-7">
                <a:solidFill>
                  <a:srgbClr val="000000"/>
                </a:solidFill>
                <a:ea typeface="Osaka" pitchFamily="-84" charset="-128"/>
                <a:cs typeface="Arial"/>
              </a:rPr>
              <a:t> </a:t>
            </a:r>
            <a:r>
              <a:rPr lang="en-US" sz="1400" spc="-7">
                <a:solidFill>
                  <a:srgbClr val="000000"/>
                </a:solidFill>
                <a:ea typeface="Osaka" pitchFamily="-84" charset="-128"/>
                <a:cs typeface="Arial"/>
              </a:rPr>
              <a:t>and automated all supporting activities like: Registration process, Billing &amp; payment, Update policy &amp; personal details and New policy loan.</a:t>
            </a: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pitchFamily="-84" charset="-128"/>
                <a:cs typeface="Arial"/>
              </a:rPr>
              <a:t>The Cognitive AI solution </a:t>
            </a:r>
            <a:r>
              <a:rPr lang="en-US" sz="1400" b="1" spc="-7">
                <a:solidFill>
                  <a:srgbClr val="000000"/>
                </a:solidFill>
                <a:ea typeface="Osaka" pitchFamily="-84" charset="-128"/>
                <a:cs typeface="Arial"/>
              </a:rPr>
              <a:t>enabled customer(s) to interact with a specialist (liveChat agent) to help them on real time bases </a:t>
            </a:r>
            <a:r>
              <a:rPr lang="en-US" sz="1400" spc="-7">
                <a:solidFill>
                  <a:srgbClr val="000000"/>
                </a:solidFill>
                <a:ea typeface="Osaka" pitchFamily="-84" charset="-128"/>
                <a:cs typeface="Arial"/>
              </a:rPr>
              <a:t>and provide resolution post Bot interaction.</a:t>
            </a:r>
          </a:p>
        </p:txBody>
      </p:sp>
      <p:sp>
        <p:nvSpPr>
          <p:cNvPr id="10" name="Rectangle 9">
            <a:extLst>
              <a:ext uri="{FF2B5EF4-FFF2-40B4-BE49-F238E27FC236}">
                <a16:creationId xmlns:a16="http://schemas.microsoft.com/office/drawing/2014/main" id="{AF426AFA-43BF-49D0-A289-B7AAA968D16A}"/>
              </a:ext>
            </a:extLst>
          </p:cNvPr>
          <p:cNvSpPr/>
          <p:nvPr/>
        </p:nvSpPr>
        <p:spPr>
          <a:xfrm>
            <a:off x="8086222" y="2093426"/>
            <a:ext cx="3657592" cy="29123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Depletion in calls, </a:t>
            </a:r>
            <a:r>
              <a:rPr lang="en-US" sz="1400" spc="-7">
                <a:solidFill>
                  <a:srgbClr val="000000"/>
                </a:solidFill>
                <a:ea typeface="Osaka" pitchFamily="-84" charset="-128"/>
                <a:cs typeface="Arial"/>
              </a:rPr>
              <a:t>As most of the FCR are met either by </a:t>
            </a:r>
            <a:r>
              <a:rPr lang="en-US" sz="1400" spc="-7" err="1">
                <a:solidFill>
                  <a:srgbClr val="000000"/>
                </a:solidFill>
                <a:ea typeface="Osaka" pitchFamily="-84" charset="-128"/>
                <a:cs typeface="Arial"/>
              </a:rPr>
              <a:t>ChatBot</a:t>
            </a:r>
            <a:r>
              <a:rPr lang="en-US" sz="1400" spc="-7">
                <a:solidFill>
                  <a:srgbClr val="000000"/>
                </a:solidFill>
                <a:ea typeface="Osaka" pitchFamily="-84" charset="-128"/>
                <a:cs typeface="Arial"/>
              </a:rPr>
              <a:t> or LiveChat.</a:t>
            </a: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Reduction in Error rate </a:t>
            </a:r>
            <a:r>
              <a:rPr lang="en-US" sz="1400" spc="-7">
                <a:solidFill>
                  <a:srgbClr val="000000"/>
                </a:solidFill>
                <a:ea typeface="Osaka" pitchFamily="-84" charset="-128"/>
                <a:cs typeface="Arial"/>
              </a:rPr>
              <a:t>well below target and, in fact, virtually eliminated.</a:t>
            </a: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Around 20-25% call volumes routed to chat bot &amp; </a:t>
            </a:r>
            <a:r>
              <a:rPr lang="en-US" sz="1400" b="1" spc="-7" err="1">
                <a:solidFill>
                  <a:srgbClr val="000000"/>
                </a:solidFill>
                <a:ea typeface="Osaka" pitchFamily="-84" charset="-128"/>
                <a:cs typeface="Arial"/>
              </a:rPr>
              <a:t>Livechat</a:t>
            </a:r>
            <a:r>
              <a:rPr lang="en-US" sz="1400" b="1" spc="-7">
                <a:solidFill>
                  <a:srgbClr val="000000"/>
                </a:solidFill>
                <a:ea typeface="Osaka" pitchFamily="-84" charset="-128"/>
                <a:cs typeface="Arial"/>
              </a:rPr>
              <a:t> Agent</a:t>
            </a:r>
            <a:r>
              <a:rPr lang="en-US" sz="1400" spc="-7">
                <a:solidFill>
                  <a:srgbClr val="000000"/>
                </a:solidFill>
                <a:ea typeface="Osaka" pitchFamily="-84" charset="-128"/>
                <a:cs typeface="Arial"/>
              </a:rPr>
              <a:t> with reduction of staff  or cost.</a:t>
            </a:r>
          </a:p>
        </p:txBody>
      </p:sp>
      <p:pic>
        <p:nvPicPr>
          <p:cNvPr id="11" name="Picture 10">
            <a:extLst>
              <a:ext uri="{FF2B5EF4-FFF2-40B4-BE49-F238E27FC236}">
                <a16:creationId xmlns:a16="http://schemas.microsoft.com/office/drawing/2014/main" id="{9ED23ED0-C8ED-481B-ABA7-36F54D71C45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8597" y="1456938"/>
            <a:ext cx="689982" cy="796133"/>
          </a:xfrm>
          <a:prstGeom prst="rect">
            <a:avLst/>
          </a:prstGeom>
        </p:spPr>
      </p:pic>
      <p:pic>
        <p:nvPicPr>
          <p:cNvPr id="12" name="Picture 11">
            <a:extLst>
              <a:ext uri="{FF2B5EF4-FFF2-40B4-BE49-F238E27FC236}">
                <a16:creationId xmlns:a16="http://schemas.microsoft.com/office/drawing/2014/main" id="{CE243DDC-FD6F-4536-BA91-5FDFE1BECD9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67231" y="1456938"/>
            <a:ext cx="832701" cy="772609"/>
          </a:xfrm>
          <a:prstGeom prst="rect">
            <a:avLst/>
          </a:prstGeom>
        </p:spPr>
      </p:pic>
      <p:pic>
        <p:nvPicPr>
          <p:cNvPr id="13" name="Picture 12">
            <a:extLst>
              <a:ext uri="{FF2B5EF4-FFF2-40B4-BE49-F238E27FC236}">
                <a16:creationId xmlns:a16="http://schemas.microsoft.com/office/drawing/2014/main" id="{E208AE62-AC27-4F6A-ACA3-60F2A5D49810}"/>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2630" t="12533" r="12249" b="12830"/>
          <a:stretch/>
        </p:blipFill>
        <p:spPr>
          <a:xfrm>
            <a:off x="8522829" y="1468089"/>
            <a:ext cx="774025" cy="769035"/>
          </a:xfrm>
          <a:prstGeom prst="rect">
            <a:avLst/>
          </a:prstGeom>
        </p:spPr>
      </p:pic>
      <p:sp>
        <p:nvSpPr>
          <p:cNvPr id="14" name="Rectangle 13">
            <a:extLst>
              <a:ext uri="{FF2B5EF4-FFF2-40B4-BE49-F238E27FC236}">
                <a16:creationId xmlns:a16="http://schemas.microsoft.com/office/drawing/2014/main" id="{AD5E365E-68F8-4BB0-A6D8-0FA62FA00DF0}"/>
              </a:ext>
            </a:extLst>
          </p:cNvPr>
          <p:cNvSpPr/>
          <p:nvPr/>
        </p:nvSpPr>
        <p:spPr>
          <a:xfrm>
            <a:off x="606271" y="5436037"/>
            <a:ext cx="11407681" cy="1068003"/>
          </a:xfrm>
          <a:prstGeom prst="rect">
            <a:avLst/>
          </a:prstGeom>
          <a:solidFill>
            <a:srgbClr val="0033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spc="-7">
              <a:solidFill>
                <a:srgbClr val="454545"/>
              </a:solidFill>
              <a:ea typeface="Osaka" pitchFamily="-84" charset="-128"/>
              <a:cs typeface="Arial"/>
            </a:endParaRPr>
          </a:p>
        </p:txBody>
      </p:sp>
      <p:sp>
        <p:nvSpPr>
          <p:cNvPr id="15" name="Rectangle 14">
            <a:extLst>
              <a:ext uri="{FF2B5EF4-FFF2-40B4-BE49-F238E27FC236}">
                <a16:creationId xmlns:a16="http://schemas.microsoft.com/office/drawing/2014/main" id="{5A2C1EED-60E6-4761-8906-80ACFDF3D7EC}"/>
              </a:ext>
            </a:extLst>
          </p:cNvPr>
          <p:cNvSpPr/>
          <p:nvPr/>
        </p:nvSpPr>
        <p:spPr>
          <a:xfrm>
            <a:off x="9370850" y="5624457"/>
            <a:ext cx="2477060" cy="5731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spc="-7">
                <a:solidFill>
                  <a:schemeClr val="bg1"/>
                </a:solidFill>
                <a:ea typeface="Osaka" pitchFamily="-84" charset="-128"/>
                <a:cs typeface="Arial"/>
              </a:rPr>
              <a:t>Concentrix Cognitive Automation Implementation</a:t>
            </a:r>
          </a:p>
        </p:txBody>
      </p:sp>
      <p:cxnSp>
        <p:nvCxnSpPr>
          <p:cNvPr id="16" name="Straight Connector 15">
            <a:extLst>
              <a:ext uri="{FF2B5EF4-FFF2-40B4-BE49-F238E27FC236}">
                <a16:creationId xmlns:a16="http://schemas.microsoft.com/office/drawing/2014/main" id="{33D431EA-FC43-4499-8FEE-FBC013F1FAEC}"/>
              </a:ext>
            </a:extLst>
          </p:cNvPr>
          <p:cNvCxnSpPr>
            <a:cxnSpLocks/>
          </p:cNvCxnSpPr>
          <p:nvPr/>
        </p:nvCxnSpPr>
        <p:spPr>
          <a:xfrm>
            <a:off x="9204808" y="5445106"/>
            <a:ext cx="0" cy="105893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BA638ABD-E5E8-4BD9-ADEB-D6954FFF44E8}"/>
              </a:ext>
            </a:extLst>
          </p:cNvPr>
          <p:cNvSpPr/>
          <p:nvPr/>
        </p:nvSpPr>
        <p:spPr>
          <a:xfrm>
            <a:off x="606270" y="5554021"/>
            <a:ext cx="8432495" cy="8910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spc="-7">
              <a:solidFill>
                <a:schemeClr val="bg1"/>
              </a:solidFill>
              <a:ea typeface="Osaka" pitchFamily="-84" charset="-128"/>
              <a:cs typeface="Arial"/>
            </a:endParaRPr>
          </a:p>
        </p:txBody>
      </p:sp>
    </p:spTree>
    <p:extLst>
      <p:ext uri="{BB962C8B-B14F-4D97-AF65-F5344CB8AC3E}">
        <p14:creationId xmlns:p14="http://schemas.microsoft.com/office/powerpoint/2010/main" val="35553513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grpSp>
        <p:nvGrpSpPr>
          <p:cNvPr id="171" name="Group 15">
            <a:extLst>
              <a:ext uri="{FF2B5EF4-FFF2-40B4-BE49-F238E27FC236}">
                <a16:creationId xmlns:a16="http://schemas.microsoft.com/office/drawing/2014/main" id="{C35353E5-2F7A-4E41-BE8A-C812E29FEDD5}"/>
              </a:ext>
            </a:extLst>
          </p:cNvPr>
          <p:cNvGrpSpPr>
            <a:grpSpLocks noChangeAspect="1"/>
          </p:cNvGrpSpPr>
          <p:nvPr/>
        </p:nvGrpSpPr>
        <p:grpSpPr bwMode="auto">
          <a:xfrm>
            <a:off x="552450" y="1215661"/>
            <a:ext cx="5067300" cy="5700712"/>
            <a:chOff x="348" y="728"/>
            <a:chExt cx="3192" cy="3591"/>
          </a:xfrm>
        </p:grpSpPr>
        <p:sp>
          <p:nvSpPr>
            <p:cNvPr id="172" name="Freeform 16">
              <a:extLst>
                <a:ext uri="{FF2B5EF4-FFF2-40B4-BE49-F238E27FC236}">
                  <a16:creationId xmlns:a16="http://schemas.microsoft.com/office/drawing/2014/main" id="{64363297-B9C3-4587-9ED4-FB7B6D4A4963}"/>
                </a:ext>
              </a:extLst>
            </p:cNvPr>
            <p:cNvSpPr>
              <a:spLocks/>
            </p:cNvSpPr>
            <p:nvPr/>
          </p:nvSpPr>
          <p:spPr bwMode="auto">
            <a:xfrm>
              <a:off x="1337" y="3473"/>
              <a:ext cx="1244" cy="846"/>
            </a:xfrm>
            <a:custGeom>
              <a:avLst/>
              <a:gdLst>
                <a:gd name="T0" fmla="*/ 748 w 851"/>
                <a:gd name="T1" fmla="*/ 88 h 579"/>
                <a:gd name="T2" fmla="*/ 536 w 851"/>
                <a:gd name="T3" fmla="*/ 0 h 579"/>
                <a:gd name="T4" fmla="*/ 411 w 851"/>
                <a:gd name="T5" fmla="*/ 132 h 579"/>
                <a:gd name="T6" fmla="*/ 301 w 851"/>
                <a:gd name="T7" fmla="*/ 22 h 579"/>
                <a:gd name="T8" fmla="*/ 110 w 851"/>
                <a:gd name="T9" fmla="*/ 110 h 579"/>
                <a:gd name="T10" fmla="*/ 22 w 851"/>
                <a:gd name="T11" fmla="*/ 579 h 579"/>
                <a:gd name="T12" fmla="*/ 851 w 851"/>
                <a:gd name="T13" fmla="*/ 579 h 579"/>
                <a:gd name="T14" fmla="*/ 748 w 851"/>
                <a:gd name="T15" fmla="*/ 88 h 5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1" h="579">
                  <a:moveTo>
                    <a:pt x="748" y="88"/>
                  </a:moveTo>
                  <a:cubicBezTo>
                    <a:pt x="697" y="26"/>
                    <a:pt x="608" y="48"/>
                    <a:pt x="536" y="0"/>
                  </a:cubicBezTo>
                  <a:cubicBezTo>
                    <a:pt x="491" y="41"/>
                    <a:pt x="462" y="97"/>
                    <a:pt x="411" y="132"/>
                  </a:cubicBezTo>
                  <a:cubicBezTo>
                    <a:pt x="369" y="101"/>
                    <a:pt x="339" y="58"/>
                    <a:pt x="301" y="22"/>
                  </a:cubicBezTo>
                  <a:cubicBezTo>
                    <a:pt x="244" y="81"/>
                    <a:pt x="167" y="64"/>
                    <a:pt x="110" y="110"/>
                  </a:cubicBezTo>
                  <a:cubicBezTo>
                    <a:pt x="0" y="198"/>
                    <a:pt x="77" y="426"/>
                    <a:pt x="22" y="579"/>
                  </a:cubicBezTo>
                  <a:cubicBezTo>
                    <a:pt x="299" y="579"/>
                    <a:pt x="575" y="579"/>
                    <a:pt x="851" y="579"/>
                  </a:cubicBezTo>
                  <a:cubicBezTo>
                    <a:pt x="820" y="434"/>
                    <a:pt x="826" y="181"/>
                    <a:pt x="748"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7">
              <a:extLst>
                <a:ext uri="{FF2B5EF4-FFF2-40B4-BE49-F238E27FC236}">
                  <a16:creationId xmlns:a16="http://schemas.microsoft.com/office/drawing/2014/main" id="{99CE5003-9CFF-45BA-866D-F9FDDF3BC6D5}"/>
                </a:ext>
              </a:extLst>
            </p:cNvPr>
            <p:cNvSpPr>
              <a:spLocks/>
            </p:cNvSpPr>
            <p:nvPr/>
          </p:nvSpPr>
          <p:spPr bwMode="auto">
            <a:xfrm>
              <a:off x="1698" y="2675"/>
              <a:ext cx="475" cy="583"/>
            </a:xfrm>
            <a:custGeom>
              <a:avLst/>
              <a:gdLst>
                <a:gd name="T0" fmla="*/ 303 w 325"/>
                <a:gd name="T1" fmla="*/ 190 h 399"/>
                <a:gd name="T2" fmla="*/ 285 w 325"/>
                <a:gd name="T3" fmla="*/ 100 h 399"/>
                <a:gd name="T4" fmla="*/ 229 w 325"/>
                <a:gd name="T5" fmla="*/ 100 h 399"/>
                <a:gd name="T6" fmla="*/ 196 w 325"/>
                <a:gd name="T7" fmla="*/ 67 h 399"/>
                <a:gd name="T8" fmla="*/ 128 w 325"/>
                <a:gd name="T9" fmla="*/ 20 h 399"/>
                <a:gd name="T10" fmla="*/ 131 w 325"/>
                <a:gd name="T11" fmla="*/ 76 h 399"/>
                <a:gd name="T12" fmla="*/ 103 w 325"/>
                <a:gd name="T13" fmla="*/ 76 h 399"/>
                <a:gd name="T14" fmla="*/ 116 w 325"/>
                <a:gd name="T15" fmla="*/ 103 h 399"/>
                <a:gd name="T16" fmla="*/ 116 w 325"/>
                <a:gd name="T17" fmla="*/ 103 h 399"/>
                <a:gd name="T18" fmla="*/ 21 w 325"/>
                <a:gd name="T19" fmla="*/ 204 h 399"/>
                <a:gd name="T20" fmla="*/ 21 w 325"/>
                <a:gd name="T21" fmla="*/ 204 h 399"/>
                <a:gd name="T22" fmla="*/ 20 w 325"/>
                <a:gd name="T23" fmla="*/ 206 h 399"/>
                <a:gd name="T24" fmla="*/ 25 w 325"/>
                <a:gd name="T25" fmla="*/ 362 h 399"/>
                <a:gd name="T26" fmla="*/ 91 w 325"/>
                <a:gd name="T27" fmla="*/ 208 h 399"/>
                <a:gd name="T28" fmla="*/ 276 w 325"/>
                <a:gd name="T29" fmla="*/ 253 h 399"/>
                <a:gd name="T30" fmla="*/ 296 w 325"/>
                <a:gd name="T31" fmla="*/ 399 h 399"/>
                <a:gd name="T32" fmla="*/ 314 w 325"/>
                <a:gd name="T33" fmla="*/ 293 h 399"/>
                <a:gd name="T34" fmla="*/ 303 w 325"/>
                <a:gd name="T35" fmla="*/ 19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5" h="399">
                  <a:moveTo>
                    <a:pt x="303" y="190"/>
                  </a:moveTo>
                  <a:cubicBezTo>
                    <a:pt x="285" y="100"/>
                    <a:pt x="285" y="100"/>
                    <a:pt x="285" y="100"/>
                  </a:cubicBezTo>
                  <a:cubicBezTo>
                    <a:pt x="285" y="100"/>
                    <a:pt x="252" y="83"/>
                    <a:pt x="229" y="100"/>
                  </a:cubicBezTo>
                  <a:cubicBezTo>
                    <a:pt x="223" y="104"/>
                    <a:pt x="213" y="72"/>
                    <a:pt x="196" y="67"/>
                  </a:cubicBezTo>
                  <a:cubicBezTo>
                    <a:pt x="196" y="67"/>
                    <a:pt x="135" y="41"/>
                    <a:pt x="128" y="20"/>
                  </a:cubicBezTo>
                  <a:cubicBezTo>
                    <a:pt x="121" y="0"/>
                    <a:pt x="115" y="66"/>
                    <a:pt x="131" y="76"/>
                  </a:cubicBezTo>
                  <a:cubicBezTo>
                    <a:pt x="147" y="87"/>
                    <a:pt x="111" y="87"/>
                    <a:pt x="103" y="76"/>
                  </a:cubicBezTo>
                  <a:cubicBezTo>
                    <a:pt x="94" y="66"/>
                    <a:pt x="119" y="100"/>
                    <a:pt x="116" y="103"/>
                  </a:cubicBezTo>
                  <a:cubicBezTo>
                    <a:pt x="116" y="103"/>
                    <a:pt x="116" y="103"/>
                    <a:pt x="116" y="103"/>
                  </a:cubicBezTo>
                  <a:cubicBezTo>
                    <a:pt x="75" y="128"/>
                    <a:pt x="40" y="161"/>
                    <a:pt x="21" y="204"/>
                  </a:cubicBezTo>
                  <a:cubicBezTo>
                    <a:pt x="21" y="204"/>
                    <a:pt x="21" y="204"/>
                    <a:pt x="21" y="204"/>
                  </a:cubicBezTo>
                  <a:cubicBezTo>
                    <a:pt x="20" y="205"/>
                    <a:pt x="20" y="205"/>
                    <a:pt x="20" y="206"/>
                  </a:cubicBezTo>
                  <a:cubicBezTo>
                    <a:pt x="2" y="248"/>
                    <a:pt x="0" y="300"/>
                    <a:pt x="25" y="362"/>
                  </a:cubicBezTo>
                  <a:cubicBezTo>
                    <a:pt x="39" y="290"/>
                    <a:pt x="20" y="230"/>
                    <a:pt x="91" y="208"/>
                  </a:cubicBezTo>
                  <a:cubicBezTo>
                    <a:pt x="127" y="198"/>
                    <a:pt x="285" y="189"/>
                    <a:pt x="276" y="253"/>
                  </a:cubicBezTo>
                  <a:cubicBezTo>
                    <a:pt x="267" y="315"/>
                    <a:pt x="253" y="347"/>
                    <a:pt x="296" y="399"/>
                  </a:cubicBezTo>
                  <a:cubicBezTo>
                    <a:pt x="316" y="359"/>
                    <a:pt x="289" y="378"/>
                    <a:pt x="314" y="293"/>
                  </a:cubicBezTo>
                  <a:cubicBezTo>
                    <a:pt x="325" y="257"/>
                    <a:pt x="319" y="222"/>
                    <a:pt x="303" y="1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8">
              <a:extLst>
                <a:ext uri="{FF2B5EF4-FFF2-40B4-BE49-F238E27FC236}">
                  <a16:creationId xmlns:a16="http://schemas.microsoft.com/office/drawing/2014/main" id="{278DFD07-6410-4789-80BC-8288B0FE67EB}"/>
                </a:ext>
              </a:extLst>
            </p:cNvPr>
            <p:cNvSpPr>
              <a:spLocks noEditPoints="1"/>
            </p:cNvSpPr>
            <p:nvPr/>
          </p:nvSpPr>
          <p:spPr bwMode="auto">
            <a:xfrm>
              <a:off x="1431" y="2242"/>
              <a:ext cx="207" cy="163"/>
            </a:xfrm>
            <a:custGeom>
              <a:avLst/>
              <a:gdLst>
                <a:gd name="T0" fmla="*/ 142 w 142"/>
                <a:gd name="T1" fmla="*/ 41 h 112"/>
                <a:gd name="T2" fmla="*/ 127 w 142"/>
                <a:gd name="T3" fmla="*/ 25 h 112"/>
                <a:gd name="T4" fmla="*/ 114 w 142"/>
                <a:gd name="T5" fmla="*/ 0 h 112"/>
                <a:gd name="T6" fmla="*/ 28 w 142"/>
                <a:gd name="T7" fmla="*/ 0 h 112"/>
                <a:gd name="T8" fmla="*/ 15 w 142"/>
                <a:gd name="T9" fmla="*/ 25 h 112"/>
                <a:gd name="T10" fmla="*/ 0 w 142"/>
                <a:gd name="T11" fmla="*/ 41 h 112"/>
                <a:gd name="T12" fmla="*/ 0 w 142"/>
                <a:gd name="T13" fmla="*/ 86 h 112"/>
                <a:gd name="T14" fmla="*/ 0 w 142"/>
                <a:gd name="T15" fmla="*/ 89 h 112"/>
                <a:gd name="T16" fmla="*/ 0 w 142"/>
                <a:gd name="T17" fmla="*/ 105 h 112"/>
                <a:gd name="T18" fmla="*/ 7 w 142"/>
                <a:gd name="T19" fmla="*/ 112 h 112"/>
                <a:gd name="T20" fmla="*/ 28 w 142"/>
                <a:gd name="T21" fmla="*/ 112 h 112"/>
                <a:gd name="T22" fmla="*/ 34 w 142"/>
                <a:gd name="T23" fmla="*/ 105 h 112"/>
                <a:gd name="T24" fmla="*/ 34 w 142"/>
                <a:gd name="T25" fmla="*/ 89 h 112"/>
                <a:gd name="T26" fmla="*/ 108 w 142"/>
                <a:gd name="T27" fmla="*/ 89 h 112"/>
                <a:gd name="T28" fmla="*/ 108 w 142"/>
                <a:gd name="T29" fmla="*/ 105 h 112"/>
                <a:gd name="T30" fmla="*/ 114 w 142"/>
                <a:gd name="T31" fmla="*/ 112 h 112"/>
                <a:gd name="T32" fmla="*/ 135 w 142"/>
                <a:gd name="T33" fmla="*/ 112 h 112"/>
                <a:gd name="T34" fmla="*/ 142 w 142"/>
                <a:gd name="T35" fmla="*/ 105 h 112"/>
                <a:gd name="T36" fmla="*/ 142 w 142"/>
                <a:gd name="T37" fmla="*/ 89 h 112"/>
                <a:gd name="T38" fmla="*/ 142 w 142"/>
                <a:gd name="T39" fmla="*/ 41 h 112"/>
                <a:gd name="T40" fmla="*/ 36 w 142"/>
                <a:gd name="T41" fmla="*/ 9 h 112"/>
                <a:gd name="T42" fmla="*/ 106 w 142"/>
                <a:gd name="T43" fmla="*/ 9 h 112"/>
                <a:gd name="T44" fmla="*/ 118 w 142"/>
                <a:gd name="T45" fmla="*/ 32 h 112"/>
                <a:gd name="T46" fmla="*/ 24 w 142"/>
                <a:gd name="T47" fmla="*/ 32 h 112"/>
                <a:gd name="T48" fmla="*/ 36 w 142"/>
                <a:gd name="T49" fmla="*/ 9 h 112"/>
                <a:gd name="T50" fmla="*/ 41 w 142"/>
                <a:gd name="T51" fmla="*/ 78 h 112"/>
                <a:gd name="T52" fmla="*/ 13 w 142"/>
                <a:gd name="T53" fmla="*/ 78 h 112"/>
                <a:gd name="T54" fmla="*/ 13 w 142"/>
                <a:gd name="T55" fmla="*/ 63 h 112"/>
                <a:gd name="T56" fmla="*/ 41 w 142"/>
                <a:gd name="T57" fmla="*/ 63 h 112"/>
                <a:gd name="T58" fmla="*/ 41 w 142"/>
                <a:gd name="T59" fmla="*/ 78 h 112"/>
                <a:gd name="T60" fmla="*/ 129 w 142"/>
                <a:gd name="T61" fmla="*/ 78 h 112"/>
                <a:gd name="T62" fmla="*/ 101 w 142"/>
                <a:gd name="T63" fmla="*/ 78 h 112"/>
                <a:gd name="T64" fmla="*/ 101 w 142"/>
                <a:gd name="T65" fmla="*/ 63 h 112"/>
                <a:gd name="T66" fmla="*/ 129 w 142"/>
                <a:gd name="T67" fmla="*/ 63 h 112"/>
                <a:gd name="T68" fmla="*/ 129 w 142"/>
                <a:gd name="T69" fmla="*/ 7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2">
                  <a:moveTo>
                    <a:pt x="142" y="41"/>
                  </a:moveTo>
                  <a:cubicBezTo>
                    <a:pt x="127" y="25"/>
                    <a:pt x="127" y="25"/>
                    <a:pt x="127" y="25"/>
                  </a:cubicBezTo>
                  <a:cubicBezTo>
                    <a:pt x="114" y="0"/>
                    <a:pt x="114" y="0"/>
                    <a:pt x="114" y="0"/>
                  </a:cubicBezTo>
                  <a:cubicBezTo>
                    <a:pt x="28" y="0"/>
                    <a:pt x="28" y="0"/>
                    <a:pt x="28" y="0"/>
                  </a:cubicBezTo>
                  <a:cubicBezTo>
                    <a:pt x="15" y="25"/>
                    <a:pt x="15" y="25"/>
                    <a:pt x="15" y="25"/>
                  </a:cubicBezTo>
                  <a:cubicBezTo>
                    <a:pt x="0" y="41"/>
                    <a:pt x="0" y="41"/>
                    <a:pt x="0" y="41"/>
                  </a:cubicBezTo>
                  <a:cubicBezTo>
                    <a:pt x="0" y="86"/>
                    <a:pt x="0" y="86"/>
                    <a:pt x="0" y="86"/>
                  </a:cubicBezTo>
                  <a:cubicBezTo>
                    <a:pt x="0" y="89"/>
                    <a:pt x="0" y="89"/>
                    <a:pt x="0" y="89"/>
                  </a:cubicBezTo>
                  <a:cubicBezTo>
                    <a:pt x="0" y="105"/>
                    <a:pt x="0" y="105"/>
                    <a:pt x="0" y="105"/>
                  </a:cubicBezTo>
                  <a:cubicBezTo>
                    <a:pt x="0" y="109"/>
                    <a:pt x="3" y="112"/>
                    <a:pt x="7" y="112"/>
                  </a:cubicBezTo>
                  <a:cubicBezTo>
                    <a:pt x="28" y="112"/>
                    <a:pt x="28" y="112"/>
                    <a:pt x="28" y="112"/>
                  </a:cubicBezTo>
                  <a:cubicBezTo>
                    <a:pt x="31" y="112"/>
                    <a:pt x="34" y="109"/>
                    <a:pt x="34" y="105"/>
                  </a:cubicBezTo>
                  <a:cubicBezTo>
                    <a:pt x="34" y="89"/>
                    <a:pt x="34" y="89"/>
                    <a:pt x="34" y="89"/>
                  </a:cubicBezTo>
                  <a:cubicBezTo>
                    <a:pt x="108" y="89"/>
                    <a:pt x="108" y="89"/>
                    <a:pt x="108" y="89"/>
                  </a:cubicBezTo>
                  <a:cubicBezTo>
                    <a:pt x="108" y="105"/>
                    <a:pt x="108" y="105"/>
                    <a:pt x="108" y="105"/>
                  </a:cubicBezTo>
                  <a:cubicBezTo>
                    <a:pt x="108" y="109"/>
                    <a:pt x="111" y="112"/>
                    <a:pt x="114" y="112"/>
                  </a:cubicBezTo>
                  <a:cubicBezTo>
                    <a:pt x="135" y="112"/>
                    <a:pt x="135" y="112"/>
                    <a:pt x="135" y="112"/>
                  </a:cubicBezTo>
                  <a:cubicBezTo>
                    <a:pt x="139" y="112"/>
                    <a:pt x="142" y="109"/>
                    <a:pt x="142" y="105"/>
                  </a:cubicBezTo>
                  <a:cubicBezTo>
                    <a:pt x="142" y="89"/>
                    <a:pt x="142" y="89"/>
                    <a:pt x="142" y="89"/>
                  </a:cubicBezTo>
                  <a:lnTo>
                    <a:pt x="142" y="41"/>
                  </a:lnTo>
                  <a:close/>
                  <a:moveTo>
                    <a:pt x="36" y="9"/>
                  </a:moveTo>
                  <a:cubicBezTo>
                    <a:pt x="106" y="9"/>
                    <a:pt x="106" y="9"/>
                    <a:pt x="106" y="9"/>
                  </a:cubicBezTo>
                  <a:cubicBezTo>
                    <a:pt x="118" y="32"/>
                    <a:pt x="118" y="32"/>
                    <a:pt x="118" y="32"/>
                  </a:cubicBezTo>
                  <a:cubicBezTo>
                    <a:pt x="24" y="32"/>
                    <a:pt x="24" y="32"/>
                    <a:pt x="24" y="32"/>
                  </a:cubicBezTo>
                  <a:lnTo>
                    <a:pt x="36" y="9"/>
                  </a:lnTo>
                  <a:close/>
                  <a:moveTo>
                    <a:pt x="41" y="78"/>
                  </a:moveTo>
                  <a:cubicBezTo>
                    <a:pt x="13" y="78"/>
                    <a:pt x="13" y="78"/>
                    <a:pt x="13" y="78"/>
                  </a:cubicBezTo>
                  <a:cubicBezTo>
                    <a:pt x="13" y="63"/>
                    <a:pt x="13" y="63"/>
                    <a:pt x="13" y="63"/>
                  </a:cubicBezTo>
                  <a:cubicBezTo>
                    <a:pt x="41" y="63"/>
                    <a:pt x="41" y="63"/>
                    <a:pt x="41" y="63"/>
                  </a:cubicBezTo>
                  <a:lnTo>
                    <a:pt x="41" y="78"/>
                  </a:lnTo>
                  <a:close/>
                  <a:moveTo>
                    <a:pt x="129" y="78"/>
                  </a:moveTo>
                  <a:cubicBezTo>
                    <a:pt x="101" y="78"/>
                    <a:pt x="101" y="78"/>
                    <a:pt x="101" y="78"/>
                  </a:cubicBezTo>
                  <a:cubicBezTo>
                    <a:pt x="101" y="63"/>
                    <a:pt x="101" y="63"/>
                    <a:pt x="101" y="63"/>
                  </a:cubicBezTo>
                  <a:cubicBezTo>
                    <a:pt x="129" y="63"/>
                    <a:pt x="129" y="63"/>
                    <a:pt x="129" y="63"/>
                  </a:cubicBezTo>
                  <a:lnTo>
                    <a:pt x="129"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9">
              <a:extLst>
                <a:ext uri="{FF2B5EF4-FFF2-40B4-BE49-F238E27FC236}">
                  <a16:creationId xmlns:a16="http://schemas.microsoft.com/office/drawing/2014/main" id="{4F78FA7F-C4E8-4769-AA68-E38288CA4F3E}"/>
                </a:ext>
              </a:extLst>
            </p:cNvPr>
            <p:cNvSpPr>
              <a:spLocks/>
            </p:cNvSpPr>
            <p:nvPr/>
          </p:nvSpPr>
          <p:spPr bwMode="auto">
            <a:xfrm>
              <a:off x="2283" y="2385"/>
              <a:ext cx="61" cy="54"/>
            </a:xfrm>
            <a:custGeom>
              <a:avLst/>
              <a:gdLst>
                <a:gd name="T0" fmla="*/ 33 w 42"/>
                <a:gd name="T1" fmla="*/ 0 h 37"/>
                <a:gd name="T2" fmla="*/ 16 w 42"/>
                <a:gd name="T3" fmla="*/ 5 h 37"/>
                <a:gd name="T4" fmla="*/ 10 w 42"/>
                <a:gd name="T5" fmla="*/ 5 h 37"/>
                <a:gd name="T6" fmla="*/ 10 w 42"/>
                <a:gd name="T7" fmla="*/ 5 h 37"/>
                <a:gd name="T8" fmla="*/ 7 w 42"/>
                <a:gd name="T9" fmla="*/ 31 h 37"/>
                <a:gd name="T10" fmla="*/ 32 w 42"/>
                <a:gd name="T11" fmla="*/ 27 h 37"/>
                <a:gd name="T12" fmla="*/ 36 w 42"/>
                <a:gd name="T13" fmla="*/ 2 h 37"/>
                <a:gd name="T14" fmla="*/ 33 w 42"/>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33" y="0"/>
                  </a:moveTo>
                  <a:cubicBezTo>
                    <a:pt x="28" y="3"/>
                    <a:pt x="22" y="5"/>
                    <a:pt x="16" y="5"/>
                  </a:cubicBezTo>
                  <a:cubicBezTo>
                    <a:pt x="14" y="5"/>
                    <a:pt x="12" y="5"/>
                    <a:pt x="10" y="5"/>
                  </a:cubicBezTo>
                  <a:cubicBezTo>
                    <a:pt x="10" y="5"/>
                    <a:pt x="10" y="5"/>
                    <a:pt x="10" y="5"/>
                  </a:cubicBezTo>
                  <a:cubicBezTo>
                    <a:pt x="2" y="13"/>
                    <a:pt x="0" y="25"/>
                    <a:pt x="7" y="31"/>
                  </a:cubicBezTo>
                  <a:cubicBezTo>
                    <a:pt x="13" y="37"/>
                    <a:pt x="24" y="35"/>
                    <a:pt x="32" y="27"/>
                  </a:cubicBezTo>
                  <a:cubicBezTo>
                    <a:pt x="40" y="19"/>
                    <a:pt x="42" y="8"/>
                    <a:pt x="36" y="2"/>
                  </a:cubicBezTo>
                  <a:cubicBezTo>
                    <a:pt x="35" y="1"/>
                    <a:pt x="34" y="0"/>
                    <a:pt x="3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0">
              <a:extLst>
                <a:ext uri="{FF2B5EF4-FFF2-40B4-BE49-F238E27FC236}">
                  <a16:creationId xmlns:a16="http://schemas.microsoft.com/office/drawing/2014/main" id="{CB1F9B78-F498-4CD9-B661-E75324672786}"/>
                </a:ext>
              </a:extLst>
            </p:cNvPr>
            <p:cNvSpPr>
              <a:spLocks/>
            </p:cNvSpPr>
            <p:nvPr/>
          </p:nvSpPr>
          <p:spPr bwMode="auto">
            <a:xfrm>
              <a:off x="2242" y="2294"/>
              <a:ext cx="103" cy="92"/>
            </a:xfrm>
            <a:custGeom>
              <a:avLst/>
              <a:gdLst>
                <a:gd name="T0" fmla="*/ 17 w 71"/>
                <a:gd name="T1" fmla="*/ 51 h 63"/>
                <a:gd name="T2" fmla="*/ 43 w 71"/>
                <a:gd name="T3" fmla="*/ 63 h 63"/>
                <a:gd name="T4" fmla="*/ 44 w 71"/>
                <a:gd name="T5" fmla="*/ 63 h 63"/>
                <a:gd name="T6" fmla="*/ 56 w 71"/>
                <a:gd name="T7" fmla="*/ 60 h 63"/>
                <a:gd name="T8" fmla="*/ 61 w 71"/>
                <a:gd name="T9" fmla="*/ 57 h 63"/>
                <a:gd name="T10" fmla="*/ 55 w 71"/>
                <a:gd name="T11" fmla="*/ 13 h 63"/>
                <a:gd name="T12" fmla="*/ 28 w 71"/>
                <a:gd name="T13" fmla="*/ 0 h 63"/>
                <a:gd name="T14" fmla="*/ 11 w 71"/>
                <a:gd name="T15" fmla="*/ 7 h 63"/>
                <a:gd name="T16" fmla="*/ 17 w 71"/>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17" y="51"/>
                  </a:moveTo>
                  <a:cubicBezTo>
                    <a:pt x="24" y="59"/>
                    <a:pt x="34" y="63"/>
                    <a:pt x="43" y="63"/>
                  </a:cubicBezTo>
                  <a:cubicBezTo>
                    <a:pt x="43" y="63"/>
                    <a:pt x="43" y="63"/>
                    <a:pt x="44" y="63"/>
                  </a:cubicBezTo>
                  <a:cubicBezTo>
                    <a:pt x="48" y="63"/>
                    <a:pt x="53" y="62"/>
                    <a:pt x="56" y="60"/>
                  </a:cubicBezTo>
                  <a:cubicBezTo>
                    <a:pt x="58" y="59"/>
                    <a:pt x="59" y="58"/>
                    <a:pt x="61" y="57"/>
                  </a:cubicBezTo>
                  <a:cubicBezTo>
                    <a:pt x="71" y="46"/>
                    <a:pt x="69" y="26"/>
                    <a:pt x="55" y="13"/>
                  </a:cubicBezTo>
                  <a:cubicBezTo>
                    <a:pt x="47" y="5"/>
                    <a:pt x="37" y="0"/>
                    <a:pt x="28" y="0"/>
                  </a:cubicBezTo>
                  <a:cubicBezTo>
                    <a:pt x="21" y="0"/>
                    <a:pt x="15" y="3"/>
                    <a:pt x="11" y="7"/>
                  </a:cubicBezTo>
                  <a:cubicBezTo>
                    <a:pt x="0" y="18"/>
                    <a:pt x="3" y="37"/>
                    <a:pt x="17"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1">
              <a:extLst>
                <a:ext uri="{FF2B5EF4-FFF2-40B4-BE49-F238E27FC236}">
                  <a16:creationId xmlns:a16="http://schemas.microsoft.com/office/drawing/2014/main" id="{1DCEB3F8-13A5-4660-9878-62B78803FAE6}"/>
                </a:ext>
              </a:extLst>
            </p:cNvPr>
            <p:cNvSpPr>
              <a:spLocks/>
            </p:cNvSpPr>
            <p:nvPr/>
          </p:nvSpPr>
          <p:spPr bwMode="auto">
            <a:xfrm>
              <a:off x="2362" y="2385"/>
              <a:ext cx="59" cy="54"/>
            </a:xfrm>
            <a:custGeom>
              <a:avLst/>
              <a:gdLst>
                <a:gd name="T0" fmla="*/ 35 w 41"/>
                <a:gd name="T1" fmla="*/ 31 h 37"/>
                <a:gd name="T2" fmla="*/ 32 w 41"/>
                <a:gd name="T3" fmla="*/ 5 h 37"/>
                <a:gd name="T4" fmla="*/ 31 w 41"/>
                <a:gd name="T5" fmla="*/ 5 h 37"/>
                <a:gd name="T6" fmla="*/ 26 w 41"/>
                <a:gd name="T7" fmla="*/ 5 h 37"/>
                <a:gd name="T8" fmla="*/ 9 w 41"/>
                <a:gd name="T9" fmla="*/ 0 h 37"/>
                <a:gd name="T10" fmla="*/ 6 w 41"/>
                <a:gd name="T11" fmla="*/ 2 h 37"/>
                <a:gd name="T12" fmla="*/ 9 w 41"/>
                <a:gd name="T13" fmla="*/ 27 h 37"/>
                <a:gd name="T14" fmla="*/ 35 w 41"/>
                <a:gd name="T15" fmla="*/ 3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7">
                  <a:moveTo>
                    <a:pt x="35" y="31"/>
                  </a:moveTo>
                  <a:cubicBezTo>
                    <a:pt x="41" y="25"/>
                    <a:pt x="39" y="13"/>
                    <a:pt x="32" y="5"/>
                  </a:cubicBezTo>
                  <a:cubicBezTo>
                    <a:pt x="31" y="5"/>
                    <a:pt x="31" y="5"/>
                    <a:pt x="31" y="5"/>
                  </a:cubicBezTo>
                  <a:cubicBezTo>
                    <a:pt x="29" y="5"/>
                    <a:pt x="27" y="5"/>
                    <a:pt x="26" y="5"/>
                  </a:cubicBezTo>
                  <a:cubicBezTo>
                    <a:pt x="19" y="5"/>
                    <a:pt x="13" y="3"/>
                    <a:pt x="9" y="0"/>
                  </a:cubicBezTo>
                  <a:cubicBezTo>
                    <a:pt x="8" y="0"/>
                    <a:pt x="7" y="1"/>
                    <a:pt x="6" y="2"/>
                  </a:cubicBezTo>
                  <a:cubicBezTo>
                    <a:pt x="0" y="8"/>
                    <a:pt x="1" y="19"/>
                    <a:pt x="9" y="27"/>
                  </a:cubicBezTo>
                  <a:cubicBezTo>
                    <a:pt x="17" y="35"/>
                    <a:pt x="29" y="37"/>
                    <a:pt x="35" y="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2">
              <a:extLst>
                <a:ext uri="{FF2B5EF4-FFF2-40B4-BE49-F238E27FC236}">
                  <a16:creationId xmlns:a16="http://schemas.microsoft.com/office/drawing/2014/main" id="{B538E36F-119D-4CB1-A102-9589285F0DA5}"/>
                </a:ext>
              </a:extLst>
            </p:cNvPr>
            <p:cNvSpPr>
              <a:spLocks/>
            </p:cNvSpPr>
            <p:nvPr/>
          </p:nvSpPr>
          <p:spPr bwMode="auto">
            <a:xfrm>
              <a:off x="2359" y="2294"/>
              <a:ext cx="103" cy="92"/>
            </a:xfrm>
            <a:custGeom>
              <a:avLst/>
              <a:gdLst>
                <a:gd name="T0" fmla="*/ 61 w 71"/>
                <a:gd name="T1" fmla="*/ 7 h 63"/>
                <a:gd name="T2" fmla="*/ 44 w 71"/>
                <a:gd name="T3" fmla="*/ 0 h 63"/>
                <a:gd name="T4" fmla="*/ 16 w 71"/>
                <a:gd name="T5" fmla="*/ 13 h 63"/>
                <a:gd name="T6" fmla="*/ 11 w 71"/>
                <a:gd name="T7" fmla="*/ 57 h 63"/>
                <a:gd name="T8" fmla="*/ 15 w 71"/>
                <a:gd name="T9" fmla="*/ 60 h 63"/>
                <a:gd name="T10" fmla="*/ 28 w 71"/>
                <a:gd name="T11" fmla="*/ 63 h 63"/>
                <a:gd name="T12" fmla="*/ 29 w 71"/>
                <a:gd name="T13" fmla="*/ 63 h 63"/>
                <a:gd name="T14" fmla="*/ 55 w 71"/>
                <a:gd name="T15" fmla="*/ 51 h 63"/>
                <a:gd name="T16" fmla="*/ 61 w 71"/>
                <a:gd name="T1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61" y="7"/>
                  </a:moveTo>
                  <a:cubicBezTo>
                    <a:pt x="56" y="3"/>
                    <a:pt x="50" y="0"/>
                    <a:pt x="44" y="0"/>
                  </a:cubicBezTo>
                  <a:cubicBezTo>
                    <a:pt x="34" y="0"/>
                    <a:pt x="24" y="5"/>
                    <a:pt x="16" y="13"/>
                  </a:cubicBezTo>
                  <a:cubicBezTo>
                    <a:pt x="3" y="26"/>
                    <a:pt x="0" y="46"/>
                    <a:pt x="11" y="57"/>
                  </a:cubicBezTo>
                  <a:cubicBezTo>
                    <a:pt x="12" y="58"/>
                    <a:pt x="13" y="59"/>
                    <a:pt x="15" y="60"/>
                  </a:cubicBezTo>
                  <a:cubicBezTo>
                    <a:pt x="19" y="62"/>
                    <a:pt x="23" y="63"/>
                    <a:pt x="28" y="63"/>
                  </a:cubicBezTo>
                  <a:cubicBezTo>
                    <a:pt x="28" y="63"/>
                    <a:pt x="28" y="63"/>
                    <a:pt x="29" y="63"/>
                  </a:cubicBezTo>
                  <a:cubicBezTo>
                    <a:pt x="38" y="63"/>
                    <a:pt x="47" y="59"/>
                    <a:pt x="55" y="51"/>
                  </a:cubicBezTo>
                  <a:cubicBezTo>
                    <a:pt x="69" y="37"/>
                    <a:pt x="71" y="18"/>
                    <a:pt x="61"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
              <a:extLst>
                <a:ext uri="{FF2B5EF4-FFF2-40B4-BE49-F238E27FC236}">
                  <a16:creationId xmlns:a16="http://schemas.microsoft.com/office/drawing/2014/main" id="{84D39C6B-B532-4472-8157-87B163DD917E}"/>
                </a:ext>
              </a:extLst>
            </p:cNvPr>
            <p:cNvSpPr>
              <a:spLocks/>
            </p:cNvSpPr>
            <p:nvPr/>
          </p:nvSpPr>
          <p:spPr bwMode="auto">
            <a:xfrm>
              <a:off x="2334" y="2301"/>
              <a:ext cx="36" cy="130"/>
            </a:xfrm>
            <a:custGeom>
              <a:avLst/>
              <a:gdLst>
                <a:gd name="T0" fmla="*/ 23 w 25"/>
                <a:gd name="T1" fmla="*/ 5 h 89"/>
                <a:gd name="T2" fmla="*/ 21 w 25"/>
                <a:gd name="T3" fmla="*/ 2 h 89"/>
                <a:gd name="T4" fmla="*/ 15 w 25"/>
                <a:gd name="T5" fmla="*/ 10 h 89"/>
                <a:gd name="T6" fmla="*/ 13 w 25"/>
                <a:gd name="T7" fmla="*/ 10 h 89"/>
                <a:gd name="T8" fmla="*/ 11 w 25"/>
                <a:gd name="T9" fmla="*/ 10 h 89"/>
                <a:gd name="T10" fmla="*/ 5 w 25"/>
                <a:gd name="T11" fmla="*/ 2 h 89"/>
                <a:gd name="T12" fmla="*/ 2 w 25"/>
                <a:gd name="T13" fmla="*/ 5 h 89"/>
                <a:gd name="T14" fmla="*/ 8 w 25"/>
                <a:gd name="T15" fmla="*/ 13 h 89"/>
                <a:gd name="T16" fmla="*/ 7 w 25"/>
                <a:gd name="T17" fmla="*/ 15 h 89"/>
                <a:gd name="T18" fmla="*/ 7 w 25"/>
                <a:gd name="T19" fmla="*/ 28 h 89"/>
                <a:gd name="T20" fmla="*/ 7 w 25"/>
                <a:gd name="T21" fmla="*/ 42 h 89"/>
                <a:gd name="T22" fmla="*/ 7 w 25"/>
                <a:gd name="T23" fmla="*/ 84 h 89"/>
                <a:gd name="T24" fmla="*/ 13 w 25"/>
                <a:gd name="T25" fmla="*/ 89 h 89"/>
                <a:gd name="T26" fmla="*/ 18 w 25"/>
                <a:gd name="T27" fmla="*/ 84 h 89"/>
                <a:gd name="T28" fmla="*/ 18 w 25"/>
                <a:gd name="T29" fmla="*/ 42 h 89"/>
                <a:gd name="T30" fmla="*/ 18 w 25"/>
                <a:gd name="T31" fmla="*/ 28 h 89"/>
                <a:gd name="T32" fmla="*/ 18 w 25"/>
                <a:gd name="T33" fmla="*/ 15 h 89"/>
                <a:gd name="T34" fmla="*/ 17 w 25"/>
                <a:gd name="T35" fmla="*/ 13 h 89"/>
                <a:gd name="T36" fmla="*/ 23 w 25"/>
                <a:gd name="T37" fmla="*/ 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89">
                  <a:moveTo>
                    <a:pt x="23" y="5"/>
                  </a:moveTo>
                  <a:cubicBezTo>
                    <a:pt x="25" y="3"/>
                    <a:pt x="22" y="0"/>
                    <a:pt x="21" y="2"/>
                  </a:cubicBezTo>
                  <a:cubicBezTo>
                    <a:pt x="18" y="4"/>
                    <a:pt x="16" y="7"/>
                    <a:pt x="15" y="10"/>
                  </a:cubicBezTo>
                  <a:cubicBezTo>
                    <a:pt x="14" y="10"/>
                    <a:pt x="13" y="10"/>
                    <a:pt x="13" y="10"/>
                  </a:cubicBezTo>
                  <a:cubicBezTo>
                    <a:pt x="12" y="10"/>
                    <a:pt x="11" y="10"/>
                    <a:pt x="11" y="10"/>
                  </a:cubicBezTo>
                  <a:cubicBezTo>
                    <a:pt x="9" y="7"/>
                    <a:pt x="7" y="4"/>
                    <a:pt x="5" y="2"/>
                  </a:cubicBezTo>
                  <a:cubicBezTo>
                    <a:pt x="3" y="0"/>
                    <a:pt x="0" y="3"/>
                    <a:pt x="2" y="5"/>
                  </a:cubicBezTo>
                  <a:cubicBezTo>
                    <a:pt x="5" y="7"/>
                    <a:pt x="7" y="10"/>
                    <a:pt x="8" y="13"/>
                  </a:cubicBezTo>
                  <a:cubicBezTo>
                    <a:pt x="8" y="14"/>
                    <a:pt x="7" y="15"/>
                    <a:pt x="7" y="15"/>
                  </a:cubicBezTo>
                  <a:cubicBezTo>
                    <a:pt x="7" y="28"/>
                    <a:pt x="7" y="28"/>
                    <a:pt x="7" y="28"/>
                  </a:cubicBezTo>
                  <a:cubicBezTo>
                    <a:pt x="7" y="42"/>
                    <a:pt x="7" y="42"/>
                    <a:pt x="7" y="42"/>
                  </a:cubicBezTo>
                  <a:cubicBezTo>
                    <a:pt x="7" y="84"/>
                    <a:pt x="7" y="84"/>
                    <a:pt x="7" y="84"/>
                  </a:cubicBezTo>
                  <a:cubicBezTo>
                    <a:pt x="7" y="87"/>
                    <a:pt x="10" y="89"/>
                    <a:pt x="13" y="89"/>
                  </a:cubicBezTo>
                  <a:cubicBezTo>
                    <a:pt x="16" y="89"/>
                    <a:pt x="18" y="87"/>
                    <a:pt x="18" y="84"/>
                  </a:cubicBezTo>
                  <a:cubicBezTo>
                    <a:pt x="18" y="42"/>
                    <a:pt x="18" y="42"/>
                    <a:pt x="18" y="42"/>
                  </a:cubicBezTo>
                  <a:cubicBezTo>
                    <a:pt x="18" y="28"/>
                    <a:pt x="18" y="28"/>
                    <a:pt x="18" y="28"/>
                  </a:cubicBezTo>
                  <a:cubicBezTo>
                    <a:pt x="18" y="15"/>
                    <a:pt x="18" y="15"/>
                    <a:pt x="18" y="15"/>
                  </a:cubicBezTo>
                  <a:cubicBezTo>
                    <a:pt x="18" y="15"/>
                    <a:pt x="18" y="14"/>
                    <a:pt x="17" y="13"/>
                  </a:cubicBezTo>
                  <a:cubicBezTo>
                    <a:pt x="19" y="10"/>
                    <a:pt x="21" y="7"/>
                    <a:pt x="23"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4">
              <a:extLst>
                <a:ext uri="{FF2B5EF4-FFF2-40B4-BE49-F238E27FC236}">
                  <a16:creationId xmlns:a16="http://schemas.microsoft.com/office/drawing/2014/main" id="{55AC3E9D-1174-4E9A-AB74-9AF866C61BEB}"/>
                </a:ext>
              </a:extLst>
            </p:cNvPr>
            <p:cNvSpPr>
              <a:spLocks noEditPoints="1"/>
            </p:cNvSpPr>
            <p:nvPr/>
          </p:nvSpPr>
          <p:spPr bwMode="auto">
            <a:xfrm>
              <a:off x="1435" y="2096"/>
              <a:ext cx="251" cy="23"/>
            </a:xfrm>
            <a:custGeom>
              <a:avLst/>
              <a:gdLst>
                <a:gd name="T0" fmla="*/ 251 w 251"/>
                <a:gd name="T1" fmla="*/ 0 h 23"/>
                <a:gd name="T2" fmla="*/ 0 w 251"/>
                <a:gd name="T3" fmla="*/ 0 h 23"/>
                <a:gd name="T4" fmla="*/ 0 w 251"/>
                <a:gd name="T5" fmla="*/ 23 h 23"/>
                <a:gd name="T6" fmla="*/ 251 w 251"/>
                <a:gd name="T7" fmla="*/ 23 h 23"/>
                <a:gd name="T8" fmla="*/ 251 w 251"/>
                <a:gd name="T9" fmla="*/ 0 h 23"/>
                <a:gd name="T10" fmla="*/ 241 w 251"/>
                <a:gd name="T11" fmla="*/ 14 h 23"/>
                <a:gd name="T12" fmla="*/ 221 w 251"/>
                <a:gd name="T13" fmla="*/ 14 h 23"/>
                <a:gd name="T14" fmla="*/ 221 w 251"/>
                <a:gd name="T15" fmla="*/ 8 h 23"/>
                <a:gd name="T16" fmla="*/ 241 w 251"/>
                <a:gd name="T17" fmla="*/ 8 h 23"/>
                <a:gd name="T18" fmla="*/ 241 w 251"/>
                <a:gd name="T1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23">
                  <a:moveTo>
                    <a:pt x="251" y="0"/>
                  </a:moveTo>
                  <a:lnTo>
                    <a:pt x="0" y="0"/>
                  </a:lnTo>
                  <a:lnTo>
                    <a:pt x="0" y="23"/>
                  </a:lnTo>
                  <a:lnTo>
                    <a:pt x="251" y="23"/>
                  </a:lnTo>
                  <a:lnTo>
                    <a:pt x="251" y="0"/>
                  </a:lnTo>
                  <a:close/>
                  <a:moveTo>
                    <a:pt x="241" y="14"/>
                  </a:moveTo>
                  <a:lnTo>
                    <a:pt x="221" y="14"/>
                  </a:lnTo>
                  <a:lnTo>
                    <a:pt x="221" y="8"/>
                  </a:lnTo>
                  <a:lnTo>
                    <a:pt x="241" y="8"/>
                  </a:lnTo>
                  <a:lnTo>
                    <a:pt x="241"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
              <a:extLst>
                <a:ext uri="{FF2B5EF4-FFF2-40B4-BE49-F238E27FC236}">
                  <a16:creationId xmlns:a16="http://schemas.microsoft.com/office/drawing/2014/main" id="{73FE263C-8D17-454D-881C-53579FF6E072}"/>
                </a:ext>
              </a:extLst>
            </p:cNvPr>
            <p:cNvSpPr>
              <a:spLocks noEditPoints="1"/>
            </p:cNvSpPr>
            <p:nvPr/>
          </p:nvSpPr>
          <p:spPr bwMode="auto">
            <a:xfrm>
              <a:off x="1447" y="1947"/>
              <a:ext cx="228" cy="141"/>
            </a:xfrm>
            <a:custGeom>
              <a:avLst/>
              <a:gdLst>
                <a:gd name="T0" fmla="*/ 228 w 228"/>
                <a:gd name="T1" fmla="*/ 0 h 141"/>
                <a:gd name="T2" fmla="*/ 0 w 228"/>
                <a:gd name="T3" fmla="*/ 0 h 141"/>
                <a:gd name="T4" fmla="*/ 0 w 228"/>
                <a:gd name="T5" fmla="*/ 141 h 141"/>
                <a:gd name="T6" fmla="*/ 228 w 228"/>
                <a:gd name="T7" fmla="*/ 141 h 141"/>
                <a:gd name="T8" fmla="*/ 228 w 228"/>
                <a:gd name="T9" fmla="*/ 0 h 141"/>
                <a:gd name="T10" fmla="*/ 203 w 228"/>
                <a:gd name="T11" fmla="*/ 122 h 141"/>
                <a:gd name="T12" fmla="*/ 24 w 228"/>
                <a:gd name="T13" fmla="*/ 122 h 141"/>
                <a:gd name="T14" fmla="*/ 24 w 228"/>
                <a:gd name="T15" fmla="*/ 20 h 141"/>
                <a:gd name="T16" fmla="*/ 203 w 228"/>
                <a:gd name="T17" fmla="*/ 20 h 141"/>
                <a:gd name="T18" fmla="*/ 203 w 228"/>
                <a:gd name="T19" fmla="*/ 1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141">
                  <a:moveTo>
                    <a:pt x="228" y="0"/>
                  </a:moveTo>
                  <a:lnTo>
                    <a:pt x="0" y="0"/>
                  </a:lnTo>
                  <a:lnTo>
                    <a:pt x="0" y="141"/>
                  </a:lnTo>
                  <a:lnTo>
                    <a:pt x="228" y="141"/>
                  </a:lnTo>
                  <a:lnTo>
                    <a:pt x="228" y="0"/>
                  </a:lnTo>
                  <a:close/>
                  <a:moveTo>
                    <a:pt x="203" y="122"/>
                  </a:moveTo>
                  <a:lnTo>
                    <a:pt x="24" y="122"/>
                  </a:lnTo>
                  <a:lnTo>
                    <a:pt x="24" y="20"/>
                  </a:lnTo>
                  <a:lnTo>
                    <a:pt x="203" y="20"/>
                  </a:lnTo>
                  <a:lnTo>
                    <a:pt x="203"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6">
              <a:extLst>
                <a:ext uri="{FF2B5EF4-FFF2-40B4-BE49-F238E27FC236}">
                  <a16:creationId xmlns:a16="http://schemas.microsoft.com/office/drawing/2014/main" id="{5A8ED84A-E8A4-4884-A626-83A0C9DAE20F}"/>
                </a:ext>
              </a:extLst>
            </p:cNvPr>
            <p:cNvSpPr>
              <a:spLocks noEditPoints="1"/>
            </p:cNvSpPr>
            <p:nvPr/>
          </p:nvSpPr>
          <p:spPr bwMode="auto">
            <a:xfrm>
              <a:off x="2104" y="2469"/>
              <a:ext cx="174" cy="192"/>
            </a:xfrm>
            <a:custGeom>
              <a:avLst/>
              <a:gdLst>
                <a:gd name="T0" fmla="*/ 91 w 174"/>
                <a:gd name="T1" fmla="*/ 2 h 192"/>
                <a:gd name="T2" fmla="*/ 91 w 174"/>
                <a:gd name="T3" fmla="*/ 2 h 192"/>
                <a:gd name="T4" fmla="*/ 2 w 174"/>
                <a:gd name="T5" fmla="*/ 135 h 192"/>
                <a:gd name="T6" fmla="*/ 0 w 174"/>
                <a:gd name="T7" fmla="*/ 136 h 192"/>
                <a:gd name="T8" fmla="*/ 2 w 174"/>
                <a:gd name="T9" fmla="*/ 136 h 192"/>
                <a:gd name="T10" fmla="*/ 84 w 174"/>
                <a:gd name="T11" fmla="*/ 190 h 192"/>
                <a:gd name="T12" fmla="*/ 84 w 174"/>
                <a:gd name="T13" fmla="*/ 192 h 192"/>
                <a:gd name="T14" fmla="*/ 85 w 174"/>
                <a:gd name="T15" fmla="*/ 190 h 192"/>
                <a:gd name="T16" fmla="*/ 174 w 174"/>
                <a:gd name="T17" fmla="*/ 57 h 192"/>
                <a:gd name="T18" fmla="*/ 174 w 174"/>
                <a:gd name="T19" fmla="*/ 57 h 192"/>
                <a:gd name="T20" fmla="*/ 173 w 174"/>
                <a:gd name="T21" fmla="*/ 57 h 192"/>
                <a:gd name="T22" fmla="*/ 154 w 174"/>
                <a:gd name="T23" fmla="*/ 44 h 192"/>
                <a:gd name="T24" fmla="*/ 163 w 174"/>
                <a:gd name="T25" fmla="*/ 30 h 192"/>
                <a:gd name="T26" fmla="*/ 164 w 174"/>
                <a:gd name="T27" fmla="*/ 30 h 192"/>
                <a:gd name="T28" fmla="*/ 163 w 174"/>
                <a:gd name="T29" fmla="*/ 28 h 192"/>
                <a:gd name="T30" fmla="*/ 122 w 174"/>
                <a:gd name="T31" fmla="*/ 2 h 192"/>
                <a:gd name="T32" fmla="*/ 122 w 174"/>
                <a:gd name="T33" fmla="*/ 0 h 192"/>
                <a:gd name="T34" fmla="*/ 120 w 174"/>
                <a:gd name="T35" fmla="*/ 2 h 192"/>
                <a:gd name="T36" fmla="*/ 111 w 174"/>
                <a:gd name="T37" fmla="*/ 15 h 192"/>
                <a:gd name="T38" fmla="*/ 92 w 174"/>
                <a:gd name="T39" fmla="*/ 2 h 192"/>
                <a:gd name="T40" fmla="*/ 91 w 174"/>
                <a:gd name="T41" fmla="*/ 2 h 192"/>
                <a:gd name="T42" fmla="*/ 107 w 174"/>
                <a:gd name="T43" fmla="*/ 132 h 192"/>
                <a:gd name="T44" fmla="*/ 49 w 174"/>
                <a:gd name="T45" fmla="*/ 92 h 192"/>
                <a:gd name="T46" fmla="*/ 69 w 174"/>
                <a:gd name="T47" fmla="*/ 62 h 192"/>
                <a:gd name="T48" fmla="*/ 127 w 174"/>
                <a:gd name="T49" fmla="*/ 101 h 192"/>
                <a:gd name="T50" fmla="*/ 107 w 174"/>
                <a:gd name="T51" fmla="*/ 132 h 192"/>
                <a:gd name="T52" fmla="*/ 81 w 174"/>
                <a:gd name="T53" fmla="*/ 170 h 192"/>
                <a:gd name="T54" fmla="*/ 22 w 174"/>
                <a:gd name="T55" fmla="*/ 132 h 192"/>
                <a:gd name="T56" fmla="*/ 43 w 174"/>
                <a:gd name="T57" fmla="*/ 100 h 192"/>
                <a:gd name="T58" fmla="*/ 101 w 174"/>
                <a:gd name="T59" fmla="*/ 139 h 192"/>
                <a:gd name="T60" fmla="*/ 81 w 174"/>
                <a:gd name="T61" fmla="*/ 1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92">
                  <a:moveTo>
                    <a:pt x="91" y="2"/>
                  </a:moveTo>
                  <a:lnTo>
                    <a:pt x="91" y="2"/>
                  </a:lnTo>
                  <a:lnTo>
                    <a:pt x="2" y="135"/>
                  </a:lnTo>
                  <a:lnTo>
                    <a:pt x="0" y="136"/>
                  </a:lnTo>
                  <a:lnTo>
                    <a:pt x="2" y="136"/>
                  </a:lnTo>
                  <a:lnTo>
                    <a:pt x="84" y="190"/>
                  </a:lnTo>
                  <a:lnTo>
                    <a:pt x="84" y="192"/>
                  </a:lnTo>
                  <a:lnTo>
                    <a:pt x="85" y="190"/>
                  </a:lnTo>
                  <a:lnTo>
                    <a:pt x="174" y="57"/>
                  </a:lnTo>
                  <a:lnTo>
                    <a:pt x="174" y="57"/>
                  </a:lnTo>
                  <a:lnTo>
                    <a:pt x="173" y="57"/>
                  </a:lnTo>
                  <a:lnTo>
                    <a:pt x="154" y="44"/>
                  </a:lnTo>
                  <a:lnTo>
                    <a:pt x="163" y="30"/>
                  </a:lnTo>
                  <a:lnTo>
                    <a:pt x="164" y="30"/>
                  </a:lnTo>
                  <a:lnTo>
                    <a:pt x="163" y="28"/>
                  </a:lnTo>
                  <a:lnTo>
                    <a:pt x="122" y="2"/>
                  </a:lnTo>
                  <a:lnTo>
                    <a:pt x="122" y="0"/>
                  </a:lnTo>
                  <a:lnTo>
                    <a:pt x="120" y="2"/>
                  </a:lnTo>
                  <a:lnTo>
                    <a:pt x="111" y="15"/>
                  </a:lnTo>
                  <a:lnTo>
                    <a:pt x="92" y="2"/>
                  </a:lnTo>
                  <a:lnTo>
                    <a:pt x="91" y="2"/>
                  </a:lnTo>
                  <a:close/>
                  <a:moveTo>
                    <a:pt x="107" y="132"/>
                  </a:moveTo>
                  <a:lnTo>
                    <a:pt x="49" y="92"/>
                  </a:lnTo>
                  <a:lnTo>
                    <a:pt x="69" y="62"/>
                  </a:lnTo>
                  <a:lnTo>
                    <a:pt x="127" y="101"/>
                  </a:lnTo>
                  <a:lnTo>
                    <a:pt x="107" y="132"/>
                  </a:lnTo>
                  <a:close/>
                  <a:moveTo>
                    <a:pt x="81" y="170"/>
                  </a:moveTo>
                  <a:lnTo>
                    <a:pt x="22" y="132"/>
                  </a:lnTo>
                  <a:lnTo>
                    <a:pt x="43" y="100"/>
                  </a:lnTo>
                  <a:lnTo>
                    <a:pt x="101" y="139"/>
                  </a:lnTo>
                  <a:lnTo>
                    <a:pt x="81"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7">
              <a:extLst>
                <a:ext uri="{FF2B5EF4-FFF2-40B4-BE49-F238E27FC236}">
                  <a16:creationId xmlns:a16="http://schemas.microsoft.com/office/drawing/2014/main" id="{9FCDCC98-BDDB-4D3A-BD70-8368C259E0F1}"/>
                </a:ext>
              </a:extLst>
            </p:cNvPr>
            <p:cNvSpPr>
              <a:spLocks noEditPoints="1"/>
            </p:cNvSpPr>
            <p:nvPr/>
          </p:nvSpPr>
          <p:spPr bwMode="auto">
            <a:xfrm>
              <a:off x="885" y="2484"/>
              <a:ext cx="88" cy="184"/>
            </a:xfrm>
            <a:custGeom>
              <a:avLst/>
              <a:gdLst>
                <a:gd name="T0" fmla="*/ 1 w 60"/>
                <a:gd name="T1" fmla="*/ 123 h 126"/>
                <a:gd name="T2" fmla="*/ 30 w 60"/>
                <a:gd name="T3" fmla="*/ 109 h 126"/>
                <a:gd name="T4" fmla="*/ 59 w 60"/>
                <a:gd name="T5" fmla="*/ 123 h 126"/>
                <a:gd name="T6" fmla="*/ 60 w 60"/>
                <a:gd name="T7" fmla="*/ 123 h 126"/>
                <a:gd name="T8" fmla="*/ 60 w 60"/>
                <a:gd name="T9" fmla="*/ 28 h 126"/>
                <a:gd name="T10" fmla="*/ 59 w 60"/>
                <a:gd name="T11" fmla="*/ 14 h 126"/>
                <a:gd name="T12" fmla="*/ 30 w 60"/>
                <a:gd name="T13" fmla="*/ 0 h 126"/>
                <a:gd name="T14" fmla="*/ 2 w 60"/>
                <a:gd name="T15" fmla="*/ 14 h 126"/>
                <a:gd name="T16" fmla="*/ 0 w 60"/>
                <a:gd name="T17" fmla="*/ 28 h 126"/>
                <a:gd name="T18" fmla="*/ 0 w 60"/>
                <a:gd name="T19" fmla="*/ 123 h 126"/>
                <a:gd name="T20" fmla="*/ 1 w 60"/>
                <a:gd name="T21" fmla="*/ 123 h 126"/>
                <a:gd name="T22" fmla="*/ 10 w 60"/>
                <a:gd name="T23" fmla="*/ 21 h 126"/>
                <a:gd name="T24" fmla="*/ 30 w 60"/>
                <a:gd name="T25" fmla="*/ 18 h 126"/>
                <a:gd name="T26" fmla="*/ 51 w 60"/>
                <a:gd name="T27" fmla="*/ 21 h 126"/>
                <a:gd name="T28" fmla="*/ 52 w 60"/>
                <a:gd name="T29" fmla="*/ 24 h 126"/>
                <a:gd name="T30" fmla="*/ 50 w 60"/>
                <a:gd name="T31" fmla="*/ 25 h 126"/>
                <a:gd name="T32" fmla="*/ 49 w 60"/>
                <a:gd name="T33" fmla="*/ 24 h 126"/>
                <a:gd name="T34" fmla="*/ 45 w 60"/>
                <a:gd name="T35" fmla="*/ 23 h 126"/>
                <a:gd name="T36" fmla="*/ 30 w 60"/>
                <a:gd name="T37" fmla="*/ 21 h 126"/>
                <a:gd name="T38" fmla="*/ 15 w 60"/>
                <a:gd name="T39" fmla="*/ 23 h 126"/>
                <a:gd name="T40" fmla="*/ 11 w 60"/>
                <a:gd name="T41" fmla="*/ 24 h 126"/>
                <a:gd name="T42" fmla="*/ 9 w 60"/>
                <a:gd name="T43" fmla="*/ 24 h 126"/>
                <a:gd name="T44" fmla="*/ 10 w 60"/>
                <a:gd name="T45" fmla="*/ 21 h 126"/>
                <a:gd name="T46" fmla="*/ 10 w 60"/>
                <a:gd name="T47" fmla="*/ 38 h 126"/>
                <a:gd name="T48" fmla="*/ 30 w 60"/>
                <a:gd name="T49" fmla="*/ 34 h 126"/>
                <a:gd name="T50" fmla="*/ 51 w 60"/>
                <a:gd name="T51" fmla="*/ 38 h 126"/>
                <a:gd name="T52" fmla="*/ 52 w 60"/>
                <a:gd name="T53" fmla="*/ 41 h 126"/>
                <a:gd name="T54" fmla="*/ 50 w 60"/>
                <a:gd name="T55" fmla="*/ 41 h 126"/>
                <a:gd name="T56" fmla="*/ 49 w 60"/>
                <a:gd name="T57" fmla="*/ 41 h 126"/>
                <a:gd name="T58" fmla="*/ 45 w 60"/>
                <a:gd name="T59" fmla="*/ 40 h 126"/>
                <a:gd name="T60" fmla="*/ 30 w 60"/>
                <a:gd name="T61" fmla="*/ 38 h 126"/>
                <a:gd name="T62" fmla="*/ 15 w 60"/>
                <a:gd name="T63" fmla="*/ 40 h 126"/>
                <a:gd name="T64" fmla="*/ 11 w 60"/>
                <a:gd name="T65" fmla="*/ 41 h 126"/>
                <a:gd name="T66" fmla="*/ 9 w 60"/>
                <a:gd name="T67" fmla="*/ 41 h 126"/>
                <a:gd name="T68" fmla="*/ 10 w 60"/>
                <a:gd name="T69" fmla="*/ 38 h 126"/>
                <a:gd name="T70" fmla="*/ 10 w 60"/>
                <a:gd name="T71" fmla="*/ 55 h 126"/>
                <a:gd name="T72" fmla="*/ 30 w 60"/>
                <a:gd name="T73" fmla="*/ 51 h 126"/>
                <a:gd name="T74" fmla="*/ 51 w 60"/>
                <a:gd name="T75" fmla="*/ 55 h 126"/>
                <a:gd name="T76" fmla="*/ 52 w 60"/>
                <a:gd name="T77" fmla="*/ 57 h 126"/>
                <a:gd name="T78" fmla="*/ 50 w 60"/>
                <a:gd name="T79" fmla="*/ 58 h 126"/>
                <a:gd name="T80" fmla="*/ 49 w 60"/>
                <a:gd name="T81" fmla="*/ 58 h 126"/>
                <a:gd name="T82" fmla="*/ 45 w 60"/>
                <a:gd name="T83" fmla="*/ 57 h 126"/>
                <a:gd name="T84" fmla="*/ 30 w 60"/>
                <a:gd name="T85" fmla="*/ 55 h 126"/>
                <a:gd name="T86" fmla="*/ 15 w 60"/>
                <a:gd name="T87" fmla="*/ 57 h 126"/>
                <a:gd name="T88" fmla="*/ 11 w 60"/>
                <a:gd name="T89" fmla="*/ 58 h 126"/>
                <a:gd name="T90" fmla="*/ 9 w 60"/>
                <a:gd name="T91" fmla="*/ 57 h 126"/>
                <a:gd name="T92" fmla="*/ 10 w 60"/>
                <a:gd name="T93"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1" y="123"/>
                  </a:moveTo>
                  <a:cubicBezTo>
                    <a:pt x="5" y="112"/>
                    <a:pt x="16" y="109"/>
                    <a:pt x="30" y="109"/>
                  </a:cubicBezTo>
                  <a:cubicBezTo>
                    <a:pt x="44" y="109"/>
                    <a:pt x="56" y="112"/>
                    <a:pt x="59" y="123"/>
                  </a:cubicBezTo>
                  <a:cubicBezTo>
                    <a:pt x="60" y="126"/>
                    <a:pt x="60" y="126"/>
                    <a:pt x="60" y="123"/>
                  </a:cubicBezTo>
                  <a:cubicBezTo>
                    <a:pt x="60" y="103"/>
                    <a:pt x="60" y="47"/>
                    <a:pt x="60" y="28"/>
                  </a:cubicBezTo>
                  <a:cubicBezTo>
                    <a:pt x="60" y="24"/>
                    <a:pt x="60" y="17"/>
                    <a:pt x="59" y="14"/>
                  </a:cubicBezTo>
                  <a:cubicBezTo>
                    <a:pt x="55" y="3"/>
                    <a:pt x="44" y="0"/>
                    <a:pt x="30" y="0"/>
                  </a:cubicBezTo>
                  <a:cubicBezTo>
                    <a:pt x="17" y="0"/>
                    <a:pt x="5" y="3"/>
                    <a:pt x="2" y="14"/>
                  </a:cubicBezTo>
                  <a:cubicBezTo>
                    <a:pt x="0" y="17"/>
                    <a:pt x="0" y="24"/>
                    <a:pt x="0" y="28"/>
                  </a:cubicBezTo>
                  <a:cubicBezTo>
                    <a:pt x="0" y="47"/>
                    <a:pt x="0" y="103"/>
                    <a:pt x="0" y="123"/>
                  </a:cubicBezTo>
                  <a:cubicBezTo>
                    <a:pt x="0" y="126"/>
                    <a:pt x="0" y="126"/>
                    <a:pt x="1" y="123"/>
                  </a:cubicBezTo>
                  <a:moveTo>
                    <a:pt x="10" y="21"/>
                  </a:moveTo>
                  <a:cubicBezTo>
                    <a:pt x="15" y="19"/>
                    <a:pt x="21" y="18"/>
                    <a:pt x="30" y="18"/>
                  </a:cubicBezTo>
                  <a:cubicBezTo>
                    <a:pt x="39" y="18"/>
                    <a:pt x="46" y="19"/>
                    <a:pt x="51" y="21"/>
                  </a:cubicBezTo>
                  <a:cubicBezTo>
                    <a:pt x="52" y="22"/>
                    <a:pt x="52" y="23"/>
                    <a:pt x="52" y="24"/>
                  </a:cubicBezTo>
                  <a:cubicBezTo>
                    <a:pt x="51" y="24"/>
                    <a:pt x="51" y="25"/>
                    <a:pt x="50" y="25"/>
                  </a:cubicBezTo>
                  <a:cubicBezTo>
                    <a:pt x="50" y="25"/>
                    <a:pt x="49" y="24"/>
                    <a:pt x="49" y="24"/>
                  </a:cubicBezTo>
                  <a:cubicBezTo>
                    <a:pt x="48" y="24"/>
                    <a:pt x="47" y="23"/>
                    <a:pt x="45" y="23"/>
                  </a:cubicBezTo>
                  <a:cubicBezTo>
                    <a:pt x="41" y="22"/>
                    <a:pt x="36" y="21"/>
                    <a:pt x="30" y="21"/>
                  </a:cubicBezTo>
                  <a:cubicBezTo>
                    <a:pt x="24" y="21"/>
                    <a:pt x="19" y="22"/>
                    <a:pt x="15" y="23"/>
                  </a:cubicBezTo>
                  <a:cubicBezTo>
                    <a:pt x="14" y="23"/>
                    <a:pt x="13" y="24"/>
                    <a:pt x="11" y="24"/>
                  </a:cubicBezTo>
                  <a:cubicBezTo>
                    <a:pt x="10" y="25"/>
                    <a:pt x="9" y="24"/>
                    <a:pt x="9" y="24"/>
                  </a:cubicBezTo>
                  <a:cubicBezTo>
                    <a:pt x="9" y="23"/>
                    <a:pt x="9" y="22"/>
                    <a:pt x="10" y="21"/>
                  </a:cubicBezTo>
                  <a:moveTo>
                    <a:pt x="10" y="38"/>
                  </a:moveTo>
                  <a:cubicBezTo>
                    <a:pt x="15" y="36"/>
                    <a:pt x="21" y="34"/>
                    <a:pt x="30" y="34"/>
                  </a:cubicBezTo>
                  <a:cubicBezTo>
                    <a:pt x="39" y="34"/>
                    <a:pt x="46" y="36"/>
                    <a:pt x="51" y="38"/>
                  </a:cubicBezTo>
                  <a:cubicBezTo>
                    <a:pt x="52" y="39"/>
                    <a:pt x="52" y="40"/>
                    <a:pt x="52" y="41"/>
                  </a:cubicBezTo>
                  <a:cubicBezTo>
                    <a:pt x="51" y="41"/>
                    <a:pt x="51" y="41"/>
                    <a:pt x="50" y="41"/>
                  </a:cubicBezTo>
                  <a:cubicBezTo>
                    <a:pt x="50" y="41"/>
                    <a:pt x="49" y="41"/>
                    <a:pt x="49" y="41"/>
                  </a:cubicBezTo>
                  <a:cubicBezTo>
                    <a:pt x="48" y="41"/>
                    <a:pt x="47" y="40"/>
                    <a:pt x="45" y="40"/>
                  </a:cubicBezTo>
                  <a:cubicBezTo>
                    <a:pt x="41" y="39"/>
                    <a:pt x="36" y="38"/>
                    <a:pt x="30" y="38"/>
                  </a:cubicBezTo>
                  <a:cubicBezTo>
                    <a:pt x="24" y="38"/>
                    <a:pt x="19" y="39"/>
                    <a:pt x="15" y="40"/>
                  </a:cubicBezTo>
                  <a:cubicBezTo>
                    <a:pt x="14" y="40"/>
                    <a:pt x="13" y="41"/>
                    <a:pt x="11" y="41"/>
                  </a:cubicBezTo>
                  <a:cubicBezTo>
                    <a:pt x="10" y="42"/>
                    <a:pt x="9" y="41"/>
                    <a:pt x="9" y="41"/>
                  </a:cubicBezTo>
                  <a:cubicBezTo>
                    <a:pt x="9" y="40"/>
                    <a:pt x="9" y="39"/>
                    <a:pt x="10" y="38"/>
                  </a:cubicBezTo>
                  <a:moveTo>
                    <a:pt x="10" y="55"/>
                  </a:moveTo>
                  <a:cubicBezTo>
                    <a:pt x="15" y="53"/>
                    <a:pt x="21" y="51"/>
                    <a:pt x="30" y="51"/>
                  </a:cubicBezTo>
                  <a:cubicBezTo>
                    <a:pt x="39" y="51"/>
                    <a:pt x="46" y="53"/>
                    <a:pt x="51" y="55"/>
                  </a:cubicBezTo>
                  <a:cubicBezTo>
                    <a:pt x="52" y="56"/>
                    <a:pt x="52" y="57"/>
                    <a:pt x="52" y="57"/>
                  </a:cubicBezTo>
                  <a:cubicBezTo>
                    <a:pt x="51" y="58"/>
                    <a:pt x="51" y="58"/>
                    <a:pt x="50" y="58"/>
                  </a:cubicBezTo>
                  <a:cubicBezTo>
                    <a:pt x="50" y="58"/>
                    <a:pt x="49" y="58"/>
                    <a:pt x="49" y="58"/>
                  </a:cubicBezTo>
                  <a:cubicBezTo>
                    <a:pt x="48" y="58"/>
                    <a:pt x="47" y="57"/>
                    <a:pt x="45" y="57"/>
                  </a:cubicBezTo>
                  <a:cubicBezTo>
                    <a:pt x="41" y="55"/>
                    <a:pt x="36" y="55"/>
                    <a:pt x="30" y="55"/>
                  </a:cubicBezTo>
                  <a:cubicBezTo>
                    <a:pt x="24" y="55"/>
                    <a:pt x="19" y="55"/>
                    <a:pt x="15" y="57"/>
                  </a:cubicBezTo>
                  <a:cubicBezTo>
                    <a:pt x="14" y="57"/>
                    <a:pt x="13" y="58"/>
                    <a:pt x="11" y="58"/>
                  </a:cubicBezTo>
                  <a:cubicBezTo>
                    <a:pt x="10" y="59"/>
                    <a:pt x="9" y="58"/>
                    <a:pt x="9" y="57"/>
                  </a:cubicBezTo>
                  <a:cubicBezTo>
                    <a:pt x="9" y="57"/>
                    <a:pt x="9" y="56"/>
                    <a:pt x="10"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8">
              <a:extLst>
                <a:ext uri="{FF2B5EF4-FFF2-40B4-BE49-F238E27FC236}">
                  <a16:creationId xmlns:a16="http://schemas.microsoft.com/office/drawing/2014/main" id="{E15EE522-34C0-4233-B3BE-1FCBF0876CFD}"/>
                </a:ext>
              </a:extLst>
            </p:cNvPr>
            <p:cNvSpPr>
              <a:spLocks noEditPoints="1"/>
            </p:cNvSpPr>
            <p:nvPr/>
          </p:nvSpPr>
          <p:spPr bwMode="auto">
            <a:xfrm>
              <a:off x="980" y="2484"/>
              <a:ext cx="88" cy="184"/>
            </a:xfrm>
            <a:custGeom>
              <a:avLst/>
              <a:gdLst>
                <a:gd name="T0" fmla="*/ 59 w 60"/>
                <a:gd name="T1" fmla="*/ 123 h 126"/>
                <a:gd name="T2" fmla="*/ 60 w 60"/>
                <a:gd name="T3" fmla="*/ 123 h 126"/>
                <a:gd name="T4" fmla="*/ 60 w 60"/>
                <a:gd name="T5" fmla="*/ 28 h 126"/>
                <a:gd name="T6" fmla="*/ 59 w 60"/>
                <a:gd name="T7" fmla="*/ 14 h 126"/>
                <a:gd name="T8" fmla="*/ 30 w 60"/>
                <a:gd name="T9" fmla="*/ 0 h 126"/>
                <a:gd name="T10" fmla="*/ 2 w 60"/>
                <a:gd name="T11" fmla="*/ 14 h 126"/>
                <a:gd name="T12" fmla="*/ 1 w 60"/>
                <a:gd name="T13" fmla="*/ 28 h 126"/>
                <a:gd name="T14" fmla="*/ 1 w 60"/>
                <a:gd name="T15" fmla="*/ 123 h 126"/>
                <a:gd name="T16" fmla="*/ 1 w 60"/>
                <a:gd name="T17" fmla="*/ 123 h 126"/>
                <a:gd name="T18" fmla="*/ 30 w 60"/>
                <a:gd name="T19" fmla="*/ 109 h 126"/>
                <a:gd name="T20" fmla="*/ 59 w 60"/>
                <a:gd name="T21" fmla="*/ 123 h 126"/>
                <a:gd name="T22" fmla="*/ 52 w 60"/>
                <a:gd name="T23" fmla="*/ 57 h 126"/>
                <a:gd name="T24" fmla="*/ 50 w 60"/>
                <a:gd name="T25" fmla="*/ 58 h 126"/>
                <a:gd name="T26" fmla="*/ 49 w 60"/>
                <a:gd name="T27" fmla="*/ 58 h 126"/>
                <a:gd name="T28" fmla="*/ 45 w 60"/>
                <a:gd name="T29" fmla="*/ 57 h 126"/>
                <a:gd name="T30" fmla="*/ 30 w 60"/>
                <a:gd name="T31" fmla="*/ 55 h 126"/>
                <a:gd name="T32" fmla="*/ 15 w 60"/>
                <a:gd name="T33" fmla="*/ 57 h 126"/>
                <a:gd name="T34" fmla="*/ 11 w 60"/>
                <a:gd name="T35" fmla="*/ 58 h 126"/>
                <a:gd name="T36" fmla="*/ 9 w 60"/>
                <a:gd name="T37" fmla="*/ 57 h 126"/>
                <a:gd name="T38" fmla="*/ 10 w 60"/>
                <a:gd name="T39" fmla="*/ 55 h 126"/>
                <a:gd name="T40" fmla="*/ 30 w 60"/>
                <a:gd name="T41" fmla="*/ 51 h 126"/>
                <a:gd name="T42" fmla="*/ 51 w 60"/>
                <a:gd name="T43" fmla="*/ 55 h 126"/>
                <a:gd name="T44" fmla="*/ 52 w 60"/>
                <a:gd name="T45" fmla="*/ 57 h 126"/>
                <a:gd name="T46" fmla="*/ 52 w 60"/>
                <a:gd name="T47" fmla="*/ 41 h 126"/>
                <a:gd name="T48" fmla="*/ 50 w 60"/>
                <a:gd name="T49" fmla="*/ 41 h 126"/>
                <a:gd name="T50" fmla="*/ 49 w 60"/>
                <a:gd name="T51" fmla="*/ 41 h 126"/>
                <a:gd name="T52" fmla="*/ 45 w 60"/>
                <a:gd name="T53" fmla="*/ 40 h 126"/>
                <a:gd name="T54" fmla="*/ 30 w 60"/>
                <a:gd name="T55" fmla="*/ 38 h 126"/>
                <a:gd name="T56" fmla="*/ 15 w 60"/>
                <a:gd name="T57" fmla="*/ 40 h 126"/>
                <a:gd name="T58" fmla="*/ 11 w 60"/>
                <a:gd name="T59" fmla="*/ 41 h 126"/>
                <a:gd name="T60" fmla="*/ 9 w 60"/>
                <a:gd name="T61" fmla="*/ 41 h 126"/>
                <a:gd name="T62" fmla="*/ 10 w 60"/>
                <a:gd name="T63" fmla="*/ 38 h 126"/>
                <a:gd name="T64" fmla="*/ 30 w 60"/>
                <a:gd name="T65" fmla="*/ 34 h 126"/>
                <a:gd name="T66" fmla="*/ 51 w 60"/>
                <a:gd name="T67" fmla="*/ 38 h 126"/>
                <a:gd name="T68" fmla="*/ 52 w 60"/>
                <a:gd name="T69" fmla="*/ 41 h 126"/>
                <a:gd name="T70" fmla="*/ 52 w 60"/>
                <a:gd name="T71" fmla="*/ 24 h 126"/>
                <a:gd name="T72" fmla="*/ 50 w 60"/>
                <a:gd name="T73" fmla="*/ 25 h 126"/>
                <a:gd name="T74" fmla="*/ 49 w 60"/>
                <a:gd name="T75" fmla="*/ 24 h 126"/>
                <a:gd name="T76" fmla="*/ 45 w 60"/>
                <a:gd name="T77" fmla="*/ 23 h 126"/>
                <a:gd name="T78" fmla="*/ 30 w 60"/>
                <a:gd name="T79" fmla="*/ 21 h 126"/>
                <a:gd name="T80" fmla="*/ 15 w 60"/>
                <a:gd name="T81" fmla="*/ 23 h 126"/>
                <a:gd name="T82" fmla="*/ 11 w 60"/>
                <a:gd name="T83" fmla="*/ 24 h 126"/>
                <a:gd name="T84" fmla="*/ 9 w 60"/>
                <a:gd name="T85" fmla="*/ 24 h 126"/>
                <a:gd name="T86" fmla="*/ 10 w 60"/>
                <a:gd name="T87" fmla="*/ 21 h 126"/>
                <a:gd name="T88" fmla="*/ 30 w 60"/>
                <a:gd name="T89" fmla="*/ 18 h 126"/>
                <a:gd name="T90" fmla="*/ 51 w 60"/>
                <a:gd name="T91" fmla="*/ 21 h 126"/>
                <a:gd name="T92" fmla="*/ 52 w 60"/>
                <a:gd name="T93"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59" y="123"/>
                  </a:moveTo>
                  <a:cubicBezTo>
                    <a:pt x="60" y="126"/>
                    <a:pt x="60" y="126"/>
                    <a:pt x="60" y="123"/>
                  </a:cubicBezTo>
                  <a:cubicBezTo>
                    <a:pt x="60" y="103"/>
                    <a:pt x="60" y="47"/>
                    <a:pt x="60" y="28"/>
                  </a:cubicBezTo>
                  <a:cubicBezTo>
                    <a:pt x="60" y="24"/>
                    <a:pt x="60" y="17"/>
                    <a:pt x="59" y="14"/>
                  </a:cubicBezTo>
                  <a:cubicBezTo>
                    <a:pt x="55" y="3"/>
                    <a:pt x="44" y="0"/>
                    <a:pt x="30" y="0"/>
                  </a:cubicBezTo>
                  <a:cubicBezTo>
                    <a:pt x="17" y="0"/>
                    <a:pt x="5" y="3"/>
                    <a:pt x="2" y="14"/>
                  </a:cubicBezTo>
                  <a:cubicBezTo>
                    <a:pt x="0" y="17"/>
                    <a:pt x="1" y="24"/>
                    <a:pt x="1" y="28"/>
                  </a:cubicBezTo>
                  <a:cubicBezTo>
                    <a:pt x="1" y="47"/>
                    <a:pt x="1" y="103"/>
                    <a:pt x="1" y="123"/>
                  </a:cubicBezTo>
                  <a:cubicBezTo>
                    <a:pt x="1" y="126"/>
                    <a:pt x="0" y="126"/>
                    <a:pt x="1" y="123"/>
                  </a:cubicBezTo>
                  <a:cubicBezTo>
                    <a:pt x="5" y="112"/>
                    <a:pt x="16" y="109"/>
                    <a:pt x="30" y="109"/>
                  </a:cubicBezTo>
                  <a:cubicBezTo>
                    <a:pt x="44" y="109"/>
                    <a:pt x="56" y="112"/>
                    <a:pt x="59" y="123"/>
                  </a:cubicBezTo>
                  <a:moveTo>
                    <a:pt x="52" y="57"/>
                  </a:moveTo>
                  <a:cubicBezTo>
                    <a:pt x="51" y="58"/>
                    <a:pt x="51" y="58"/>
                    <a:pt x="50" y="58"/>
                  </a:cubicBezTo>
                  <a:cubicBezTo>
                    <a:pt x="50" y="58"/>
                    <a:pt x="50" y="58"/>
                    <a:pt x="49" y="58"/>
                  </a:cubicBezTo>
                  <a:cubicBezTo>
                    <a:pt x="48" y="58"/>
                    <a:pt x="47" y="57"/>
                    <a:pt x="45" y="57"/>
                  </a:cubicBezTo>
                  <a:cubicBezTo>
                    <a:pt x="41" y="55"/>
                    <a:pt x="36" y="55"/>
                    <a:pt x="30" y="55"/>
                  </a:cubicBezTo>
                  <a:cubicBezTo>
                    <a:pt x="24" y="55"/>
                    <a:pt x="19" y="55"/>
                    <a:pt x="15" y="57"/>
                  </a:cubicBezTo>
                  <a:cubicBezTo>
                    <a:pt x="14" y="57"/>
                    <a:pt x="13" y="58"/>
                    <a:pt x="11" y="58"/>
                  </a:cubicBezTo>
                  <a:cubicBezTo>
                    <a:pt x="11" y="59"/>
                    <a:pt x="9" y="58"/>
                    <a:pt x="9" y="57"/>
                  </a:cubicBezTo>
                  <a:cubicBezTo>
                    <a:pt x="9" y="57"/>
                    <a:pt x="9" y="56"/>
                    <a:pt x="10" y="55"/>
                  </a:cubicBezTo>
                  <a:cubicBezTo>
                    <a:pt x="15" y="53"/>
                    <a:pt x="22" y="51"/>
                    <a:pt x="30" y="51"/>
                  </a:cubicBezTo>
                  <a:cubicBezTo>
                    <a:pt x="39" y="51"/>
                    <a:pt x="46" y="53"/>
                    <a:pt x="51" y="55"/>
                  </a:cubicBezTo>
                  <a:cubicBezTo>
                    <a:pt x="52" y="56"/>
                    <a:pt x="52" y="57"/>
                    <a:pt x="52" y="57"/>
                  </a:cubicBezTo>
                  <a:moveTo>
                    <a:pt x="52" y="41"/>
                  </a:moveTo>
                  <a:cubicBezTo>
                    <a:pt x="51" y="41"/>
                    <a:pt x="51" y="41"/>
                    <a:pt x="50" y="41"/>
                  </a:cubicBezTo>
                  <a:cubicBezTo>
                    <a:pt x="50" y="41"/>
                    <a:pt x="50" y="41"/>
                    <a:pt x="49" y="41"/>
                  </a:cubicBezTo>
                  <a:cubicBezTo>
                    <a:pt x="48" y="41"/>
                    <a:pt x="47" y="40"/>
                    <a:pt x="45" y="40"/>
                  </a:cubicBezTo>
                  <a:cubicBezTo>
                    <a:pt x="41" y="39"/>
                    <a:pt x="36" y="38"/>
                    <a:pt x="30" y="38"/>
                  </a:cubicBezTo>
                  <a:cubicBezTo>
                    <a:pt x="24" y="38"/>
                    <a:pt x="19" y="39"/>
                    <a:pt x="15" y="40"/>
                  </a:cubicBezTo>
                  <a:cubicBezTo>
                    <a:pt x="14" y="40"/>
                    <a:pt x="13" y="41"/>
                    <a:pt x="11" y="41"/>
                  </a:cubicBezTo>
                  <a:cubicBezTo>
                    <a:pt x="11" y="42"/>
                    <a:pt x="9" y="41"/>
                    <a:pt x="9" y="41"/>
                  </a:cubicBezTo>
                  <a:cubicBezTo>
                    <a:pt x="9" y="40"/>
                    <a:pt x="9" y="39"/>
                    <a:pt x="10" y="38"/>
                  </a:cubicBezTo>
                  <a:cubicBezTo>
                    <a:pt x="15" y="36"/>
                    <a:pt x="22" y="34"/>
                    <a:pt x="30" y="34"/>
                  </a:cubicBezTo>
                  <a:cubicBezTo>
                    <a:pt x="39" y="34"/>
                    <a:pt x="46" y="36"/>
                    <a:pt x="51" y="38"/>
                  </a:cubicBezTo>
                  <a:cubicBezTo>
                    <a:pt x="52" y="39"/>
                    <a:pt x="52" y="40"/>
                    <a:pt x="52" y="41"/>
                  </a:cubicBezTo>
                  <a:moveTo>
                    <a:pt x="52" y="24"/>
                  </a:moveTo>
                  <a:cubicBezTo>
                    <a:pt x="51" y="24"/>
                    <a:pt x="51" y="25"/>
                    <a:pt x="50" y="25"/>
                  </a:cubicBezTo>
                  <a:cubicBezTo>
                    <a:pt x="50" y="25"/>
                    <a:pt x="50" y="24"/>
                    <a:pt x="49" y="24"/>
                  </a:cubicBezTo>
                  <a:cubicBezTo>
                    <a:pt x="48" y="24"/>
                    <a:pt x="47" y="23"/>
                    <a:pt x="45" y="23"/>
                  </a:cubicBezTo>
                  <a:cubicBezTo>
                    <a:pt x="41" y="22"/>
                    <a:pt x="36" y="21"/>
                    <a:pt x="30" y="21"/>
                  </a:cubicBezTo>
                  <a:cubicBezTo>
                    <a:pt x="24" y="21"/>
                    <a:pt x="19" y="22"/>
                    <a:pt x="15" y="23"/>
                  </a:cubicBezTo>
                  <a:cubicBezTo>
                    <a:pt x="14" y="23"/>
                    <a:pt x="13" y="24"/>
                    <a:pt x="11" y="24"/>
                  </a:cubicBezTo>
                  <a:cubicBezTo>
                    <a:pt x="11" y="25"/>
                    <a:pt x="9" y="24"/>
                    <a:pt x="9" y="24"/>
                  </a:cubicBezTo>
                  <a:cubicBezTo>
                    <a:pt x="9" y="23"/>
                    <a:pt x="9" y="22"/>
                    <a:pt x="10" y="21"/>
                  </a:cubicBezTo>
                  <a:cubicBezTo>
                    <a:pt x="15" y="19"/>
                    <a:pt x="22" y="18"/>
                    <a:pt x="30" y="18"/>
                  </a:cubicBezTo>
                  <a:cubicBezTo>
                    <a:pt x="39" y="18"/>
                    <a:pt x="46" y="19"/>
                    <a:pt x="51" y="21"/>
                  </a:cubicBezTo>
                  <a:cubicBezTo>
                    <a:pt x="52" y="22"/>
                    <a:pt x="52" y="23"/>
                    <a:pt x="52"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9">
              <a:extLst>
                <a:ext uri="{FF2B5EF4-FFF2-40B4-BE49-F238E27FC236}">
                  <a16:creationId xmlns:a16="http://schemas.microsoft.com/office/drawing/2014/main" id="{0785D59E-5B8B-40D2-BCA2-0D570CD1759B}"/>
                </a:ext>
              </a:extLst>
            </p:cNvPr>
            <p:cNvSpPr>
              <a:spLocks/>
            </p:cNvSpPr>
            <p:nvPr/>
          </p:nvSpPr>
          <p:spPr bwMode="auto">
            <a:xfrm>
              <a:off x="1615" y="1644"/>
              <a:ext cx="134" cy="79"/>
            </a:xfrm>
            <a:custGeom>
              <a:avLst/>
              <a:gdLst>
                <a:gd name="T0" fmla="*/ 26 w 92"/>
                <a:gd name="T1" fmla="*/ 30 h 54"/>
                <a:gd name="T2" fmla="*/ 65 w 92"/>
                <a:gd name="T3" fmla="*/ 25 h 54"/>
                <a:gd name="T4" fmla="*/ 56 w 92"/>
                <a:gd name="T5" fmla="*/ 34 h 54"/>
                <a:gd name="T6" fmla="*/ 59 w 92"/>
                <a:gd name="T7" fmla="*/ 40 h 54"/>
                <a:gd name="T8" fmla="*/ 81 w 92"/>
                <a:gd name="T9" fmla="*/ 40 h 54"/>
                <a:gd name="T10" fmla="*/ 84 w 92"/>
                <a:gd name="T11" fmla="*/ 40 h 54"/>
                <a:gd name="T12" fmla="*/ 86 w 92"/>
                <a:gd name="T13" fmla="*/ 40 h 54"/>
                <a:gd name="T14" fmla="*/ 90 w 92"/>
                <a:gd name="T15" fmla="*/ 40 h 54"/>
                <a:gd name="T16" fmla="*/ 92 w 92"/>
                <a:gd name="T17" fmla="*/ 38 h 54"/>
                <a:gd name="T18" fmla="*/ 92 w 92"/>
                <a:gd name="T19" fmla="*/ 7 h 54"/>
                <a:gd name="T20" fmla="*/ 86 w 92"/>
                <a:gd name="T21" fmla="*/ 5 h 54"/>
                <a:gd name="T22" fmla="*/ 77 w 92"/>
                <a:gd name="T23" fmla="*/ 13 h 54"/>
                <a:gd name="T24" fmla="*/ 15 w 92"/>
                <a:gd name="T25" fmla="*/ 18 h 54"/>
                <a:gd name="T26" fmla="*/ 1 w 92"/>
                <a:gd name="T27" fmla="*/ 54 h 54"/>
                <a:gd name="T28" fmla="*/ 17 w 92"/>
                <a:gd name="T29" fmla="*/ 54 h 54"/>
                <a:gd name="T30" fmla="*/ 26 w 92"/>
                <a:gd name="T31"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4">
                  <a:moveTo>
                    <a:pt x="26" y="30"/>
                  </a:moveTo>
                  <a:cubicBezTo>
                    <a:pt x="37" y="19"/>
                    <a:pt x="53" y="17"/>
                    <a:pt x="65" y="25"/>
                  </a:cubicBezTo>
                  <a:cubicBezTo>
                    <a:pt x="61" y="29"/>
                    <a:pt x="56" y="34"/>
                    <a:pt x="56" y="34"/>
                  </a:cubicBezTo>
                  <a:cubicBezTo>
                    <a:pt x="53" y="38"/>
                    <a:pt x="57" y="40"/>
                    <a:pt x="59" y="40"/>
                  </a:cubicBezTo>
                  <a:cubicBezTo>
                    <a:pt x="81" y="40"/>
                    <a:pt x="81" y="40"/>
                    <a:pt x="81" y="40"/>
                  </a:cubicBezTo>
                  <a:cubicBezTo>
                    <a:pt x="83" y="40"/>
                    <a:pt x="84" y="40"/>
                    <a:pt x="84" y="40"/>
                  </a:cubicBezTo>
                  <a:cubicBezTo>
                    <a:pt x="86" y="40"/>
                    <a:pt x="86" y="40"/>
                    <a:pt x="86" y="40"/>
                  </a:cubicBezTo>
                  <a:cubicBezTo>
                    <a:pt x="90" y="40"/>
                    <a:pt x="90" y="40"/>
                    <a:pt x="90" y="40"/>
                  </a:cubicBezTo>
                  <a:cubicBezTo>
                    <a:pt x="91" y="40"/>
                    <a:pt x="92" y="39"/>
                    <a:pt x="92" y="38"/>
                  </a:cubicBezTo>
                  <a:cubicBezTo>
                    <a:pt x="92" y="7"/>
                    <a:pt x="92" y="7"/>
                    <a:pt x="92" y="7"/>
                  </a:cubicBezTo>
                  <a:cubicBezTo>
                    <a:pt x="92" y="4"/>
                    <a:pt x="89" y="1"/>
                    <a:pt x="86" y="5"/>
                  </a:cubicBezTo>
                  <a:cubicBezTo>
                    <a:pt x="86" y="5"/>
                    <a:pt x="81" y="10"/>
                    <a:pt x="77" y="13"/>
                  </a:cubicBezTo>
                  <a:cubicBezTo>
                    <a:pt x="58" y="0"/>
                    <a:pt x="32" y="1"/>
                    <a:pt x="15" y="18"/>
                  </a:cubicBezTo>
                  <a:cubicBezTo>
                    <a:pt x="5" y="28"/>
                    <a:pt x="0" y="41"/>
                    <a:pt x="1" y="54"/>
                  </a:cubicBezTo>
                  <a:cubicBezTo>
                    <a:pt x="17" y="54"/>
                    <a:pt x="17" y="54"/>
                    <a:pt x="17" y="54"/>
                  </a:cubicBezTo>
                  <a:cubicBezTo>
                    <a:pt x="16" y="45"/>
                    <a:pt x="19" y="36"/>
                    <a:pt x="26" y="3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30">
              <a:extLst>
                <a:ext uri="{FF2B5EF4-FFF2-40B4-BE49-F238E27FC236}">
                  <a16:creationId xmlns:a16="http://schemas.microsoft.com/office/drawing/2014/main" id="{7DA9769C-992F-40DE-BA38-61C108729F04}"/>
                </a:ext>
              </a:extLst>
            </p:cNvPr>
            <p:cNvSpPr>
              <a:spLocks/>
            </p:cNvSpPr>
            <p:nvPr/>
          </p:nvSpPr>
          <p:spPr bwMode="auto">
            <a:xfrm>
              <a:off x="1621" y="1716"/>
              <a:ext cx="134" cy="79"/>
            </a:xfrm>
            <a:custGeom>
              <a:avLst/>
              <a:gdLst>
                <a:gd name="T0" fmla="*/ 76 w 92"/>
                <a:gd name="T1" fmla="*/ 0 h 54"/>
                <a:gd name="T2" fmla="*/ 66 w 92"/>
                <a:gd name="T3" fmla="*/ 25 h 54"/>
                <a:gd name="T4" fmla="*/ 27 w 92"/>
                <a:gd name="T5" fmla="*/ 29 h 54"/>
                <a:gd name="T6" fmla="*/ 36 w 92"/>
                <a:gd name="T7" fmla="*/ 20 h 54"/>
                <a:gd name="T8" fmla="*/ 34 w 92"/>
                <a:gd name="T9" fmla="*/ 14 h 54"/>
                <a:gd name="T10" fmla="*/ 11 w 92"/>
                <a:gd name="T11" fmla="*/ 14 h 54"/>
                <a:gd name="T12" fmla="*/ 9 w 92"/>
                <a:gd name="T13" fmla="*/ 14 h 54"/>
                <a:gd name="T14" fmla="*/ 7 w 92"/>
                <a:gd name="T15" fmla="*/ 14 h 54"/>
                <a:gd name="T16" fmla="*/ 2 w 92"/>
                <a:gd name="T17" fmla="*/ 14 h 54"/>
                <a:gd name="T18" fmla="*/ 0 w 92"/>
                <a:gd name="T19" fmla="*/ 16 h 54"/>
                <a:gd name="T20" fmla="*/ 0 w 92"/>
                <a:gd name="T21" fmla="*/ 47 h 54"/>
                <a:gd name="T22" fmla="*/ 6 w 92"/>
                <a:gd name="T23" fmla="*/ 50 h 54"/>
                <a:gd name="T24" fmla="*/ 15 w 92"/>
                <a:gd name="T25" fmla="*/ 41 h 54"/>
                <a:gd name="T26" fmla="*/ 78 w 92"/>
                <a:gd name="T27" fmla="*/ 36 h 54"/>
                <a:gd name="T28" fmla="*/ 92 w 92"/>
                <a:gd name="T29" fmla="*/ 0 h 54"/>
                <a:gd name="T30" fmla="*/ 76 w 92"/>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4">
                  <a:moveTo>
                    <a:pt x="76" y="0"/>
                  </a:moveTo>
                  <a:cubicBezTo>
                    <a:pt x="76" y="9"/>
                    <a:pt x="73" y="18"/>
                    <a:pt x="66" y="25"/>
                  </a:cubicBezTo>
                  <a:cubicBezTo>
                    <a:pt x="56" y="35"/>
                    <a:pt x="39" y="37"/>
                    <a:pt x="27" y="29"/>
                  </a:cubicBezTo>
                  <a:cubicBezTo>
                    <a:pt x="31" y="25"/>
                    <a:pt x="36" y="20"/>
                    <a:pt x="36" y="20"/>
                  </a:cubicBezTo>
                  <a:cubicBezTo>
                    <a:pt x="39" y="16"/>
                    <a:pt x="35" y="14"/>
                    <a:pt x="34" y="14"/>
                  </a:cubicBezTo>
                  <a:cubicBezTo>
                    <a:pt x="11" y="14"/>
                    <a:pt x="11" y="14"/>
                    <a:pt x="11" y="14"/>
                  </a:cubicBezTo>
                  <a:cubicBezTo>
                    <a:pt x="10" y="14"/>
                    <a:pt x="9" y="14"/>
                    <a:pt x="9" y="14"/>
                  </a:cubicBezTo>
                  <a:cubicBezTo>
                    <a:pt x="7" y="14"/>
                    <a:pt x="7" y="14"/>
                    <a:pt x="7" y="14"/>
                  </a:cubicBezTo>
                  <a:cubicBezTo>
                    <a:pt x="2" y="14"/>
                    <a:pt x="2" y="14"/>
                    <a:pt x="2" y="14"/>
                  </a:cubicBezTo>
                  <a:cubicBezTo>
                    <a:pt x="1" y="14"/>
                    <a:pt x="0" y="15"/>
                    <a:pt x="0" y="16"/>
                  </a:cubicBezTo>
                  <a:cubicBezTo>
                    <a:pt x="0" y="47"/>
                    <a:pt x="0" y="47"/>
                    <a:pt x="0" y="47"/>
                  </a:cubicBezTo>
                  <a:cubicBezTo>
                    <a:pt x="0" y="50"/>
                    <a:pt x="3" y="53"/>
                    <a:pt x="6" y="50"/>
                  </a:cubicBezTo>
                  <a:cubicBezTo>
                    <a:pt x="6" y="50"/>
                    <a:pt x="12" y="44"/>
                    <a:pt x="15" y="41"/>
                  </a:cubicBezTo>
                  <a:cubicBezTo>
                    <a:pt x="34" y="54"/>
                    <a:pt x="61" y="53"/>
                    <a:pt x="78" y="36"/>
                  </a:cubicBezTo>
                  <a:cubicBezTo>
                    <a:pt x="87" y="26"/>
                    <a:pt x="92" y="13"/>
                    <a:pt x="92" y="0"/>
                  </a:cubicBezTo>
                  <a:cubicBezTo>
                    <a:pt x="76" y="0"/>
                    <a:pt x="76" y="0"/>
                    <a:pt x="7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31">
              <a:extLst>
                <a:ext uri="{FF2B5EF4-FFF2-40B4-BE49-F238E27FC236}">
                  <a16:creationId xmlns:a16="http://schemas.microsoft.com/office/drawing/2014/main" id="{E03167A4-363C-45E9-A529-50C544F3D1AB}"/>
                </a:ext>
              </a:extLst>
            </p:cNvPr>
            <p:cNvSpPr>
              <a:spLocks noEditPoints="1"/>
            </p:cNvSpPr>
            <p:nvPr/>
          </p:nvSpPr>
          <p:spPr bwMode="auto">
            <a:xfrm>
              <a:off x="2201" y="1987"/>
              <a:ext cx="269" cy="239"/>
            </a:xfrm>
            <a:custGeom>
              <a:avLst/>
              <a:gdLst>
                <a:gd name="T0" fmla="*/ 163 w 184"/>
                <a:gd name="T1" fmla="*/ 0 h 163"/>
                <a:gd name="T2" fmla="*/ 22 w 184"/>
                <a:gd name="T3" fmla="*/ 0 h 163"/>
                <a:gd name="T4" fmla="*/ 0 w 184"/>
                <a:gd name="T5" fmla="*/ 22 h 163"/>
                <a:gd name="T6" fmla="*/ 0 w 184"/>
                <a:gd name="T7" fmla="*/ 98 h 163"/>
                <a:gd name="T8" fmla="*/ 22 w 184"/>
                <a:gd name="T9" fmla="*/ 119 h 163"/>
                <a:gd name="T10" fmla="*/ 33 w 184"/>
                <a:gd name="T11" fmla="*/ 119 h 163"/>
                <a:gd name="T12" fmla="*/ 33 w 184"/>
                <a:gd name="T13" fmla="*/ 157 h 163"/>
                <a:gd name="T14" fmla="*/ 34 w 184"/>
                <a:gd name="T15" fmla="*/ 161 h 163"/>
                <a:gd name="T16" fmla="*/ 42 w 184"/>
                <a:gd name="T17" fmla="*/ 161 h 163"/>
                <a:gd name="T18" fmla="*/ 87 w 184"/>
                <a:gd name="T19" fmla="*/ 119 h 163"/>
                <a:gd name="T20" fmla="*/ 163 w 184"/>
                <a:gd name="T21" fmla="*/ 119 h 163"/>
                <a:gd name="T22" fmla="*/ 184 w 184"/>
                <a:gd name="T23" fmla="*/ 98 h 163"/>
                <a:gd name="T24" fmla="*/ 184 w 184"/>
                <a:gd name="T25" fmla="*/ 22 h 163"/>
                <a:gd name="T26" fmla="*/ 163 w 184"/>
                <a:gd name="T27" fmla="*/ 0 h 163"/>
                <a:gd name="T28" fmla="*/ 38 w 184"/>
                <a:gd name="T29" fmla="*/ 33 h 163"/>
                <a:gd name="T30" fmla="*/ 125 w 184"/>
                <a:gd name="T31" fmla="*/ 33 h 163"/>
                <a:gd name="T32" fmla="*/ 130 w 184"/>
                <a:gd name="T33" fmla="*/ 38 h 163"/>
                <a:gd name="T34" fmla="*/ 125 w 184"/>
                <a:gd name="T35" fmla="*/ 44 h 163"/>
                <a:gd name="T36" fmla="*/ 38 w 184"/>
                <a:gd name="T37" fmla="*/ 44 h 163"/>
                <a:gd name="T38" fmla="*/ 33 w 184"/>
                <a:gd name="T39" fmla="*/ 38 h 163"/>
                <a:gd name="T40" fmla="*/ 38 w 184"/>
                <a:gd name="T41" fmla="*/ 33 h 163"/>
                <a:gd name="T42" fmla="*/ 81 w 184"/>
                <a:gd name="T43" fmla="*/ 87 h 163"/>
                <a:gd name="T44" fmla="*/ 38 w 184"/>
                <a:gd name="T45" fmla="*/ 87 h 163"/>
                <a:gd name="T46" fmla="*/ 33 w 184"/>
                <a:gd name="T47" fmla="*/ 81 h 163"/>
                <a:gd name="T48" fmla="*/ 38 w 184"/>
                <a:gd name="T49" fmla="*/ 76 h 163"/>
                <a:gd name="T50" fmla="*/ 81 w 184"/>
                <a:gd name="T51" fmla="*/ 76 h 163"/>
                <a:gd name="T52" fmla="*/ 87 w 184"/>
                <a:gd name="T53" fmla="*/ 81 h 163"/>
                <a:gd name="T54" fmla="*/ 81 w 184"/>
                <a:gd name="T55" fmla="*/ 87 h 163"/>
                <a:gd name="T56" fmla="*/ 146 w 184"/>
                <a:gd name="T57" fmla="*/ 65 h 163"/>
                <a:gd name="T58" fmla="*/ 38 w 184"/>
                <a:gd name="T59" fmla="*/ 65 h 163"/>
                <a:gd name="T60" fmla="*/ 33 w 184"/>
                <a:gd name="T61" fmla="*/ 60 h 163"/>
                <a:gd name="T62" fmla="*/ 38 w 184"/>
                <a:gd name="T63" fmla="*/ 54 h 163"/>
                <a:gd name="T64" fmla="*/ 146 w 184"/>
                <a:gd name="T65" fmla="*/ 54 h 163"/>
                <a:gd name="T66" fmla="*/ 152 w 184"/>
                <a:gd name="T67" fmla="*/ 60 h 163"/>
                <a:gd name="T68" fmla="*/ 146 w 184"/>
                <a:gd name="T69" fmla="*/ 6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63">
                  <a:moveTo>
                    <a:pt x="163" y="0"/>
                  </a:moveTo>
                  <a:cubicBezTo>
                    <a:pt x="22" y="0"/>
                    <a:pt x="22" y="0"/>
                    <a:pt x="22" y="0"/>
                  </a:cubicBezTo>
                  <a:cubicBezTo>
                    <a:pt x="10" y="0"/>
                    <a:pt x="0" y="10"/>
                    <a:pt x="0" y="22"/>
                  </a:cubicBezTo>
                  <a:cubicBezTo>
                    <a:pt x="0" y="98"/>
                    <a:pt x="0" y="98"/>
                    <a:pt x="0" y="98"/>
                  </a:cubicBezTo>
                  <a:cubicBezTo>
                    <a:pt x="0" y="110"/>
                    <a:pt x="10" y="119"/>
                    <a:pt x="22" y="119"/>
                  </a:cubicBezTo>
                  <a:cubicBezTo>
                    <a:pt x="33" y="119"/>
                    <a:pt x="33" y="119"/>
                    <a:pt x="33" y="119"/>
                  </a:cubicBezTo>
                  <a:cubicBezTo>
                    <a:pt x="33" y="157"/>
                    <a:pt x="33" y="157"/>
                    <a:pt x="33" y="157"/>
                  </a:cubicBezTo>
                  <a:cubicBezTo>
                    <a:pt x="33" y="159"/>
                    <a:pt x="33" y="160"/>
                    <a:pt x="34" y="161"/>
                  </a:cubicBezTo>
                  <a:cubicBezTo>
                    <a:pt x="36" y="163"/>
                    <a:pt x="40" y="163"/>
                    <a:pt x="42" y="161"/>
                  </a:cubicBezTo>
                  <a:cubicBezTo>
                    <a:pt x="87" y="119"/>
                    <a:pt x="87" y="119"/>
                    <a:pt x="87" y="119"/>
                  </a:cubicBezTo>
                  <a:cubicBezTo>
                    <a:pt x="163" y="119"/>
                    <a:pt x="163" y="119"/>
                    <a:pt x="163" y="119"/>
                  </a:cubicBezTo>
                  <a:cubicBezTo>
                    <a:pt x="175" y="119"/>
                    <a:pt x="184" y="110"/>
                    <a:pt x="184" y="98"/>
                  </a:cubicBezTo>
                  <a:cubicBezTo>
                    <a:pt x="184" y="22"/>
                    <a:pt x="184" y="22"/>
                    <a:pt x="184" y="22"/>
                  </a:cubicBezTo>
                  <a:cubicBezTo>
                    <a:pt x="184" y="10"/>
                    <a:pt x="175" y="0"/>
                    <a:pt x="163" y="0"/>
                  </a:cubicBezTo>
                  <a:moveTo>
                    <a:pt x="38" y="33"/>
                  </a:moveTo>
                  <a:cubicBezTo>
                    <a:pt x="125" y="33"/>
                    <a:pt x="125" y="33"/>
                    <a:pt x="125" y="33"/>
                  </a:cubicBezTo>
                  <a:cubicBezTo>
                    <a:pt x="128" y="33"/>
                    <a:pt x="130" y="35"/>
                    <a:pt x="130" y="38"/>
                  </a:cubicBezTo>
                  <a:cubicBezTo>
                    <a:pt x="130" y="41"/>
                    <a:pt x="128" y="44"/>
                    <a:pt x="125" y="44"/>
                  </a:cubicBezTo>
                  <a:cubicBezTo>
                    <a:pt x="38" y="44"/>
                    <a:pt x="38" y="44"/>
                    <a:pt x="38" y="44"/>
                  </a:cubicBezTo>
                  <a:cubicBezTo>
                    <a:pt x="35" y="44"/>
                    <a:pt x="33" y="41"/>
                    <a:pt x="33" y="38"/>
                  </a:cubicBezTo>
                  <a:cubicBezTo>
                    <a:pt x="33" y="35"/>
                    <a:pt x="35" y="33"/>
                    <a:pt x="38" y="33"/>
                  </a:cubicBezTo>
                  <a:moveTo>
                    <a:pt x="81" y="87"/>
                  </a:moveTo>
                  <a:cubicBezTo>
                    <a:pt x="38" y="87"/>
                    <a:pt x="38" y="87"/>
                    <a:pt x="38" y="87"/>
                  </a:cubicBezTo>
                  <a:cubicBezTo>
                    <a:pt x="35" y="87"/>
                    <a:pt x="33" y="84"/>
                    <a:pt x="33" y="81"/>
                  </a:cubicBezTo>
                  <a:cubicBezTo>
                    <a:pt x="33" y="78"/>
                    <a:pt x="35" y="76"/>
                    <a:pt x="38" y="76"/>
                  </a:cubicBezTo>
                  <a:cubicBezTo>
                    <a:pt x="81" y="76"/>
                    <a:pt x="81" y="76"/>
                    <a:pt x="81" y="76"/>
                  </a:cubicBezTo>
                  <a:cubicBezTo>
                    <a:pt x="84" y="76"/>
                    <a:pt x="87" y="78"/>
                    <a:pt x="87" y="81"/>
                  </a:cubicBezTo>
                  <a:cubicBezTo>
                    <a:pt x="87" y="84"/>
                    <a:pt x="84" y="87"/>
                    <a:pt x="81" y="87"/>
                  </a:cubicBezTo>
                  <a:moveTo>
                    <a:pt x="146" y="65"/>
                  </a:moveTo>
                  <a:cubicBezTo>
                    <a:pt x="38" y="65"/>
                    <a:pt x="38" y="65"/>
                    <a:pt x="38" y="65"/>
                  </a:cubicBezTo>
                  <a:cubicBezTo>
                    <a:pt x="35" y="65"/>
                    <a:pt x="33" y="63"/>
                    <a:pt x="33" y="60"/>
                  </a:cubicBezTo>
                  <a:cubicBezTo>
                    <a:pt x="33" y="57"/>
                    <a:pt x="35" y="54"/>
                    <a:pt x="38" y="54"/>
                  </a:cubicBezTo>
                  <a:cubicBezTo>
                    <a:pt x="146" y="54"/>
                    <a:pt x="146" y="54"/>
                    <a:pt x="146" y="54"/>
                  </a:cubicBezTo>
                  <a:cubicBezTo>
                    <a:pt x="149" y="54"/>
                    <a:pt x="152" y="57"/>
                    <a:pt x="152" y="60"/>
                  </a:cubicBezTo>
                  <a:cubicBezTo>
                    <a:pt x="152" y="63"/>
                    <a:pt x="149" y="65"/>
                    <a:pt x="146" y="6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32">
              <a:extLst>
                <a:ext uri="{FF2B5EF4-FFF2-40B4-BE49-F238E27FC236}">
                  <a16:creationId xmlns:a16="http://schemas.microsoft.com/office/drawing/2014/main" id="{D8A02D69-A7F3-412D-B029-CFB46353E669}"/>
                </a:ext>
              </a:extLst>
            </p:cNvPr>
            <p:cNvSpPr>
              <a:spLocks noChangeArrowheads="1"/>
            </p:cNvSpPr>
            <p:nvPr/>
          </p:nvSpPr>
          <p:spPr bwMode="auto">
            <a:xfrm>
              <a:off x="457" y="1517"/>
              <a:ext cx="510" cy="510"/>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33">
              <a:extLst>
                <a:ext uri="{FF2B5EF4-FFF2-40B4-BE49-F238E27FC236}">
                  <a16:creationId xmlns:a16="http://schemas.microsoft.com/office/drawing/2014/main" id="{16E85C0F-A881-4BA3-BD55-ACF020037D4D}"/>
                </a:ext>
              </a:extLst>
            </p:cNvPr>
            <p:cNvSpPr>
              <a:spLocks/>
            </p:cNvSpPr>
            <p:nvPr/>
          </p:nvSpPr>
          <p:spPr bwMode="auto">
            <a:xfrm>
              <a:off x="562" y="1643"/>
              <a:ext cx="304" cy="296"/>
            </a:xfrm>
            <a:custGeom>
              <a:avLst/>
              <a:gdLst>
                <a:gd name="T0" fmla="*/ 208 w 208"/>
                <a:gd name="T1" fmla="*/ 76 h 203"/>
                <a:gd name="T2" fmla="*/ 106 w 208"/>
                <a:gd name="T3" fmla="*/ 65 h 203"/>
                <a:gd name="T4" fmla="*/ 104 w 208"/>
                <a:gd name="T5" fmla="*/ 75 h 203"/>
                <a:gd name="T6" fmla="*/ 101 w 208"/>
                <a:gd name="T7" fmla="*/ 65 h 203"/>
                <a:gd name="T8" fmla="*/ 0 w 208"/>
                <a:gd name="T9" fmla="*/ 79 h 203"/>
                <a:gd name="T10" fmla="*/ 106 w 208"/>
                <a:gd name="T11" fmla="*/ 203 h 203"/>
                <a:gd name="T12" fmla="*/ 106 w 208"/>
                <a:gd name="T13" fmla="*/ 203 h 203"/>
                <a:gd name="T14" fmla="*/ 106 w 208"/>
                <a:gd name="T15" fmla="*/ 203 h 203"/>
                <a:gd name="T16" fmla="*/ 106 w 208"/>
                <a:gd name="T17" fmla="*/ 203 h 203"/>
                <a:gd name="T18" fmla="*/ 106 w 208"/>
                <a:gd name="T19" fmla="*/ 203 h 203"/>
                <a:gd name="T20" fmla="*/ 208 w 208"/>
                <a:gd name="T21" fmla="*/ 7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203">
                  <a:moveTo>
                    <a:pt x="208" y="76"/>
                  </a:moveTo>
                  <a:cubicBezTo>
                    <a:pt x="207" y="7"/>
                    <a:pt x="121" y="0"/>
                    <a:pt x="106" y="65"/>
                  </a:cubicBezTo>
                  <a:cubicBezTo>
                    <a:pt x="104" y="75"/>
                    <a:pt x="104" y="75"/>
                    <a:pt x="104" y="75"/>
                  </a:cubicBezTo>
                  <a:cubicBezTo>
                    <a:pt x="101" y="65"/>
                    <a:pt x="101" y="65"/>
                    <a:pt x="101" y="65"/>
                  </a:cubicBezTo>
                  <a:cubicBezTo>
                    <a:pt x="85" y="0"/>
                    <a:pt x="0" y="10"/>
                    <a:pt x="0" y="79"/>
                  </a:cubicBezTo>
                  <a:cubicBezTo>
                    <a:pt x="1" y="134"/>
                    <a:pt x="70" y="171"/>
                    <a:pt x="106" y="203"/>
                  </a:cubicBezTo>
                  <a:cubicBezTo>
                    <a:pt x="106" y="203"/>
                    <a:pt x="106" y="203"/>
                    <a:pt x="106" y="203"/>
                  </a:cubicBezTo>
                  <a:cubicBezTo>
                    <a:pt x="106" y="203"/>
                    <a:pt x="106" y="203"/>
                    <a:pt x="106" y="203"/>
                  </a:cubicBezTo>
                  <a:cubicBezTo>
                    <a:pt x="106" y="203"/>
                    <a:pt x="106" y="203"/>
                    <a:pt x="106" y="203"/>
                  </a:cubicBezTo>
                  <a:cubicBezTo>
                    <a:pt x="106" y="203"/>
                    <a:pt x="106" y="203"/>
                    <a:pt x="106" y="203"/>
                  </a:cubicBezTo>
                  <a:cubicBezTo>
                    <a:pt x="140" y="170"/>
                    <a:pt x="208" y="132"/>
                    <a:pt x="208" y="7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34">
              <a:extLst>
                <a:ext uri="{FF2B5EF4-FFF2-40B4-BE49-F238E27FC236}">
                  <a16:creationId xmlns:a16="http://schemas.microsoft.com/office/drawing/2014/main" id="{FA265C5D-6C79-4FF0-A586-2608A582A70A}"/>
                </a:ext>
              </a:extLst>
            </p:cNvPr>
            <p:cNvSpPr>
              <a:spLocks noChangeArrowheads="1"/>
            </p:cNvSpPr>
            <p:nvPr/>
          </p:nvSpPr>
          <p:spPr bwMode="auto">
            <a:xfrm>
              <a:off x="757" y="999"/>
              <a:ext cx="514" cy="514"/>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35">
              <a:extLst>
                <a:ext uri="{FF2B5EF4-FFF2-40B4-BE49-F238E27FC236}">
                  <a16:creationId xmlns:a16="http://schemas.microsoft.com/office/drawing/2014/main" id="{7F44903D-CBFB-4282-9287-938162598DDE}"/>
                </a:ext>
              </a:extLst>
            </p:cNvPr>
            <p:cNvSpPr>
              <a:spLocks/>
            </p:cNvSpPr>
            <p:nvPr/>
          </p:nvSpPr>
          <p:spPr bwMode="auto">
            <a:xfrm>
              <a:off x="1065" y="1152"/>
              <a:ext cx="110" cy="207"/>
            </a:xfrm>
            <a:custGeom>
              <a:avLst/>
              <a:gdLst>
                <a:gd name="T0" fmla="*/ 75 w 75"/>
                <a:gd name="T1" fmla="*/ 128 h 142"/>
                <a:gd name="T2" fmla="*/ 72 w 75"/>
                <a:gd name="T3" fmla="*/ 142 h 142"/>
                <a:gd name="T4" fmla="*/ 0 w 75"/>
                <a:gd name="T5" fmla="*/ 62 h 142"/>
                <a:gd name="T6" fmla="*/ 71 w 75"/>
                <a:gd name="T7" fmla="*/ 0 h 142"/>
                <a:gd name="T8" fmla="*/ 75 w 75"/>
                <a:gd name="T9" fmla="*/ 15 h 142"/>
                <a:gd name="T10" fmla="*/ 75 w 75"/>
                <a:gd name="T11" fmla="*/ 128 h 142"/>
              </a:gdLst>
              <a:ahLst/>
              <a:cxnLst>
                <a:cxn ang="0">
                  <a:pos x="T0" y="T1"/>
                </a:cxn>
                <a:cxn ang="0">
                  <a:pos x="T2" y="T3"/>
                </a:cxn>
                <a:cxn ang="0">
                  <a:pos x="T4" y="T5"/>
                </a:cxn>
                <a:cxn ang="0">
                  <a:pos x="T6" y="T7"/>
                </a:cxn>
                <a:cxn ang="0">
                  <a:pos x="T8" y="T9"/>
                </a:cxn>
                <a:cxn ang="0">
                  <a:pos x="T10" y="T11"/>
                </a:cxn>
              </a:cxnLst>
              <a:rect l="0" t="0" r="r" b="b"/>
              <a:pathLst>
                <a:path w="75" h="142">
                  <a:moveTo>
                    <a:pt x="75" y="128"/>
                  </a:moveTo>
                  <a:cubicBezTo>
                    <a:pt x="75" y="133"/>
                    <a:pt x="74" y="138"/>
                    <a:pt x="72" y="142"/>
                  </a:cubicBezTo>
                  <a:cubicBezTo>
                    <a:pt x="0" y="62"/>
                    <a:pt x="0" y="62"/>
                    <a:pt x="0" y="62"/>
                  </a:cubicBezTo>
                  <a:cubicBezTo>
                    <a:pt x="71" y="0"/>
                    <a:pt x="71" y="0"/>
                    <a:pt x="71" y="0"/>
                  </a:cubicBezTo>
                  <a:cubicBezTo>
                    <a:pt x="74" y="4"/>
                    <a:pt x="75" y="10"/>
                    <a:pt x="75" y="15"/>
                  </a:cubicBezTo>
                  <a:lnTo>
                    <a:pt x="75" y="12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36">
              <a:extLst>
                <a:ext uri="{FF2B5EF4-FFF2-40B4-BE49-F238E27FC236}">
                  <a16:creationId xmlns:a16="http://schemas.microsoft.com/office/drawing/2014/main" id="{76ED2C4D-A4F4-4B98-8AB0-1837901352E0}"/>
                </a:ext>
              </a:extLst>
            </p:cNvPr>
            <p:cNvSpPr>
              <a:spLocks/>
            </p:cNvSpPr>
            <p:nvPr/>
          </p:nvSpPr>
          <p:spPr bwMode="auto">
            <a:xfrm>
              <a:off x="866" y="1130"/>
              <a:ext cx="294" cy="134"/>
            </a:xfrm>
            <a:custGeom>
              <a:avLst/>
              <a:gdLst>
                <a:gd name="T0" fmla="*/ 101 w 201"/>
                <a:gd name="T1" fmla="*/ 92 h 92"/>
                <a:gd name="T2" fmla="*/ 201 w 201"/>
                <a:gd name="T3" fmla="*/ 3 h 92"/>
                <a:gd name="T4" fmla="*/ 188 w 201"/>
                <a:gd name="T5" fmla="*/ 0 h 92"/>
                <a:gd name="T6" fmla="*/ 14 w 201"/>
                <a:gd name="T7" fmla="*/ 0 h 92"/>
                <a:gd name="T8" fmla="*/ 0 w 201"/>
                <a:gd name="T9" fmla="*/ 3 h 92"/>
                <a:gd name="T10" fmla="*/ 101 w 201"/>
                <a:gd name="T11" fmla="*/ 92 h 92"/>
              </a:gdLst>
              <a:ahLst/>
              <a:cxnLst>
                <a:cxn ang="0">
                  <a:pos x="T0" y="T1"/>
                </a:cxn>
                <a:cxn ang="0">
                  <a:pos x="T2" y="T3"/>
                </a:cxn>
                <a:cxn ang="0">
                  <a:pos x="T4" y="T5"/>
                </a:cxn>
                <a:cxn ang="0">
                  <a:pos x="T6" y="T7"/>
                </a:cxn>
                <a:cxn ang="0">
                  <a:pos x="T8" y="T9"/>
                </a:cxn>
                <a:cxn ang="0">
                  <a:pos x="T10" y="T11"/>
                </a:cxn>
              </a:cxnLst>
              <a:rect l="0" t="0" r="r" b="b"/>
              <a:pathLst>
                <a:path w="201" h="92">
                  <a:moveTo>
                    <a:pt x="101" y="92"/>
                  </a:moveTo>
                  <a:cubicBezTo>
                    <a:pt x="201" y="3"/>
                    <a:pt x="201" y="3"/>
                    <a:pt x="201" y="3"/>
                  </a:cubicBezTo>
                  <a:cubicBezTo>
                    <a:pt x="197" y="1"/>
                    <a:pt x="193" y="0"/>
                    <a:pt x="188" y="0"/>
                  </a:cubicBezTo>
                  <a:cubicBezTo>
                    <a:pt x="14" y="0"/>
                    <a:pt x="14" y="0"/>
                    <a:pt x="14" y="0"/>
                  </a:cubicBezTo>
                  <a:cubicBezTo>
                    <a:pt x="9" y="0"/>
                    <a:pt x="4" y="1"/>
                    <a:pt x="0" y="3"/>
                  </a:cubicBezTo>
                  <a:lnTo>
                    <a:pt x="101" y="9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37">
              <a:extLst>
                <a:ext uri="{FF2B5EF4-FFF2-40B4-BE49-F238E27FC236}">
                  <a16:creationId xmlns:a16="http://schemas.microsoft.com/office/drawing/2014/main" id="{D8CD5912-D667-499C-8BC8-8E02FA387193}"/>
                </a:ext>
              </a:extLst>
            </p:cNvPr>
            <p:cNvSpPr>
              <a:spLocks/>
            </p:cNvSpPr>
            <p:nvPr/>
          </p:nvSpPr>
          <p:spPr bwMode="auto">
            <a:xfrm>
              <a:off x="865" y="1256"/>
              <a:ext cx="298" cy="127"/>
            </a:xfrm>
            <a:custGeom>
              <a:avLst/>
              <a:gdLst>
                <a:gd name="T0" fmla="*/ 130 w 204"/>
                <a:gd name="T1" fmla="*/ 0 h 87"/>
                <a:gd name="T2" fmla="*/ 107 w 204"/>
                <a:gd name="T3" fmla="*/ 21 h 87"/>
                <a:gd name="T4" fmla="*/ 102 w 204"/>
                <a:gd name="T5" fmla="*/ 22 h 87"/>
                <a:gd name="T6" fmla="*/ 97 w 204"/>
                <a:gd name="T7" fmla="*/ 21 h 87"/>
                <a:gd name="T8" fmla="*/ 74 w 204"/>
                <a:gd name="T9" fmla="*/ 0 h 87"/>
                <a:gd name="T10" fmla="*/ 0 w 204"/>
                <a:gd name="T11" fmla="*/ 83 h 87"/>
                <a:gd name="T12" fmla="*/ 15 w 204"/>
                <a:gd name="T13" fmla="*/ 87 h 87"/>
                <a:gd name="T14" fmla="*/ 189 w 204"/>
                <a:gd name="T15" fmla="*/ 87 h 87"/>
                <a:gd name="T16" fmla="*/ 204 w 204"/>
                <a:gd name="T17" fmla="*/ 83 h 87"/>
                <a:gd name="T18" fmla="*/ 130 w 204"/>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87">
                  <a:moveTo>
                    <a:pt x="130" y="0"/>
                  </a:moveTo>
                  <a:cubicBezTo>
                    <a:pt x="107" y="21"/>
                    <a:pt x="107" y="21"/>
                    <a:pt x="107" y="21"/>
                  </a:cubicBezTo>
                  <a:cubicBezTo>
                    <a:pt x="105" y="22"/>
                    <a:pt x="104" y="22"/>
                    <a:pt x="102" y="22"/>
                  </a:cubicBezTo>
                  <a:cubicBezTo>
                    <a:pt x="100" y="22"/>
                    <a:pt x="98" y="22"/>
                    <a:pt x="97" y="21"/>
                  </a:cubicBezTo>
                  <a:cubicBezTo>
                    <a:pt x="74" y="0"/>
                    <a:pt x="74" y="0"/>
                    <a:pt x="74" y="0"/>
                  </a:cubicBezTo>
                  <a:cubicBezTo>
                    <a:pt x="0" y="83"/>
                    <a:pt x="0" y="83"/>
                    <a:pt x="0" y="83"/>
                  </a:cubicBezTo>
                  <a:cubicBezTo>
                    <a:pt x="4" y="86"/>
                    <a:pt x="9" y="87"/>
                    <a:pt x="15" y="87"/>
                  </a:cubicBezTo>
                  <a:cubicBezTo>
                    <a:pt x="189" y="87"/>
                    <a:pt x="189" y="87"/>
                    <a:pt x="189" y="87"/>
                  </a:cubicBezTo>
                  <a:cubicBezTo>
                    <a:pt x="194" y="87"/>
                    <a:pt x="200" y="86"/>
                    <a:pt x="204" y="83"/>
                  </a:cubicBezTo>
                  <a:lnTo>
                    <a:pt x="13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38">
              <a:extLst>
                <a:ext uri="{FF2B5EF4-FFF2-40B4-BE49-F238E27FC236}">
                  <a16:creationId xmlns:a16="http://schemas.microsoft.com/office/drawing/2014/main" id="{654E0DB0-C028-40BC-BBB7-96ADBC40B84B}"/>
                </a:ext>
              </a:extLst>
            </p:cNvPr>
            <p:cNvSpPr>
              <a:spLocks/>
            </p:cNvSpPr>
            <p:nvPr/>
          </p:nvSpPr>
          <p:spPr bwMode="auto">
            <a:xfrm>
              <a:off x="844" y="1149"/>
              <a:ext cx="113" cy="212"/>
            </a:xfrm>
            <a:custGeom>
              <a:avLst/>
              <a:gdLst>
                <a:gd name="T0" fmla="*/ 5 w 77"/>
                <a:gd name="T1" fmla="*/ 0 h 145"/>
                <a:gd name="T2" fmla="*/ 0 w 77"/>
                <a:gd name="T3" fmla="*/ 16 h 145"/>
                <a:gd name="T4" fmla="*/ 0 w 77"/>
                <a:gd name="T5" fmla="*/ 132 h 145"/>
                <a:gd name="T6" fmla="*/ 4 w 77"/>
                <a:gd name="T7" fmla="*/ 145 h 145"/>
                <a:gd name="T8" fmla="*/ 77 w 77"/>
                <a:gd name="T9" fmla="*/ 64 h 145"/>
                <a:gd name="T10" fmla="*/ 5 w 77"/>
                <a:gd name="T11" fmla="*/ 0 h 145"/>
              </a:gdLst>
              <a:ahLst/>
              <a:cxnLst>
                <a:cxn ang="0">
                  <a:pos x="T0" y="T1"/>
                </a:cxn>
                <a:cxn ang="0">
                  <a:pos x="T2" y="T3"/>
                </a:cxn>
                <a:cxn ang="0">
                  <a:pos x="T4" y="T5"/>
                </a:cxn>
                <a:cxn ang="0">
                  <a:pos x="T6" y="T7"/>
                </a:cxn>
                <a:cxn ang="0">
                  <a:pos x="T8" y="T9"/>
                </a:cxn>
                <a:cxn ang="0">
                  <a:pos x="T10" y="T11"/>
                </a:cxn>
              </a:cxnLst>
              <a:rect l="0" t="0" r="r" b="b"/>
              <a:pathLst>
                <a:path w="77" h="145">
                  <a:moveTo>
                    <a:pt x="5" y="0"/>
                  </a:moveTo>
                  <a:cubicBezTo>
                    <a:pt x="2" y="5"/>
                    <a:pt x="0" y="10"/>
                    <a:pt x="0" y="16"/>
                  </a:cubicBezTo>
                  <a:cubicBezTo>
                    <a:pt x="0" y="132"/>
                    <a:pt x="0" y="132"/>
                    <a:pt x="0" y="132"/>
                  </a:cubicBezTo>
                  <a:cubicBezTo>
                    <a:pt x="0" y="137"/>
                    <a:pt x="2" y="141"/>
                    <a:pt x="4" y="145"/>
                  </a:cubicBezTo>
                  <a:cubicBezTo>
                    <a:pt x="77" y="64"/>
                    <a:pt x="77" y="64"/>
                    <a:pt x="77" y="64"/>
                  </a:cubicBezTo>
                  <a:lnTo>
                    <a:pt x="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39">
              <a:extLst>
                <a:ext uri="{FF2B5EF4-FFF2-40B4-BE49-F238E27FC236}">
                  <a16:creationId xmlns:a16="http://schemas.microsoft.com/office/drawing/2014/main" id="{CC1C1E20-C1CB-470F-888C-B52EDF1597F3}"/>
                </a:ext>
              </a:extLst>
            </p:cNvPr>
            <p:cNvSpPr>
              <a:spLocks noChangeArrowheads="1"/>
            </p:cNvSpPr>
            <p:nvPr/>
          </p:nvSpPr>
          <p:spPr bwMode="auto">
            <a:xfrm>
              <a:off x="970" y="2033"/>
              <a:ext cx="418" cy="419"/>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40">
              <a:extLst>
                <a:ext uri="{FF2B5EF4-FFF2-40B4-BE49-F238E27FC236}">
                  <a16:creationId xmlns:a16="http://schemas.microsoft.com/office/drawing/2014/main" id="{AAF953B4-4AC7-4BF0-9AEC-6513B322F226}"/>
                </a:ext>
              </a:extLst>
            </p:cNvPr>
            <p:cNvSpPr>
              <a:spLocks noEditPoints="1"/>
            </p:cNvSpPr>
            <p:nvPr/>
          </p:nvSpPr>
          <p:spPr bwMode="auto">
            <a:xfrm>
              <a:off x="1097" y="2100"/>
              <a:ext cx="167" cy="295"/>
            </a:xfrm>
            <a:custGeom>
              <a:avLst/>
              <a:gdLst>
                <a:gd name="T0" fmla="*/ 100 w 114"/>
                <a:gd name="T1" fmla="*/ 0 h 202"/>
                <a:gd name="T2" fmla="*/ 14 w 114"/>
                <a:gd name="T3" fmla="*/ 0 h 202"/>
                <a:gd name="T4" fmla="*/ 0 w 114"/>
                <a:gd name="T5" fmla="*/ 14 h 202"/>
                <a:gd name="T6" fmla="*/ 0 w 114"/>
                <a:gd name="T7" fmla="*/ 188 h 202"/>
                <a:gd name="T8" fmla="*/ 14 w 114"/>
                <a:gd name="T9" fmla="*/ 202 h 202"/>
                <a:gd name="T10" fmla="*/ 100 w 114"/>
                <a:gd name="T11" fmla="*/ 202 h 202"/>
                <a:gd name="T12" fmla="*/ 114 w 114"/>
                <a:gd name="T13" fmla="*/ 188 h 202"/>
                <a:gd name="T14" fmla="*/ 114 w 114"/>
                <a:gd name="T15" fmla="*/ 14 h 202"/>
                <a:gd name="T16" fmla="*/ 100 w 114"/>
                <a:gd name="T17" fmla="*/ 0 h 202"/>
                <a:gd name="T18" fmla="*/ 90 w 114"/>
                <a:gd name="T19" fmla="*/ 9 h 202"/>
                <a:gd name="T20" fmla="*/ 94 w 114"/>
                <a:gd name="T21" fmla="*/ 13 h 202"/>
                <a:gd name="T22" fmla="*/ 90 w 114"/>
                <a:gd name="T23" fmla="*/ 16 h 202"/>
                <a:gd name="T24" fmla="*/ 86 w 114"/>
                <a:gd name="T25" fmla="*/ 13 h 202"/>
                <a:gd name="T26" fmla="*/ 90 w 114"/>
                <a:gd name="T27" fmla="*/ 9 h 202"/>
                <a:gd name="T28" fmla="*/ 37 w 114"/>
                <a:gd name="T29" fmla="*/ 10 h 202"/>
                <a:gd name="T30" fmla="*/ 77 w 114"/>
                <a:gd name="T31" fmla="*/ 10 h 202"/>
                <a:gd name="T32" fmla="*/ 77 w 114"/>
                <a:gd name="T33" fmla="*/ 15 h 202"/>
                <a:gd name="T34" fmla="*/ 37 w 114"/>
                <a:gd name="T35" fmla="*/ 15 h 202"/>
                <a:gd name="T36" fmla="*/ 37 w 114"/>
                <a:gd name="T37" fmla="*/ 10 h 202"/>
                <a:gd name="T38" fmla="*/ 57 w 114"/>
                <a:gd name="T39" fmla="*/ 194 h 202"/>
                <a:gd name="T40" fmla="*/ 47 w 114"/>
                <a:gd name="T41" fmla="*/ 184 h 202"/>
                <a:gd name="T42" fmla="*/ 57 w 114"/>
                <a:gd name="T43" fmla="*/ 174 h 202"/>
                <a:gd name="T44" fmla="*/ 67 w 114"/>
                <a:gd name="T45" fmla="*/ 184 h 202"/>
                <a:gd name="T46" fmla="*/ 57 w 114"/>
                <a:gd name="T47" fmla="*/ 194 h 202"/>
                <a:gd name="T48" fmla="*/ 103 w 114"/>
                <a:gd name="T49" fmla="*/ 164 h 202"/>
                <a:gd name="T50" fmla="*/ 11 w 114"/>
                <a:gd name="T51" fmla="*/ 164 h 202"/>
                <a:gd name="T52" fmla="*/ 11 w 114"/>
                <a:gd name="T53" fmla="*/ 25 h 202"/>
                <a:gd name="T54" fmla="*/ 103 w 114"/>
                <a:gd name="T55" fmla="*/ 25 h 202"/>
                <a:gd name="T56" fmla="*/ 103 w 114"/>
                <a:gd name="T57" fmla="*/ 16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 h="202">
                  <a:moveTo>
                    <a:pt x="100" y="0"/>
                  </a:moveTo>
                  <a:cubicBezTo>
                    <a:pt x="14" y="0"/>
                    <a:pt x="14" y="0"/>
                    <a:pt x="14" y="0"/>
                  </a:cubicBezTo>
                  <a:cubicBezTo>
                    <a:pt x="6" y="0"/>
                    <a:pt x="0" y="6"/>
                    <a:pt x="0" y="14"/>
                  </a:cubicBezTo>
                  <a:cubicBezTo>
                    <a:pt x="0" y="188"/>
                    <a:pt x="0" y="188"/>
                    <a:pt x="0" y="188"/>
                  </a:cubicBezTo>
                  <a:cubicBezTo>
                    <a:pt x="0" y="196"/>
                    <a:pt x="6" y="202"/>
                    <a:pt x="14" y="202"/>
                  </a:cubicBezTo>
                  <a:cubicBezTo>
                    <a:pt x="100" y="202"/>
                    <a:pt x="100" y="202"/>
                    <a:pt x="100" y="202"/>
                  </a:cubicBezTo>
                  <a:cubicBezTo>
                    <a:pt x="108" y="202"/>
                    <a:pt x="114" y="196"/>
                    <a:pt x="114" y="188"/>
                  </a:cubicBezTo>
                  <a:cubicBezTo>
                    <a:pt x="114" y="14"/>
                    <a:pt x="114" y="14"/>
                    <a:pt x="114" y="14"/>
                  </a:cubicBezTo>
                  <a:cubicBezTo>
                    <a:pt x="114" y="6"/>
                    <a:pt x="108" y="0"/>
                    <a:pt x="100" y="0"/>
                  </a:cubicBezTo>
                  <a:moveTo>
                    <a:pt x="90" y="9"/>
                  </a:moveTo>
                  <a:cubicBezTo>
                    <a:pt x="92" y="9"/>
                    <a:pt x="94" y="11"/>
                    <a:pt x="94" y="13"/>
                  </a:cubicBezTo>
                  <a:cubicBezTo>
                    <a:pt x="94" y="15"/>
                    <a:pt x="92" y="16"/>
                    <a:pt x="90" y="16"/>
                  </a:cubicBezTo>
                  <a:cubicBezTo>
                    <a:pt x="88" y="16"/>
                    <a:pt x="86" y="15"/>
                    <a:pt x="86" y="13"/>
                  </a:cubicBezTo>
                  <a:cubicBezTo>
                    <a:pt x="86" y="11"/>
                    <a:pt x="88" y="9"/>
                    <a:pt x="90" y="9"/>
                  </a:cubicBezTo>
                  <a:moveTo>
                    <a:pt x="37" y="10"/>
                  </a:moveTo>
                  <a:cubicBezTo>
                    <a:pt x="77" y="10"/>
                    <a:pt x="77" y="10"/>
                    <a:pt x="77" y="10"/>
                  </a:cubicBezTo>
                  <a:cubicBezTo>
                    <a:pt x="77" y="15"/>
                    <a:pt x="77" y="15"/>
                    <a:pt x="77" y="15"/>
                  </a:cubicBezTo>
                  <a:cubicBezTo>
                    <a:pt x="37" y="15"/>
                    <a:pt x="37" y="15"/>
                    <a:pt x="37" y="15"/>
                  </a:cubicBezTo>
                  <a:lnTo>
                    <a:pt x="37" y="10"/>
                  </a:lnTo>
                  <a:close/>
                  <a:moveTo>
                    <a:pt x="57" y="194"/>
                  </a:moveTo>
                  <a:cubicBezTo>
                    <a:pt x="52" y="194"/>
                    <a:pt x="47" y="189"/>
                    <a:pt x="47" y="184"/>
                  </a:cubicBezTo>
                  <a:cubicBezTo>
                    <a:pt x="47" y="178"/>
                    <a:pt x="52" y="174"/>
                    <a:pt x="57" y="174"/>
                  </a:cubicBezTo>
                  <a:cubicBezTo>
                    <a:pt x="62" y="174"/>
                    <a:pt x="67" y="178"/>
                    <a:pt x="67" y="184"/>
                  </a:cubicBezTo>
                  <a:cubicBezTo>
                    <a:pt x="67" y="189"/>
                    <a:pt x="62" y="194"/>
                    <a:pt x="57" y="194"/>
                  </a:cubicBezTo>
                  <a:moveTo>
                    <a:pt x="103" y="164"/>
                  </a:moveTo>
                  <a:cubicBezTo>
                    <a:pt x="11" y="164"/>
                    <a:pt x="11" y="164"/>
                    <a:pt x="11" y="164"/>
                  </a:cubicBezTo>
                  <a:cubicBezTo>
                    <a:pt x="11" y="25"/>
                    <a:pt x="11" y="25"/>
                    <a:pt x="11" y="25"/>
                  </a:cubicBezTo>
                  <a:cubicBezTo>
                    <a:pt x="103" y="25"/>
                    <a:pt x="103" y="25"/>
                    <a:pt x="103" y="25"/>
                  </a:cubicBezTo>
                  <a:lnTo>
                    <a:pt x="103" y="16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41">
              <a:extLst>
                <a:ext uri="{FF2B5EF4-FFF2-40B4-BE49-F238E27FC236}">
                  <a16:creationId xmlns:a16="http://schemas.microsoft.com/office/drawing/2014/main" id="{32B7C628-FDA0-429E-AB62-F72A05DCC340}"/>
                </a:ext>
              </a:extLst>
            </p:cNvPr>
            <p:cNvSpPr>
              <a:spLocks noChangeArrowheads="1"/>
            </p:cNvSpPr>
            <p:nvPr/>
          </p:nvSpPr>
          <p:spPr bwMode="auto">
            <a:xfrm>
              <a:off x="348" y="2097"/>
              <a:ext cx="520" cy="518"/>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42">
              <a:extLst>
                <a:ext uri="{FF2B5EF4-FFF2-40B4-BE49-F238E27FC236}">
                  <a16:creationId xmlns:a16="http://schemas.microsoft.com/office/drawing/2014/main" id="{ADC71E31-37D5-483C-97CE-D78A796319B2}"/>
                </a:ext>
              </a:extLst>
            </p:cNvPr>
            <p:cNvSpPr>
              <a:spLocks/>
            </p:cNvSpPr>
            <p:nvPr/>
          </p:nvSpPr>
          <p:spPr bwMode="auto">
            <a:xfrm>
              <a:off x="485" y="2211"/>
              <a:ext cx="245" cy="289"/>
            </a:xfrm>
            <a:custGeom>
              <a:avLst/>
              <a:gdLst>
                <a:gd name="T0" fmla="*/ 92 w 168"/>
                <a:gd name="T1" fmla="*/ 0 h 198"/>
                <a:gd name="T2" fmla="*/ 76 w 168"/>
                <a:gd name="T3" fmla="*/ 0 h 198"/>
                <a:gd name="T4" fmla="*/ 76 w 168"/>
                <a:gd name="T5" fmla="*/ 145 h 198"/>
                <a:gd name="T6" fmla="*/ 46 w 168"/>
                <a:gd name="T7" fmla="*/ 137 h 198"/>
                <a:gd name="T8" fmla="*/ 0 w 168"/>
                <a:gd name="T9" fmla="*/ 168 h 198"/>
                <a:gd name="T10" fmla="*/ 46 w 168"/>
                <a:gd name="T11" fmla="*/ 198 h 198"/>
                <a:gd name="T12" fmla="*/ 92 w 168"/>
                <a:gd name="T13" fmla="*/ 168 h 198"/>
                <a:gd name="T14" fmla="*/ 92 w 168"/>
                <a:gd name="T15" fmla="*/ 46 h 198"/>
                <a:gd name="T16" fmla="*/ 168 w 168"/>
                <a:gd name="T17" fmla="*/ 107 h 198"/>
                <a:gd name="T18" fmla="*/ 92 w 168"/>
                <a:gd name="T1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98">
                  <a:moveTo>
                    <a:pt x="92" y="0"/>
                  </a:moveTo>
                  <a:cubicBezTo>
                    <a:pt x="76" y="0"/>
                    <a:pt x="76" y="0"/>
                    <a:pt x="76" y="0"/>
                  </a:cubicBezTo>
                  <a:cubicBezTo>
                    <a:pt x="76" y="145"/>
                    <a:pt x="76" y="145"/>
                    <a:pt x="76" y="145"/>
                  </a:cubicBezTo>
                  <a:cubicBezTo>
                    <a:pt x="68" y="140"/>
                    <a:pt x="58" y="137"/>
                    <a:pt x="46" y="137"/>
                  </a:cubicBezTo>
                  <a:cubicBezTo>
                    <a:pt x="21" y="137"/>
                    <a:pt x="0" y="151"/>
                    <a:pt x="0" y="168"/>
                  </a:cubicBezTo>
                  <a:cubicBezTo>
                    <a:pt x="0" y="184"/>
                    <a:pt x="21" y="198"/>
                    <a:pt x="46" y="198"/>
                  </a:cubicBezTo>
                  <a:cubicBezTo>
                    <a:pt x="71" y="198"/>
                    <a:pt x="92" y="184"/>
                    <a:pt x="92" y="168"/>
                  </a:cubicBezTo>
                  <a:cubicBezTo>
                    <a:pt x="92" y="46"/>
                    <a:pt x="92" y="46"/>
                    <a:pt x="92" y="46"/>
                  </a:cubicBezTo>
                  <a:cubicBezTo>
                    <a:pt x="130" y="40"/>
                    <a:pt x="152" y="84"/>
                    <a:pt x="168" y="107"/>
                  </a:cubicBezTo>
                  <a:cubicBezTo>
                    <a:pt x="158" y="0"/>
                    <a:pt x="92" y="0"/>
                    <a:pt x="9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43">
              <a:extLst>
                <a:ext uri="{FF2B5EF4-FFF2-40B4-BE49-F238E27FC236}">
                  <a16:creationId xmlns:a16="http://schemas.microsoft.com/office/drawing/2014/main" id="{29DF0D94-F5AD-4E54-BFB1-B25097695C6B}"/>
                </a:ext>
              </a:extLst>
            </p:cNvPr>
            <p:cNvSpPr>
              <a:spLocks noChangeArrowheads="1"/>
            </p:cNvSpPr>
            <p:nvPr/>
          </p:nvSpPr>
          <p:spPr bwMode="auto">
            <a:xfrm>
              <a:off x="937" y="3106"/>
              <a:ext cx="520" cy="522"/>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44">
              <a:extLst>
                <a:ext uri="{FF2B5EF4-FFF2-40B4-BE49-F238E27FC236}">
                  <a16:creationId xmlns:a16="http://schemas.microsoft.com/office/drawing/2014/main" id="{17278BAC-98E7-42C3-8A57-DC6CB304DC33}"/>
                </a:ext>
              </a:extLst>
            </p:cNvPr>
            <p:cNvSpPr>
              <a:spLocks/>
            </p:cNvSpPr>
            <p:nvPr/>
          </p:nvSpPr>
          <p:spPr bwMode="auto">
            <a:xfrm>
              <a:off x="1053" y="3384"/>
              <a:ext cx="287" cy="114"/>
            </a:xfrm>
            <a:custGeom>
              <a:avLst/>
              <a:gdLst>
                <a:gd name="T0" fmla="*/ 188 w 287"/>
                <a:gd name="T1" fmla="*/ 0 h 114"/>
                <a:gd name="T2" fmla="*/ 188 w 287"/>
                <a:gd name="T3" fmla="*/ 29 h 114"/>
                <a:gd name="T4" fmla="*/ 188 w 287"/>
                <a:gd name="T5" fmla="*/ 49 h 114"/>
                <a:gd name="T6" fmla="*/ 188 w 287"/>
                <a:gd name="T7" fmla="*/ 49 h 114"/>
                <a:gd name="T8" fmla="*/ 100 w 287"/>
                <a:gd name="T9" fmla="*/ 49 h 114"/>
                <a:gd name="T10" fmla="*/ 100 w 287"/>
                <a:gd name="T11" fmla="*/ 29 h 114"/>
                <a:gd name="T12" fmla="*/ 100 w 287"/>
                <a:gd name="T13" fmla="*/ 29 h 114"/>
                <a:gd name="T14" fmla="*/ 100 w 287"/>
                <a:gd name="T15" fmla="*/ 0 h 114"/>
                <a:gd name="T16" fmla="*/ 0 w 287"/>
                <a:gd name="T17" fmla="*/ 0 h 114"/>
                <a:gd name="T18" fmla="*/ 0 w 287"/>
                <a:gd name="T19" fmla="*/ 114 h 114"/>
                <a:gd name="T20" fmla="*/ 287 w 287"/>
                <a:gd name="T21" fmla="*/ 114 h 114"/>
                <a:gd name="T22" fmla="*/ 287 w 287"/>
                <a:gd name="T23" fmla="*/ 0 h 114"/>
                <a:gd name="T24" fmla="*/ 188 w 287"/>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114">
                  <a:moveTo>
                    <a:pt x="188" y="0"/>
                  </a:moveTo>
                  <a:lnTo>
                    <a:pt x="188" y="29"/>
                  </a:lnTo>
                  <a:lnTo>
                    <a:pt x="188" y="49"/>
                  </a:lnTo>
                  <a:lnTo>
                    <a:pt x="188" y="49"/>
                  </a:lnTo>
                  <a:lnTo>
                    <a:pt x="100" y="49"/>
                  </a:lnTo>
                  <a:lnTo>
                    <a:pt x="100" y="29"/>
                  </a:lnTo>
                  <a:lnTo>
                    <a:pt x="100" y="29"/>
                  </a:lnTo>
                  <a:lnTo>
                    <a:pt x="100" y="0"/>
                  </a:lnTo>
                  <a:lnTo>
                    <a:pt x="0" y="0"/>
                  </a:lnTo>
                  <a:lnTo>
                    <a:pt x="0" y="114"/>
                  </a:lnTo>
                  <a:lnTo>
                    <a:pt x="287" y="114"/>
                  </a:lnTo>
                  <a:lnTo>
                    <a:pt x="287" y="0"/>
                  </a:lnTo>
                  <a:lnTo>
                    <a:pt x="18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45">
              <a:extLst>
                <a:ext uri="{FF2B5EF4-FFF2-40B4-BE49-F238E27FC236}">
                  <a16:creationId xmlns:a16="http://schemas.microsoft.com/office/drawing/2014/main" id="{C625D80E-5AE4-47D8-92AC-E65186BC93FC}"/>
                </a:ext>
              </a:extLst>
            </p:cNvPr>
            <p:cNvSpPr>
              <a:spLocks/>
            </p:cNvSpPr>
            <p:nvPr/>
          </p:nvSpPr>
          <p:spPr bwMode="auto">
            <a:xfrm>
              <a:off x="1053" y="3283"/>
              <a:ext cx="287" cy="130"/>
            </a:xfrm>
            <a:custGeom>
              <a:avLst/>
              <a:gdLst>
                <a:gd name="T0" fmla="*/ 201 w 287"/>
                <a:gd name="T1" fmla="*/ 0 h 130"/>
                <a:gd name="T2" fmla="*/ 201 w 287"/>
                <a:gd name="T3" fmla="*/ 0 h 130"/>
                <a:gd name="T4" fmla="*/ 170 w 287"/>
                <a:gd name="T5" fmla="*/ 0 h 130"/>
                <a:gd name="T6" fmla="*/ 170 w 287"/>
                <a:gd name="T7" fmla="*/ 0 h 130"/>
                <a:gd name="T8" fmla="*/ 117 w 287"/>
                <a:gd name="T9" fmla="*/ 0 h 130"/>
                <a:gd name="T10" fmla="*/ 117 w 287"/>
                <a:gd name="T11" fmla="*/ 0 h 130"/>
                <a:gd name="T12" fmla="*/ 87 w 287"/>
                <a:gd name="T13" fmla="*/ 0 h 130"/>
                <a:gd name="T14" fmla="*/ 87 w 287"/>
                <a:gd name="T15" fmla="*/ 0 h 130"/>
                <a:gd name="T16" fmla="*/ 0 w 287"/>
                <a:gd name="T17" fmla="*/ 0 h 130"/>
                <a:gd name="T18" fmla="*/ 0 w 287"/>
                <a:gd name="T19" fmla="*/ 80 h 130"/>
                <a:gd name="T20" fmla="*/ 120 w 287"/>
                <a:gd name="T21" fmla="*/ 80 h 130"/>
                <a:gd name="T22" fmla="*/ 120 w 287"/>
                <a:gd name="T23" fmla="*/ 80 h 130"/>
                <a:gd name="T24" fmla="*/ 120 w 287"/>
                <a:gd name="T25" fmla="*/ 130 h 130"/>
                <a:gd name="T26" fmla="*/ 167 w 287"/>
                <a:gd name="T27" fmla="*/ 130 h 130"/>
                <a:gd name="T28" fmla="*/ 167 w 287"/>
                <a:gd name="T29" fmla="*/ 80 h 130"/>
                <a:gd name="T30" fmla="*/ 167 w 287"/>
                <a:gd name="T31" fmla="*/ 80 h 130"/>
                <a:gd name="T32" fmla="*/ 167 w 287"/>
                <a:gd name="T33" fmla="*/ 80 h 130"/>
                <a:gd name="T34" fmla="*/ 287 w 287"/>
                <a:gd name="T35" fmla="*/ 80 h 130"/>
                <a:gd name="T36" fmla="*/ 287 w 287"/>
                <a:gd name="T37" fmla="*/ 0 h 130"/>
                <a:gd name="T38" fmla="*/ 201 w 287"/>
                <a:gd name="T3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 h="130">
                  <a:moveTo>
                    <a:pt x="201" y="0"/>
                  </a:moveTo>
                  <a:lnTo>
                    <a:pt x="201" y="0"/>
                  </a:lnTo>
                  <a:lnTo>
                    <a:pt x="170" y="0"/>
                  </a:lnTo>
                  <a:lnTo>
                    <a:pt x="170" y="0"/>
                  </a:lnTo>
                  <a:lnTo>
                    <a:pt x="117" y="0"/>
                  </a:lnTo>
                  <a:lnTo>
                    <a:pt x="117" y="0"/>
                  </a:lnTo>
                  <a:lnTo>
                    <a:pt x="87" y="0"/>
                  </a:lnTo>
                  <a:lnTo>
                    <a:pt x="87" y="0"/>
                  </a:lnTo>
                  <a:lnTo>
                    <a:pt x="0" y="0"/>
                  </a:lnTo>
                  <a:lnTo>
                    <a:pt x="0" y="80"/>
                  </a:lnTo>
                  <a:lnTo>
                    <a:pt x="120" y="80"/>
                  </a:lnTo>
                  <a:lnTo>
                    <a:pt x="120" y="80"/>
                  </a:lnTo>
                  <a:lnTo>
                    <a:pt x="120" y="130"/>
                  </a:lnTo>
                  <a:lnTo>
                    <a:pt x="167" y="130"/>
                  </a:lnTo>
                  <a:lnTo>
                    <a:pt x="167" y="80"/>
                  </a:lnTo>
                  <a:lnTo>
                    <a:pt x="167" y="80"/>
                  </a:lnTo>
                  <a:lnTo>
                    <a:pt x="167" y="80"/>
                  </a:lnTo>
                  <a:lnTo>
                    <a:pt x="287" y="80"/>
                  </a:lnTo>
                  <a:lnTo>
                    <a:pt x="287" y="0"/>
                  </a:lnTo>
                  <a:lnTo>
                    <a:pt x="20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46">
              <a:extLst>
                <a:ext uri="{FF2B5EF4-FFF2-40B4-BE49-F238E27FC236}">
                  <a16:creationId xmlns:a16="http://schemas.microsoft.com/office/drawing/2014/main" id="{6C49D6FA-8C76-40FC-A565-4D0E54BAFA8F}"/>
                </a:ext>
              </a:extLst>
            </p:cNvPr>
            <p:cNvSpPr>
              <a:spLocks/>
            </p:cNvSpPr>
            <p:nvPr/>
          </p:nvSpPr>
          <p:spPr bwMode="auto">
            <a:xfrm>
              <a:off x="1140" y="3227"/>
              <a:ext cx="114" cy="56"/>
            </a:xfrm>
            <a:custGeom>
              <a:avLst/>
              <a:gdLst>
                <a:gd name="T0" fmla="*/ 30 w 114"/>
                <a:gd name="T1" fmla="*/ 37 h 56"/>
                <a:gd name="T2" fmla="*/ 83 w 114"/>
                <a:gd name="T3" fmla="*/ 37 h 56"/>
                <a:gd name="T4" fmla="*/ 83 w 114"/>
                <a:gd name="T5" fmla="*/ 56 h 56"/>
                <a:gd name="T6" fmla="*/ 114 w 114"/>
                <a:gd name="T7" fmla="*/ 56 h 56"/>
                <a:gd name="T8" fmla="*/ 114 w 114"/>
                <a:gd name="T9" fmla="*/ 0 h 56"/>
                <a:gd name="T10" fmla="*/ 0 w 114"/>
                <a:gd name="T11" fmla="*/ 0 h 56"/>
                <a:gd name="T12" fmla="*/ 0 w 114"/>
                <a:gd name="T13" fmla="*/ 56 h 56"/>
                <a:gd name="T14" fmla="*/ 30 w 114"/>
                <a:gd name="T15" fmla="*/ 56 h 56"/>
                <a:gd name="T16" fmla="*/ 30 w 114"/>
                <a:gd name="T17"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56">
                  <a:moveTo>
                    <a:pt x="30" y="37"/>
                  </a:moveTo>
                  <a:lnTo>
                    <a:pt x="83" y="37"/>
                  </a:lnTo>
                  <a:lnTo>
                    <a:pt x="83" y="56"/>
                  </a:lnTo>
                  <a:lnTo>
                    <a:pt x="114" y="56"/>
                  </a:lnTo>
                  <a:lnTo>
                    <a:pt x="114" y="0"/>
                  </a:lnTo>
                  <a:lnTo>
                    <a:pt x="0" y="0"/>
                  </a:lnTo>
                  <a:lnTo>
                    <a:pt x="0" y="56"/>
                  </a:lnTo>
                  <a:lnTo>
                    <a:pt x="30" y="56"/>
                  </a:lnTo>
                  <a:lnTo>
                    <a:pt x="30" y="3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47">
              <a:extLst>
                <a:ext uri="{FF2B5EF4-FFF2-40B4-BE49-F238E27FC236}">
                  <a16:creationId xmlns:a16="http://schemas.microsoft.com/office/drawing/2014/main" id="{D5E57BEC-4E2C-4983-A983-1F960E7D7A86}"/>
                </a:ext>
              </a:extLst>
            </p:cNvPr>
            <p:cNvSpPr>
              <a:spLocks noChangeArrowheads="1"/>
            </p:cNvSpPr>
            <p:nvPr/>
          </p:nvSpPr>
          <p:spPr bwMode="auto">
            <a:xfrm>
              <a:off x="1735" y="1752"/>
              <a:ext cx="409" cy="409"/>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48">
              <a:extLst>
                <a:ext uri="{FF2B5EF4-FFF2-40B4-BE49-F238E27FC236}">
                  <a16:creationId xmlns:a16="http://schemas.microsoft.com/office/drawing/2014/main" id="{00CC370A-D66C-4351-AAA6-A36D44F0DEF4}"/>
                </a:ext>
              </a:extLst>
            </p:cNvPr>
            <p:cNvSpPr>
              <a:spLocks noEditPoints="1"/>
            </p:cNvSpPr>
            <p:nvPr/>
          </p:nvSpPr>
          <p:spPr bwMode="auto">
            <a:xfrm>
              <a:off x="1808" y="1853"/>
              <a:ext cx="263" cy="221"/>
            </a:xfrm>
            <a:custGeom>
              <a:avLst/>
              <a:gdLst>
                <a:gd name="T0" fmla="*/ 108 w 180"/>
                <a:gd name="T1" fmla="*/ 26 h 151"/>
                <a:gd name="T2" fmla="*/ 124 w 180"/>
                <a:gd name="T3" fmla="*/ 50 h 151"/>
                <a:gd name="T4" fmla="*/ 135 w 180"/>
                <a:gd name="T5" fmla="*/ 53 h 151"/>
                <a:gd name="T6" fmla="*/ 161 w 180"/>
                <a:gd name="T7" fmla="*/ 26 h 151"/>
                <a:gd name="T8" fmla="*/ 135 w 180"/>
                <a:gd name="T9" fmla="*/ 0 h 151"/>
                <a:gd name="T10" fmla="*/ 108 w 180"/>
                <a:gd name="T11" fmla="*/ 26 h 151"/>
                <a:gd name="T12" fmla="*/ 91 w 180"/>
                <a:gd name="T13" fmla="*/ 80 h 151"/>
                <a:gd name="T14" fmla="*/ 117 w 180"/>
                <a:gd name="T15" fmla="*/ 54 h 151"/>
                <a:gd name="T16" fmla="*/ 91 w 180"/>
                <a:gd name="T17" fmla="*/ 27 h 151"/>
                <a:gd name="T18" fmla="*/ 65 w 180"/>
                <a:gd name="T19" fmla="*/ 54 h 151"/>
                <a:gd name="T20" fmla="*/ 91 w 180"/>
                <a:gd name="T21" fmla="*/ 80 h 151"/>
                <a:gd name="T22" fmla="*/ 102 w 180"/>
                <a:gd name="T23" fmla="*/ 82 h 151"/>
                <a:gd name="T24" fmla="*/ 80 w 180"/>
                <a:gd name="T25" fmla="*/ 82 h 151"/>
                <a:gd name="T26" fmla="*/ 46 w 180"/>
                <a:gd name="T27" fmla="*/ 116 h 151"/>
                <a:gd name="T28" fmla="*/ 46 w 180"/>
                <a:gd name="T29" fmla="*/ 143 h 151"/>
                <a:gd name="T30" fmla="*/ 46 w 180"/>
                <a:gd name="T31" fmla="*/ 143 h 151"/>
                <a:gd name="T32" fmla="*/ 48 w 180"/>
                <a:gd name="T33" fmla="*/ 144 h 151"/>
                <a:gd name="T34" fmla="*/ 94 w 180"/>
                <a:gd name="T35" fmla="*/ 151 h 151"/>
                <a:gd name="T36" fmla="*/ 134 w 180"/>
                <a:gd name="T37" fmla="*/ 144 h 151"/>
                <a:gd name="T38" fmla="*/ 136 w 180"/>
                <a:gd name="T39" fmla="*/ 143 h 151"/>
                <a:gd name="T40" fmla="*/ 136 w 180"/>
                <a:gd name="T41" fmla="*/ 143 h 151"/>
                <a:gd name="T42" fmla="*/ 136 w 180"/>
                <a:gd name="T43" fmla="*/ 116 h 151"/>
                <a:gd name="T44" fmla="*/ 102 w 180"/>
                <a:gd name="T45" fmla="*/ 82 h 151"/>
                <a:gd name="T46" fmla="*/ 146 w 180"/>
                <a:gd name="T47" fmla="*/ 55 h 151"/>
                <a:gd name="T48" fmla="*/ 124 w 180"/>
                <a:gd name="T49" fmla="*/ 55 h 151"/>
                <a:gd name="T50" fmla="*/ 114 w 180"/>
                <a:gd name="T51" fmla="*/ 77 h 151"/>
                <a:gd name="T52" fmla="*/ 142 w 180"/>
                <a:gd name="T53" fmla="*/ 116 h 151"/>
                <a:gd name="T54" fmla="*/ 142 w 180"/>
                <a:gd name="T55" fmla="*/ 124 h 151"/>
                <a:gd name="T56" fmla="*/ 178 w 180"/>
                <a:gd name="T57" fmla="*/ 117 h 151"/>
                <a:gd name="T58" fmla="*/ 180 w 180"/>
                <a:gd name="T59" fmla="*/ 116 h 151"/>
                <a:gd name="T60" fmla="*/ 180 w 180"/>
                <a:gd name="T61" fmla="*/ 116 h 151"/>
                <a:gd name="T62" fmla="*/ 180 w 180"/>
                <a:gd name="T63" fmla="*/ 88 h 151"/>
                <a:gd name="T64" fmla="*/ 146 w 180"/>
                <a:gd name="T65" fmla="*/ 55 h 151"/>
                <a:gd name="T66" fmla="*/ 45 w 180"/>
                <a:gd name="T67" fmla="*/ 53 h 151"/>
                <a:gd name="T68" fmla="*/ 59 w 180"/>
                <a:gd name="T69" fmla="*/ 49 h 151"/>
                <a:gd name="T70" fmla="*/ 71 w 180"/>
                <a:gd name="T71" fmla="*/ 28 h 151"/>
                <a:gd name="T72" fmla="*/ 71 w 180"/>
                <a:gd name="T73" fmla="*/ 26 h 151"/>
                <a:gd name="T74" fmla="*/ 45 w 180"/>
                <a:gd name="T75" fmla="*/ 0 h 151"/>
                <a:gd name="T76" fmla="*/ 18 w 180"/>
                <a:gd name="T77" fmla="*/ 26 h 151"/>
                <a:gd name="T78" fmla="*/ 45 w 180"/>
                <a:gd name="T79" fmla="*/ 53 h 151"/>
                <a:gd name="T80" fmla="*/ 68 w 180"/>
                <a:gd name="T81" fmla="*/ 77 h 151"/>
                <a:gd name="T82" fmla="*/ 58 w 180"/>
                <a:gd name="T83" fmla="*/ 55 h 151"/>
                <a:gd name="T84" fmla="*/ 56 w 180"/>
                <a:gd name="T85" fmla="*/ 55 h 151"/>
                <a:gd name="T86" fmla="*/ 34 w 180"/>
                <a:gd name="T87" fmla="*/ 55 h 151"/>
                <a:gd name="T88" fmla="*/ 0 w 180"/>
                <a:gd name="T89" fmla="*/ 88 h 151"/>
                <a:gd name="T90" fmla="*/ 0 w 180"/>
                <a:gd name="T91" fmla="*/ 116 h 151"/>
                <a:gd name="T92" fmla="*/ 0 w 180"/>
                <a:gd name="T93" fmla="*/ 116 h 151"/>
                <a:gd name="T94" fmla="*/ 2 w 180"/>
                <a:gd name="T95" fmla="*/ 117 h 151"/>
                <a:gd name="T96" fmla="*/ 40 w 180"/>
                <a:gd name="T97" fmla="*/ 124 h 151"/>
                <a:gd name="T98" fmla="*/ 40 w 180"/>
                <a:gd name="T99" fmla="*/ 116 h 151"/>
                <a:gd name="T100" fmla="*/ 68 w 180"/>
                <a:gd name="T101" fmla="*/ 7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51">
                  <a:moveTo>
                    <a:pt x="108" y="26"/>
                  </a:moveTo>
                  <a:cubicBezTo>
                    <a:pt x="117" y="31"/>
                    <a:pt x="123" y="40"/>
                    <a:pt x="124" y="50"/>
                  </a:cubicBezTo>
                  <a:cubicBezTo>
                    <a:pt x="127" y="52"/>
                    <a:pt x="131" y="53"/>
                    <a:pt x="135" y="53"/>
                  </a:cubicBezTo>
                  <a:cubicBezTo>
                    <a:pt x="149" y="53"/>
                    <a:pt x="161" y="41"/>
                    <a:pt x="161" y="26"/>
                  </a:cubicBezTo>
                  <a:cubicBezTo>
                    <a:pt x="161" y="12"/>
                    <a:pt x="149" y="0"/>
                    <a:pt x="135" y="0"/>
                  </a:cubicBezTo>
                  <a:cubicBezTo>
                    <a:pt x="120" y="0"/>
                    <a:pt x="109" y="12"/>
                    <a:pt x="108" y="26"/>
                  </a:cubicBezTo>
                  <a:moveTo>
                    <a:pt x="91" y="80"/>
                  </a:moveTo>
                  <a:cubicBezTo>
                    <a:pt x="106" y="80"/>
                    <a:pt x="117" y="68"/>
                    <a:pt x="117" y="54"/>
                  </a:cubicBezTo>
                  <a:cubicBezTo>
                    <a:pt x="117" y="39"/>
                    <a:pt x="106" y="27"/>
                    <a:pt x="91" y="27"/>
                  </a:cubicBezTo>
                  <a:cubicBezTo>
                    <a:pt x="77" y="27"/>
                    <a:pt x="65" y="39"/>
                    <a:pt x="65" y="54"/>
                  </a:cubicBezTo>
                  <a:cubicBezTo>
                    <a:pt x="65" y="68"/>
                    <a:pt x="77" y="80"/>
                    <a:pt x="91" y="80"/>
                  </a:cubicBezTo>
                  <a:moveTo>
                    <a:pt x="102" y="82"/>
                  </a:moveTo>
                  <a:cubicBezTo>
                    <a:pt x="80" y="82"/>
                    <a:pt x="80" y="82"/>
                    <a:pt x="80" y="82"/>
                  </a:cubicBezTo>
                  <a:cubicBezTo>
                    <a:pt x="61" y="82"/>
                    <a:pt x="46" y="97"/>
                    <a:pt x="46" y="116"/>
                  </a:cubicBezTo>
                  <a:cubicBezTo>
                    <a:pt x="46" y="143"/>
                    <a:pt x="46" y="143"/>
                    <a:pt x="46" y="143"/>
                  </a:cubicBezTo>
                  <a:cubicBezTo>
                    <a:pt x="46" y="143"/>
                    <a:pt x="46" y="143"/>
                    <a:pt x="46" y="143"/>
                  </a:cubicBezTo>
                  <a:cubicBezTo>
                    <a:pt x="48" y="144"/>
                    <a:pt x="48" y="144"/>
                    <a:pt x="48" y="144"/>
                  </a:cubicBezTo>
                  <a:cubicBezTo>
                    <a:pt x="66" y="149"/>
                    <a:pt x="81" y="151"/>
                    <a:pt x="94" y="151"/>
                  </a:cubicBezTo>
                  <a:cubicBezTo>
                    <a:pt x="119" y="151"/>
                    <a:pt x="133" y="144"/>
                    <a:pt x="134" y="144"/>
                  </a:cubicBezTo>
                  <a:cubicBezTo>
                    <a:pt x="136" y="143"/>
                    <a:pt x="136" y="143"/>
                    <a:pt x="136" y="143"/>
                  </a:cubicBezTo>
                  <a:cubicBezTo>
                    <a:pt x="136" y="143"/>
                    <a:pt x="136" y="143"/>
                    <a:pt x="136" y="143"/>
                  </a:cubicBezTo>
                  <a:cubicBezTo>
                    <a:pt x="136" y="116"/>
                    <a:pt x="136" y="116"/>
                    <a:pt x="136" y="116"/>
                  </a:cubicBezTo>
                  <a:cubicBezTo>
                    <a:pt x="136" y="97"/>
                    <a:pt x="121" y="82"/>
                    <a:pt x="102" y="82"/>
                  </a:cubicBezTo>
                  <a:moveTo>
                    <a:pt x="146" y="55"/>
                  </a:moveTo>
                  <a:cubicBezTo>
                    <a:pt x="124" y="55"/>
                    <a:pt x="124" y="55"/>
                    <a:pt x="124" y="55"/>
                  </a:cubicBezTo>
                  <a:cubicBezTo>
                    <a:pt x="123" y="63"/>
                    <a:pt x="120" y="71"/>
                    <a:pt x="114" y="77"/>
                  </a:cubicBezTo>
                  <a:cubicBezTo>
                    <a:pt x="130" y="82"/>
                    <a:pt x="142" y="97"/>
                    <a:pt x="142" y="116"/>
                  </a:cubicBezTo>
                  <a:cubicBezTo>
                    <a:pt x="142" y="124"/>
                    <a:pt x="142" y="124"/>
                    <a:pt x="142" y="124"/>
                  </a:cubicBezTo>
                  <a:cubicBezTo>
                    <a:pt x="164" y="123"/>
                    <a:pt x="177" y="117"/>
                    <a:pt x="178" y="117"/>
                  </a:cubicBezTo>
                  <a:cubicBezTo>
                    <a:pt x="180" y="116"/>
                    <a:pt x="180" y="116"/>
                    <a:pt x="180" y="116"/>
                  </a:cubicBezTo>
                  <a:cubicBezTo>
                    <a:pt x="180" y="116"/>
                    <a:pt x="180" y="116"/>
                    <a:pt x="180" y="116"/>
                  </a:cubicBezTo>
                  <a:cubicBezTo>
                    <a:pt x="180" y="88"/>
                    <a:pt x="180" y="88"/>
                    <a:pt x="180" y="88"/>
                  </a:cubicBezTo>
                  <a:cubicBezTo>
                    <a:pt x="180" y="70"/>
                    <a:pt x="165" y="55"/>
                    <a:pt x="146" y="55"/>
                  </a:cubicBezTo>
                  <a:moveTo>
                    <a:pt x="45" y="53"/>
                  </a:moveTo>
                  <a:cubicBezTo>
                    <a:pt x="50" y="53"/>
                    <a:pt x="55" y="51"/>
                    <a:pt x="59" y="49"/>
                  </a:cubicBezTo>
                  <a:cubicBezTo>
                    <a:pt x="60" y="40"/>
                    <a:pt x="65" y="33"/>
                    <a:pt x="71" y="28"/>
                  </a:cubicBezTo>
                  <a:cubicBezTo>
                    <a:pt x="71" y="27"/>
                    <a:pt x="71" y="27"/>
                    <a:pt x="71" y="26"/>
                  </a:cubicBezTo>
                  <a:cubicBezTo>
                    <a:pt x="71" y="12"/>
                    <a:pt x="59" y="0"/>
                    <a:pt x="45" y="0"/>
                  </a:cubicBezTo>
                  <a:cubicBezTo>
                    <a:pt x="30" y="0"/>
                    <a:pt x="18" y="12"/>
                    <a:pt x="18" y="26"/>
                  </a:cubicBezTo>
                  <a:cubicBezTo>
                    <a:pt x="18" y="41"/>
                    <a:pt x="30" y="53"/>
                    <a:pt x="45" y="53"/>
                  </a:cubicBezTo>
                  <a:moveTo>
                    <a:pt x="68" y="77"/>
                  </a:moveTo>
                  <a:cubicBezTo>
                    <a:pt x="63" y="71"/>
                    <a:pt x="59" y="63"/>
                    <a:pt x="58" y="55"/>
                  </a:cubicBezTo>
                  <a:cubicBezTo>
                    <a:pt x="58" y="55"/>
                    <a:pt x="57" y="55"/>
                    <a:pt x="56" y="55"/>
                  </a:cubicBezTo>
                  <a:cubicBezTo>
                    <a:pt x="34" y="55"/>
                    <a:pt x="34" y="55"/>
                    <a:pt x="34" y="55"/>
                  </a:cubicBezTo>
                  <a:cubicBezTo>
                    <a:pt x="15" y="55"/>
                    <a:pt x="0" y="70"/>
                    <a:pt x="0" y="88"/>
                  </a:cubicBezTo>
                  <a:cubicBezTo>
                    <a:pt x="0" y="116"/>
                    <a:pt x="0" y="116"/>
                    <a:pt x="0" y="116"/>
                  </a:cubicBezTo>
                  <a:cubicBezTo>
                    <a:pt x="0" y="116"/>
                    <a:pt x="0" y="116"/>
                    <a:pt x="0" y="116"/>
                  </a:cubicBezTo>
                  <a:cubicBezTo>
                    <a:pt x="2" y="117"/>
                    <a:pt x="2" y="117"/>
                    <a:pt x="2" y="117"/>
                  </a:cubicBezTo>
                  <a:cubicBezTo>
                    <a:pt x="16" y="121"/>
                    <a:pt x="29" y="123"/>
                    <a:pt x="40" y="124"/>
                  </a:cubicBezTo>
                  <a:cubicBezTo>
                    <a:pt x="40" y="116"/>
                    <a:pt x="40" y="116"/>
                    <a:pt x="40" y="116"/>
                  </a:cubicBezTo>
                  <a:cubicBezTo>
                    <a:pt x="40" y="97"/>
                    <a:pt x="52" y="82"/>
                    <a:pt x="68" y="77"/>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49">
              <a:extLst>
                <a:ext uri="{FF2B5EF4-FFF2-40B4-BE49-F238E27FC236}">
                  <a16:creationId xmlns:a16="http://schemas.microsoft.com/office/drawing/2014/main" id="{661BF664-FEB2-4A82-BAB3-DAECCDB53777}"/>
                </a:ext>
              </a:extLst>
            </p:cNvPr>
            <p:cNvSpPr>
              <a:spLocks noChangeArrowheads="1"/>
            </p:cNvSpPr>
            <p:nvPr/>
          </p:nvSpPr>
          <p:spPr bwMode="auto">
            <a:xfrm>
              <a:off x="2046" y="728"/>
              <a:ext cx="507" cy="507"/>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50">
              <a:extLst>
                <a:ext uri="{FF2B5EF4-FFF2-40B4-BE49-F238E27FC236}">
                  <a16:creationId xmlns:a16="http://schemas.microsoft.com/office/drawing/2014/main" id="{A198A251-1A7E-4095-A191-CC2B16172670}"/>
                </a:ext>
              </a:extLst>
            </p:cNvPr>
            <p:cNvSpPr>
              <a:spLocks noEditPoints="1"/>
            </p:cNvSpPr>
            <p:nvPr/>
          </p:nvSpPr>
          <p:spPr bwMode="auto">
            <a:xfrm>
              <a:off x="2129" y="812"/>
              <a:ext cx="339" cy="339"/>
            </a:xfrm>
            <a:custGeom>
              <a:avLst/>
              <a:gdLst>
                <a:gd name="T0" fmla="*/ 116 w 232"/>
                <a:gd name="T1" fmla="*/ 232 h 232"/>
                <a:gd name="T2" fmla="*/ 232 w 232"/>
                <a:gd name="T3" fmla="*/ 116 h 232"/>
                <a:gd name="T4" fmla="*/ 116 w 232"/>
                <a:gd name="T5" fmla="*/ 0 h 232"/>
                <a:gd name="T6" fmla="*/ 0 w 232"/>
                <a:gd name="T7" fmla="*/ 116 h 232"/>
                <a:gd name="T8" fmla="*/ 116 w 232"/>
                <a:gd name="T9" fmla="*/ 232 h 232"/>
                <a:gd name="T10" fmla="*/ 116 w 232"/>
                <a:gd name="T11" fmla="*/ 22 h 232"/>
                <a:gd name="T12" fmla="*/ 210 w 232"/>
                <a:gd name="T13" fmla="*/ 116 h 232"/>
                <a:gd name="T14" fmla="*/ 116 w 232"/>
                <a:gd name="T15" fmla="*/ 210 h 232"/>
                <a:gd name="T16" fmla="*/ 22 w 232"/>
                <a:gd name="T17" fmla="*/ 116 h 232"/>
                <a:gd name="T18" fmla="*/ 116 w 232"/>
                <a:gd name="T19" fmla="*/ 22 h 232"/>
                <a:gd name="T20" fmla="*/ 116 w 232"/>
                <a:gd name="T21" fmla="*/ 136 h 232"/>
                <a:gd name="T22" fmla="*/ 189 w 232"/>
                <a:gd name="T23" fmla="*/ 117 h 232"/>
                <a:gd name="T24" fmla="*/ 116 w 232"/>
                <a:gd name="T25" fmla="*/ 189 h 232"/>
                <a:gd name="T26" fmla="*/ 44 w 232"/>
                <a:gd name="T27" fmla="*/ 117 h 232"/>
                <a:gd name="T28" fmla="*/ 116 w 232"/>
                <a:gd name="T29" fmla="*/ 136 h 232"/>
                <a:gd name="T30" fmla="*/ 58 w 232"/>
                <a:gd name="T31" fmla="*/ 80 h 232"/>
                <a:gd name="T32" fmla="*/ 73 w 232"/>
                <a:gd name="T33" fmla="*/ 102 h 232"/>
                <a:gd name="T34" fmla="*/ 87 w 232"/>
                <a:gd name="T35" fmla="*/ 80 h 232"/>
                <a:gd name="T36" fmla="*/ 73 w 232"/>
                <a:gd name="T37" fmla="*/ 58 h 232"/>
                <a:gd name="T38" fmla="*/ 58 w 232"/>
                <a:gd name="T39" fmla="*/ 80 h 232"/>
                <a:gd name="T40" fmla="*/ 145 w 232"/>
                <a:gd name="T41" fmla="*/ 80 h 232"/>
                <a:gd name="T42" fmla="*/ 160 w 232"/>
                <a:gd name="T43" fmla="*/ 102 h 232"/>
                <a:gd name="T44" fmla="*/ 174 w 232"/>
                <a:gd name="T45" fmla="*/ 80 h 232"/>
                <a:gd name="T46" fmla="*/ 160 w 232"/>
                <a:gd name="T47" fmla="*/ 58 h 232"/>
                <a:gd name="T48" fmla="*/ 145 w 232"/>
                <a:gd name="T49" fmla="*/ 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2" h="232">
                  <a:moveTo>
                    <a:pt x="116" y="232"/>
                  </a:moveTo>
                  <a:cubicBezTo>
                    <a:pt x="180" y="232"/>
                    <a:pt x="232" y="180"/>
                    <a:pt x="232" y="116"/>
                  </a:cubicBezTo>
                  <a:cubicBezTo>
                    <a:pt x="232" y="52"/>
                    <a:pt x="180" y="0"/>
                    <a:pt x="116" y="0"/>
                  </a:cubicBezTo>
                  <a:cubicBezTo>
                    <a:pt x="52" y="0"/>
                    <a:pt x="0" y="52"/>
                    <a:pt x="0" y="116"/>
                  </a:cubicBezTo>
                  <a:cubicBezTo>
                    <a:pt x="0" y="180"/>
                    <a:pt x="52" y="232"/>
                    <a:pt x="116" y="232"/>
                  </a:cubicBezTo>
                  <a:moveTo>
                    <a:pt x="116" y="22"/>
                  </a:moveTo>
                  <a:cubicBezTo>
                    <a:pt x="168" y="22"/>
                    <a:pt x="210" y="64"/>
                    <a:pt x="210" y="116"/>
                  </a:cubicBezTo>
                  <a:cubicBezTo>
                    <a:pt x="210" y="168"/>
                    <a:pt x="168" y="210"/>
                    <a:pt x="116" y="210"/>
                  </a:cubicBezTo>
                  <a:cubicBezTo>
                    <a:pt x="64" y="210"/>
                    <a:pt x="22" y="168"/>
                    <a:pt x="22" y="116"/>
                  </a:cubicBezTo>
                  <a:cubicBezTo>
                    <a:pt x="22" y="64"/>
                    <a:pt x="64" y="22"/>
                    <a:pt x="116" y="22"/>
                  </a:cubicBezTo>
                  <a:moveTo>
                    <a:pt x="116" y="136"/>
                  </a:moveTo>
                  <a:cubicBezTo>
                    <a:pt x="142" y="136"/>
                    <a:pt x="167" y="129"/>
                    <a:pt x="189" y="117"/>
                  </a:cubicBezTo>
                  <a:cubicBezTo>
                    <a:pt x="185" y="157"/>
                    <a:pt x="154" y="189"/>
                    <a:pt x="116" y="189"/>
                  </a:cubicBezTo>
                  <a:cubicBezTo>
                    <a:pt x="78" y="189"/>
                    <a:pt x="47" y="157"/>
                    <a:pt x="44" y="117"/>
                  </a:cubicBezTo>
                  <a:cubicBezTo>
                    <a:pt x="65" y="129"/>
                    <a:pt x="90" y="136"/>
                    <a:pt x="116" y="136"/>
                  </a:cubicBezTo>
                  <a:moveTo>
                    <a:pt x="58" y="80"/>
                  </a:moveTo>
                  <a:cubicBezTo>
                    <a:pt x="58" y="92"/>
                    <a:pt x="65" y="102"/>
                    <a:pt x="73" y="102"/>
                  </a:cubicBezTo>
                  <a:cubicBezTo>
                    <a:pt x="81" y="102"/>
                    <a:pt x="87" y="92"/>
                    <a:pt x="87" y="80"/>
                  </a:cubicBezTo>
                  <a:cubicBezTo>
                    <a:pt x="87" y="68"/>
                    <a:pt x="81" y="58"/>
                    <a:pt x="73" y="58"/>
                  </a:cubicBezTo>
                  <a:cubicBezTo>
                    <a:pt x="65" y="58"/>
                    <a:pt x="58" y="68"/>
                    <a:pt x="58" y="80"/>
                  </a:cubicBezTo>
                  <a:moveTo>
                    <a:pt x="145" y="80"/>
                  </a:moveTo>
                  <a:cubicBezTo>
                    <a:pt x="145" y="92"/>
                    <a:pt x="152" y="102"/>
                    <a:pt x="160" y="102"/>
                  </a:cubicBezTo>
                  <a:cubicBezTo>
                    <a:pt x="168" y="102"/>
                    <a:pt x="174" y="92"/>
                    <a:pt x="174" y="80"/>
                  </a:cubicBezTo>
                  <a:cubicBezTo>
                    <a:pt x="174" y="68"/>
                    <a:pt x="168" y="58"/>
                    <a:pt x="160" y="58"/>
                  </a:cubicBezTo>
                  <a:cubicBezTo>
                    <a:pt x="152" y="58"/>
                    <a:pt x="145" y="68"/>
                    <a:pt x="145" y="8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51">
              <a:extLst>
                <a:ext uri="{FF2B5EF4-FFF2-40B4-BE49-F238E27FC236}">
                  <a16:creationId xmlns:a16="http://schemas.microsoft.com/office/drawing/2014/main" id="{FE8F025E-ADA0-4583-9547-661A6173BF68}"/>
                </a:ext>
              </a:extLst>
            </p:cNvPr>
            <p:cNvSpPr>
              <a:spLocks/>
            </p:cNvSpPr>
            <p:nvPr/>
          </p:nvSpPr>
          <p:spPr bwMode="auto">
            <a:xfrm>
              <a:off x="2797" y="2671"/>
              <a:ext cx="51" cy="51"/>
            </a:xfrm>
            <a:custGeom>
              <a:avLst/>
              <a:gdLst>
                <a:gd name="T0" fmla="*/ 12 w 35"/>
                <a:gd name="T1" fmla="*/ 3 h 35"/>
                <a:gd name="T2" fmla="*/ 32 w 35"/>
                <a:gd name="T3" fmla="*/ 12 h 35"/>
                <a:gd name="T4" fmla="*/ 22 w 35"/>
                <a:gd name="T5" fmla="*/ 32 h 35"/>
                <a:gd name="T6" fmla="*/ 2 w 35"/>
                <a:gd name="T7" fmla="*/ 22 h 35"/>
                <a:gd name="T8" fmla="*/ 12 w 35"/>
                <a:gd name="T9" fmla="*/ 3 h 35"/>
              </a:gdLst>
              <a:ahLst/>
              <a:cxnLst>
                <a:cxn ang="0">
                  <a:pos x="T0" y="T1"/>
                </a:cxn>
                <a:cxn ang="0">
                  <a:pos x="T2" y="T3"/>
                </a:cxn>
                <a:cxn ang="0">
                  <a:pos x="T4" y="T5"/>
                </a:cxn>
                <a:cxn ang="0">
                  <a:pos x="T6" y="T7"/>
                </a:cxn>
                <a:cxn ang="0">
                  <a:pos x="T8" y="T9"/>
                </a:cxn>
              </a:cxnLst>
              <a:rect l="0" t="0" r="r" b="b"/>
              <a:pathLst>
                <a:path w="35" h="35">
                  <a:moveTo>
                    <a:pt x="12" y="3"/>
                  </a:moveTo>
                  <a:cubicBezTo>
                    <a:pt x="20" y="0"/>
                    <a:pt x="29" y="4"/>
                    <a:pt x="32" y="12"/>
                  </a:cubicBezTo>
                  <a:cubicBezTo>
                    <a:pt x="35" y="20"/>
                    <a:pt x="30" y="29"/>
                    <a:pt x="22" y="32"/>
                  </a:cubicBezTo>
                  <a:cubicBezTo>
                    <a:pt x="14" y="35"/>
                    <a:pt x="5" y="31"/>
                    <a:pt x="2" y="22"/>
                  </a:cubicBezTo>
                  <a:cubicBezTo>
                    <a:pt x="0" y="14"/>
                    <a:pt x="4" y="5"/>
                    <a:pt x="1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52">
              <a:extLst>
                <a:ext uri="{FF2B5EF4-FFF2-40B4-BE49-F238E27FC236}">
                  <a16:creationId xmlns:a16="http://schemas.microsoft.com/office/drawing/2014/main" id="{66F995EA-299E-469F-BA90-DB0D8D9045AC}"/>
                </a:ext>
              </a:extLst>
            </p:cNvPr>
            <p:cNvSpPr>
              <a:spLocks/>
            </p:cNvSpPr>
            <p:nvPr/>
          </p:nvSpPr>
          <p:spPr bwMode="auto">
            <a:xfrm>
              <a:off x="2747" y="2610"/>
              <a:ext cx="125" cy="83"/>
            </a:xfrm>
            <a:custGeom>
              <a:avLst/>
              <a:gdLst>
                <a:gd name="T0" fmla="*/ 74 w 85"/>
                <a:gd name="T1" fmla="*/ 12 h 57"/>
                <a:gd name="T2" fmla="*/ 73 w 85"/>
                <a:gd name="T3" fmla="*/ 11 h 57"/>
                <a:gd name="T4" fmla="*/ 72 w 85"/>
                <a:gd name="T5" fmla="*/ 11 h 57"/>
                <a:gd name="T6" fmla="*/ 72 w 85"/>
                <a:gd name="T7" fmla="*/ 11 h 57"/>
                <a:gd name="T8" fmla="*/ 6 w 85"/>
                <a:gd name="T9" fmla="*/ 35 h 57"/>
                <a:gd name="T10" fmla="*/ 5 w 85"/>
                <a:gd name="T11" fmla="*/ 38 h 57"/>
                <a:gd name="T12" fmla="*/ 3 w 85"/>
                <a:gd name="T13" fmla="*/ 42 h 57"/>
                <a:gd name="T14" fmla="*/ 7 w 85"/>
                <a:gd name="T15" fmla="*/ 55 h 57"/>
                <a:gd name="T16" fmla="*/ 20 w 85"/>
                <a:gd name="T17" fmla="*/ 51 h 57"/>
                <a:gd name="T18" fmla="*/ 24 w 85"/>
                <a:gd name="T19" fmla="*/ 44 h 57"/>
                <a:gd name="T20" fmla="*/ 66 w 85"/>
                <a:gd name="T21" fmla="*/ 29 h 57"/>
                <a:gd name="T22" fmla="*/ 70 w 85"/>
                <a:gd name="T23" fmla="*/ 31 h 57"/>
                <a:gd name="T24" fmla="*/ 83 w 85"/>
                <a:gd name="T25" fmla="*/ 27 h 57"/>
                <a:gd name="T26" fmla="*/ 84 w 85"/>
                <a:gd name="T27" fmla="*/ 20 h 57"/>
                <a:gd name="T28" fmla="*/ 79 w 85"/>
                <a:gd name="T29" fmla="*/ 14 h 57"/>
                <a:gd name="T30" fmla="*/ 74 w 85"/>
                <a:gd name="T31"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57">
                  <a:moveTo>
                    <a:pt x="74" y="12"/>
                  </a:moveTo>
                  <a:cubicBezTo>
                    <a:pt x="74" y="11"/>
                    <a:pt x="74" y="11"/>
                    <a:pt x="73" y="11"/>
                  </a:cubicBezTo>
                  <a:cubicBezTo>
                    <a:pt x="72" y="11"/>
                    <a:pt x="72" y="11"/>
                    <a:pt x="72" y="11"/>
                  </a:cubicBezTo>
                  <a:cubicBezTo>
                    <a:pt x="72" y="11"/>
                    <a:pt x="72" y="11"/>
                    <a:pt x="72" y="11"/>
                  </a:cubicBezTo>
                  <a:cubicBezTo>
                    <a:pt x="47" y="0"/>
                    <a:pt x="18" y="11"/>
                    <a:pt x="6" y="35"/>
                  </a:cubicBezTo>
                  <a:cubicBezTo>
                    <a:pt x="5" y="38"/>
                    <a:pt x="5" y="38"/>
                    <a:pt x="5" y="38"/>
                  </a:cubicBezTo>
                  <a:cubicBezTo>
                    <a:pt x="3" y="42"/>
                    <a:pt x="3" y="42"/>
                    <a:pt x="3" y="42"/>
                  </a:cubicBezTo>
                  <a:cubicBezTo>
                    <a:pt x="0" y="47"/>
                    <a:pt x="2" y="53"/>
                    <a:pt x="7" y="55"/>
                  </a:cubicBezTo>
                  <a:cubicBezTo>
                    <a:pt x="12" y="57"/>
                    <a:pt x="18" y="55"/>
                    <a:pt x="20" y="51"/>
                  </a:cubicBezTo>
                  <a:cubicBezTo>
                    <a:pt x="24" y="44"/>
                    <a:pt x="24" y="44"/>
                    <a:pt x="24" y="44"/>
                  </a:cubicBezTo>
                  <a:cubicBezTo>
                    <a:pt x="31" y="28"/>
                    <a:pt x="50" y="22"/>
                    <a:pt x="66" y="29"/>
                  </a:cubicBezTo>
                  <a:cubicBezTo>
                    <a:pt x="70" y="31"/>
                    <a:pt x="70" y="31"/>
                    <a:pt x="70" y="31"/>
                  </a:cubicBezTo>
                  <a:cubicBezTo>
                    <a:pt x="75" y="34"/>
                    <a:pt x="81" y="32"/>
                    <a:pt x="83" y="27"/>
                  </a:cubicBezTo>
                  <a:cubicBezTo>
                    <a:pt x="85" y="25"/>
                    <a:pt x="85" y="22"/>
                    <a:pt x="84" y="20"/>
                  </a:cubicBezTo>
                  <a:cubicBezTo>
                    <a:pt x="83" y="17"/>
                    <a:pt x="81" y="15"/>
                    <a:pt x="79" y="14"/>
                  </a:cubicBezTo>
                  <a:lnTo>
                    <a:pt x="7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53">
              <a:extLst>
                <a:ext uri="{FF2B5EF4-FFF2-40B4-BE49-F238E27FC236}">
                  <a16:creationId xmlns:a16="http://schemas.microsoft.com/office/drawing/2014/main" id="{D15A9831-B149-48F8-A9D8-71FD7C0E5E2C}"/>
                </a:ext>
              </a:extLst>
            </p:cNvPr>
            <p:cNvSpPr>
              <a:spLocks/>
            </p:cNvSpPr>
            <p:nvPr/>
          </p:nvSpPr>
          <p:spPr bwMode="auto">
            <a:xfrm>
              <a:off x="2704" y="2557"/>
              <a:ext cx="188" cy="114"/>
            </a:xfrm>
            <a:custGeom>
              <a:avLst/>
              <a:gdLst>
                <a:gd name="T0" fmla="*/ 123 w 129"/>
                <a:gd name="T1" fmla="*/ 21 h 78"/>
                <a:gd name="T2" fmla="*/ 119 w 129"/>
                <a:gd name="T3" fmla="*/ 19 h 78"/>
                <a:gd name="T4" fmla="*/ 119 w 129"/>
                <a:gd name="T5" fmla="*/ 19 h 78"/>
                <a:gd name="T6" fmla="*/ 115 w 129"/>
                <a:gd name="T7" fmla="*/ 17 h 78"/>
                <a:gd name="T8" fmla="*/ 114 w 129"/>
                <a:gd name="T9" fmla="*/ 16 h 78"/>
                <a:gd name="T10" fmla="*/ 6 w 129"/>
                <a:gd name="T11" fmla="*/ 56 h 78"/>
                <a:gd name="T12" fmla="*/ 6 w 129"/>
                <a:gd name="T13" fmla="*/ 57 h 78"/>
                <a:gd name="T14" fmla="*/ 2 w 129"/>
                <a:gd name="T15" fmla="*/ 64 h 78"/>
                <a:gd name="T16" fmla="*/ 6 w 129"/>
                <a:gd name="T17" fmla="*/ 76 h 78"/>
                <a:gd name="T18" fmla="*/ 18 w 129"/>
                <a:gd name="T19" fmla="*/ 72 h 78"/>
                <a:gd name="T20" fmla="*/ 22 w 129"/>
                <a:gd name="T21" fmla="*/ 65 h 78"/>
                <a:gd name="T22" fmla="*/ 22 w 129"/>
                <a:gd name="T23" fmla="*/ 65 h 78"/>
                <a:gd name="T24" fmla="*/ 109 w 129"/>
                <a:gd name="T25" fmla="*/ 34 h 78"/>
                <a:gd name="T26" fmla="*/ 115 w 129"/>
                <a:gd name="T27" fmla="*/ 37 h 78"/>
                <a:gd name="T28" fmla="*/ 127 w 129"/>
                <a:gd name="T29" fmla="*/ 33 h 78"/>
                <a:gd name="T30" fmla="*/ 123 w 129"/>
                <a:gd name="T31" fmla="*/ 2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78">
                  <a:moveTo>
                    <a:pt x="123" y="21"/>
                  </a:moveTo>
                  <a:cubicBezTo>
                    <a:pt x="119" y="19"/>
                    <a:pt x="119" y="19"/>
                    <a:pt x="119" y="19"/>
                  </a:cubicBezTo>
                  <a:cubicBezTo>
                    <a:pt x="119" y="19"/>
                    <a:pt x="119" y="19"/>
                    <a:pt x="119" y="19"/>
                  </a:cubicBezTo>
                  <a:cubicBezTo>
                    <a:pt x="115" y="17"/>
                    <a:pt x="115" y="17"/>
                    <a:pt x="115" y="17"/>
                  </a:cubicBezTo>
                  <a:cubicBezTo>
                    <a:pt x="115" y="17"/>
                    <a:pt x="114" y="16"/>
                    <a:pt x="114" y="16"/>
                  </a:cubicBezTo>
                  <a:cubicBezTo>
                    <a:pt x="73" y="0"/>
                    <a:pt x="26" y="17"/>
                    <a:pt x="6" y="56"/>
                  </a:cubicBezTo>
                  <a:cubicBezTo>
                    <a:pt x="6" y="57"/>
                    <a:pt x="6" y="57"/>
                    <a:pt x="6" y="57"/>
                  </a:cubicBezTo>
                  <a:cubicBezTo>
                    <a:pt x="2" y="64"/>
                    <a:pt x="2" y="64"/>
                    <a:pt x="2" y="64"/>
                  </a:cubicBezTo>
                  <a:cubicBezTo>
                    <a:pt x="0" y="69"/>
                    <a:pt x="2" y="74"/>
                    <a:pt x="6" y="76"/>
                  </a:cubicBezTo>
                  <a:cubicBezTo>
                    <a:pt x="11" y="78"/>
                    <a:pt x="16" y="77"/>
                    <a:pt x="18" y="72"/>
                  </a:cubicBezTo>
                  <a:cubicBezTo>
                    <a:pt x="22" y="65"/>
                    <a:pt x="22" y="65"/>
                    <a:pt x="22" y="65"/>
                  </a:cubicBezTo>
                  <a:cubicBezTo>
                    <a:pt x="22" y="65"/>
                    <a:pt x="22" y="65"/>
                    <a:pt x="22" y="65"/>
                  </a:cubicBezTo>
                  <a:cubicBezTo>
                    <a:pt x="38" y="33"/>
                    <a:pt x="77" y="19"/>
                    <a:pt x="109" y="34"/>
                  </a:cubicBezTo>
                  <a:cubicBezTo>
                    <a:pt x="115" y="37"/>
                    <a:pt x="115" y="37"/>
                    <a:pt x="115" y="37"/>
                  </a:cubicBezTo>
                  <a:cubicBezTo>
                    <a:pt x="120" y="39"/>
                    <a:pt x="125" y="37"/>
                    <a:pt x="127" y="33"/>
                  </a:cubicBezTo>
                  <a:cubicBezTo>
                    <a:pt x="129" y="28"/>
                    <a:pt x="127" y="23"/>
                    <a:pt x="123" y="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54">
              <a:extLst>
                <a:ext uri="{FF2B5EF4-FFF2-40B4-BE49-F238E27FC236}">
                  <a16:creationId xmlns:a16="http://schemas.microsoft.com/office/drawing/2014/main" id="{72CB85B0-15AE-43B0-9AA5-22FF622F0361}"/>
                </a:ext>
              </a:extLst>
            </p:cNvPr>
            <p:cNvSpPr>
              <a:spLocks noChangeArrowheads="1"/>
            </p:cNvSpPr>
            <p:nvPr/>
          </p:nvSpPr>
          <p:spPr bwMode="auto">
            <a:xfrm>
              <a:off x="2416" y="3103"/>
              <a:ext cx="514" cy="514"/>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55">
              <a:extLst>
                <a:ext uri="{FF2B5EF4-FFF2-40B4-BE49-F238E27FC236}">
                  <a16:creationId xmlns:a16="http://schemas.microsoft.com/office/drawing/2014/main" id="{136517BC-D96C-4162-B58A-47C75890C9FC}"/>
                </a:ext>
              </a:extLst>
            </p:cNvPr>
            <p:cNvSpPr>
              <a:spLocks noEditPoints="1"/>
            </p:cNvSpPr>
            <p:nvPr/>
          </p:nvSpPr>
          <p:spPr bwMode="auto">
            <a:xfrm>
              <a:off x="2492" y="3188"/>
              <a:ext cx="358" cy="349"/>
            </a:xfrm>
            <a:custGeom>
              <a:avLst/>
              <a:gdLst>
                <a:gd name="T0" fmla="*/ 144 w 245"/>
                <a:gd name="T1" fmla="*/ 2 h 239"/>
                <a:gd name="T2" fmla="*/ 105 w 245"/>
                <a:gd name="T3" fmla="*/ 2 h 239"/>
                <a:gd name="T4" fmla="*/ 136 w 245"/>
                <a:gd name="T5" fmla="*/ 236 h 239"/>
                <a:gd name="T6" fmla="*/ 216 w 245"/>
                <a:gd name="T7" fmla="*/ 164 h 239"/>
                <a:gd name="T8" fmla="*/ 187 w 245"/>
                <a:gd name="T9" fmla="*/ 152 h 239"/>
                <a:gd name="T10" fmla="*/ 182 w 245"/>
                <a:gd name="T11" fmla="*/ 203 h 239"/>
                <a:gd name="T12" fmla="*/ 45 w 245"/>
                <a:gd name="T13" fmla="*/ 57 h 239"/>
                <a:gd name="T14" fmla="*/ 45 w 245"/>
                <a:gd name="T15" fmla="*/ 109 h 239"/>
                <a:gd name="T16" fmla="*/ 53 w 245"/>
                <a:gd name="T17" fmla="*/ 102 h 239"/>
                <a:gd name="T18" fmla="*/ 65 w 245"/>
                <a:gd name="T19" fmla="*/ 107 h 239"/>
                <a:gd name="T20" fmla="*/ 74 w 245"/>
                <a:gd name="T21" fmla="*/ 129 h 239"/>
                <a:gd name="T22" fmla="*/ 87 w 245"/>
                <a:gd name="T23" fmla="*/ 143 h 239"/>
                <a:gd name="T24" fmla="*/ 88 w 245"/>
                <a:gd name="T25" fmla="*/ 172 h 239"/>
                <a:gd name="T26" fmla="*/ 94 w 245"/>
                <a:gd name="T27" fmla="*/ 199 h 239"/>
                <a:gd name="T28" fmla="*/ 105 w 245"/>
                <a:gd name="T29" fmla="*/ 210 h 239"/>
                <a:gd name="T30" fmla="*/ 124 w 245"/>
                <a:gd name="T31" fmla="*/ 177 h 239"/>
                <a:gd name="T32" fmla="*/ 139 w 245"/>
                <a:gd name="T33" fmla="*/ 136 h 239"/>
                <a:gd name="T34" fmla="*/ 114 w 245"/>
                <a:gd name="T35" fmla="*/ 132 h 239"/>
                <a:gd name="T36" fmla="*/ 91 w 245"/>
                <a:gd name="T37" fmla="*/ 130 h 239"/>
                <a:gd name="T38" fmla="*/ 77 w 245"/>
                <a:gd name="T39" fmla="*/ 123 h 239"/>
                <a:gd name="T40" fmla="*/ 86 w 245"/>
                <a:gd name="T41" fmla="*/ 113 h 239"/>
                <a:gd name="T42" fmla="*/ 88 w 245"/>
                <a:gd name="T43" fmla="*/ 107 h 239"/>
                <a:gd name="T44" fmla="*/ 72 w 245"/>
                <a:gd name="T45" fmla="*/ 95 h 239"/>
                <a:gd name="T46" fmla="*/ 119 w 245"/>
                <a:gd name="T47" fmla="*/ 115 h 239"/>
                <a:gd name="T48" fmla="*/ 122 w 245"/>
                <a:gd name="T49" fmla="*/ 104 h 239"/>
                <a:gd name="T50" fmla="*/ 132 w 245"/>
                <a:gd name="T51" fmla="*/ 68 h 239"/>
                <a:gd name="T52" fmla="*/ 137 w 245"/>
                <a:gd name="T53" fmla="*/ 59 h 239"/>
                <a:gd name="T54" fmla="*/ 145 w 245"/>
                <a:gd name="T55" fmla="*/ 50 h 239"/>
                <a:gd name="T56" fmla="*/ 128 w 245"/>
                <a:gd name="T57" fmla="*/ 44 h 239"/>
                <a:gd name="T58" fmla="*/ 111 w 245"/>
                <a:gd name="T59" fmla="*/ 43 h 239"/>
                <a:gd name="T60" fmla="*/ 96 w 245"/>
                <a:gd name="T61" fmla="*/ 48 h 239"/>
                <a:gd name="T62" fmla="*/ 116 w 245"/>
                <a:gd name="T63" fmla="*/ 31 h 239"/>
                <a:gd name="T64" fmla="*/ 108 w 245"/>
                <a:gd name="T65" fmla="*/ 24 h 239"/>
                <a:gd name="T66" fmla="*/ 104 w 245"/>
                <a:gd name="T67" fmla="*/ 20 h 239"/>
                <a:gd name="T68" fmla="*/ 134 w 245"/>
                <a:gd name="T69" fmla="*/ 27 h 239"/>
                <a:gd name="T70" fmla="*/ 164 w 245"/>
                <a:gd name="T71" fmla="*/ 29 h 239"/>
                <a:gd name="T72" fmla="*/ 167 w 245"/>
                <a:gd name="T73" fmla="*/ 44 h 239"/>
                <a:gd name="T74" fmla="*/ 179 w 245"/>
                <a:gd name="T75" fmla="*/ 52 h 239"/>
                <a:gd name="T76" fmla="*/ 194 w 245"/>
                <a:gd name="T77" fmla="*/ 51 h 239"/>
                <a:gd name="T78" fmla="*/ 207 w 245"/>
                <a:gd name="T79" fmla="*/ 59 h 239"/>
                <a:gd name="T80" fmla="*/ 198 w 245"/>
                <a:gd name="T81" fmla="*/ 94 h 239"/>
                <a:gd name="T82" fmla="*/ 221 w 245"/>
                <a:gd name="T83" fmla="*/ 12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5" h="239">
                  <a:moveTo>
                    <a:pt x="241" y="104"/>
                  </a:moveTo>
                  <a:cubicBezTo>
                    <a:pt x="239" y="84"/>
                    <a:pt x="231" y="66"/>
                    <a:pt x="220" y="50"/>
                  </a:cubicBezTo>
                  <a:cubicBezTo>
                    <a:pt x="201" y="24"/>
                    <a:pt x="175" y="8"/>
                    <a:pt x="144" y="2"/>
                  </a:cubicBezTo>
                  <a:cubicBezTo>
                    <a:pt x="137" y="1"/>
                    <a:pt x="131" y="1"/>
                    <a:pt x="124" y="0"/>
                  </a:cubicBezTo>
                  <a:cubicBezTo>
                    <a:pt x="123" y="0"/>
                    <a:pt x="123" y="0"/>
                    <a:pt x="123" y="0"/>
                  </a:cubicBezTo>
                  <a:cubicBezTo>
                    <a:pt x="117" y="1"/>
                    <a:pt x="111" y="1"/>
                    <a:pt x="105" y="2"/>
                  </a:cubicBezTo>
                  <a:cubicBezTo>
                    <a:pt x="44" y="11"/>
                    <a:pt x="0" y="69"/>
                    <a:pt x="7" y="131"/>
                  </a:cubicBezTo>
                  <a:cubicBezTo>
                    <a:pt x="10" y="160"/>
                    <a:pt x="23" y="185"/>
                    <a:pt x="44" y="205"/>
                  </a:cubicBezTo>
                  <a:cubicBezTo>
                    <a:pt x="70" y="229"/>
                    <a:pt x="101" y="239"/>
                    <a:pt x="136" y="236"/>
                  </a:cubicBezTo>
                  <a:cubicBezTo>
                    <a:pt x="163" y="233"/>
                    <a:pt x="186" y="222"/>
                    <a:pt x="206" y="203"/>
                  </a:cubicBezTo>
                  <a:cubicBezTo>
                    <a:pt x="234" y="176"/>
                    <a:pt x="245" y="142"/>
                    <a:pt x="241" y="104"/>
                  </a:cubicBezTo>
                  <a:moveTo>
                    <a:pt x="216" y="164"/>
                  </a:moveTo>
                  <a:cubicBezTo>
                    <a:pt x="213" y="159"/>
                    <a:pt x="209" y="151"/>
                    <a:pt x="208" y="145"/>
                  </a:cubicBezTo>
                  <a:cubicBezTo>
                    <a:pt x="205" y="136"/>
                    <a:pt x="199" y="145"/>
                    <a:pt x="199" y="151"/>
                  </a:cubicBezTo>
                  <a:cubicBezTo>
                    <a:pt x="198" y="157"/>
                    <a:pt x="194" y="161"/>
                    <a:pt x="187" y="152"/>
                  </a:cubicBezTo>
                  <a:cubicBezTo>
                    <a:pt x="179" y="144"/>
                    <a:pt x="177" y="145"/>
                    <a:pt x="175" y="145"/>
                  </a:cubicBezTo>
                  <a:cubicBezTo>
                    <a:pt x="172" y="145"/>
                    <a:pt x="168" y="151"/>
                    <a:pt x="169" y="179"/>
                  </a:cubicBezTo>
                  <a:cubicBezTo>
                    <a:pt x="170" y="198"/>
                    <a:pt x="177" y="201"/>
                    <a:pt x="182" y="203"/>
                  </a:cubicBezTo>
                  <a:cubicBezTo>
                    <a:pt x="173" y="209"/>
                    <a:pt x="162" y="214"/>
                    <a:pt x="150" y="217"/>
                  </a:cubicBezTo>
                  <a:cubicBezTo>
                    <a:pt x="104" y="229"/>
                    <a:pt x="57" y="208"/>
                    <a:pt x="35" y="166"/>
                  </a:cubicBezTo>
                  <a:cubicBezTo>
                    <a:pt x="15" y="126"/>
                    <a:pt x="25" y="82"/>
                    <a:pt x="45" y="57"/>
                  </a:cubicBezTo>
                  <a:cubicBezTo>
                    <a:pt x="46" y="62"/>
                    <a:pt x="47" y="66"/>
                    <a:pt x="47" y="70"/>
                  </a:cubicBezTo>
                  <a:cubicBezTo>
                    <a:pt x="48" y="80"/>
                    <a:pt x="47" y="91"/>
                    <a:pt x="45" y="102"/>
                  </a:cubicBezTo>
                  <a:cubicBezTo>
                    <a:pt x="45" y="104"/>
                    <a:pt x="45" y="107"/>
                    <a:pt x="45" y="109"/>
                  </a:cubicBezTo>
                  <a:cubicBezTo>
                    <a:pt x="46" y="110"/>
                    <a:pt x="48" y="112"/>
                    <a:pt x="49" y="112"/>
                  </a:cubicBezTo>
                  <a:cubicBezTo>
                    <a:pt x="50" y="112"/>
                    <a:pt x="52" y="110"/>
                    <a:pt x="52" y="109"/>
                  </a:cubicBezTo>
                  <a:cubicBezTo>
                    <a:pt x="53" y="107"/>
                    <a:pt x="53" y="104"/>
                    <a:pt x="53" y="102"/>
                  </a:cubicBezTo>
                  <a:cubicBezTo>
                    <a:pt x="53" y="101"/>
                    <a:pt x="53" y="99"/>
                    <a:pt x="53" y="96"/>
                  </a:cubicBezTo>
                  <a:cubicBezTo>
                    <a:pt x="55" y="98"/>
                    <a:pt x="56" y="99"/>
                    <a:pt x="57" y="100"/>
                  </a:cubicBezTo>
                  <a:cubicBezTo>
                    <a:pt x="60" y="102"/>
                    <a:pt x="62" y="105"/>
                    <a:pt x="65" y="107"/>
                  </a:cubicBezTo>
                  <a:cubicBezTo>
                    <a:pt x="66" y="109"/>
                    <a:pt x="67" y="110"/>
                    <a:pt x="67" y="112"/>
                  </a:cubicBezTo>
                  <a:cubicBezTo>
                    <a:pt x="67" y="115"/>
                    <a:pt x="68" y="117"/>
                    <a:pt x="70" y="120"/>
                  </a:cubicBezTo>
                  <a:cubicBezTo>
                    <a:pt x="72" y="122"/>
                    <a:pt x="72" y="126"/>
                    <a:pt x="74" y="129"/>
                  </a:cubicBezTo>
                  <a:cubicBezTo>
                    <a:pt x="74" y="130"/>
                    <a:pt x="74" y="132"/>
                    <a:pt x="75" y="133"/>
                  </a:cubicBezTo>
                  <a:cubicBezTo>
                    <a:pt x="76" y="136"/>
                    <a:pt x="78" y="138"/>
                    <a:pt x="81" y="138"/>
                  </a:cubicBezTo>
                  <a:cubicBezTo>
                    <a:pt x="85" y="138"/>
                    <a:pt x="86" y="140"/>
                    <a:pt x="87" y="143"/>
                  </a:cubicBezTo>
                  <a:cubicBezTo>
                    <a:pt x="86" y="143"/>
                    <a:pt x="85" y="144"/>
                    <a:pt x="84" y="144"/>
                  </a:cubicBezTo>
                  <a:cubicBezTo>
                    <a:pt x="80" y="144"/>
                    <a:pt x="78" y="146"/>
                    <a:pt x="78" y="150"/>
                  </a:cubicBezTo>
                  <a:cubicBezTo>
                    <a:pt x="78" y="159"/>
                    <a:pt x="81" y="166"/>
                    <a:pt x="88" y="172"/>
                  </a:cubicBezTo>
                  <a:cubicBezTo>
                    <a:pt x="89" y="174"/>
                    <a:pt x="91" y="176"/>
                    <a:pt x="93" y="177"/>
                  </a:cubicBezTo>
                  <a:cubicBezTo>
                    <a:pt x="97" y="181"/>
                    <a:pt x="98" y="186"/>
                    <a:pt x="96" y="191"/>
                  </a:cubicBezTo>
                  <a:cubicBezTo>
                    <a:pt x="96" y="194"/>
                    <a:pt x="94" y="196"/>
                    <a:pt x="94" y="199"/>
                  </a:cubicBezTo>
                  <a:cubicBezTo>
                    <a:pt x="93" y="201"/>
                    <a:pt x="93" y="204"/>
                    <a:pt x="94" y="207"/>
                  </a:cubicBezTo>
                  <a:cubicBezTo>
                    <a:pt x="95" y="210"/>
                    <a:pt x="94" y="216"/>
                    <a:pt x="97" y="215"/>
                  </a:cubicBezTo>
                  <a:cubicBezTo>
                    <a:pt x="102" y="214"/>
                    <a:pt x="105" y="215"/>
                    <a:pt x="105" y="210"/>
                  </a:cubicBezTo>
                  <a:cubicBezTo>
                    <a:pt x="106" y="209"/>
                    <a:pt x="105" y="208"/>
                    <a:pt x="105" y="207"/>
                  </a:cubicBezTo>
                  <a:cubicBezTo>
                    <a:pt x="104" y="202"/>
                    <a:pt x="110" y="187"/>
                    <a:pt x="114" y="185"/>
                  </a:cubicBezTo>
                  <a:cubicBezTo>
                    <a:pt x="118" y="182"/>
                    <a:pt x="121" y="180"/>
                    <a:pt x="124" y="177"/>
                  </a:cubicBezTo>
                  <a:cubicBezTo>
                    <a:pt x="129" y="173"/>
                    <a:pt x="131" y="168"/>
                    <a:pt x="129" y="163"/>
                  </a:cubicBezTo>
                  <a:cubicBezTo>
                    <a:pt x="127" y="157"/>
                    <a:pt x="129" y="153"/>
                    <a:pt x="133" y="149"/>
                  </a:cubicBezTo>
                  <a:cubicBezTo>
                    <a:pt x="137" y="146"/>
                    <a:pt x="140" y="142"/>
                    <a:pt x="139" y="136"/>
                  </a:cubicBezTo>
                  <a:cubicBezTo>
                    <a:pt x="139" y="130"/>
                    <a:pt x="136" y="126"/>
                    <a:pt x="131" y="127"/>
                  </a:cubicBezTo>
                  <a:cubicBezTo>
                    <a:pt x="128" y="127"/>
                    <a:pt x="126" y="128"/>
                    <a:pt x="124" y="129"/>
                  </a:cubicBezTo>
                  <a:cubicBezTo>
                    <a:pt x="121" y="130"/>
                    <a:pt x="117" y="132"/>
                    <a:pt x="114" y="132"/>
                  </a:cubicBezTo>
                  <a:cubicBezTo>
                    <a:pt x="109" y="133"/>
                    <a:pt x="106" y="130"/>
                    <a:pt x="104" y="126"/>
                  </a:cubicBezTo>
                  <a:cubicBezTo>
                    <a:pt x="102" y="123"/>
                    <a:pt x="102" y="123"/>
                    <a:pt x="99" y="125"/>
                  </a:cubicBezTo>
                  <a:cubicBezTo>
                    <a:pt x="96" y="127"/>
                    <a:pt x="94" y="128"/>
                    <a:pt x="91" y="130"/>
                  </a:cubicBezTo>
                  <a:cubicBezTo>
                    <a:pt x="89" y="131"/>
                    <a:pt x="87" y="131"/>
                    <a:pt x="85" y="128"/>
                  </a:cubicBezTo>
                  <a:cubicBezTo>
                    <a:pt x="84" y="127"/>
                    <a:pt x="82" y="126"/>
                    <a:pt x="80" y="125"/>
                  </a:cubicBezTo>
                  <a:cubicBezTo>
                    <a:pt x="79" y="124"/>
                    <a:pt x="78" y="124"/>
                    <a:pt x="77" y="123"/>
                  </a:cubicBezTo>
                  <a:cubicBezTo>
                    <a:pt x="76" y="122"/>
                    <a:pt x="74" y="120"/>
                    <a:pt x="74" y="119"/>
                  </a:cubicBezTo>
                  <a:cubicBezTo>
                    <a:pt x="74" y="118"/>
                    <a:pt x="76" y="116"/>
                    <a:pt x="78" y="115"/>
                  </a:cubicBezTo>
                  <a:cubicBezTo>
                    <a:pt x="80" y="114"/>
                    <a:pt x="83" y="114"/>
                    <a:pt x="86" y="113"/>
                  </a:cubicBezTo>
                  <a:cubicBezTo>
                    <a:pt x="87" y="113"/>
                    <a:pt x="89" y="113"/>
                    <a:pt x="90" y="112"/>
                  </a:cubicBezTo>
                  <a:cubicBezTo>
                    <a:pt x="92" y="111"/>
                    <a:pt x="92" y="110"/>
                    <a:pt x="91" y="109"/>
                  </a:cubicBezTo>
                  <a:cubicBezTo>
                    <a:pt x="90" y="108"/>
                    <a:pt x="89" y="108"/>
                    <a:pt x="88" y="107"/>
                  </a:cubicBezTo>
                  <a:cubicBezTo>
                    <a:pt x="84" y="106"/>
                    <a:pt x="80" y="104"/>
                    <a:pt x="75" y="102"/>
                  </a:cubicBezTo>
                  <a:cubicBezTo>
                    <a:pt x="74" y="102"/>
                    <a:pt x="73" y="101"/>
                    <a:pt x="72" y="101"/>
                  </a:cubicBezTo>
                  <a:cubicBezTo>
                    <a:pt x="70" y="99"/>
                    <a:pt x="69" y="97"/>
                    <a:pt x="72" y="95"/>
                  </a:cubicBezTo>
                  <a:cubicBezTo>
                    <a:pt x="81" y="86"/>
                    <a:pt x="93" y="84"/>
                    <a:pt x="103" y="95"/>
                  </a:cubicBezTo>
                  <a:cubicBezTo>
                    <a:pt x="106" y="99"/>
                    <a:pt x="108" y="103"/>
                    <a:pt x="111" y="107"/>
                  </a:cubicBezTo>
                  <a:cubicBezTo>
                    <a:pt x="113" y="110"/>
                    <a:pt x="116" y="112"/>
                    <a:pt x="119" y="115"/>
                  </a:cubicBezTo>
                  <a:cubicBezTo>
                    <a:pt x="120" y="115"/>
                    <a:pt x="123" y="116"/>
                    <a:pt x="124" y="115"/>
                  </a:cubicBezTo>
                  <a:cubicBezTo>
                    <a:pt x="126" y="114"/>
                    <a:pt x="126" y="111"/>
                    <a:pt x="125" y="109"/>
                  </a:cubicBezTo>
                  <a:cubicBezTo>
                    <a:pt x="124" y="107"/>
                    <a:pt x="123" y="106"/>
                    <a:pt x="122" y="104"/>
                  </a:cubicBezTo>
                  <a:cubicBezTo>
                    <a:pt x="116" y="97"/>
                    <a:pt x="117" y="82"/>
                    <a:pt x="128" y="76"/>
                  </a:cubicBezTo>
                  <a:cubicBezTo>
                    <a:pt x="131" y="74"/>
                    <a:pt x="135" y="72"/>
                    <a:pt x="137" y="67"/>
                  </a:cubicBezTo>
                  <a:cubicBezTo>
                    <a:pt x="135" y="68"/>
                    <a:pt x="133" y="68"/>
                    <a:pt x="132" y="68"/>
                  </a:cubicBezTo>
                  <a:cubicBezTo>
                    <a:pt x="123" y="71"/>
                    <a:pt x="129" y="65"/>
                    <a:pt x="133" y="64"/>
                  </a:cubicBezTo>
                  <a:cubicBezTo>
                    <a:pt x="135" y="63"/>
                    <a:pt x="131" y="61"/>
                    <a:pt x="131" y="61"/>
                  </a:cubicBezTo>
                  <a:cubicBezTo>
                    <a:pt x="131" y="61"/>
                    <a:pt x="134" y="60"/>
                    <a:pt x="137" y="59"/>
                  </a:cubicBezTo>
                  <a:cubicBezTo>
                    <a:pt x="139" y="58"/>
                    <a:pt x="142" y="57"/>
                    <a:pt x="143" y="55"/>
                  </a:cubicBezTo>
                  <a:cubicBezTo>
                    <a:pt x="145" y="54"/>
                    <a:pt x="145" y="52"/>
                    <a:pt x="146" y="51"/>
                  </a:cubicBezTo>
                  <a:cubicBezTo>
                    <a:pt x="146" y="51"/>
                    <a:pt x="145" y="51"/>
                    <a:pt x="145" y="50"/>
                  </a:cubicBezTo>
                  <a:cubicBezTo>
                    <a:pt x="143" y="51"/>
                    <a:pt x="141" y="51"/>
                    <a:pt x="139" y="51"/>
                  </a:cubicBezTo>
                  <a:cubicBezTo>
                    <a:pt x="135" y="52"/>
                    <a:pt x="134" y="51"/>
                    <a:pt x="133" y="47"/>
                  </a:cubicBezTo>
                  <a:cubicBezTo>
                    <a:pt x="133" y="44"/>
                    <a:pt x="131" y="43"/>
                    <a:pt x="128" y="44"/>
                  </a:cubicBezTo>
                  <a:cubicBezTo>
                    <a:pt x="126" y="45"/>
                    <a:pt x="125" y="47"/>
                    <a:pt x="123" y="48"/>
                  </a:cubicBezTo>
                  <a:cubicBezTo>
                    <a:pt x="120" y="50"/>
                    <a:pt x="117" y="49"/>
                    <a:pt x="115" y="45"/>
                  </a:cubicBezTo>
                  <a:cubicBezTo>
                    <a:pt x="114" y="42"/>
                    <a:pt x="113" y="42"/>
                    <a:pt x="111" y="43"/>
                  </a:cubicBezTo>
                  <a:cubicBezTo>
                    <a:pt x="110" y="44"/>
                    <a:pt x="109" y="45"/>
                    <a:pt x="108" y="46"/>
                  </a:cubicBezTo>
                  <a:cubicBezTo>
                    <a:pt x="106" y="47"/>
                    <a:pt x="104" y="48"/>
                    <a:pt x="102" y="49"/>
                  </a:cubicBezTo>
                  <a:cubicBezTo>
                    <a:pt x="100" y="49"/>
                    <a:pt x="97" y="50"/>
                    <a:pt x="96" y="48"/>
                  </a:cubicBezTo>
                  <a:cubicBezTo>
                    <a:pt x="94" y="45"/>
                    <a:pt x="96" y="43"/>
                    <a:pt x="98" y="41"/>
                  </a:cubicBezTo>
                  <a:cubicBezTo>
                    <a:pt x="100" y="40"/>
                    <a:pt x="103" y="38"/>
                    <a:pt x="105" y="37"/>
                  </a:cubicBezTo>
                  <a:cubicBezTo>
                    <a:pt x="109" y="35"/>
                    <a:pt x="113" y="33"/>
                    <a:pt x="116" y="31"/>
                  </a:cubicBezTo>
                  <a:cubicBezTo>
                    <a:pt x="119" y="29"/>
                    <a:pt x="120" y="26"/>
                    <a:pt x="119" y="23"/>
                  </a:cubicBezTo>
                  <a:cubicBezTo>
                    <a:pt x="118" y="20"/>
                    <a:pt x="117" y="20"/>
                    <a:pt x="114" y="21"/>
                  </a:cubicBezTo>
                  <a:cubicBezTo>
                    <a:pt x="112" y="22"/>
                    <a:pt x="110" y="23"/>
                    <a:pt x="108" y="24"/>
                  </a:cubicBezTo>
                  <a:cubicBezTo>
                    <a:pt x="107" y="25"/>
                    <a:pt x="105" y="25"/>
                    <a:pt x="103" y="25"/>
                  </a:cubicBezTo>
                  <a:cubicBezTo>
                    <a:pt x="102" y="24"/>
                    <a:pt x="102" y="23"/>
                    <a:pt x="102" y="22"/>
                  </a:cubicBezTo>
                  <a:cubicBezTo>
                    <a:pt x="102" y="21"/>
                    <a:pt x="103" y="20"/>
                    <a:pt x="104" y="20"/>
                  </a:cubicBezTo>
                  <a:cubicBezTo>
                    <a:pt x="109" y="19"/>
                    <a:pt x="114" y="19"/>
                    <a:pt x="119" y="18"/>
                  </a:cubicBezTo>
                  <a:cubicBezTo>
                    <a:pt x="120" y="18"/>
                    <a:pt x="121" y="18"/>
                    <a:pt x="121" y="19"/>
                  </a:cubicBezTo>
                  <a:cubicBezTo>
                    <a:pt x="125" y="23"/>
                    <a:pt x="129" y="25"/>
                    <a:pt x="134" y="27"/>
                  </a:cubicBezTo>
                  <a:cubicBezTo>
                    <a:pt x="139" y="28"/>
                    <a:pt x="139" y="27"/>
                    <a:pt x="140" y="23"/>
                  </a:cubicBezTo>
                  <a:cubicBezTo>
                    <a:pt x="145" y="22"/>
                    <a:pt x="151" y="19"/>
                    <a:pt x="156" y="23"/>
                  </a:cubicBezTo>
                  <a:cubicBezTo>
                    <a:pt x="159" y="25"/>
                    <a:pt x="162" y="27"/>
                    <a:pt x="164" y="29"/>
                  </a:cubicBezTo>
                  <a:cubicBezTo>
                    <a:pt x="165" y="30"/>
                    <a:pt x="165" y="32"/>
                    <a:pt x="164" y="33"/>
                  </a:cubicBezTo>
                  <a:cubicBezTo>
                    <a:pt x="164" y="35"/>
                    <a:pt x="163" y="36"/>
                    <a:pt x="163" y="38"/>
                  </a:cubicBezTo>
                  <a:cubicBezTo>
                    <a:pt x="162" y="41"/>
                    <a:pt x="164" y="44"/>
                    <a:pt x="167" y="44"/>
                  </a:cubicBezTo>
                  <a:cubicBezTo>
                    <a:pt x="168" y="44"/>
                    <a:pt x="169" y="44"/>
                    <a:pt x="170" y="44"/>
                  </a:cubicBezTo>
                  <a:cubicBezTo>
                    <a:pt x="174" y="43"/>
                    <a:pt x="175" y="45"/>
                    <a:pt x="174" y="48"/>
                  </a:cubicBezTo>
                  <a:cubicBezTo>
                    <a:pt x="174" y="52"/>
                    <a:pt x="175" y="53"/>
                    <a:pt x="179" y="52"/>
                  </a:cubicBezTo>
                  <a:cubicBezTo>
                    <a:pt x="180" y="52"/>
                    <a:pt x="182" y="52"/>
                    <a:pt x="183" y="53"/>
                  </a:cubicBezTo>
                  <a:cubicBezTo>
                    <a:pt x="184" y="53"/>
                    <a:pt x="185" y="54"/>
                    <a:pt x="185" y="54"/>
                  </a:cubicBezTo>
                  <a:cubicBezTo>
                    <a:pt x="189" y="57"/>
                    <a:pt x="193" y="56"/>
                    <a:pt x="194" y="51"/>
                  </a:cubicBezTo>
                  <a:cubicBezTo>
                    <a:pt x="194" y="51"/>
                    <a:pt x="194" y="50"/>
                    <a:pt x="194" y="49"/>
                  </a:cubicBezTo>
                  <a:cubicBezTo>
                    <a:pt x="195" y="47"/>
                    <a:pt x="196" y="46"/>
                    <a:pt x="197" y="48"/>
                  </a:cubicBezTo>
                  <a:cubicBezTo>
                    <a:pt x="201" y="52"/>
                    <a:pt x="204" y="55"/>
                    <a:pt x="207" y="59"/>
                  </a:cubicBezTo>
                  <a:cubicBezTo>
                    <a:pt x="204" y="62"/>
                    <a:pt x="203" y="66"/>
                    <a:pt x="204" y="70"/>
                  </a:cubicBezTo>
                  <a:cubicBezTo>
                    <a:pt x="205" y="75"/>
                    <a:pt x="204" y="79"/>
                    <a:pt x="202" y="82"/>
                  </a:cubicBezTo>
                  <a:cubicBezTo>
                    <a:pt x="201" y="86"/>
                    <a:pt x="199" y="90"/>
                    <a:pt x="198" y="94"/>
                  </a:cubicBezTo>
                  <a:cubicBezTo>
                    <a:pt x="196" y="99"/>
                    <a:pt x="198" y="102"/>
                    <a:pt x="204" y="103"/>
                  </a:cubicBezTo>
                  <a:cubicBezTo>
                    <a:pt x="209" y="105"/>
                    <a:pt x="210" y="106"/>
                    <a:pt x="211" y="111"/>
                  </a:cubicBezTo>
                  <a:cubicBezTo>
                    <a:pt x="211" y="119"/>
                    <a:pt x="215" y="124"/>
                    <a:pt x="221" y="127"/>
                  </a:cubicBezTo>
                  <a:cubicBezTo>
                    <a:pt x="223" y="128"/>
                    <a:pt x="224" y="128"/>
                    <a:pt x="226" y="129"/>
                  </a:cubicBezTo>
                  <a:cubicBezTo>
                    <a:pt x="225" y="141"/>
                    <a:pt x="222" y="153"/>
                    <a:pt x="216" y="16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56">
              <a:extLst>
                <a:ext uri="{FF2B5EF4-FFF2-40B4-BE49-F238E27FC236}">
                  <a16:creationId xmlns:a16="http://schemas.microsoft.com/office/drawing/2014/main" id="{FF997B0B-BC4E-4A2C-AC45-53EEA742E04B}"/>
                </a:ext>
              </a:extLst>
            </p:cNvPr>
            <p:cNvSpPr>
              <a:spLocks noChangeArrowheads="1"/>
            </p:cNvSpPr>
            <p:nvPr/>
          </p:nvSpPr>
          <p:spPr bwMode="auto">
            <a:xfrm>
              <a:off x="2943" y="1486"/>
              <a:ext cx="522" cy="520"/>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57">
              <a:extLst>
                <a:ext uri="{FF2B5EF4-FFF2-40B4-BE49-F238E27FC236}">
                  <a16:creationId xmlns:a16="http://schemas.microsoft.com/office/drawing/2014/main" id="{29A75B24-7336-41D6-A2AA-3B9CB030773C}"/>
                </a:ext>
              </a:extLst>
            </p:cNvPr>
            <p:cNvSpPr>
              <a:spLocks/>
            </p:cNvSpPr>
            <p:nvPr/>
          </p:nvSpPr>
          <p:spPr bwMode="auto">
            <a:xfrm>
              <a:off x="3265" y="1599"/>
              <a:ext cx="55" cy="70"/>
            </a:xfrm>
            <a:custGeom>
              <a:avLst/>
              <a:gdLst>
                <a:gd name="T0" fmla="*/ 55 w 55"/>
                <a:gd name="T1" fmla="*/ 0 h 70"/>
                <a:gd name="T2" fmla="*/ 0 w 55"/>
                <a:gd name="T3" fmla="*/ 0 h 70"/>
                <a:gd name="T4" fmla="*/ 0 w 55"/>
                <a:gd name="T5" fmla="*/ 25 h 70"/>
                <a:gd name="T6" fmla="*/ 55 w 55"/>
                <a:gd name="T7" fmla="*/ 70 h 70"/>
                <a:gd name="T8" fmla="*/ 55 w 55"/>
                <a:gd name="T9" fmla="*/ 0 h 70"/>
              </a:gdLst>
              <a:ahLst/>
              <a:cxnLst>
                <a:cxn ang="0">
                  <a:pos x="T0" y="T1"/>
                </a:cxn>
                <a:cxn ang="0">
                  <a:pos x="T2" y="T3"/>
                </a:cxn>
                <a:cxn ang="0">
                  <a:pos x="T4" y="T5"/>
                </a:cxn>
                <a:cxn ang="0">
                  <a:pos x="T6" y="T7"/>
                </a:cxn>
                <a:cxn ang="0">
                  <a:pos x="T8" y="T9"/>
                </a:cxn>
              </a:cxnLst>
              <a:rect l="0" t="0" r="r" b="b"/>
              <a:pathLst>
                <a:path w="55" h="70">
                  <a:moveTo>
                    <a:pt x="55" y="0"/>
                  </a:moveTo>
                  <a:lnTo>
                    <a:pt x="0" y="0"/>
                  </a:lnTo>
                  <a:lnTo>
                    <a:pt x="0" y="25"/>
                  </a:lnTo>
                  <a:lnTo>
                    <a:pt x="55" y="70"/>
                  </a:lnTo>
                  <a:lnTo>
                    <a:pt x="5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58">
              <a:extLst>
                <a:ext uri="{FF2B5EF4-FFF2-40B4-BE49-F238E27FC236}">
                  <a16:creationId xmlns:a16="http://schemas.microsoft.com/office/drawing/2014/main" id="{3154929B-10E9-434D-B720-A0C0CA3F688F}"/>
                </a:ext>
              </a:extLst>
            </p:cNvPr>
            <p:cNvSpPr>
              <a:spLocks/>
            </p:cNvSpPr>
            <p:nvPr/>
          </p:nvSpPr>
          <p:spPr bwMode="auto">
            <a:xfrm>
              <a:off x="3086" y="1659"/>
              <a:ext cx="234" cy="225"/>
            </a:xfrm>
            <a:custGeom>
              <a:avLst/>
              <a:gdLst>
                <a:gd name="T0" fmla="*/ 234 w 234"/>
                <a:gd name="T1" fmla="*/ 120 h 225"/>
                <a:gd name="T2" fmla="*/ 234 w 234"/>
                <a:gd name="T3" fmla="*/ 96 h 225"/>
                <a:gd name="T4" fmla="*/ 179 w 234"/>
                <a:gd name="T5" fmla="*/ 49 h 225"/>
                <a:gd name="T6" fmla="*/ 117 w 234"/>
                <a:gd name="T7" fmla="*/ 0 h 225"/>
                <a:gd name="T8" fmla="*/ 0 w 234"/>
                <a:gd name="T9" fmla="*/ 96 h 225"/>
                <a:gd name="T10" fmla="*/ 0 w 234"/>
                <a:gd name="T11" fmla="*/ 225 h 225"/>
                <a:gd name="T12" fmla="*/ 75 w 234"/>
                <a:gd name="T13" fmla="*/ 225 h 225"/>
                <a:gd name="T14" fmla="*/ 75 w 234"/>
                <a:gd name="T15" fmla="*/ 98 h 225"/>
                <a:gd name="T16" fmla="*/ 161 w 234"/>
                <a:gd name="T17" fmla="*/ 98 h 225"/>
                <a:gd name="T18" fmla="*/ 161 w 234"/>
                <a:gd name="T19" fmla="*/ 225 h 225"/>
                <a:gd name="T20" fmla="*/ 234 w 234"/>
                <a:gd name="T21" fmla="*/ 225 h 225"/>
                <a:gd name="T22" fmla="*/ 234 w 234"/>
                <a:gd name="T23" fmla="*/ 1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25">
                  <a:moveTo>
                    <a:pt x="234" y="120"/>
                  </a:moveTo>
                  <a:lnTo>
                    <a:pt x="234" y="96"/>
                  </a:lnTo>
                  <a:lnTo>
                    <a:pt x="179" y="49"/>
                  </a:lnTo>
                  <a:lnTo>
                    <a:pt x="117" y="0"/>
                  </a:lnTo>
                  <a:lnTo>
                    <a:pt x="0" y="96"/>
                  </a:lnTo>
                  <a:lnTo>
                    <a:pt x="0" y="225"/>
                  </a:lnTo>
                  <a:lnTo>
                    <a:pt x="75" y="225"/>
                  </a:lnTo>
                  <a:lnTo>
                    <a:pt x="75" y="98"/>
                  </a:lnTo>
                  <a:lnTo>
                    <a:pt x="161" y="98"/>
                  </a:lnTo>
                  <a:lnTo>
                    <a:pt x="161" y="225"/>
                  </a:lnTo>
                  <a:lnTo>
                    <a:pt x="234" y="225"/>
                  </a:lnTo>
                  <a:lnTo>
                    <a:pt x="234" y="12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59">
              <a:extLst>
                <a:ext uri="{FF2B5EF4-FFF2-40B4-BE49-F238E27FC236}">
                  <a16:creationId xmlns:a16="http://schemas.microsoft.com/office/drawing/2014/main" id="{C8058455-5A8B-40C5-B5F1-FEBC3326266D}"/>
                </a:ext>
              </a:extLst>
            </p:cNvPr>
            <p:cNvSpPr>
              <a:spLocks/>
            </p:cNvSpPr>
            <p:nvPr/>
          </p:nvSpPr>
          <p:spPr bwMode="auto">
            <a:xfrm>
              <a:off x="3031" y="1587"/>
              <a:ext cx="345" cy="177"/>
            </a:xfrm>
            <a:custGeom>
              <a:avLst/>
              <a:gdLst>
                <a:gd name="T0" fmla="*/ 55 w 345"/>
                <a:gd name="T1" fmla="*/ 155 h 177"/>
                <a:gd name="T2" fmla="*/ 172 w 345"/>
                <a:gd name="T3" fmla="*/ 60 h 177"/>
                <a:gd name="T4" fmla="*/ 234 w 345"/>
                <a:gd name="T5" fmla="*/ 110 h 177"/>
                <a:gd name="T6" fmla="*/ 289 w 345"/>
                <a:gd name="T7" fmla="*/ 155 h 177"/>
                <a:gd name="T8" fmla="*/ 316 w 345"/>
                <a:gd name="T9" fmla="*/ 177 h 177"/>
                <a:gd name="T10" fmla="*/ 345 w 345"/>
                <a:gd name="T11" fmla="*/ 140 h 177"/>
                <a:gd name="T12" fmla="*/ 289 w 345"/>
                <a:gd name="T13" fmla="*/ 95 h 177"/>
                <a:gd name="T14" fmla="*/ 234 w 345"/>
                <a:gd name="T15" fmla="*/ 48 h 177"/>
                <a:gd name="T16" fmla="*/ 172 w 345"/>
                <a:gd name="T17" fmla="*/ 0 h 177"/>
                <a:gd name="T18" fmla="*/ 0 w 345"/>
                <a:gd name="T19" fmla="*/ 140 h 177"/>
                <a:gd name="T20" fmla="*/ 31 w 345"/>
                <a:gd name="T21" fmla="*/ 177 h 177"/>
                <a:gd name="T22" fmla="*/ 55 w 345"/>
                <a:gd name="T23" fmla="*/ 15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 h="177">
                  <a:moveTo>
                    <a:pt x="55" y="155"/>
                  </a:moveTo>
                  <a:lnTo>
                    <a:pt x="172" y="60"/>
                  </a:lnTo>
                  <a:lnTo>
                    <a:pt x="234" y="110"/>
                  </a:lnTo>
                  <a:lnTo>
                    <a:pt x="289" y="155"/>
                  </a:lnTo>
                  <a:lnTo>
                    <a:pt x="316" y="177"/>
                  </a:lnTo>
                  <a:lnTo>
                    <a:pt x="345" y="140"/>
                  </a:lnTo>
                  <a:lnTo>
                    <a:pt x="289" y="95"/>
                  </a:lnTo>
                  <a:lnTo>
                    <a:pt x="234" y="48"/>
                  </a:lnTo>
                  <a:lnTo>
                    <a:pt x="172" y="0"/>
                  </a:lnTo>
                  <a:lnTo>
                    <a:pt x="0" y="140"/>
                  </a:lnTo>
                  <a:lnTo>
                    <a:pt x="31" y="177"/>
                  </a:lnTo>
                  <a:lnTo>
                    <a:pt x="55" y="15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60">
              <a:extLst>
                <a:ext uri="{FF2B5EF4-FFF2-40B4-BE49-F238E27FC236}">
                  <a16:creationId xmlns:a16="http://schemas.microsoft.com/office/drawing/2014/main" id="{6E3F56A9-C2A5-4D25-96A8-2F8DD1052980}"/>
                </a:ext>
              </a:extLst>
            </p:cNvPr>
            <p:cNvSpPr>
              <a:spLocks noChangeArrowheads="1"/>
            </p:cNvSpPr>
            <p:nvPr/>
          </p:nvSpPr>
          <p:spPr bwMode="auto">
            <a:xfrm>
              <a:off x="500" y="2680"/>
              <a:ext cx="514" cy="514"/>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61">
              <a:extLst>
                <a:ext uri="{FF2B5EF4-FFF2-40B4-BE49-F238E27FC236}">
                  <a16:creationId xmlns:a16="http://schemas.microsoft.com/office/drawing/2014/main" id="{4979FC18-2958-4EDD-A4FC-9AFC43B3FF26}"/>
                </a:ext>
              </a:extLst>
            </p:cNvPr>
            <p:cNvSpPr>
              <a:spLocks/>
            </p:cNvSpPr>
            <p:nvPr/>
          </p:nvSpPr>
          <p:spPr bwMode="auto">
            <a:xfrm>
              <a:off x="576" y="2868"/>
              <a:ext cx="260" cy="224"/>
            </a:xfrm>
            <a:custGeom>
              <a:avLst/>
              <a:gdLst>
                <a:gd name="T0" fmla="*/ 27 w 260"/>
                <a:gd name="T1" fmla="*/ 224 h 224"/>
                <a:gd name="T2" fmla="*/ 73 w 260"/>
                <a:gd name="T3" fmla="*/ 175 h 224"/>
                <a:gd name="T4" fmla="*/ 260 w 260"/>
                <a:gd name="T5" fmla="*/ 175 h 224"/>
                <a:gd name="T6" fmla="*/ 260 w 260"/>
                <a:gd name="T7" fmla="*/ 123 h 224"/>
                <a:gd name="T8" fmla="*/ 90 w 260"/>
                <a:gd name="T9" fmla="*/ 123 h 224"/>
                <a:gd name="T10" fmla="*/ 81 w 260"/>
                <a:gd name="T11" fmla="*/ 123 h 224"/>
                <a:gd name="T12" fmla="*/ 81 w 260"/>
                <a:gd name="T13" fmla="*/ 113 h 224"/>
                <a:gd name="T14" fmla="*/ 81 w 260"/>
                <a:gd name="T15" fmla="*/ 0 h 224"/>
                <a:gd name="T16" fmla="*/ 0 w 260"/>
                <a:gd name="T17" fmla="*/ 0 h 224"/>
                <a:gd name="T18" fmla="*/ 0 w 260"/>
                <a:gd name="T19" fmla="*/ 175 h 224"/>
                <a:gd name="T20" fmla="*/ 27 w 260"/>
                <a:gd name="T21" fmla="*/ 175 h 224"/>
                <a:gd name="T22" fmla="*/ 27 w 260"/>
                <a:gd name="T23"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0" h="224">
                  <a:moveTo>
                    <a:pt x="27" y="224"/>
                  </a:moveTo>
                  <a:lnTo>
                    <a:pt x="73" y="175"/>
                  </a:lnTo>
                  <a:lnTo>
                    <a:pt x="260" y="175"/>
                  </a:lnTo>
                  <a:lnTo>
                    <a:pt x="260" y="123"/>
                  </a:lnTo>
                  <a:lnTo>
                    <a:pt x="90" y="123"/>
                  </a:lnTo>
                  <a:lnTo>
                    <a:pt x="81" y="123"/>
                  </a:lnTo>
                  <a:lnTo>
                    <a:pt x="81" y="113"/>
                  </a:lnTo>
                  <a:lnTo>
                    <a:pt x="81" y="0"/>
                  </a:lnTo>
                  <a:lnTo>
                    <a:pt x="0" y="0"/>
                  </a:lnTo>
                  <a:lnTo>
                    <a:pt x="0" y="175"/>
                  </a:lnTo>
                  <a:lnTo>
                    <a:pt x="27" y="175"/>
                  </a:lnTo>
                  <a:lnTo>
                    <a:pt x="27" y="22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62">
              <a:extLst>
                <a:ext uri="{FF2B5EF4-FFF2-40B4-BE49-F238E27FC236}">
                  <a16:creationId xmlns:a16="http://schemas.microsoft.com/office/drawing/2014/main" id="{15A35852-329F-4C9F-9DDC-402C67A8A52B}"/>
                </a:ext>
              </a:extLst>
            </p:cNvPr>
            <p:cNvSpPr>
              <a:spLocks noEditPoints="1"/>
            </p:cNvSpPr>
            <p:nvPr/>
          </p:nvSpPr>
          <p:spPr bwMode="auto">
            <a:xfrm>
              <a:off x="668" y="2800"/>
              <a:ext cx="269" cy="233"/>
            </a:xfrm>
            <a:custGeom>
              <a:avLst/>
              <a:gdLst>
                <a:gd name="T0" fmla="*/ 132 w 184"/>
                <a:gd name="T1" fmla="*/ 124 h 160"/>
                <a:gd name="T2" fmla="*/ 164 w 184"/>
                <a:gd name="T3" fmla="*/ 160 h 160"/>
                <a:gd name="T4" fmla="*/ 164 w 184"/>
                <a:gd name="T5" fmla="*/ 124 h 160"/>
                <a:gd name="T6" fmla="*/ 184 w 184"/>
                <a:gd name="T7" fmla="*/ 124 h 160"/>
                <a:gd name="T8" fmla="*/ 184 w 184"/>
                <a:gd name="T9" fmla="*/ 0 h 160"/>
                <a:gd name="T10" fmla="*/ 0 w 184"/>
                <a:gd name="T11" fmla="*/ 0 h 160"/>
                <a:gd name="T12" fmla="*/ 0 w 184"/>
                <a:gd name="T13" fmla="*/ 47 h 160"/>
                <a:gd name="T14" fmla="*/ 0 w 184"/>
                <a:gd name="T15" fmla="*/ 124 h 160"/>
                <a:gd name="T16" fmla="*/ 115 w 184"/>
                <a:gd name="T17" fmla="*/ 124 h 160"/>
                <a:gd name="T18" fmla="*/ 132 w 184"/>
                <a:gd name="T19" fmla="*/ 124 h 160"/>
                <a:gd name="T20" fmla="*/ 154 w 184"/>
                <a:gd name="T21" fmla="*/ 49 h 160"/>
                <a:gd name="T22" fmla="*/ 168 w 184"/>
                <a:gd name="T23" fmla="*/ 63 h 160"/>
                <a:gd name="T24" fmla="*/ 154 w 184"/>
                <a:gd name="T25" fmla="*/ 78 h 160"/>
                <a:gd name="T26" fmla="*/ 140 w 184"/>
                <a:gd name="T27" fmla="*/ 63 h 160"/>
                <a:gd name="T28" fmla="*/ 154 w 184"/>
                <a:gd name="T29" fmla="*/ 49 h 160"/>
                <a:gd name="T30" fmla="*/ 36 w 184"/>
                <a:gd name="T31" fmla="*/ 78 h 160"/>
                <a:gd name="T32" fmla="*/ 22 w 184"/>
                <a:gd name="T33" fmla="*/ 63 h 160"/>
                <a:gd name="T34" fmla="*/ 36 w 184"/>
                <a:gd name="T35" fmla="*/ 49 h 160"/>
                <a:gd name="T36" fmla="*/ 50 w 184"/>
                <a:gd name="T37" fmla="*/ 63 h 160"/>
                <a:gd name="T38" fmla="*/ 36 w 184"/>
                <a:gd name="T39" fmla="*/ 78 h 160"/>
                <a:gd name="T40" fmla="*/ 75 w 184"/>
                <a:gd name="T41" fmla="*/ 78 h 160"/>
                <a:gd name="T42" fmla="*/ 61 w 184"/>
                <a:gd name="T43" fmla="*/ 63 h 160"/>
                <a:gd name="T44" fmla="*/ 75 w 184"/>
                <a:gd name="T45" fmla="*/ 49 h 160"/>
                <a:gd name="T46" fmla="*/ 89 w 184"/>
                <a:gd name="T47" fmla="*/ 63 h 160"/>
                <a:gd name="T48" fmla="*/ 75 w 184"/>
                <a:gd name="T49" fmla="*/ 78 h 160"/>
                <a:gd name="T50" fmla="*/ 114 w 184"/>
                <a:gd name="T51" fmla="*/ 78 h 160"/>
                <a:gd name="T52" fmla="*/ 100 w 184"/>
                <a:gd name="T53" fmla="*/ 63 h 160"/>
                <a:gd name="T54" fmla="*/ 114 w 184"/>
                <a:gd name="T55" fmla="*/ 49 h 160"/>
                <a:gd name="T56" fmla="*/ 115 w 184"/>
                <a:gd name="T57" fmla="*/ 49 h 160"/>
                <a:gd name="T58" fmla="*/ 129 w 184"/>
                <a:gd name="T59" fmla="*/ 63 h 160"/>
                <a:gd name="T60" fmla="*/ 115 w 184"/>
                <a:gd name="T61" fmla="*/ 78 h 160"/>
                <a:gd name="T62" fmla="*/ 114 w 184"/>
                <a:gd name="T63" fmla="*/ 7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60">
                  <a:moveTo>
                    <a:pt x="132" y="124"/>
                  </a:moveTo>
                  <a:cubicBezTo>
                    <a:pt x="164" y="160"/>
                    <a:pt x="164" y="160"/>
                    <a:pt x="164" y="160"/>
                  </a:cubicBezTo>
                  <a:cubicBezTo>
                    <a:pt x="164" y="124"/>
                    <a:pt x="164" y="124"/>
                    <a:pt x="164" y="124"/>
                  </a:cubicBezTo>
                  <a:cubicBezTo>
                    <a:pt x="184" y="124"/>
                    <a:pt x="184" y="124"/>
                    <a:pt x="184" y="124"/>
                  </a:cubicBezTo>
                  <a:cubicBezTo>
                    <a:pt x="184" y="0"/>
                    <a:pt x="184" y="0"/>
                    <a:pt x="184" y="0"/>
                  </a:cubicBezTo>
                  <a:cubicBezTo>
                    <a:pt x="0" y="0"/>
                    <a:pt x="0" y="0"/>
                    <a:pt x="0" y="0"/>
                  </a:cubicBezTo>
                  <a:cubicBezTo>
                    <a:pt x="0" y="47"/>
                    <a:pt x="0" y="47"/>
                    <a:pt x="0" y="47"/>
                  </a:cubicBezTo>
                  <a:cubicBezTo>
                    <a:pt x="0" y="124"/>
                    <a:pt x="0" y="124"/>
                    <a:pt x="0" y="124"/>
                  </a:cubicBezTo>
                  <a:cubicBezTo>
                    <a:pt x="115" y="124"/>
                    <a:pt x="115" y="124"/>
                    <a:pt x="115" y="124"/>
                  </a:cubicBezTo>
                  <a:lnTo>
                    <a:pt x="132" y="124"/>
                  </a:lnTo>
                  <a:close/>
                  <a:moveTo>
                    <a:pt x="154" y="49"/>
                  </a:moveTo>
                  <a:cubicBezTo>
                    <a:pt x="162" y="49"/>
                    <a:pt x="168" y="56"/>
                    <a:pt x="168" y="63"/>
                  </a:cubicBezTo>
                  <a:cubicBezTo>
                    <a:pt x="168" y="71"/>
                    <a:pt x="162" y="78"/>
                    <a:pt x="154" y="78"/>
                  </a:cubicBezTo>
                  <a:cubicBezTo>
                    <a:pt x="146" y="78"/>
                    <a:pt x="140" y="71"/>
                    <a:pt x="140" y="63"/>
                  </a:cubicBezTo>
                  <a:cubicBezTo>
                    <a:pt x="140" y="56"/>
                    <a:pt x="146" y="49"/>
                    <a:pt x="154" y="49"/>
                  </a:cubicBezTo>
                  <a:moveTo>
                    <a:pt x="36" y="78"/>
                  </a:moveTo>
                  <a:cubicBezTo>
                    <a:pt x="28" y="78"/>
                    <a:pt x="22" y="71"/>
                    <a:pt x="22" y="63"/>
                  </a:cubicBezTo>
                  <a:cubicBezTo>
                    <a:pt x="22" y="56"/>
                    <a:pt x="28" y="49"/>
                    <a:pt x="36" y="49"/>
                  </a:cubicBezTo>
                  <a:cubicBezTo>
                    <a:pt x="43" y="49"/>
                    <a:pt x="50" y="56"/>
                    <a:pt x="50" y="63"/>
                  </a:cubicBezTo>
                  <a:cubicBezTo>
                    <a:pt x="50" y="71"/>
                    <a:pt x="43" y="78"/>
                    <a:pt x="36" y="78"/>
                  </a:cubicBezTo>
                  <a:moveTo>
                    <a:pt x="75" y="78"/>
                  </a:moveTo>
                  <a:cubicBezTo>
                    <a:pt x="67" y="78"/>
                    <a:pt x="61" y="71"/>
                    <a:pt x="61" y="63"/>
                  </a:cubicBezTo>
                  <a:cubicBezTo>
                    <a:pt x="61" y="56"/>
                    <a:pt x="67" y="49"/>
                    <a:pt x="75" y="49"/>
                  </a:cubicBezTo>
                  <a:cubicBezTo>
                    <a:pt x="83" y="49"/>
                    <a:pt x="89" y="56"/>
                    <a:pt x="89" y="63"/>
                  </a:cubicBezTo>
                  <a:cubicBezTo>
                    <a:pt x="89" y="71"/>
                    <a:pt x="83" y="78"/>
                    <a:pt x="75" y="78"/>
                  </a:cubicBezTo>
                  <a:moveTo>
                    <a:pt x="114" y="78"/>
                  </a:moveTo>
                  <a:cubicBezTo>
                    <a:pt x="107" y="78"/>
                    <a:pt x="100" y="71"/>
                    <a:pt x="100" y="63"/>
                  </a:cubicBezTo>
                  <a:cubicBezTo>
                    <a:pt x="100" y="56"/>
                    <a:pt x="107" y="49"/>
                    <a:pt x="114" y="49"/>
                  </a:cubicBezTo>
                  <a:cubicBezTo>
                    <a:pt x="115" y="49"/>
                    <a:pt x="115" y="49"/>
                    <a:pt x="115" y="49"/>
                  </a:cubicBezTo>
                  <a:cubicBezTo>
                    <a:pt x="123" y="50"/>
                    <a:pt x="129" y="56"/>
                    <a:pt x="129" y="63"/>
                  </a:cubicBezTo>
                  <a:cubicBezTo>
                    <a:pt x="129" y="71"/>
                    <a:pt x="123" y="77"/>
                    <a:pt x="115" y="78"/>
                  </a:cubicBezTo>
                  <a:cubicBezTo>
                    <a:pt x="115" y="78"/>
                    <a:pt x="115" y="78"/>
                    <a:pt x="114" y="78"/>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63">
              <a:extLst>
                <a:ext uri="{FF2B5EF4-FFF2-40B4-BE49-F238E27FC236}">
                  <a16:creationId xmlns:a16="http://schemas.microsoft.com/office/drawing/2014/main" id="{475ABB11-FCAD-48C9-BB79-9D2261DC3C35}"/>
                </a:ext>
              </a:extLst>
            </p:cNvPr>
            <p:cNvSpPr>
              <a:spLocks noChangeArrowheads="1"/>
            </p:cNvSpPr>
            <p:nvPr/>
          </p:nvSpPr>
          <p:spPr bwMode="auto">
            <a:xfrm>
              <a:off x="1778" y="2234"/>
              <a:ext cx="348" cy="349"/>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64">
              <a:extLst>
                <a:ext uri="{FF2B5EF4-FFF2-40B4-BE49-F238E27FC236}">
                  <a16:creationId xmlns:a16="http://schemas.microsoft.com/office/drawing/2014/main" id="{FA747124-F7B6-491C-A512-634A882D4C9C}"/>
                </a:ext>
              </a:extLst>
            </p:cNvPr>
            <p:cNvSpPr>
              <a:spLocks noChangeArrowheads="1"/>
            </p:cNvSpPr>
            <p:nvPr/>
          </p:nvSpPr>
          <p:spPr bwMode="auto">
            <a:xfrm>
              <a:off x="1982" y="2331"/>
              <a:ext cx="39" cy="1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65">
              <a:extLst>
                <a:ext uri="{FF2B5EF4-FFF2-40B4-BE49-F238E27FC236}">
                  <a16:creationId xmlns:a16="http://schemas.microsoft.com/office/drawing/2014/main" id="{895F5DAD-9C3E-4FA1-A820-35A3F3F66BEA}"/>
                </a:ext>
              </a:extLst>
            </p:cNvPr>
            <p:cNvSpPr>
              <a:spLocks noEditPoints="1"/>
            </p:cNvSpPr>
            <p:nvPr/>
          </p:nvSpPr>
          <p:spPr bwMode="auto">
            <a:xfrm>
              <a:off x="1837" y="2354"/>
              <a:ext cx="207" cy="152"/>
            </a:xfrm>
            <a:custGeom>
              <a:avLst/>
              <a:gdLst>
                <a:gd name="T0" fmla="*/ 0 w 142"/>
                <a:gd name="T1" fmla="*/ 104 h 104"/>
                <a:gd name="T2" fmla="*/ 142 w 142"/>
                <a:gd name="T3" fmla="*/ 104 h 104"/>
                <a:gd name="T4" fmla="*/ 142 w 142"/>
                <a:gd name="T5" fmla="*/ 0 h 104"/>
                <a:gd name="T6" fmla="*/ 0 w 142"/>
                <a:gd name="T7" fmla="*/ 0 h 104"/>
                <a:gd name="T8" fmla="*/ 0 w 142"/>
                <a:gd name="T9" fmla="*/ 104 h 104"/>
                <a:gd name="T10" fmla="*/ 98 w 142"/>
                <a:gd name="T11" fmla="*/ 12 h 104"/>
                <a:gd name="T12" fmla="*/ 127 w 142"/>
                <a:gd name="T13" fmla="*/ 12 h 104"/>
                <a:gd name="T14" fmla="*/ 127 w 142"/>
                <a:gd name="T15" fmla="*/ 29 h 104"/>
                <a:gd name="T16" fmla="*/ 98 w 142"/>
                <a:gd name="T17" fmla="*/ 29 h 104"/>
                <a:gd name="T18" fmla="*/ 98 w 142"/>
                <a:gd name="T19" fmla="*/ 12 h 104"/>
                <a:gd name="T20" fmla="*/ 12 w 142"/>
                <a:gd name="T21" fmla="*/ 52 h 104"/>
                <a:gd name="T22" fmla="*/ 13 w 142"/>
                <a:gd name="T23" fmla="*/ 48 h 104"/>
                <a:gd name="T24" fmla="*/ 13 w 142"/>
                <a:gd name="T25" fmla="*/ 44 h 104"/>
                <a:gd name="T26" fmla="*/ 16 w 142"/>
                <a:gd name="T27" fmla="*/ 36 h 104"/>
                <a:gd name="T28" fmla="*/ 17 w 142"/>
                <a:gd name="T29" fmla="*/ 33 h 104"/>
                <a:gd name="T30" fmla="*/ 19 w 142"/>
                <a:gd name="T31" fmla="*/ 29 h 104"/>
                <a:gd name="T32" fmla="*/ 22 w 142"/>
                <a:gd name="T33" fmla="*/ 26 h 104"/>
                <a:gd name="T34" fmla="*/ 24 w 142"/>
                <a:gd name="T35" fmla="*/ 24 h 104"/>
                <a:gd name="T36" fmla="*/ 53 w 142"/>
                <a:gd name="T37" fmla="*/ 11 h 104"/>
                <a:gd name="T38" fmla="*/ 83 w 142"/>
                <a:gd name="T39" fmla="*/ 25 h 104"/>
                <a:gd name="T40" fmla="*/ 87 w 142"/>
                <a:gd name="T41" fmla="*/ 29 h 104"/>
                <a:gd name="T42" fmla="*/ 89 w 142"/>
                <a:gd name="T43" fmla="*/ 33 h 104"/>
                <a:gd name="T44" fmla="*/ 91 w 142"/>
                <a:gd name="T45" fmla="*/ 36 h 104"/>
                <a:gd name="T46" fmla="*/ 93 w 142"/>
                <a:gd name="T47" fmla="*/ 44 h 104"/>
                <a:gd name="T48" fmla="*/ 94 w 142"/>
                <a:gd name="T49" fmla="*/ 48 h 104"/>
                <a:gd name="T50" fmla="*/ 94 w 142"/>
                <a:gd name="T51" fmla="*/ 52 h 104"/>
                <a:gd name="T52" fmla="*/ 91 w 142"/>
                <a:gd name="T53" fmla="*/ 66 h 104"/>
                <a:gd name="T54" fmla="*/ 87 w 142"/>
                <a:gd name="T55" fmla="*/ 75 h 104"/>
                <a:gd name="T56" fmla="*/ 83 w 142"/>
                <a:gd name="T57" fmla="*/ 79 h 104"/>
                <a:gd name="T58" fmla="*/ 53 w 142"/>
                <a:gd name="T59" fmla="*/ 93 h 104"/>
                <a:gd name="T60" fmla="*/ 41 w 142"/>
                <a:gd name="T61" fmla="*/ 91 h 104"/>
                <a:gd name="T62" fmla="*/ 32 w 142"/>
                <a:gd name="T63" fmla="*/ 87 h 104"/>
                <a:gd name="T64" fmla="*/ 29 w 142"/>
                <a:gd name="T65" fmla="*/ 85 h 104"/>
                <a:gd name="T66" fmla="*/ 27 w 142"/>
                <a:gd name="T67" fmla="*/ 83 h 104"/>
                <a:gd name="T68" fmla="*/ 24 w 142"/>
                <a:gd name="T69" fmla="*/ 81 h 104"/>
                <a:gd name="T70" fmla="*/ 22 w 142"/>
                <a:gd name="T71" fmla="*/ 79 h 104"/>
                <a:gd name="T72" fmla="*/ 21 w 142"/>
                <a:gd name="T73" fmla="*/ 77 h 104"/>
                <a:gd name="T74" fmla="*/ 19 w 142"/>
                <a:gd name="T75" fmla="*/ 75 h 104"/>
                <a:gd name="T76" fmla="*/ 17 w 142"/>
                <a:gd name="T77" fmla="*/ 71 h 104"/>
                <a:gd name="T78" fmla="*/ 15 w 142"/>
                <a:gd name="T79" fmla="*/ 66 h 104"/>
                <a:gd name="T80" fmla="*/ 12 w 142"/>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 h="104">
                  <a:moveTo>
                    <a:pt x="0" y="104"/>
                  </a:moveTo>
                  <a:cubicBezTo>
                    <a:pt x="142" y="104"/>
                    <a:pt x="142" y="104"/>
                    <a:pt x="142" y="104"/>
                  </a:cubicBezTo>
                  <a:cubicBezTo>
                    <a:pt x="142" y="0"/>
                    <a:pt x="142" y="0"/>
                    <a:pt x="142" y="0"/>
                  </a:cubicBezTo>
                  <a:cubicBezTo>
                    <a:pt x="0" y="0"/>
                    <a:pt x="0" y="0"/>
                    <a:pt x="0" y="0"/>
                  </a:cubicBezTo>
                  <a:lnTo>
                    <a:pt x="0" y="104"/>
                  </a:lnTo>
                  <a:close/>
                  <a:moveTo>
                    <a:pt x="98" y="12"/>
                  </a:moveTo>
                  <a:cubicBezTo>
                    <a:pt x="127" y="12"/>
                    <a:pt x="127" y="12"/>
                    <a:pt x="127" y="12"/>
                  </a:cubicBezTo>
                  <a:cubicBezTo>
                    <a:pt x="127" y="29"/>
                    <a:pt x="127" y="29"/>
                    <a:pt x="127" y="29"/>
                  </a:cubicBezTo>
                  <a:cubicBezTo>
                    <a:pt x="98" y="29"/>
                    <a:pt x="98" y="29"/>
                    <a:pt x="98" y="29"/>
                  </a:cubicBezTo>
                  <a:lnTo>
                    <a:pt x="98" y="12"/>
                  </a:lnTo>
                  <a:close/>
                  <a:moveTo>
                    <a:pt x="12" y="52"/>
                  </a:moveTo>
                  <a:cubicBezTo>
                    <a:pt x="12" y="51"/>
                    <a:pt x="12" y="49"/>
                    <a:pt x="13" y="48"/>
                  </a:cubicBezTo>
                  <a:cubicBezTo>
                    <a:pt x="13" y="47"/>
                    <a:pt x="13" y="45"/>
                    <a:pt x="13" y="44"/>
                  </a:cubicBezTo>
                  <a:cubicBezTo>
                    <a:pt x="14" y="41"/>
                    <a:pt x="15" y="39"/>
                    <a:pt x="16" y="36"/>
                  </a:cubicBezTo>
                  <a:cubicBezTo>
                    <a:pt x="16" y="35"/>
                    <a:pt x="17" y="34"/>
                    <a:pt x="17" y="33"/>
                  </a:cubicBezTo>
                  <a:cubicBezTo>
                    <a:pt x="18" y="31"/>
                    <a:pt x="19" y="30"/>
                    <a:pt x="19" y="29"/>
                  </a:cubicBezTo>
                  <a:cubicBezTo>
                    <a:pt x="20" y="28"/>
                    <a:pt x="21" y="27"/>
                    <a:pt x="22" y="26"/>
                  </a:cubicBezTo>
                  <a:cubicBezTo>
                    <a:pt x="22" y="25"/>
                    <a:pt x="23" y="25"/>
                    <a:pt x="24" y="24"/>
                  </a:cubicBezTo>
                  <a:cubicBezTo>
                    <a:pt x="31" y="16"/>
                    <a:pt x="42" y="11"/>
                    <a:pt x="53" y="11"/>
                  </a:cubicBezTo>
                  <a:cubicBezTo>
                    <a:pt x="65" y="11"/>
                    <a:pt x="76" y="16"/>
                    <a:pt x="83" y="25"/>
                  </a:cubicBezTo>
                  <a:cubicBezTo>
                    <a:pt x="85" y="26"/>
                    <a:pt x="86" y="28"/>
                    <a:pt x="87" y="29"/>
                  </a:cubicBezTo>
                  <a:cubicBezTo>
                    <a:pt x="88" y="30"/>
                    <a:pt x="88" y="31"/>
                    <a:pt x="89" y="33"/>
                  </a:cubicBezTo>
                  <a:cubicBezTo>
                    <a:pt x="90" y="34"/>
                    <a:pt x="90" y="35"/>
                    <a:pt x="91" y="36"/>
                  </a:cubicBezTo>
                  <a:cubicBezTo>
                    <a:pt x="92" y="39"/>
                    <a:pt x="92" y="41"/>
                    <a:pt x="93" y="44"/>
                  </a:cubicBezTo>
                  <a:cubicBezTo>
                    <a:pt x="93" y="45"/>
                    <a:pt x="93" y="47"/>
                    <a:pt x="94" y="48"/>
                  </a:cubicBezTo>
                  <a:cubicBezTo>
                    <a:pt x="94" y="49"/>
                    <a:pt x="94" y="51"/>
                    <a:pt x="94" y="52"/>
                  </a:cubicBezTo>
                  <a:cubicBezTo>
                    <a:pt x="94" y="57"/>
                    <a:pt x="93" y="62"/>
                    <a:pt x="91" y="66"/>
                  </a:cubicBezTo>
                  <a:cubicBezTo>
                    <a:pt x="90" y="69"/>
                    <a:pt x="89" y="72"/>
                    <a:pt x="87" y="75"/>
                  </a:cubicBezTo>
                  <a:cubicBezTo>
                    <a:pt x="86" y="76"/>
                    <a:pt x="85" y="78"/>
                    <a:pt x="83" y="79"/>
                  </a:cubicBezTo>
                  <a:cubicBezTo>
                    <a:pt x="76" y="88"/>
                    <a:pt x="65" y="93"/>
                    <a:pt x="53" y="93"/>
                  </a:cubicBezTo>
                  <a:cubicBezTo>
                    <a:pt x="49" y="93"/>
                    <a:pt x="45" y="92"/>
                    <a:pt x="41" y="91"/>
                  </a:cubicBezTo>
                  <a:cubicBezTo>
                    <a:pt x="38" y="90"/>
                    <a:pt x="35" y="89"/>
                    <a:pt x="32" y="87"/>
                  </a:cubicBezTo>
                  <a:cubicBezTo>
                    <a:pt x="31" y="86"/>
                    <a:pt x="30" y="85"/>
                    <a:pt x="29" y="85"/>
                  </a:cubicBezTo>
                  <a:cubicBezTo>
                    <a:pt x="28" y="84"/>
                    <a:pt x="28" y="84"/>
                    <a:pt x="27" y="83"/>
                  </a:cubicBezTo>
                  <a:cubicBezTo>
                    <a:pt x="26" y="83"/>
                    <a:pt x="25" y="82"/>
                    <a:pt x="24" y="81"/>
                  </a:cubicBezTo>
                  <a:cubicBezTo>
                    <a:pt x="24" y="80"/>
                    <a:pt x="23" y="79"/>
                    <a:pt x="22" y="79"/>
                  </a:cubicBezTo>
                  <a:cubicBezTo>
                    <a:pt x="22" y="78"/>
                    <a:pt x="21" y="77"/>
                    <a:pt x="21" y="77"/>
                  </a:cubicBezTo>
                  <a:cubicBezTo>
                    <a:pt x="20" y="76"/>
                    <a:pt x="20" y="75"/>
                    <a:pt x="19" y="75"/>
                  </a:cubicBezTo>
                  <a:cubicBezTo>
                    <a:pt x="19" y="74"/>
                    <a:pt x="18" y="73"/>
                    <a:pt x="17" y="71"/>
                  </a:cubicBezTo>
                  <a:cubicBezTo>
                    <a:pt x="16" y="70"/>
                    <a:pt x="16" y="68"/>
                    <a:pt x="15" y="66"/>
                  </a:cubicBezTo>
                  <a:cubicBezTo>
                    <a:pt x="13" y="62"/>
                    <a:pt x="12" y="57"/>
                    <a:pt x="12" y="5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66">
              <a:extLst>
                <a:ext uri="{FF2B5EF4-FFF2-40B4-BE49-F238E27FC236}">
                  <a16:creationId xmlns:a16="http://schemas.microsoft.com/office/drawing/2014/main" id="{7BC869B3-2503-4848-A7AA-02F68AA68716}"/>
                </a:ext>
              </a:extLst>
            </p:cNvPr>
            <p:cNvSpPr>
              <a:spLocks noChangeArrowheads="1"/>
            </p:cNvSpPr>
            <p:nvPr/>
          </p:nvSpPr>
          <p:spPr bwMode="auto">
            <a:xfrm>
              <a:off x="1872" y="2388"/>
              <a:ext cx="85" cy="8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67">
              <a:extLst>
                <a:ext uri="{FF2B5EF4-FFF2-40B4-BE49-F238E27FC236}">
                  <a16:creationId xmlns:a16="http://schemas.microsoft.com/office/drawing/2014/main" id="{AE8F682E-BD21-4B59-BABB-FA832698A411}"/>
                </a:ext>
              </a:extLst>
            </p:cNvPr>
            <p:cNvSpPr>
              <a:spLocks noChangeArrowheads="1"/>
            </p:cNvSpPr>
            <p:nvPr/>
          </p:nvSpPr>
          <p:spPr bwMode="auto">
            <a:xfrm>
              <a:off x="1355" y="731"/>
              <a:ext cx="499" cy="500"/>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68">
              <a:extLst>
                <a:ext uri="{FF2B5EF4-FFF2-40B4-BE49-F238E27FC236}">
                  <a16:creationId xmlns:a16="http://schemas.microsoft.com/office/drawing/2014/main" id="{56426CA0-8035-4177-AB8B-32E6E20FD3ED}"/>
                </a:ext>
              </a:extLst>
            </p:cNvPr>
            <p:cNvSpPr>
              <a:spLocks/>
            </p:cNvSpPr>
            <p:nvPr/>
          </p:nvSpPr>
          <p:spPr bwMode="auto">
            <a:xfrm>
              <a:off x="1530" y="1047"/>
              <a:ext cx="74" cy="33"/>
            </a:xfrm>
            <a:custGeom>
              <a:avLst/>
              <a:gdLst>
                <a:gd name="T0" fmla="*/ 72 w 74"/>
                <a:gd name="T1" fmla="*/ 33 h 33"/>
                <a:gd name="T2" fmla="*/ 74 w 74"/>
                <a:gd name="T3" fmla="*/ 0 h 33"/>
                <a:gd name="T4" fmla="*/ 0 w 74"/>
                <a:gd name="T5" fmla="*/ 0 h 33"/>
                <a:gd name="T6" fmla="*/ 3 w 74"/>
                <a:gd name="T7" fmla="*/ 33 h 33"/>
                <a:gd name="T8" fmla="*/ 72 w 74"/>
                <a:gd name="T9" fmla="*/ 33 h 33"/>
              </a:gdLst>
              <a:ahLst/>
              <a:cxnLst>
                <a:cxn ang="0">
                  <a:pos x="T0" y="T1"/>
                </a:cxn>
                <a:cxn ang="0">
                  <a:pos x="T2" y="T3"/>
                </a:cxn>
                <a:cxn ang="0">
                  <a:pos x="T4" y="T5"/>
                </a:cxn>
                <a:cxn ang="0">
                  <a:pos x="T6" y="T7"/>
                </a:cxn>
                <a:cxn ang="0">
                  <a:pos x="T8" y="T9"/>
                </a:cxn>
              </a:cxnLst>
              <a:rect l="0" t="0" r="r" b="b"/>
              <a:pathLst>
                <a:path w="74" h="33">
                  <a:moveTo>
                    <a:pt x="72" y="33"/>
                  </a:moveTo>
                  <a:lnTo>
                    <a:pt x="74" y="0"/>
                  </a:lnTo>
                  <a:lnTo>
                    <a:pt x="0" y="0"/>
                  </a:lnTo>
                  <a:lnTo>
                    <a:pt x="3" y="33"/>
                  </a:lnTo>
                  <a:lnTo>
                    <a:pt x="72" y="3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69">
              <a:extLst>
                <a:ext uri="{FF2B5EF4-FFF2-40B4-BE49-F238E27FC236}">
                  <a16:creationId xmlns:a16="http://schemas.microsoft.com/office/drawing/2014/main" id="{D809B90A-3C87-4C4A-94DB-CC220ED74B40}"/>
                </a:ext>
              </a:extLst>
            </p:cNvPr>
            <p:cNvSpPr>
              <a:spLocks/>
            </p:cNvSpPr>
            <p:nvPr/>
          </p:nvSpPr>
          <p:spPr bwMode="auto">
            <a:xfrm>
              <a:off x="1616" y="981"/>
              <a:ext cx="82" cy="56"/>
            </a:xfrm>
            <a:custGeom>
              <a:avLst/>
              <a:gdLst>
                <a:gd name="T0" fmla="*/ 0 w 82"/>
                <a:gd name="T1" fmla="*/ 56 h 56"/>
                <a:gd name="T2" fmla="*/ 67 w 82"/>
                <a:gd name="T3" fmla="*/ 56 h 56"/>
                <a:gd name="T4" fmla="*/ 82 w 82"/>
                <a:gd name="T5" fmla="*/ 0 h 56"/>
                <a:gd name="T6" fmla="*/ 5 w 82"/>
                <a:gd name="T7" fmla="*/ 0 h 56"/>
                <a:gd name="T8" fmla="*/ 0 w 82"/>
                <a:gd name="T9" fmla="*/ 56 h 56"/>
              </a:gdLst>
              <a:ahLst/>
              <a:cxnLst>
                <a:cxn ang="0">
                  <a:pos x="T0" y="T1"/>
                </a:cxn>
                <a:cxn ang="0">
                  <a:pos x="T2" y="T3"/>
                </a:cxn>
                <a:cxn ang="0">
                  <a:pos x="T4" y="T5"/>
                </a:cxn>
                <a:cxn ang="0">
                  <a:pos x="T6" y="T7"/>
                </a:cxn>
                <a:cxn ang="0">
                  <a:pos x="T8" y="T9"/>
                </a:cxn>
              </a:cxnLst>
              <a:rect l="0" t="0" r="r" b="b"/>
              <a:pathLst>
                <a:path w="82" h="56">
                  <a:moveTo>
                    <a:pt x="0" y="56"/>
                  </a:moveTo>
                  <a:lnTo>
                    <a:pt x="67" y="56"/>
                  </a:lnTo>
                  <a:lnTo>
                    <a:pt x="82" y="0"/>
                  </a:lnTo>
                  <a:lnTo>
                    <a:pt x="5" y="0"/>
                  </a:lnTo>
                  <a:lnTo>
                    <a:pt x="0" y="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70">
              <a:extLst>
                <a:ext uri="{FF2B5EF4-FFF2-40B4-BE49-F238E27FC236}">
                  <a16:creationId xmlns:a16="http://schemas.microsoft.com/office/drawing/2014/main" id="{791EC503-56F2-43FF-B39E-6177843A205A}"/>
                </a:ext>
              </a:extLst>
            </p:cNvPr>
            <p:cNvSpPr>
              <a:spLocks/>
            </p:cNvSpPr>
            <p:nvPr/>
          </p:nvSpPr>
          <p:spPr bwMode="auto">
            <a:xfrm>
              <a:off x="1452" y="1047"/>
              <a:ext cx="69" cy="33"/>
            </a:xfrm>
            <a:custGeom>
              <a:avLst/>
              <a:gdLst>
                <a:gd name="T0" fmla="*/ 0 w 69"/>
                <a:gd name="T1" fmla="*/ 0 h 33"/>
                <a:gd name="T2" fmla="*/ 9 w 69"/>
                <a:gd name="T3" fmla="*/ 33 h 33"/>
                <a:gd name="T4" fmla="*/ 69 w 69"/>
                <a:gd name="T5" fmla="*/ 33 h 33"/>
                <a:gd name="T6" fmla="*/ 68 w 69"/>
                <a:gd name="T7" fmla="*/ 0 h 33"/>
                <a:gd name="T8" fmla="*/ 0 w 69"/>
                <a:gd name="T9" fmla="*/ 0 h 33"/>
              </a:gdLst>
              <a:ahLst/>
              <a:cxnLst>
                <a:cxn ang="0">
                  <a:pos x="T0" y="T1"/>
                </a:cxn>
                <a:cxn ang="0">
                  <a:pos x="T2" y="T3"/>
                </a:cxn>
                <a:cxn ang="0">
                  <a:pos x="T4" y="T5"/>
                </a:cxn>
                <a:cxn ang="0">
                  <a:pos x="T6" y="T7"/>
                </a:cxn>
                <a:cxn ang="0">
                  <a:pos x="T8" y="T9"/>
                </a:cxn>
              </a:cxnLst>
              <a:rect l="0" t="0" r="r" b="b"/>
              <a:pathLst>
                <a:path w="69" h="33">
                  <a:moveTo>
                    <a:pt x="0" y="0"/>
                  </a:moveTo>
                  <a:lnTo>
                    <a:pt x="9" y="33"/>
                  </a:lnTo>
                  <a:lnTo>
                    <a:pt x="69" y="33"/>
                  </a:lnTo>
                  <a:lnTo>
                    <a:pt x="68"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71">
              <a:extLst>
                <a:ext uri="{FF2B5EF4-FFF2-40B4-BE49-F238E27FC236}">
                  <a16:creationId xmlns:a16="http://schemas.microsoft.com/office/drawing/2014/main" id="{A016660B-AA0C-483B-AC3F-D0190101BC3E}"/>
                </a:ext>
              </a:extLst>
            </p:cNvPr>
            <p:cNvSpPr>
              <a:spLocks/>
            </p:cNvSpPr>
            <p:nvPr/>
          </p:nvSpPr>
          <p:spPr bwMode="auto">
            <a:xfrm>
              <a:off x="1612" y="1047"/>
              <a:ext cx="68" cy="33"/>
            </a:xfrm>
            <a:custGeom>
              <a:avLst/>
              <a:gdLst>
                <a:gd name="T0" fmla="*/ 68 w 68"/>
                <a:gd name="T1" fmla="*/ 0 h 33"/>
                <a:gd name="T2" fmla="*/ 3 w 68"/>
                <a:gd name="T3" fmla="*/ 0 h 33"/>
                <a:gd name="T4" fmla="*/ 0 w 68"/>
                <a:gd name="T5" fmla="*/ 33 h 33"/>
                <a:gd name="T6" fmla="*/ 60 w 68"/>
                <a:gd name="T7" fmla="*/ 33 h 33"/>
                <a:gd name="T8" fmla="*/ 68 w 68"/>
                <a:gd name="T9" fmla="*/ 0 h 33"/>
              </a:gdLst>
              <a:ahLst/>
              <a:cxnLst>
                <a:cxn ang="0">
                  <a:pos x="T0" y="T1"/>
                </a:cxn>
                <a:cxn ang="0">
                  <a:pos x="T2" y="T3"/>
                </a:cxn>
                <a:cxn ang="0">
                  <a:pos x="T4" y="T5"/>
                </a:cxn>
                <a:cxn ang="0">
                  <a:pos x="T6" y="T7"/>
                </a:cxn>
                <a:cxn ang="0">
                  <a:pos x="T8" y="T9"/>
                </a:cxn>
              </a:cxnLst>
              <a:rect l="0" t="0" r="r" b="b"/>
              <a:pathLst>
                <a:path w="68" h="33">
                  <a:moveTo>
                    <a:pt x="68" y="0"/>
                  </a:moveTo>
                  <a:lnTo>
                    <a:pt x="3" y="0"/>
                  </a:lnTo>
                  <a:lnTo>
                    <a:pt x="0" y="33"/>
                  </a:lnTo>
                  <a:lnTo>
                    <a:pt x="60" y="33"/>
                  </a:lnTo>
                  <a:lnTo>
                    <a:pt x="6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2">
              <a:extLst>
                <a:ext uri="{FF2B5EF4-FFF2-40B4-BE49-F238E27FC236}">
                  <a16:creationId xmlns:a16="http://schemas.microsoft.com/office/drawing/2014/main" id="{45ED469D-8E7C-41C5-A6EA-E81F72BE2665}"/>
                </a:ext>
              </a:extLst>
            </p:cNvPr>
            <p:cNvSpPr>
              <a:spLocks/>
            </p:cNvSpPr>
            <p:nvPr/>
          </p:nvSpPr>
          <p:spPr bwMode="auto">
            <a:xfrm>
              <a:off x="1621" y="882"/>
              <a:ext cx="168" cy="89"/>
            </a:xfrm>
            <a:custGeom>
              <a:avLst/>
              <a:gdLst>
                <a:gd name="T0" fmla="*/ 78 w 115"/>
                <a:gd name="T1" fmla="*/ 0 h 61"/>
                <a:gd name="T2" fmla="*/ 72 w 115"/>
                <a:gd name="T3" fmla="*/ 2 h 61"/>
                <a:gd name="T4" fmla="*/ 70 w 115"/>
                <a:gd name="T5" fmla="*/ 4 h 61"/>
                <a:gd name="T6" fmla="*/ 40 w 115"/>
                <a:gd name="T7" fmla="*/ 34 h 61"/>
                <a:gd name="T8" fmla="*/ 38 w 115"/>
                <a:gd name="T9" fmla="*/ 37 h 61"/>
                <a:gd name="T10" fmla="*/ 2 w 115"/>
                <a:gd name="T11" fmla="*/ 37 h 61"/>
                <a:gd name="T12" fmla="*/ 0 w 115"/>
                <a:gd name="T13" fmla="*/ 61 h 61"/>
                <a:gd name="T14" fmla="*/ 55 w 115"/>
                <a:gd name="T15" fmla="*/ 61 h 61"/>
                <a:gd name="T16" fmla="*/ 59 w 115"/>
                <a:gd name="T17" fmla="*/ 46 h 61"/>
                <a:gd name="T18" fmla="*/ 82 w 115"/>
                <a:gd name="T19" fmla="*/ 23 h 61"/>
                <a:gd name="T20" fmla="*/ 101 w 115"/>
                <a:gd name="T21" fmla="*/ 23 h 61"/>
                <a:gd name="T22" fmla="*/ 101 w 115"/>
                <a:gd name="T23" fmla="*/ 0 h 61"/>
                <a:gd name="T24" fmla="*/ 78 w 115"/>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61">
                  <a:moveTo>
                    <a:pt x="78" y="0"/>
                  </a:moveTo>
                  <a:cubicBezTo>
                    <a:pt x="76" y="0"/>
                    <a:pt x="74" y="1"/>
                    <a:pt x="72" y="2"/>
                  </a:cubicBezTo>
                  <a:cubicBezTo>
                    <a:pt x="71" y="3"/>
                    <a:pt x="70" y="4"/>
                    <a:pt x="70" y="4"/>
                  </a:cubicBezTo>
                  <a:cubicBezTo>
                    <a:pt x="60" y="14"/>
                    <a:pt x="50" y="24"/>
                    <a:pt x="40" y="34"/>
                  </a:cubicBezTo>
                  <a:cubicBezTo>
                    <a:pt x="39" y="35"/>
                    <a:pt x="39" y="36"/>
                    <a:pt x="38" y="37"/>
                  </a:cubicBezTo>
                  <a:cubicBezTo>
                    <a:pt x="2" y="37"/>
                    <a:pt x="2" y="37"/>
                    <a:pt x="2" y="37"/>
                  </a:cubicBezTo>
                  <a:cubicBezTo>
                    <a:pt x="0" y="61"/>
                    <a:pt x="0" y="61"/>
                    <a:pt x="0" y="61"/>
                  </a:cubicBezTo>
                  <a:cubicBezTo>
                    <a:pt x="55" y="61"/>
                    <a:pt x="55" y="61"/>
                    <a:pt x="55" y="61"/>
                  </a:cubicBezTo>
                  <a:cubicBezTo>
                    <a:pt x="59" y="46"/>
                    <a:pt x="59" y="46"/>
                    <a:pt x="59" y="46"/>
                  </a:cubicBezTo>
                  <a:cubicBezTo>
                    <a:pt x="67" y="38"/>
                    <a:pt x="74" y="30"/>
                    <a:pt x="82" y="23"/>
                  </a:cubicBezTo>
                  <a:cubicBezTo>
                    <a:pt x="101" y="23"/>
                    <a:pt x="101" y="23"/>
                    <a:pt x="101" y="23"/>
                  </a:cubicBezTo>
                  <a:cubicBezTo>
                    <a:pt x="115" y="23"/>
                    <a:pt x="115" y="0"/>
                    <a:pt x="101" y="0"/>
                  </a:cubicBezTo>
                  <a:lnTo>
                    <a:pt x="7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3">
              <a:extLst>
                <a:ext uri="{FF2B5EF4-FFF2-40B4-BE49-F238E27FC236}">
                  <a16:creationId xmlns:a16="http://schemas.microsoft.com/office/drawing/2014/main" id="{2B694E8A-93A3-4784-A7FA-7130F3388C26}"/>
                </a:ext>
              </a:extLst>
            </p:cNvPr>
            <p:cNvSpPr>
              <a:spLocks/>
            </p:cNvSpPr>
            <p:nvPr/>
          </p:nvSpPr>
          <p:spPr bwMode="auto">
            <a:xfrm>
              <a:off x="1521" y="936"/>
              <a:ext cx="92" cy="35"/>
            </a:xfrm>
            <a:custGeom>
              <a:avLst/>
              <a:gdLst>
                <a:gd name="T0" fmla="*/ 3 w 92"/>
                <a:gd name="T1" fmla="*/ 35 h 35"/>
                <a:gd name="T2" fmla="*/ 89 w 92"/>
                <a:gd name="T3" fmla="*/ 35 h 35"/>
                <a:gd name="T4" fmla="*/ 92 w 92"/>
                <a:gd name="T5" fmla="*/ 0 h 35"/>
                <a:gd name="T6" fmla="*/ 0 w 92"/>
                <a:gd name="T7" fmla="*/ 0 h 35"/>
                <a:gd name="T8" fmla="*/ 3 w 92"/>
                <a:gd name="T9" fmla="*/ 35 h 35"/>
              </a:gdLst>
              <a:ahLst/>
              <a:cxnLst>
                <a:cxn ang="0">
                  <a:pos x="T0" y="T1"/>
                </a:cxn>
                <a:cxn ang="0">
                  <a:pos x="T2" y="T3"/>
                </a:cxn>
                <a:cxn ang="0">
                  <a:pos x="T4" y="T5"/>
                </a:cxn>
                <a:cxn ang="0">
                  <a:pos x="T6" y="T7"/>
                </a:cxn>
                <a:cxn ang="0">
                  <a:pos x="T8" y="T9"/>
                </a:cxn>
              </a:cxnLst>
              <a:rect l="0" t="0" r="r" b="b"/>
              <a:pathLst>
                <a:path w="92" h="35">
                  <a:moveTo>
                    <a:pt x="3" y="35"/>
                  </a:moveTo>
                  <a:lnTo>
                    <a:pt x="89" y="35"/>
                  </a:lnTo>
                  <a:lnTo>
                    <a:pt x="92" y="0"/>
                  </a:lnTo>
                  <a:lnTo>
                    <a:pt x="0" y="0"/>
                  </a:lnTo>
                  <a:lnTo>
                    <a:pt x="3" y="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74">
              <a:extLst>
                <a:ext uri="{FF2B5EF4-FFF2-40B4-BE49-F238E27FC236}">
                  <a16:creationId xmlns:a16="http://schemas.microsoft.com/office/drawing/2014/main" id="{47A4AFB5-A011-49B7-8360-FFE01823995A}"/>
                </a:ext>
              </a:extLst>
            </p:cNvPr>
            <p:cNvSpPr>
              <a:spLocks/>
            </p:cNvSpPr>
            <p:nvPr/>
          </p:nvSpPr>
          <p:spPr bwMode="auto">
            <a:xfrm>
              <a:off x="1436" y="981"/>
              <a:ext cx="82" cy="56"/>
            </a:xfrm>
            <a:custGeom>
              <a:avLst/>
              <a:gdLst>
                <a:gd name="T0" fmla="*/ 82 w 82"/>
                <a:gd name="T1" fmla="*/ 56 h 56"/>
                <a:gd name="T2" fmla="*/ 78 w 82"/>
                <a:gd name="T3" fmla="*/ 0 h 56"/>
                <a:gd name="T4" fmla="*/ 0 w 82"/>
                <a:gd name="T5" fmla="*/ 0 h 56"/>
                <a:gd name="T6" fmla="*/ 15 w 82"/>
                <a:gd name="T7" fmla="*/ 56 h 56"/>
                <a:gd name="T8" fmla="*/ 82 w 82"/>
                <a:gd name="T9" fmla="*/ 56 h 56"/>
              </a:gdLst>
              <a:ahLst/>
              <a:cxnLst>
                <a:cxn ang="0">
                  <a:pos x="T0" y="T1"/>
                </a:cxn>
                <a:cxn ang="0">
                  <a:pos x="T2" y="T3"/>
                </a:cxn>
                <a:cxn ang="0">
                  <a:pos x="T4" y="T5"/>
                </a:cxn>
                <a:cxn ang="0">
                  <a:pos x="T6" y="T7"/>
                </a:cxn>
                <a:cxn ang="0">
                  <a:pos x="T8" y="T9"/>
                </a:cxn>
              </a:cxnLst>
              <a:rect l="0" t="0" r="r" b="b"/>
              <a:pathLst>
                <a:path w="82" h="56">
                  <a:moveTo>
                    <a:pt x="82" y="56"/>
                  </a:moveTo>
                  <a:lnTo>
                    <a:pt x="78" y="0"/>
                  </a:lnTo>
                  <a:lnTo>
                    <a:pt x="0" y="0"/>
                  </a:lnTo>
                  <a:lnTo>
                    <a:pt x="15" y="56"/>
                  </a:lnTo>
                  <a:lnTo>
                    <a:pt x="82" y="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75">
              <a:extLst>
                <a:ext uri="{FF2B5EF4-FFF2-40B4-BE49-F238E27FC236}">
                  <a16:creationId xmlns:a16="http://schemas.microsoft.com/office/drawing/2014/main" id="{3564F7FA-FBFA-4732-9F58-E4187E8E603F}"/>
                </a:ext>
              </a:extLst>
            </p:cNvPr>
            <p:cNvSpPr>
              <a:spLocks/>
            </p:cNvSpPr>
            <p:nvPr/>
          </p:nvSpPr>
          <p:spPr bwMode="auto">
            <a:xfrm>
              <a:off x="1425" y="936"/>
              <a:ext cx="87" cy="35"/>
            </a:xfrm>
            <a:custGeom>
              <a:avLst/>
              <a:gdLst>
                <a:gd name="T0" fmla="*/ 0 w 87"/>
                <a:gd name="T1" fmla="*/ 0 h 35"/>
                <a:gd name="T2" fmla="*/ 8 w 87"/>
                <a:gd name="T3" fmla="*/ 35 h 35"/>
                <a:gd name="T4" fmla="*/ 87 w 87"/>
                <a:gd name="T5" fmla="*/ 35 h 35"/>
                <a:gd name="T6" fmla="*/ 84 w 87"/>
                <a:gd name="T7" fmla="*/ 0 h 35"/>
                <a:gd name="T8" fmla="*/ 0 w 87"/>
                <a:gd name="T9" fmla="*/ 0 h 35"/>
              </a:gdLst>
              <a:ahLst/>
              <a:cxnLst>
                <a:cxn ang="0">
                  <a:pos x="T0" y="T1"/>
                </a:cxn>
                <a:cxn ang="0">
                  <a:pos x="T2" y="T3"/>
                </a:cxn>
                <a:cxn ang="0">
                  <a:pos x="T4" y="T5"/>
                </a:cxn>
                <a:cxn ang="0">
                  <a:pos x="T6" y="T7"/>
                </a:cxn>
                <a:cxn ang="0">
                  <a:pos x="T8" y="T9"/>
                </a:cxn>
              </a:cxnLst>
              <a:rect l="0" t="0" r="r" b="b"/>
              <a:pathLst>
                <a:path w="87" h="35">
                  <a:moveTo>
                    <a:pt x="0" y="0"/>
                  </a:moveTo>
                  <a:lnTo>
                    <a:pt x="8" y="35"/>
                  </a:lnTo>
                  <a:lnTo>
                    <a:pt x="87" y="35"/>
                  </a:lnTo>
                  <a:lnTo>
                    <a:pt x="8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76">
              <a:extLst>
                <a:ext uri="{FF2B5EF4-FFF2-40B4-BE49-F238E27FC236}">
                  <a16:creationId xmlns:a16="http://schemas.microsoft.com/office/drawing/2014/main" id="{B4532659-F45B-44AD-B0D0-2DDCF4E7EE44}"/>
                </a:ext>
              </a:extLst>
            </p:cNvPr>
            <p:cNvSpPr>
              <a:spLocks/>
            </p:cNvSpPr>
            <p:nvPr/>
          </p:nvSpPr>
          <p:spPr bwMode="auto">
            <a:xfrm>
              <a:off x="1524" y="981"/>
              <a:ext cx="86" cy="56"/>
            </a:xfrm>
            <a:custGeom>
              <a:avLst/>
              <a:gdLst>
                <a:gd name="T0" fmla="*/ 86 w 86"/>
                <a:gd name="T1" fmla="*/ 0 h 56"/>
                <a:gd name="T2" fmla="*/ 0 w 86"/>
                <a:gd name="T3" fmla="*/ 0 h 56"/>
                <a:gd name="T4" fmla="*/ 4 w 86"/>
                <a:gd name="T5" fmla="*/ 56 h 56"/>
                <a:gd name="T6" fmla="*/ 80 w 86"/>
                <a:gd name="T7" fmla="*/ 56 h 56"/>
                <a:gd name="T8" fmla="*/ 86 w 86"/>
                <a:gd name="T9" fmla="*/ 0 h 56"/>
              </a:gdLst>
              <a:ahLst/>
              <a:cxnLst>
                <a:cxn ang="0">
                  <a:pos x="T0" y="T1"/>
                </a:cxn>
                <a:cxn ang="0">
                  <a:pos x="T2" y="T3"/>
                </a:cxn>
                <a:cxn ang="0">
                  <a:pos x="T4" y="T5"/>
                </a:cxn>
                <a:cxn ang="0">
                  <a:pos x="T6" y="T7"/>
                </a:cxn>
                <a:cxn ang="0">
                  <a:pos x="T8" y="T9"/>
                </a:cxn>
              </a:cxnLst>
              <a:rect l="0" t="0" r="r" b="b"/>
              <a:pathLst>
                <a:path w="86" h="56">
                  <a:moveTo>
                    <a:pt x="86" y="0"/>
                  </a:moveTo>
                  <a:lnTo>
                    <a:pt x="0" y="0"/>
                  </a:lnTo>
                  <a:lnTo>
                    <a:pt x="4" y="56"/>
                  </a:lnTo>
                  <a:lnTo>
                    <a:pt x="80" y="56"/>
                  </a:lnTo>
                  <a:lnTo>
                    <a:pt x="8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Oval 77">
              <a:extLst>
                <a:ext uri="{FF2B5EF4-FFF2-40B4-BE49-F238E27FC236}">
                  <a16:creationId xmlns:a16="http://schemas.microsoft.com/office/drawing/2014/main" id="{3154BA03-5F79-4C45-B132-CF0F31DCCBE6}"/>
                </a:ext>
              </a:extLst>
            </p:cNvPr>
            <p:cNvSpPr>
              <a:spLocks noChangeArrowheads="1"/>
            </p:cNvSpPr>
            <p:nvPr/>
          </p:nvSpPr>
          <p:spPr bwMode="auto">
            <a:xfrm>
              <a:off x="1466" y="1089"/>
              <a:ext cx="55" cy="5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Oval 78">
              <a:extLst>
                <a:ext uri="{FF2B5EF4-FFF2-40B4-BE49-F238E27FC236}">
                  <a16:creationId xmlns:a16="http://schemas.microsoft.com/office/drawing/2014/main" id="{8606D301-3380-4A34-BC81-FE548C86D756}"/>
                </a:ext>
              </a:extLst>
            </p:cNvPr>
            <p:cNvSpPr>
              <a:spLocks noChangeArrowheads="1"/>
            </p:cNvSpPr>
            <p:nvPr/>
          </p:nvSpPr>
          <p:spPr bwMode="auto">
            <a:xfrm>
              <a:off x="1613" y="1089"/>
              <a:ext cx="56" cy="5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Oval 79">
              <a:extLst>
                <a:ext uri="{FF2B5EF4-FFF2-40B4-BE49-F238E27FC236}">
                  <a16:creationId xmlns:a16="http://schemas.microsoft.com/office/drawing/2014/main" id="{B80C4DB5-68CE-41FE-A636-6FA52AE294E0}"/>
                </a:ext>
              </a:extLst>
            </p:cNvPr>
            <p:cNvSpPr>
              <a:spLocks noChangeArrowheads="1"/>
            </p:cNvSpPr>
            <p:nvPr/>
          </p:nvSpPr>
          <p:spPr bwMode="auto">
            <a:xfrm>
              <a:off x="2829" y="2667"/>
              <a:ext cx="516" cy="515"/>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80">
              <a:extLst>
                <a:ext uri="{FF2B5EF4-FFF2-40B4-BE49-F238E27FC236}">
                  <a16:creationId xmlns:a16="http://schemas.microsoft.com/office/drawing/2014/main" id="{FE679A8B-FFB4-42BA-8378-A0EE4C312037}"/>
                </a:ext>
              </a:extLst>
            </p:cNvPr>
            <p:cNvSpPr>
              <a:spLocks noEditPoints="1"/>
            </p:cNvSpPr>
            <p:nvPr/>
          </p:nvSpPr>
          <p:spPr bwMode="auto">
            <a:xfrm>
              <a:off x="2948" y="2767"/>
              <a:ext cx="277" cy="316"/>
            </a:xfrm>
            <a:custGeom>
              <a:avLst/>
              <a:gdLst>
                <a:gd name="T0" fmla="*/ 8 w 190"/>
                <a:gd name="T1" fmla="*/ 182 h 216"/>
                <a:gd name="T2" fmla="*/ 1 w 190"/>
                <a:gd name="T3" fmla="*/ 209 h 216"/>
                <a:gd name="T4" fmla="*/ 12 w 190"/>
                <a:gd name="T5" fmla="*/ 209 h 216"/>
                <a:gd name="T6" fmla="*/ 17 w 190"/>
                <a:gd name="T7" fmla="*/ 190 h 216"/>
                <a:gd name="T8" fmla="*/ 26 w 190"/>
                <a:gd name="T9" fmla="*/ 188 h 216"/>
                <a:gd name="T10" fmla="*/ 26 w 190"/>
                <a:gd name="T11" fmla="*/ 211 h 216"/>
                <a:gd name="T12" fmla="*/ 190 w 190"/>
                <a:gd name="T13" fmla="*/ 211 h 216"/>
                <a:gd name="T14" fmla="*/ 190 w 190"/>
                <a:gd name="T15" fmla="*/ 0 h 216"/>
                <a:gd name="T16" fmla="*/ 26 w 190"/>
                <a:gd name="T17" fmla="*/ 0 h 216"/>
                <a:gd name="T18" fmla="*/ 26 w 190"/>
                <a:gd name="T19" fmla="*/ 0 h 216"/>
                <a:gd name="T20" fmla="*/ 8 w 190"/>
                <a:gd name="T21" fmla="*/ 6 h 216"/>
                <a:gd name="T22" fmla="*/ 1 w 190"/>
                <a:gd name="T23" fmla="*/ 33 h 216"/>
                <a:gd name="T24" fmla="*/ 12 w 190"/>
                <a:gd name="T25" fmla="*/ 33 h 216"/>
                <a:gd name="T26" fmla="*/ 17 w 190"/>
                <a:gd name="T27" fmla="*/ 14 h 216"/>
                <a:gd name="T28" fmla="*/ 26 w 190"/>
                <a:gd name="T29" fmla="*/ 12 h 216"/>
                <a:gd name="T30" fmla="*/ 26 w 190"/>
                <a:gd name="T31" fmla="*/ 44 h 216"/>
                <a:gd name="T32" fmla="*/ 8 w 190"/>
                <a:gd name="T33" fmla="*/ 50 h 216"/>
                <a:gd name="T34" fmla="*/ 1 w 190"/>
                <a:gd name="T35" fmla="*/ 77 h 216"/>
                <a:gd name="T36" fmla="*/ 12 w 190"/>
                <a:gd name="T37" fmla="*/ 77 h 216"/>
                <a:gd name="T38" fmla="*/ 17 w 190"/>
                <a:gd name="T39" fmla="*/ 58 h 216"/>
                <a:gd name="T40" fmla="*/ 26 w 190"/>
                <a:gd name="T41" fmla="*/ 56 h 216"/>
                <a:gd name="T42" fmla="*/ 26 w 190"/>
                <a:gd name="T43" fmla="*/ 88 h 216"/>
                <a:gd name="T44" fmla="*/ 8 w 190"/>
                <a:gd name="T45" fmla="*/ 94 h 216"/>
                <a:gd name="T46" fmla="*/ 1 w 190"/>
                <a:gd name="T47" fmla="*/ 121 h 216"/>
                <a:gd name="T48" fmla="*/ 12 w 190"/>
                <a:gd name="T49" fmla="*/ 121 h 216"/>
                <a:gd name="T50" fmla="*/ 17 w 190"/>
                <a:gd name="T51" fmla="*/ 102 h 216"/>
                <a:gd name="T52" fmla="*/ 26 w 190"/>
                <a:gd name="T53" fmla="*/ 100 h 216"/>
                <a:gd name="T54" fmla="*/ 26 w 190"/>
                <a:gd name="T55" fmla="*/ 132 h 216"/>
                <a:gd name="T56" fmla="*/ 8 w 190"/>
                <a:gd name="T57" fmla="*/ 138 h 216"/>
                <a:gd name="T58" fmla="*/ 1 w 190"/>
                <a:gd name="T59" fmla="*/ 165 h 216"/>
                <a:gd name="T60" fmla="*/ 12 w 190"/>
                <a:gd name="T61" fmla="*/ 165 h 216"/>
                <a:gd name="T62" fmla="*/ 17 w 190"/>
                <a:gd name="T63" fmla="*/ 146 h 216"/>
                <a:gd name="T64" fmla="*/ 26 w 190"/>
                <a:gd name="T65" fmla="*/ 144 h 216"/>
                <a:gd name="T66" fmla="*/ 26 w 190"/>
                <a:gd name="T67" fmla="*/ 176 h 216"/>
                <a:gd name="T68" fmla="*/ 8 w 190"/>
                <a:gd name="T69" fmla="*/ 182 h 216"/>
                <a:gd name="T70" fmla="*/ 64 w 190"/>
                <a:gd name="T71" fmla="*/ 22 h 216"/>
                <a:gd name="T72" fmla="*/ 153 w 190"/>
                <a:gd name="T73" fmla="*/ 22 h 216"/>
                <a:gd name="T74" fmla="*/ 153 w 190"/>
                <a:gd name="T75" fmla="*/ 69 h 216"/>
                <a:gd name="T76" fmla="*/ 64 w 190"/>
                <a:gd name="T77" fmla="*/ 69 h 216"/>
                <a:gd name="T78" fmla="*/ 64 w 190"/>
                <a:gd name="T79" fmla="*/ 2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216">
                  <a:moveTo>
                    <a:pt x="8" y="182"/>
                  </a:moveTo>
                  <a:cubicBezTo>
                    <a:pt x="1" y="189"/>
                    <a:pt x="0" y="199"/>
                    <a:pt x="1" y="209"/>
                  </a:cubicBezTo>
                  <a:cubicBezTo>
                    <a:pt x="1" y="216"/>
                    <a:pt x="13" y="216"/>
                    <a:pt x="12" y="209"/>
                  </a:cubicBezTo>
                  <a:cubicBezTo>
                    <a:pt x="12" y="203"/>
                    <a:pt x="11" y="194"/>
                    <a:pt x="17" y="190"/>
                  </a:cubicBezTo>
                  <a:cubicBezTo>
                    <a:pt x="19" y="188"/>
                    <a:pt x="23" y="188"/>
                    <a:pt x="26" y="188"/>
                  </a:cubicBezTo>
                  <a:cubicBezTo>
                    <a:pt x="26" y="211"/>
                    <a:pt x="26" y="211"/>
                    <a:pt x="26" y="211"/>
                  </a:cubicBezTo>
                  <a:cubicBezTo>
                    <a:pt x="190" y="211"/>
                    <a:pt x="190" y="211"/>
                    <a:pt x="190" y="211"/>
                  </a:cubicBezTo>
                  <a:cubicBezTo>
                    <a:pt x="190" y="0"/>
                    <a:pt x="190" y="0"/>
                    <a:pt x="190" y="0"/>
                  </a:cubicBezTo>
                  <a:cubicBezTo>
                    <a:pt x="26" y="0"/>
                    <a:pt x="26" y="0"/>
                    <a:pt x="26" y="0"/>
                  </a:cubicBezTo>
                  <a:cubicBezTo>
                    <a:pt x="26" y="0"/>
                    <a:pt x="26" y="0"/>
                    <a:pt x="26" y="0"/>
                  </a:cubicBezTo>
                  <a:cubicBezTo>
                    <a:pt x="20" y="0"/>
                    <a:pt x="13" y="1"/>
                    <a:pt x="8" y="6"/>
                  </a:cubicBezTo>
                  <a:cubicBezTo>
                    <a:pt x="1" y="13"/>
                    <a:pt x="0" y="23"/>
                    <a:pt x="1" y="33"/>
                  </a:cubicBezTo>
                  <a:cubicBezTo>
                    <a:pt x="1" y="40"/>
                    <a:pt x="13" y="40"/>
                    <a:pt x="12" y="33"/>
                  </a:cubicBezTo>
                  <a:cubicBezTo>
                    <a:pt x="12" y="27"/>
                    <a:pt x="11" y="18"/>
                    <a:pt x="17" y="14"/>
                  </a:cubicBezTo>
                  <a:cubicBezTo>
                    <a:pt x="19" y="12"/>
                    <a:pt x="23" y="12"/>
                    <a:pt x="26" y="12"/>
                  </a:cubicBezTo>
                  <a:cubicBezTo>
                    <a:pt x="26" y="44"/>
                    <a:pt x="26" y="44"/>
                    <a:pt x="26" y="44"/>
                  </a:cubicBezTo>
                  <a:cubicBezTo>
                    <a:pt x="20" y="44"/>
                    <a:pt x="13" y="45"/>
                    <a:pt x="8" y="50"/>
                  </a:cubicBezTo>
                  <a:cubicBezTo>
                    <a:pt x="1" y="57"/>
                    <a:pt x="0" y="67"/>
                    <a:pt x="1" y="77"/>
                  </a:cubicBezTo>
                  <a:cubicBezTo>
                    <a:pt x="1" y="84"/>
                    <a:pt x="13" y="84"/>
                    <a:pt x="12" y="77"/>
                  </a:cubicBezTo>
                  <a:cubicBezTo>
                    <a:pt x="12" y="71"/>
                    <a:pt x="11" y="62"/>
                    <a:pt x="17" y="58"/>
                  </a:cubicBezTo>
                  <a:cubicBezTo>
                    <a:pt x="19" y="56"/>
                    <a:pt x="23" y="56"/>
                    <a:pt x="26" y="56"/>
                  </a:cubicBezTo>
                  <a:cubicBezTo>
                    <a:pt x="26" y="88"/>
                    <a:pt x="26" y="88"/>
                    <a:pt x="26" y="88"/>
                  </a:cubicBezTo>
                  <a:cubicBezTo>
                    <a:pt x="20" y="88"/>
                    <a:pt x="13" y="89"/>
                    <a:pt x="8" y="94"/>
                  </a:cubicBezTo>
                  <a:cubicBezTo>
                    <a:pt x="1" y="101"/>
                    <a:pt x="0" y="111"/>
                    <a:pt x="1" y="121"/>
                  </a:cubicBezTo>
                  <a:cubicBezTo>
                    <a:pt x="1" y="128"/>
                    <a:pt x="13" y="128"/>
                    <a:pt x="12" y="121"/>
                  </a:cubicBezTo>
                  <a:cubicBezTo>
                    <a:pt x="12" y="115"/>
                    <a:pt x="11" y="106"/>
                    <a:pt x="17" y="102"/>
                  </a:cubicBezTo>
                  <a:cubicBezTo>
                    <a:pt x="19" y="100"/>
                    <a:pt x="23" y="100"/>
                    <a:pt x="26" y="100"/>
                  </a:cubicBezTo>
                  <a:cubicBezTo>
                    <a:pt x="26" y="132"/>
                    <a:pt x="26" y="132"/>
                    <a:pt x="26" y="132"/>
                  </a:cubicBezTo>
                  <a:cubicBezTo>
                    <a:pt x="20" y="132"/>
                    <a:pt x="13" y="133"/>
                    <a:pt x="8" y="138"/>
                  </a:cubicBezTo>
                  <a:cubicBezTo>
                    <a:pt x="1" y="145"/>
                    <a:pt x="0" y="155"/>
                    <a:pt x="1" y="165"/>
                  </a:cubicBezTo>
                  <a:cubicBezTo>
                    <a:pt x="1" y="172"/>
                    <a:pt x="13" y="172"/>
                    <a:pt x="12" y="165"/>
                  </a:cubicBezTo>
                  <a:cubicBezTo>
                    <a:pt x="12" y="159"/>
                    <a:pt x="11" y="150"/>
                    <a:pt x="17" y="146"/>
                  </a:cubicBezTo>
                  <a:cubicBezTo>
                    <a:pt x="19" y="144"/>
                    <a:pt x="23" y="144"/>
                    <a:pt x="26" y="144"/>
                  </a:cubicBezTo>
                  <a:cubicBezTo>
                    <a:pt x="26" y="176"/>
                    <a:pt x="26" y="176"/>
                    <a:pt x="26" y="176"/>
                  </a:cubicBezTo>
                  <a:cubicBezTo>
                    <a:pt x="20" y="176"/>
                    <a:pt x="13" y="178"/>
                    <a:pt x="8" y="182"/>
                  </a:cubicBezTo>
                  <a:moveTo>
                    <a:pt x="64" y="22"/>
                  </a:moveTo>
                  <a:cubicBezTo>
                    <a:pt x="153" y="22"/>
                    <a:pt x="153" y="22"/>
                    <a:pt x="153" y="22"/>
                  </a:cubicBezTo>
                  <a:cubicBezTo>
                    <a:pt x="153" y="69"/>
                    <a:pt x="153" y="69"/>
                    <a:pt x="153" y="69"/>
                  </a:cubicBezTo>
                  <a:cubicBezTo>
                    <a:pt x="64" y="69"/>
                    <a:pt x="64" y="69"/>
                    <a:pt x="64" y="69"/>
                  </a:cubicBezTo>
                  <a:lnTo>
                    <a:pt x="64"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81">
              <a:extLst>
                <a:ext uri="{FF2B5EF4-FFF2-40B4-BE49-F238E27FC236}">
                  <a16:creationId xmlns:a16="http://schemas.microsoft.com/office/drawing/2014/main" id="{34A34506-F8EC-4D81-8E6E-7E75460EA23E}"/>
                </a:ext>
              </a:extLst>
            </p:cNvPr>
            <p:cNvSpPr>
              <a:spLocks noChangeArrowheads="1"/>
            </p:cNvSpPr>
            <p:nvPr/>
          </p:nvSpPr>
          <p:spPr bwMode="auto">
            <a:xfrm>
              <a:off x="2335" y="1523"/>
              <a:ext cx="420" cy="418"/>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82">
              <a:extLst>
                <a:ext uri="{FF2B5EF4-FFF2-40B4-BE49-F238E27FC236}">
                  <a16:creationId xmlns:a16="http://schemas.microsoft.com/office/drawing/2014/main" id="{D93551D4-2792-4113-A8E0-BE36F03831EF}"/>
                </a:ext>
              </a:extLst>
            </p:cNvPr>
            <p:cNvSpPr>
              <a:spLocks noEditPoints="1"/>
            </p:cNvSpPr>
            <p:nvPr/>
          </p:nvSpPr>
          <p:spPr bwMode="auto">
            <a:xfrm>
              <a:off x="2402" y="1599"/>
              <a:ext cx="275" cy="275"/>
            </a:xfrm>
            <a:custGeom>
              <a:avLst/>
              <a:gdLst>
                <a:gd name="T0" fmla="*/ 132 w 188"/>
                <a:gd name="T1" fmla="*/ 97 h 188"/>
                <a:gd name="T2" fmla="*/ 139 w 188"/>
                <a:gd name="T3" fmla="*/ 58 h 188"/>
                <a:gd name="T4" fmla="*/ 141 w 188"/>
                <a:gd name="T5" fmla="*/ 52 h 188"/>
                <a:gd name="T6" fmla="*/ 134 w 188"/>
                <a:gd name="T7" fmla="*/ 51 h 188"/>
                <a:gd name="T8" fmla="*/ 124 w 188"/>
                <a:gd name="T9" fmla="*/ 51 h 188"/>
                <a:gd name="T10" fmla="*/ 64 w 188"/>
                <a:gd name="T11" fmla="*/ 68 h 188"/>
                <a:gd name="T12" fmla="*/ 45 w 188"/>
                <a:gd name="T13" fmla="*/ 113 h 188"/>
                <a:gd name="T14" fmla="*/ 79 w 188"/>
                <a:gd name="T15" fmla="*/ 142 h 188"/>
                <a:gd name="T16" fmla="*/ 108 w 188"/>
                <a:gd name="T17" fmla="*/ 132 h 188"/>
                <a:gd name="T18" fmla="*/ 134 w 188"/>
                <a:gd name="T19" fmla="*/ 142 h 188"/>
                <a:gd name="T20" fmla="*/ 176 w 188"/>
                <a:gd name="T21" fmla="*/ 119 h 188"/>
                <a:gd name="T22" fmla="*/ 188 w 188"/>
                <a:gd name="T23" fmla="*/ 77 h 188"/>
                <a:gd name="T24" fmla="*/ 158 w 188"/>
                <a:gd name="T25" fmla="*/ 18 h 188"/>
                <a:gd name="T26" fmla="*/ 102 w 188"/>
                <a:gd name="T27" fmla="*/ 0 h 188"/>
                <a:gd name="T28" fmla="*/ 25 w 188"/>
                <a:gd name="T29" fmla="*/ 36 h 188"/>
                <a:gd name="T30" fmla="*/ 0 w 188"/>
                <a:gd name="T31" fmla="*/ 108 h 188"/>
                <a:gd name="T32" fmla="*/ 28 w 188"/>
                <a:gd name="T33" fmla="*/ 169 h 188"/>
                <a:gd name="T34" fmla="*/ 87 w 188"/>
                <a:gd name="T35" fmla="*/ 188 h 188"/>
                <a:gd name="T36" fmla="*/ 168 w 188"/>
                <a:gd name="T37" fmla="*/ 167 h 188"/>
                <a:gd name="T38" fmla="*/ 172 w 188"/>
                <a:gd name="T39" fmla="*/ 165 h 188"/>
                <a:gd name="T40" fmla="*/ 170 w 188"/>
                <a:gd name="T41" fmla="*/ 160 h 188"/>
                <a:gd name="T42" fmla="*/ 162 w 188"/>
                <a:gd name="T43" fmla="*/ 144 h 188"/>
                <a:gd name="T44" fmla="*/ 160 w 188"/>
                <a:gd name="T45" fmla="*/ 139 h 188"/>
                <a:gd name="T46" fmla="*/ 155 w 188"/>
                <a:gd name="T47" fmla="*/ 141 h 188"/>
                <a:gd name="T48" fmla="*/ 89 w 188"/>
                <a:gd name="T49" fmla="*/ 161 h 188"/>
                <a:gd name="T50" fmla="*/ 48 w 188"/>
                <a:gd name="T51" fmla="*/ 147 h 188"/>
                <a:gd name="T52" fmla="*/ 33 w 188"/>
                <a:gd name="T53" fmla="*/ 109 h 188"/>
                <a:gd name="T54" fmla="*/ 100 w 188"/>
                <a:gd name="T55" fmla="*/ 28 h 188"/>
                <a:gd name="T56" fmla="*/ 140 w 188"/>
                <a:gd name="T57" fmla="*/ 42 h 188"/>
                <a:gd name="T58" fmla="*/ 155 w 188"/>
                <a:gd name="T59" fmla="*/ 79 h 188"/>
                <a:gd name="T60" fmla="*/ 150 w 188"/>
                <a:gd name="T61" fmla="*/ 102 h 188"/>
                <a:gd name="T62" fmla="*/ 135 w 188"/>
                <a:gd name="T63" fmla="*/ 114 h 188"/>
                <a:gd name="T64" fmla="*/ 129 w 188"/>
                <a:gd name="T65" fmla="*/ 110 h 188"/>
                <a:gd name="T66" fmla="*/ 131 w 188"/>
                <a:gd name="T67" fmla="*/ 99 h 188"/>
                <a:gd name="T68" fmla="*/ 132 w 188"/>
                <a:gd name="T69" fmla="*/ 97 h 188"/>
                <a:gd name="T70" fmla="*/ 103 w 188"/>
                <a:gd name="T71" fmla="*/ 80 h 188"/>
                <a:gd name="T72" fmla="*/ 81 w 188"/>
                <a:gd name="T73" fmla="*/ 114 h 188"/>
                <a:gd name="T74" fmla="*/ 78 w 188"/>
                <a:gd name="T75" fmla="*/ 112 h 188"/>
                <a:gd name="T76" fmla="*/ 91 w 188"/>
                <a:gd name="T77" fmla="*/ 84 h 188"/>
                <a:gd name="T78" fmla="*/ 103 w 188"/>
                <a:gd name="T79" fmla="*/ 8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88">
                  <a:moveTo>
                    <a:pt x="132" y="97"/>
                  </a:moveTo>
                  <a:cubicBezTo>
                    <a:pt x="139" y="58"/>
                    <a:pt x="139" y="58"/>
                    <a:pt x="139" y="58"/>
                  </a:cubicBezTo>
                  <a:cubicBezTo>
                    <a:pt x="141" y="52"/>
                    <a:pt x="141" y="52"/>
                    <a:pt x="141" y="52"/>
                  </a:cubicBezTo>
                  <a:cubicBezTo>
                    <a:pt x="134" y="51"/>
                    <a:pt x="134" y="51"/>
                    <a:pt x="134" y="51"/>
                  </a:cubicBezTo>
                  <a:cubicBezTo>
                    <a:pt x="131" y="51"/>
                    <a:pt x="127" y="51"/>
                    <a:pt x="124" y="51"/>
                  </a:cubicBezTo>
                  <a:cubicBezTo>
                    <a:pt x="87" y="51"/>
                    <a:pt x="73" y="58"/>
                    <a:pt x="64" y="68"/>
                  </a:cubicBezTo>
                  <a:cubicBezTo>
                    <a:pt x="53" y="80"/>
                    <a:pt x="45" y="98"/>
                    <a:pt x="45" y="113"/>
                  </a:cubicBezTo>
                  <a:cubicBezTo>
                    <a:pt x="45" y="130"/>
                    <a:pt x="59" y="142"/>
                    <a:pt x="79" y="142"/>
                  </a:cubicBezTo>
                  <a:cubicBezTo>
                    <a:pt x="92" y="142"/>
                    <a:pt x="100" y="138"/>
                    <a:pt x="108" y="132"/>
                  </a:cubicBezTo>
                  <a:cubicBezTo>
                    <a:pt x="115" y="138"/>
                    <a:pt x="121" y="142"/>
                    <a:pt x="134" y="142"/>
                  </a:cubicBezTo>
                  <a:cubicBezTo>
                    <a:pt x="152" y="142"/>
                    <a:pt x="166" y="134"/>
                    <a:pt x="176" y="119"/>
                  </a:cubicBezTo>
                  <a:cubicBezTo>
                    <a:pt x="183" y="107"/>
                    <a:pt x="188" y="92"/>
                    <a:pt x="188" y="77"/>
                  </a:cubicBezTo>
                  <a:cubicBezTo>
                    <a:pt x="188" y="46"/>
                    <a:pt x="171" y="28"/>
                    <a:pt x="158" y="18"/>
                  </a:cubicBezTo>
                  <a:cubicBezTo>
                    <a:pt x="142" y="7"/>
                    <a:pt x="121" y="0"/>
                    <a:pt x="102" y="0"/>
                  </a:cubicBezTo>
                  <a:cubicBezTo>
                    <a:pt x="62" y="0"/>
                    <a:pt x="38" y="20"/>
                    <a:pt x="25" y="36"/>
                  </a:cubicBezTo>
                  <a:cubicBezTo>
                    <a:pt x="9" y="56"/>
                    <a:pt x="0" y="82"/>
                    <a:pt x="0" y="108"/>
                  </a:cubicBezTo>
                  <a:cubicBezTo>
                    <a:pt x="0" y="134"/>
                    <a:pt x="9" y="155"/>
                    <a:pt x="28" y="169"/>
                  </a:cubicBezTo>
                  <a:cubicBezTo>
                    <a:pt x="44" y="181"/>
                    <a:pt x="65" y="188"/>
                    <a:pt x="87" y="188"/>
                  </a:cubicBezTo>
                  <a:cubicBezTo>
                    <a:pt x="115" y="188"/>
                    <a:pt x="143" y="181"/>
                    <a:pt x="168" y="167"/>
                  </a:cubicBezTo>
                  <a:cubicBezTo>
                    <a:pt x="172" y="165"/>
                    <a:pt x="172" y="165"/>
                    <a:pt x="172" y="165"/>
                  </a:cubicBezTo>
                  <a:cubicBezTo>
                    <a:pt x="170" y="160"/>
                    <a:pt x="170" y="160"/>
                    <a:pt x="170" y="160"/>
                  </a:cubicBezTo>
                  <a:cubicBezTo>
                    <a:pt x="162" y="144"/>
                    <a:pt x="162" y="144"/>
                    <a:pt x="162" y="144"/>
                  </a:cubicBezTo>
                  <a:cubicBezTo>
                    <a:pt x="160" y="139"/>
                    <a:pt x="160" y="139"/>
                    <a:pt x="160" y="139"/>
                  </a:cubicBezTo>
                  <a:cubicBezTo>
                    <a:pt x="155" y="141"/>
                    <a:pt x="155" y="141"/>
                    <a:pt x="155" y="141"/>
                  </a:cubicBezTo>
                  <a:cubicBezTo>
                    <a:pt x="136" y="151"/>
                    <a:pt x="115" y="161"/>
                    <a:pt x="89" y="161"/>
                  </a:cubicBezTo>
                  <a:cubicBezTo>
                    <a:pt x="72" y="161"/>
                    <a:pt x="58" y="156"/>
                    <a:pt x="48" y="147"/>
                  </a:cubicBezTo>
                  <a:cubicBezTo>
                    <a:pt x="38" y="138"/>
                    <a:pt x="33" y="125"/>
                    <a:pt x="33" y="109"/>
                  </a:cubicBezTo>
                  <a:cubicBezTo>
                    <a:pt x="33" y="55"/>
                    <a:pt x="66" y="28"/>
                    <a:pt x="100" y="28"/>
                  </a:cubicBezTo>
                  <a:cubicBezTo>
                    <a:pt x="116" y="28"/>
                    <a:pt x="130" y="32"/>
                    <a:pt x="140" y="42"/>
                  </a:cubicBezTo>
                  <a:cubicBezTo>
                    <a:pt x="150" y="51"/>
                    <a:pt x="155" y="64"/>
                    <a:pt x="155" y="79"/>
                  </a:cubicBezTo>
                  <a:cubicBezTo>
                    <a:pt x="155" y="84"/>
                    <a:pt x="154" y="94"/>
                    <a:pt x="150" y="102"/>
                  </a:cubicBezTo>
                  <a:cubicBezTo>
                    <a:pt x="146" y="110"/>
                    <a:pt x="141" y="114"/>
                    <a:pt x="135" y="114"/>
                  </a:cubicBezTo>
                  <a:cubicBezTo>
                    <a:pt x="131" y="114"/>
                    <a:pt x="129" y="113"/>
                    <a:pt x="129" y="110"/>
                  </a:cubicBezTo>
                  <a:cubicBezTo>
                    <a:pt x="129" y="107"/>
                    <a:pt x="131" y="102"/>
                    <a:pt x="131" y="99"/>
                  </a:cubicBezTo>
                  <a:cubicBezTo>
                    <a:pt x="131" y="98"/>
                    <a:pt x="131" y="97"/>
                    <a:pt x="132" y="97"/>
                  </a:cubicBezTo>
                  <a:moveTo>
                    <a:pt x="103" y="80"/>
                  </a:moveTo>
                  <a:cubicBezTo>
                    <a:pt x="96" y="108"/>
                    <a:pt x="87" y="114"/>
                    <a:pt x="81" y="114"/>
                  </a:cubicBezTo>
                  <a:cubicBezTo>
                    <a:pt x="80" y="114"/>
                    <a:pt x="78" y="114"/>
                    <a:pt x="78" y="112"/>
                  </a:cubicBezTo>
                  <a:cubicBezTo>
                    <a:pt x="78" y="103"/>
                    <a:pt x="84" y="91"/>
                    <a:pt x="91" y="84"/>
                  </a:cubicBezTo>
                  <a:cubicBezTo>
                    <a:pt x="93" y="82"/>
                    <a:pt x="98" y="80"/>
                    <a:pt x="103" y="8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83">
              <a:extLst>
                <a:ext uri="{FF2B5EF4-FFF2-40B4-BE49-F238E27FC236}">
                  <a16:creationId xmlns:a16="http://schemas.microsoft.com/office/drawing/2014/main" id="{9D1D200D-542E-4578-AF8B-FA54B6DDCBFC}"/>
                </a:ext>
              </a:extLst>
            </p:cNvPr>
            <p:cNvSpPr>
              <a:spLocks noChangeArrowheads="1"/>
            </p:cNvSpPr>
            <p:nvPr/>
          </p:nvSpPr>
          <p:spPr bwMode="auto">
            <a:xfrm>
              <a:off x="1727" y="1232"/>
              <a:ext cx="424" cy="422"/>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84">
              <a:extLst>
                <a:ext uri="{FF2B5EF4-FFF2-40B4-BE49-F238E27FC236}">
                  <a16:creationId xmlns:a16="http://schemas.microsoft.com/office/drawing/2014/main" id="{63CF1436-6999-4973-9EB6-7DBE1C42A9FD}"/>
                </a:ext>
              </a:extLst>
            </p:cNvPr>
            <p:cNvSpPr>
              <a:spLocks/>
            </p:cNvSpPr>
            <p:nvPr/>
          </p:nvSpPr>
          <p:spPr bwMode="auto">
            <a:xfrm>
              <a:off x="1794" y="1310"/>
              <a:ext cx="186" cy="267"/>
            </a:xfrm>
            <a:custGeom>
              <a:avLst/>
              <a:gdLst>
                <a:gd name="T0" fmla="*/ 0 w 186"/>
                <a:gd name="T1" fmla="*/ 190 h 267"/>
                <a:gd name="T2" fmla="*/ 49 w 186"/>
                <a:gd name="T3" fmla="*/ 190 h 267"/>
                <a:gd name="T4" fmla="*/ 49 w 186"/>
                <a:gd name="T5" fmla="*/ 210 h 267"/>
                <a:gd name="T6" fmla="*/ 186 w 186"/>
                <a:gd name="T7" fmla="*/ 267 h 267"/>
                <a:gd name="T8" fmla="*/ 186 w 186"/>
                <a:gd name="T9" fmla="*/ 133 h 267"/>
                <a:gd name="T10" fmla="*/ 186 w 186"/>
                <a:gd name="T11" fmla="*/ 0 h 267"/>
                <a:gd name="T12" fmla="*/ 49 w 186"/>
                <a:gd name="T13" fmla="*/ 55 h 267"/>
                <a:gd name="T14" fmla="*/ 49 w 186"/>
                <a:gd name="T15" fmla="*/ 77 h 267"/>
                <a:gd name="T16" fmla="*/ 0 w 186"/>
                <a:gd name="T17" fmla="*/ 77 h 267"/>
                <a:gd name="T18" fmla="*/ 0 w 186"/>
                <a:gd name="T19" fmla="*/ 19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267">
                  <a:moveTo>
                    <a:pt x="0" y="190"/>
                  </a:moveTo>
                  <a:lnTo>
                    <a:pt x="49" y="190"/>
                  </a:lnTo>
                  <a:lnTo>
                    <a:pt x="49" y="210"/>
                  </a:lnTo>
                  <a:lnTo>
                    <a:pt x="186" y="267"/>
                  </a:lnTo>
                  <a:lnTo>
                    <a:pt x="186" y="133"/>
                  </a:lnTo>
                  <a:lnTo>
                    <a:pt x="186" y="0"/>
                  </a:lnTo>
                  <a:lnTo>
                    <a:pt x="49" y="55"/>
                  </a:lnTo>
                  <a:lnTo>
                    <a:pt x="49" y="77"/>
                  </a:lnTo>
                  <a:lnTo>
                    <a:pt x="0" y="77"/>
                  </a:lnTo>
                  <a:lnTo>
                    <a:pt x="0" y="19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85">
              <a:extLst>
                <a:ext uri="{FF2B5EF4-FFF2-40B4-BE49-F238E27FC236}">
                  <a16:creationId xmlns:a16="http://schemas.microsoft.com/office/drawing/2014/main" id="{4C4E3AB0-0C83-4ECD-8D48-7919795431E1}"/>
                </a:ext>
              </a:extLst>
            </p:cNvPr>
            <p:cNvSpPr>
              <a:spLocks/>
            </p:cNvSpPr>
            <p:nvPr/>
          </p:nvSpPr>
          <p:spPr bwMode="auto">
            <a:xfrm>
              <a:off x="1993" y="1355"/>
              <a:ext cx="43" cy="175"/>
            </a:xfrm>
            <a:custGeom>
              <a:avLst/>
              <a:gdLst>
                <a:gd name="T0" fmla="*/ 0 w 29"/>
                <a:gd name="T1" fmla="*/ 9 h 120"/>
                <a:gd name="T2" fmla="*/ 12 w 29"/>
                <a:gd name="T3" fmla="*/ 60 h 120"/>
                <a:gd name="T4" fmla="*/ 0 w 29"/>
                <a:gd name="T5" fmla="*/ 112 h 120"/>
                <a:gd name="T6" fmla="*/ 15 w 29"/>
                <a:gd name="T7" fmla="*/ 120 h 120"/>
                <a:gd name="T8" fmla="*/ 29 w 29"/>
                <a:gd name="T9" fmla="*/ 60 h 120"/>
                <a:gd name="T10" fmla="*/ 15 w 29"/>
                <a:gd name="T11" fmla="*/ 0 h 120"/>
                <a:gd name="T12" fmla="*/ 0 w 2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29" h="120">
                  <a:moveTo>
                    <a:pt x="0" y="9"/>
                  </a:moveTo>
                  <a:cubicBezTo>
                    <a:pt x="8" y="23"/>
                    <a:pt x="12" y="41"/>
                    <a:pt x="12" y="60"/>
                  </a:cubicBezTo>
                  <a:cubicBezTo>
                    <a:pt x="12" y="79"/>
                    <a:pt x="8" y="98"/>
                    <a:pt x="0" y="112"/>
                  </a:cubicBezTo>
                  <a:cubicBezTo>
                    <a:pt x="15" y="120"/>
                    <a:pt x="15" y="120"/>
                    <a:pt x="15" y="120"/>
                  </a:cubicBezTo>
                  <a:cubicBezTo>
                    <a:pt x="24" y="103"/>
                    <a:pt x="29" y="82"/>
                    <a:pt x="29" y="60"/>
                  </a:cubicBezTo>
                  <a:cubicBezTo>
                    <a:pt x="29" y="39"/>
                    <a:pt x="24" y="17"/>
                    <a:pt x="15" y="0"/>
                  </a:cubicBez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86">
              <a:extLst>
                <a:ext uri="{FF2B5EF4-FFF2-40B4-BE49-F238E27FC236}">
                  <a16:creationId xmlns:a16="http://schemas.microsoft.com/office/drawing/2014/main" id="{D38AD68B-4D26-4A8F-869E-E3068A92B195}"/>
                </a:ext>
              </a:extLst>
            </p:cNvPr>
            <p:cNvSpPr>
              <a:spLocks/>
            </p:cNvSpPr>
            <p:nvPr/>
          </p:nvSpPr>
          <p:spPr bwMode="auto">
            <a:xfrm>
              <a:off x="2034" y="1326"/>
              <a:ext cx="50" cy="235"/>
            </a:xfrm>
            <a:custGeom>
              <a:avLst/>
              <a:gdLst>
                <a:gd name="T0" fmla="*/ 17 w 34"/>
                <a:gd name="T1" fmla="*/ 80 h 161"/>
                <a:gd name="T2" fmla="*/ 0 w 34"/>
                <a:gd name="T3" fmla="*/ 152 h 161"/>
                <a:gd name="T4" fmla="*/ 15 w 34"/>
                <a:gd name="T5" fmla="*/ 161 h 161"/>
                <a:gd name="T6" fmla="*/ 34 w 34"/>
                <a:gd name="T7" fmla="*/ 80 h 161"/>
                <a:gd name="T8" fmla="*/ 15 w 34"/>
                <a:gd name="T9" fmla="*/ 0 h 161"/>
                <a:gd name="T10" fmla="*/ 0 w 34"/>
                <a:gd name="T11" fmla="*/ 8 h 161"/>
                <a:gd name="T12" fmla="*/ 17 w 34"/>
                <a:gd name="T13" fmla="*/ 80 h 161"/>
              </a:gdLst>
              <a:ahLst/>
              <a:cxnLst>
                <a:cxn ang="0">
                  <a:pos x="T0" y="T1"/>
                </a:cxn>
                <a:cxn ang="0">
                  <a:pos x="T2" y="T3"/>
                </a:cxn>
                <a:cxn ang="0">
                  <a:pos x="T4" y="T5"/>
                </a:cxn>
                <a:cxn ang="0">
                  <a:pos x="T6" y="T7"/>
                </a:cxn>
                <a:cxn ang="0">
                  <a:pos x="T8" y="T9"/>
                </a:cxn>
                <a:cxn ang="0">
                  <a:pos x="T10" y="T11"/>
                </a:cxn>
                <a:cxn ang="0">
                  <a:pos x="T12" y="T13"/>
                </a:cxn>
              </a:cxnLst>
              <a:rect l="0" t="0" r="r" b="b"/>
              <a:pathLst>
                <a:path w="34" h="161">
                  <a:moveTo>
                    <a:pt x="17" y="80"/>
                  </a:moveTo>
                  <a:cubicBezTo>
                    <a:pt x="17" y="107"/>
                    <a:pt x="11" y="132"/>
                    <a:pt x="0" y="152"/>
                  </a:cubicBezTo>
                  <a:cubicBezTo>
                    <a:pt x="15" y="161"/>
                    <a:pt x="15" y="161"/>
                    <a:pt x="15" y="161"/>
                  </a:cubicBezTo>
                  <a:cubicBezTo>
                    <a:pt x="27" y="138"/>
                    <a:pt x="34" y="110"/>
                    <a:pt x="34" y="80"/>
                  </a:cubicBezTo>
                  <a:cubicBezTo>
                    <a:pt x="34" y="51"/>
                    <a:pt x="27" y="23"/>
                    <a:pt x="15" y="0"/>
                  </a:cubicBezTo>
                  <a:cubicBezTo>
                    <a:pt x="0" y="8"/>
                    <a:pt x="0" y="8"/>
                    <a:pt x="0" y="8"/>
                  </a:cubicBezTo>
                  <a:cubicBezTo>
                    <a:pt x="11" y="29"/>
                    <a:pt x="17" y="54"/>
                    <a:pt x="17" y="8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Oval 87">
              <a:extLst>
                <a:ext uri="{FF2B5EF4-FFF2-40B4-BE49-F238E27FC236}">
                  <a16:creationId xmlns:a16="http://schemas.microsoft.com/office/drawing/2014/main" id="{B9A64386-3A77-4FCB-A7E8-2809E81FA6C5}"/>
                </a:ext>
              </a:extLst>
            </p:cNvPr>
            <p:cNvSpPr>
              <a:spLocks noChangeArrowheads="1"/>
            </p:cNvSpPr>
            <p:nvPr/>
          </p:nvSpPr>
          <p:spPr bwMode="auto">
            <a:xfrm>
              <a:off x="3024" y="2098"/>
              <a:ext cx="516" cy="515"/>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88">
              <a:extLst>
                <a:ext uri="{FF2B5EF4-FFF2-40B4-BE49-F238E27FC236}">
                  <a16:creationId xmlns:a16="http://schemas.microsoft.com/office/drawing/2014/main" id="{5D3149A0-B4B6-4263-8D2D-86CBEB805295}"/>
                </a:ext>
              </a:extLst>
            </p:cNvPr>
            <p:cNvSpPr>
              <a:spLocks noEditPoints="1"/>
            </p:cNvSpPr>
            <p:nvPr/>
          </p:nvSpPr>
          <p:spPr bwMode="auto">
            <a:xfrm>
              <a:off x="3116" y="2240"/>
              <a:ext cx="331" cy="281"/>
            </a:xfrm>
            <a:custGeom>
              <a:avLst/>
              <a:gdLst>
                <a:gd name="T0" fmla="*/ 224 w 227"/>
                <a:gd name="T1" fmla="*/ 53 h 192"/>
                <a:gd name="T2" fmla="*/ 196 w 227"/>
                <a:gd name="T3" fmla="*/ 40 h 192"/>
                <a:gd name="T4" fmla="*/ 134 w 227"/>
                <a:gd name="T5" fmla="*/ 0 h 192"/>
                <a:gd name="T6" fmla="*/ 76 w 227"/>
                <a:gd name="T7" fmla="*/ 67 h 192"/>
                <a:gd name="T8" fmla="*/ 77 w 227"/>
                <a:gd name="T9" fmla="*/ 78 h 192"/>
                <a:gd name="T10" fmla="*/ 21 w 227"/>
                <a:gd name="T11" fmla="*/ 105 h 192"/>
                <a:gd name="T12" fmla="*/ 0 w 227"/>
                <a:gd name="T13" fmla="*/ 94 h 192"/>
                <a:gd name="T14" fmla="*/ 97 w 227"/>
                <a:gd name="T15" fmla="*/ 192 h 192"/>
                <a:gd name="T16" fmla="*/ 205 w 227"/>
                <a:gd name="T17" fmla="*/ 86 h 192"/>
                <a:gd name="T18" fmla="*/ 224 w 227"/>
                <a:gd name="T19" fmla="*/ 65 h 192"/>
                <a:gd name="T20" fmla="*/ 227 w 227"/>
                <a:gd name="T21" fmla="*/ 59 h 192"/>
                <a:gd name="T22" fmla="*/ 224 w 227"/>
                <a:gd name="T23" fmla="*/ 53 h 192"/>
                <a:gd name="T24" fmla="*/ 169 w 227"/>
                <a:gd name="T25" fmla="*/ 65 h 192"/>
                <a:gd name="T26" fmla="*/ 159 w 227"/>
                <a:gd name="T27" fmla="*/ 55 h 192"/>
                <a:gd name="T28" fmla="*/ 169 w 227"/>
                <a:gd name="T29" fmla="*/ 46 h 192"/>
                <a:gd name="T30" fmla="*/ 178 w 227"/>
                <a:gd name="T31" fmla="*/ 55 h 192"/>
                <a:gd name="T32" fmla="*/ 169 w 227"/>
                <a:gd name="T33"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192">
                  <a:moveTo>
                    <a:pt x="224" y="53"/>
                  </a:moveTo>
                  <a:cubicBezTo>
                    <a:pt x="196" y="40"/>
                    <a:pt x="196" y="40"/>
                    <a:pt x="196" y="40"/>
                  </a:cubicBezTo>
                  <a:cubicBezTo>
                    <a:pt x="190" y="19"/>
                    <a:pt x="166" y="0"/>
                    <a:pt x="134" y="0"/>
                  </a:cubicBezTo>
                  <a:cubicBezTo>
                    <a:pt x="98" y="0"/>
                    <a:pt x="76" y="31"/>
                    <a:pt x="76" y="67"/>
                  </a:cubicBezTo>
                  <a:cubicBezTo>
                    <a:pt x="76" y="70"/>
                    <a:pt x="76" y="74"/>
                    <a:pt x="77" y="78"/>
                  </a:cubicBezTo>
                  <a:cubicBezTo>
                    <a:pt x="78" y="121"/>
                    <a:pt x="36" y="115"/>
                    <a:pt x="21" y="105"/>
                  </a:cubicBezTo>
                  <a:cubicBezTo>
                    <a:pt x="7" y="96"/>
                    <a:pt x="0" y="76"/>
                    <a:pt x="0" y="94"/>
                  </a:cubicBezTo>
                  <a:cubicBezTo>
                    <a:pt x="0" y="134"/>
                    <a:pt x="43" y="192"/>
                    <a:pt x="97" y="192"/>
                  </a:cubicBezTo>
                  <a:cubicBezTo>
                    <a:pt x="161" y="192"/>
                    <a:pt x="205" y="152"/>
                    <a:pt x="205" y="86"/>
                  </a:cubicBezTo>
                  <a:cubicBezTo>
                    <a:pt x="224" y="65"/>
                    <a:pt x="224" y="65"/>
                    <a:pt x="224" y="65"/>
                  </a:cubicBezTo>
                  <a:cubicBezTo>
                    <a:pt x="226" y="63"/>
                    <a:pt x="227" y="61"/>
                    <a:pt x="227" y="59"/>
                  </a:cubicBezTo>
                  <a:cubicBezTo>
                    <a:pt x="227" y="57"/>
                    <a:pt x="226" y="55"/>
                    <a:pt x="224" y="53"/>
                  </a:cubicBezTo>
                  <a:moveTo>
                    <a:pt x="169" y="65"/>
                  </a:moveTo>
                  <a:cubicBezTo>
                    <a:pt x="164" y="65"/>
                    <a:pt x="159" y="60"/>
                    <a:pt x="159" y="55"/>
                  </a:cubicBezTo>
                  <a:cubicBezTo>
                    <a:pt x="159" y="50"/>
                    <a:pt x="164" y="46"/>
                    <a:pt x="169" y="46"/>
                  </a:cubicBezTo>
                  <a:cubicBezTo>
                    <a:pt x="174" y="46"/>
                    <a:pt x="178" y="50"/>
                    <a:pt x="178" y="55"/>
                  </a:cubicBezTo>
                  <a:cubicBezTo>
                    <a:pt x="178" y="60"/>
                    <a:pt x="174" y="65"/>
                    <a:pt x="169" y="6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Oval 89">
              <a:extLst>
                <a:ext uri="{FF2B5EF4-FFF2-40B4-BE49-F238E27FC236}">
                  <a16:creationId xmlns:a16="http://schemas.microsoft.com/office/drawing/2014/main" id="{9F2FD537-87D3-46FB-8CB4-BF4FE3F6DA99}"/>
                </a:ext>
              </a:extLst>
            </p:cNvPr>
            <p:cNvSpPr>
              <a:spLocks noChangeArrowheads="1"/>
            </p:cNvSpPr>
            <p:nvPr/>
          </p:nvSpPr>
          <p:spPr bwMode="auto">
            <a:xfrm>
              <a:off x="2590" y="1000"/>
              <a:ext cx="511" cy="511"/>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90">
              <a:extLst>
                <a:ext uri="{FF2B5EF4-FFF2-40B4-BE49-F238E27FC236}">
                  <a16:creationId xmlns:a16="http://schemas.microsoft.com/office/drawing/2014/main" id="{7DAA5D84-7539-44CE-9AE5-92BF41FA3C0A}"/>
                </a:ext>
              </a:extLst>
            </p:cNvPr>
            <p:cNvSpPr>
              <a:spLocks/>
            </p:cNvSpPr>
            <p:nvPr/>
          </p:nvSpPr>
          <p:spPr bwMode="auto">
            <a:xfrm>
              <a:off x="2666" y="1117"/>
              <a:ext cx="359" cy="277"/>
            </a:xfrm>
            <a:custGeom>
              <a:avLst/>
              <a:gdLst>
                <a:gd name="T0" fmla="*/ 246 w 246"/>
                <a:gd name="T1" fmla="*/ 139 h 190"/>
                <a:gd name="T2" fmla="*/ 227 w 246"/>
                <a:gd name="T3" fmla="*/ 103 h 190"/>
                <a:gd name="T4" fmla="*/ 123 w 246"/>
                <a:gd name="T5" fmla="*/ 0 h 190"/>
                <a:gd name="T6" fmla="*/ 19 w 246"/>
                <a:gd name="T7" fmla="*/ 103 h 190"/>
                <a:gd name="T8" fmla="*/ 0 w 246"/>
                <a:gd name="T9" fmla="*/ 139 h 190"/>
                <a:gd name="T10" fmla="*/ 43 w 246"/>
                <a:gd name="T11" fmla="*/ 184 h 190"/>
                <a:gd name="T12" fmla="*/ 49 w 246"/>
                <a:gd name="T13" fmla="*/ 190 h 190"/>
                <a:gd name="T14" fmla="*/ 68 w 246"/>
                <a:gd name="T15" fmla="*/ 190 h 190"/>
                <a:gd name="T16" fmla="*/ 74 w 246"/>
                <a:gd name="T17" fmla="*/ 184 h 190"/>
                <a:gd name="T18" fmla="*/ 74 w 246"/>
                <a:gd name="T19" fmla="*/ 95 h 190"/>
                <a:gd name="T20" fmla="*/ 68 w 246"/>
                <a:gd name="T21" fmla="*/ 89 h 190"/>
                <a:gd name="T22" fmla="*/ 49 w 246"/>
                <a:gd name="T23" fmla="*/ 89 h 190"/>
                <a:gd name="T24" fmla="*/ 43 w 246"/>
                <a:gd name="T25" fmla="*/ 95 h 190"/>
                <a:gd name="T26" fmla="*/ 36 w 246"/>
                <a:gd name="T27" fmla="*/ 96 h 190"/>
                <a:gd name="T28" fmla="*/ 123 w 246"/>
                <a:gd name="T29" fmla="*/ 16 h 190"/>
                <a:gd name="T30" fmla="*/ 210 w 246"/>
                <a:gd name="T31" fmla="*/ 96 h 190"/>
                <a:gd name="T32" fmla="*/ 203 w 246"/>
                <a:gd name="T33" fmla="*/ 95 h 190"/>
                <a:gd name="T34" fmla="*/ 196 w 246"/>
                <a:gd name="T35" fmla="*/ 89 h 190"/>
                <a:gd name="T36" fmla="*/ 178 w 246"/>
                <a:gd name="T37" fmla="*/ 89 h 190"/>
                <a:gd name="T38" fmla="*/ 171 w 246"/>
                <a:gd name="T39" fmla="*/ 95 h 190"/>
                <a:gd name="T40" fmla="*/ 171 w 246"/>
                <a:gd name="T41" fmla="*/ 184 h 190"/>
                <a:gd name="T42" fmla="*/ 178 w 246"/>
                <a:gd name="T43" fmla="*/ 190 h 190"/>
                <a:gd name="T44" fmla="*/ 196 w 246"/>
                <a:gd name="T45" fmla="*/ 190 h 190"/>
                <a:gd name="T46" fmla="*/ 203 w 246"/>
                <a:gd name="T47" fmla="*/ 184 h 190"/>
                <a:gd name="T48" fmla="*/ 216 w 246"/>
                <a:gd name="T49" fmla="*/ 181 h 190"/>
                <a:gd name="T50" fmla="*/ 225 w 246"/>
                <a:gd name="T51" fmla="*/ 177 h 190"/>
                <a:gd name="T52" fmla="*/ 246 w 246"/>
                <a:gd name="T53" fmla="*/ 13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190">
                  <a:moveTo>
                    <a:pt x="246" y="139"/>
                  </a:moveTo>
                  <a:cubicBezTo>
                    <a:pt x="246" y="124"/>
                    <a:pt x="238" y="111"/>
                    <a:pt x="227" y="103"/>
                  </a:cubicBezTo>
                  <a:cubicBezTo>
                    <a:pt x="226" y="46"/>
                    <a:pt x="180" y="0"/>
                    <a:pt x="123" y="0"/>
                  </a:cubicBezTo>
                  <a:cubicBezTo>
                    <a:pt x="66" y="0"/>
                    <a:pt x="19" y="46"/>
                    <a:pt x="19" y="103"/>
                  </a:cubicBezTo>
                  <a:cubicBezTo>
                    <a:pt x="7" y="111"/>
                    <a:pt x="0" y="124"/>
                    <a:pt x="0" y="139"/>
                  </a:cubicBezTo>
                  <a:cubicBezTo>
                    <a:pt x="0" y="163"/>
                    <a:pt x="19" y="183"/>
                    <a:pt x="43" y="184"/>
                  </a:cubicBezTo>
                  <a:cubicBezTo>
                    <a:pt x="43" y="187"/>
                    <a:pt x="46" y="190"/>
                    <a:pt x="49" y="190"/>
                  </a:cubicBezTo>
                  <a:cubicBezTo>
                    <a:pt x="68" y="190"/>
                    <a:pt x="68" y="190"/>
                    <a:pt x="68" y="190"/>
                  </a:cubicBezTo>
                  <a:cubicBezTo>
                    <a:pt x="71" y="190"/>
                    <a:pt x="74" y="187"/>
                    <a:pt x="74" y="184"/>
                  </a:cubicBezTo>
                  <a:cubicBezTo>
                    <a:pt x="74" y="95"/>
                    <a:pt x="74" y="95"/>
                    <a:pt x="74" y="95"/>
                  </a:cubicBezTo>
                  <a:cubicBezTo>
                    <a:pt x="74" y="91"/>
                    <a:pt x="71" y="89"/>
                    <a:pt x="68" y="89"/>
                  </a:cubicBezTo>
                  <a:cubicBezTo>
                    <a:pt x="49" y="89"/>
                    <a:pt x="49" y="89"/>
                    <a:pt x="49" y="89"/>
                  </a:cubicBezTo>
                  <a:cubicBezTo>
                    <a:pt x="46" y="89"/>
                    <a:pt x="43" y="91"/>
                    <a:pt x="43" y="95"/>
                  </a:cubicBezTo>
                  <a:cubicBezTo>
                    <a:pt x="40" y="95"/>
                    <a:pt x="38" y="95"/>
                    <a:pt x="36" y="96"/>
                  </a:cubicBezTo>
                  <a:cubicBezTo>
                    <a:pt x="40" y="51"/>
                    <a:pt x="77" y="16"/>
                    <a:pt x="123" y="16"/>
                  </a:cubicBezTo>
                  <a:cubicBezTo>
                    <a:pt x="168" y="16"/>
                    <a:pt x="206" y="51"/>
                    <a:pt x="210" y="96"/>
                  </a:cubicBezTo>
                  <a:cubicBezTo>
                    <a:pt x="207" y="95"/>
                    <a:pt x="205" y="95"/>
                    <a:pt x="203" y="95"/>
                  </a:cubicBezTo>
                  <a:cubicBezTo>
                    <a:pt x="203" y="91"/>
                    <a:pt x="200" y="89"/>
                    <a:pt x="196" y="89"/>
                  </a:cubicBezTo>
                  <a:cubicBezTo>
                    <a:pt x="178" y="89"/>
                    <a:pt x="178" y="89"/>
                    <a:pt x="178" y="89"/>
                  </a:cubicBezTo>
                  <a:cubicBezTo>
                    <a:pt x="174" y="89"/>
                    <a:pt x="171" y="91"/>
                    <a:pt x="171" y="95"/>
                  </a:cubicBezTo>
                  <a:cubicBezTo>
                    <a:pt x="171" y="184"/>
                    <a:pt x="171" y="184"/>
                    <a:pt x="171" y="184"/>
                  </a:cubicBezTo>
                  <a:cubicBezTo>
                    <a:pt x="171" y="187"/>
                    <a:pt x="174" y="190"/>
                    <a:pt x="178" y="190"/>
                  </a:cubicBezTo>
                  <a:cubicBezTo>
                    <a:pt x="196" y="190"/>
                    <a:pt x="196" y="190"/>
                    <a:pt x="196" y="190"/>
                  </a:cubicBezTo>
                  <a:cubicBezTo>
                    <a:pt x="200" y="190"/>
                    <a:pt x="203" y="187"/>
                    <a:pt x="203" y="184"/>
                  </a:cubicBezTo>
                  <a:cubicBezTo>
                    <a:pt x="208" y="184"/>
                    <a:pt x="212" y="183"/>
                    <a:pt x="216" y="181"/>
                  </a:cubicBezTo>
                  <a:cubicBezTo>
                    <a:pt x="225" y="177"/>
                    <a:pt x="225" y="177"/>
                    <a:pt x="225" y="177"/>
                  </a:cubicBezTo>
                  <a:cubicBezTo>
                    <a:pt x="238" y="169"/>
                    <a:pt x="246" y="155"/>
                    <a:pt x="246" y="139"/>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91">
              <a:extLst>
                <a:ext uri="{FF2B5EF4-FFF2-40B4-BE49-F238E27FC236}">
                  <a16:creationId xmlns:a16="http://schemas.microsoft.com/office/drawing/2014/main" id="{D45CC0B3-59AA-4956-9578-50A519949EC4}"/>
                </a:ext>
              </a:extLst>
            </p:cNvPr>
            <p:cNvSpPr>
              <a:spLocks/>
            </p:cNvSpPr>
            <p:nvPr/>
          </p:nvSpPr>
          <p:spPr bwMode="auto">
            <a:xfrm>
              <a:off x="2772" y="1822"/>
              <a:ext cx="165" cy="154"/>
            </a:xfrm>
            <a:custGeom>
              <a:avLst/>
              <a:gdLst>
                <a:gd name="T0" fmla="*/ 106 w 113"/>
                <a:gd name="T1" fmla="*/ 54 h 105"/>
                <a:gd name="T2" fmla="*/ 58 w 113"/>
                <a:gd name="T3" fmla="*/ 38 h 105"/>
                <a:gd name="T4" fmla="*/ 56 w 113"/>
                <a:gd name="T5" fmla="*/ 42 h 105"/>
                <a:gd name="T6" fmla="*/ 56 w 113"/>
                <a:gd name="T7" fmla="*/ 37 h 105"/>
                <a:gd name="T8" fmla="*/ 5 w 113"/>
                <a:gd name="T9" fmla="*/ 33 h 105"/>
                <a:gd name="T10" fmla="*/ 43 w 113"/>
                <a:gd name="T11" fmla="*/ 105 h 105"/>
                <a:gd name="T12" fmla="*/ 43 w 113"/>
                <a:gd name="T13" fmla="*/ 105 h 105"/>
                <a:gd name="T14" fmla="*/ 43 w 113"/>
                <a:gd name="T15" fmla="*/ 105 h 105"/>
                <a:gd name="T16" fmla="*/ 43 w 113"/>
                <a:gd name="T17" fmla="*/ 105 h 105"/>
                <a:gd name="T18" fmla="*/ 43 w 113"/>
                <a:gd name="T19" fmla="*/ 105 h 105"/>
                <a:gd name="T20" fmla="*/ 106 w 113"/>
                <a:gd name="T21" fmla="*/ 5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05">
                  <a:moveTo>
                    <a:pt x="106" y="54"/>
                  </a:moveTo>
                  <a:cubicBezTo>
                    <a:pt x="113" y="20"/>
                    <a:pt x="72" y="8"/>
                    <a:pt x="58" y="38"/>
                  </a:cubicBezTo>
                  <a:cubicBezTo>
                    <a:pt x="56" y="42"/>
                    <a:pt x="56" y="42"/>
                    <a:pt x="56" y="42"/>
                  </a:cubicBezTo>
                  <a:cubicBezTo>
                    <a:pt x="56" y="37"/>
                    <a:pt x="56" y="37"/>
                    <a:pt x="56" y="37"/>
                  </a:cubicBezTo>
                  <a:cubicBezTo>
                    <a:pt x="54" y="4"/>
                    <a:pt x="12" y="0"/>
                    <a:pt x="5" y="33"/>
                  </a:cubicBezTo>
                  <a:cubicBezTo>
                    <a:pt x="0" y="60"/>
                    <a:pt x="29" y="86"/>
                    <a:pt x="43" y="105"/>
                  </a:cubicBezTo>
                  <a:cubicBezTo>
                    <a:pt x="43" y="105"/>
                    <a:pt x="43" y="105"/>
                    <a:pt x="43" y="105"/>
                  </a:cubicBezTo>
                  <a:cubicBezTo>
                    <a:pt x="43" y="105"/>
                    <a:pt x="43" y="105"/>
                    <a:pt x="43" y="105"/>
                  </a:cubicBezTo>
                  <a:cubicBezTo>
                    <a:pt x="43" y="105"/>
                    <a:pt x="43" y="105"/>
                    <a:pt x="43" y="105"/>
                  </a:cubicBezTo>
                  <a:cubicBezTo>
                    <a:pt x="43" y="105"/>
                    <a:pt x="43" y="105"/>
                    <a:pt x="43" y="105"/>
                  </a:cubicBezTo>
                  <a:cubicBezTo>
                    <a:pt x="64" y="93"/>
                    <a:pt x="101" y="81"/>
                    <a:pt x="106"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92">
              <a:extLst>
                <a:ext uri="{FF2B5EF4-FFF2-40B4-BE49-F238E27FC236}">
                  <a16:creationId xmlns:a16="http://schemas.microsoft.com/office/drawing/2014/main" id="{2146B5BC-BE07-4398-A386-429578605A78}"/>
                </a:ext>
              </a:extLst>
            </p:cNvPr>
            <p:cNvSpPr>
              <a:spLocks noEditPoints="1"/>
            </p:cNvSpPr>
            <p:nvPr/>
          </p:nvSpPr>
          <p:spPr bwMode="auto">
            <a:xfrm>
              <a:off x="1040" y="2886"/>
              <a:ext cx="199" cy="168"/>
            </a:xfrm>
            <a:custGeom>
              <a:avLst/>
              <a:gdLst>
                <a:gd name="T0" fmla="*/ 2 w 136"/>
                <a:gd name="T1" fmla="*/ 32 h 115"/>
                <a:gd name="T2" fmla="*/ 0 w 136"/>
                <a:gd name="T3" fmla="*/ 36 h 115"/>
                <a:gd name="T4" fmla="*/ 2 w 136"/>
                <a:gd name="T5" fmla="*/ 39 h 115"/>
                <a:gd name="T6" fmla="*/ 14 w 136"/>
                <a:gd name="T7" fmla="*/ 52 h 115"/>
                <a:gd name="T8" fmla="*/ 78 w 136"/>
                <a:gd name="T9" fmla="*/ 115 h 115"/>
                <a:gd name="T10" fmla="*/ 136 w 136"/>
                <a:gd name="T11" fmla="*/ 57 h 115"/>
                <a:gd name="T12" fmla="*/ 123 w 136"/>
                <a:gd name="T13" fmla="*/ 63 h 115"/>
                <a:gd name="T14" fmla="*/ 90 w 136"/>
                <a:gd name="T15" fmla="*/ 47 h 115"/>
                <a:gd name="T16" fmla="*/ 91 w 136"/>
                <a:gd name="T17" fmla="*/ 40 h 115"/>
                <a:gd name="T18" fmla="*/ 56 w 136"/>
                <a:gd name="T19" fmla="*/ 0 h 115"/>
                <a:gd name="T20" fmla="*/ 19 w 136"/>
                <a:gd name="T21" fmla="*/ 25 h 115"/>
                <a:gd name="T22" fmla="*/ 2 w 136"/>
                <a:gd name="T23" fmla="*/ 32 h 115"/>
                <a:gd name="T24" fmla="*/ 35 w 136"/>
                <a:gd name="T25" fmla="*/ 39 h 115"/>
                <a:gd name="T26" fmla="*/ 30 w 136"/>
                <a:gd name="T27" fmla="*/ 33 h 115"/>
                <a:gd name="T28" fmla="*/ 35 w 136"/>
                <a:gd name="T29" fmla="*/ 28 h 115"/>
                <a:gd name="T30" fmla="*/ 41 w 136"/>
                <a:gd name="T31" fmla="*/ 33 h 115"/>
                <a:gd name="T32" fmla="*/ 35 w 136"/>
                <a:gd name="T33"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15">
                  <a:moveTo>
                    <a:pt x="2" y="32"/>
                  </a:moveTo>
                  <a:cubicBezTo>
                    <a:pt x="1" y="33"/>
                    <a:pt x="0" y="34"/>
                    <a:pt x="0" y="36"/>
                  </a:cubicBezTo>
                  <a:cubicBezTo>
                    <a:pt x="0" y="37"/>
                    <a:pt x="1" y="38"/>
                    <a:pt x="2" y="39"/>
                  </a:cubicBezTo>
                  <a:cubicBezTo>
                    <a:pt x="14" y="52"/>
                    <a:pt x="14" y="52"/>
                    <a:pt x="14" y="52"/>
                  </a:cubicBezTo>
                  <a:cubicBezTo>
                    <a:pt x="14" y="91"/>
                    <a:pt x="40" y="115"/>
                    <a:pt x="78" y="115"/>
                  </a:cubicBezTo>
                  <a:cubicBezTo>
                    <a:pt x="110" y="115"/>
                    <a:pt x="136" y="81"/>
                    <a:pt x="136" y="57"/>
                  </a:cubicBezTo>
                  <a:cubicBezTo>
                    <a:pt x="136" y="46"/>
                    <a:pt x="132" y="58"/>
                    <a:pt x="123" y="63"/>
                  </a:cubicBezTo>
                  <a:cubicBezTo>
                    <a:pt x="114" y="69"/>
                    <a:pt x="89" y="73"/>
                    <a:pt x="90" y="47"/>
                  </a:cubicBezTo>
                  <a:cubicBezTo>
                    <a:pt x="90" y="45"/>
                    <a:pt x="91" y="43"/>
                    <a:pt x="91" y="40"/>
                  </a:cubicBezTo>
                  <a:cubicBezTo>
                    <a:pt x="91" y="19"/>
                    <a:pt x="77" y="0"/>
                    <a:pt x="56" y="0"/>
                  </a:cubicBezTo>
                  <a:cubicBezTo>
                    <a:pt x="37" y="0"/>
                    <a:pt x="23" y="12"/>
                    <a:pt x="19" y="25"/>
                  </a:cubicBezTo>
                  <a:cubicBezTo>
                    <a:pt x="2" y="32"/>
                    <a:pt x="2" y="32"/>
                    <a:pt x="2" y="32"/>
                  </a:cubicBezTo>
                  <a:moveTo>
                    <a:pt x="35" y="39"/>
                  </a:moveTo>
                  <a:cubicBezTo>
                    <a:pt x="32" y="39"/>
                    <a:pt x="30" y="37"/>
                    <a:pt x="30" y="33"/>
                  </a:cubicBezTo>
                  <a:cubicBezTo>
                    <a:pt x="30" y="30"/>
                    <a:pt x="32" y="28"/>
                    <a:pt x="35" y="28"/>
                  </a:cubicBezTo>
                  <a:cubicBezTo>
                    <a:pt x="38" y="28"/>
                    <a:pt x="41" y="30"/>
                    <a:pt x="41" y="33"/>
                  </a:cubicBezTo>
                  <a:cubicBezTo>
                    <a:pt x="41" y="37"/>
                    <a:pt x="38" y="39"/>
                    <a:pt x="35" y="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93">
              <a:extLst>
                <a:ext uri="{FF2B5EF4-FFF2-40B4-BE49-F238E27FC236}">
                  <a16:creationId xmlns:a16="http://schemas.microsoft.com/office/drawing/2014/main" id="{897C1D9E-6991-4B92-B1E8-DE7C0C0DEB95}"/>
                </a:ext>
              </a:extLst>
            </p:cNvPr>
            <p:cNvSpPr>
              <a:spLocks noEditPoints="1"/>
            </p:cNvSpPr>
            <p:nvPr/>
          </p:nvSpPr>
          <p:spPr bwMode="auto">
            <a:xfrm>
              <a:off x="1638" y="2494"/>
              <a:ext cx="139" cy="197"/>
            </a:xfrm>
            <a:custGeom>
              <a:avLst/>
              <a:gdLst>
                <a:gd name="T0" fmla="*/ 48 w 95"/>
                <a:gd name="T1" fmla="*/ 0 h 135"/>
                <a:gd name="T2" fmla="*/ 0 w 95"/>
                <a:gd name="T3" fmla="*/ 48 h 135"/>
                <a:gd name="T4" fmla="*/ 48 w 95"/>
                <a:gd name="T5" fmla="*/ 135 h 135"/>
                <a:gd name="T6" fmla="*/ 95 w 95"/>
                <a:gd name="T7" fmla="*/ 48 h 135"/>
                <a:gd name="T8" fmla="*/ 48 w 95"/>
                <a:gd name="T9" fmla="*/ 0 h 135"/>
                <a:gd name="T10" fmla="*/ 48 w 95"/>
                <a:gd name="T11" fmla="*/ 55 h 135"/>
                <a:gd name="T12" fmla="*/ 33 w 95"/>
                <a:gd name="T13" fmla="*/ 41 h 135"/>
                <a:gd name="T14" fmla="*/ 48 w 95"/>
                <a:gd name="T15" fmla="*/ 26 h 135"/>
                <a:gd name="T16" fmla="*/ 62 w 95"/>
                <a:gd name="T17" fmla="*/ 41 h 135"/>
                <a:gd name="T18" fmla="*/ 48 w 95"/>
                <a:gd name="T19" fmla="*/ 5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35">
                  <a:moveTo>
                    <a:pt x="48" y="0"/>
                  </a:moveTo>
                  <a:cubicBezTo>
                    <a:pt x="21" y="0"/>
                    <a:pt x="0" y="21"/>
                    <a:pt x="0" y="48"/>
                  </a:cubicBezTo>
                  <a:cubicBezTo>
                    <a:pt x="0" y="74"/>
                    <a:pt x="48" y="135"/>
                    <a:pt x="48" y="135"/>
                  </a:cubicBezTo>
                  <a:cubicBezTo>
                    <a:pt x="48" y="135"/>
                    <a:pt x="95" y="74"/>
                    <a:pt x="95" y="48"/>
                  </a:cubicBezTo>
                  <a:cubicBezTo>
                    <a:pt x="95" y="21"/>
                    <a:pt x="74" y="0"/>
                    <a:pt x="48" y="0"/>
                  </a:cubicBezTo>
                  <a:close/>
                  <a:moveTo>
                    <a:pt x="48" y="55"/>
                  </a:moveTo>
                  <a:cubicBezTo>
                    <a:pt x="39" y="55"/>
                    <a:pt x="33" y="49"/>
                    <a:pt x="33" y="41"/>
                  </a:cubicBezTo>
                  <a:cubicBezTo>
                    <a:pt x="33" y="32"/>
                    <a:pt x="39" y="26"/>
                    <a:pt x="48" y="26"/>
                  </a:cubicBezTo>
                  <a:cubicBezTo>
                    <a:pt x="56" y="26"/>
                    <a:pt x="62" y="32"/>
                    <a:pt x="62" y="41"/>
                  </a:cubicBezTo>
                  <a:cubicBezTo>
                    <a:pt x="62" y="49"/>
                    <a:pt x="56" y="55"/>
                    <a:pt x="48"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94">
              <a:extLst>
                <a:ext uri="{FF2B5EF4-FFF2-40B4-BE49-F238E27FC236}">
                  <a16:creationId xmlns:a16="http://schemas.microsoft.com/office/drawing/2014/main" id="{B8DDC84E-DEB9-4985-BA0A-91634FEEC5D3}"/>
                </a:ext>
              </a:extLst>
            </p:cNvPr>
            <p:cNvSpPr>
              <a:spLocks noEditPoints="1"/>
            </p:cNvSpPr>
            <p:nvPr/>
          </p:nvSpPr>
          <p:spPr bwMode="auto">
            <a:xfrm>
              <a:off x="2172" y="1751"/>
              <a:ext cx="103" cy="147"/>
            </a:xfrm>
            <a:custGeom>
              <a:avLst/>
              <a:gdLst>
                <a:gd name="T0" fmla="*/ 35 w 71"/>
                <a:gd name="T1" fmla="*/ 0 h 101"/>
                <a:gd name="T2" fmla="*/ 0 w 71"/>
                <a:gd name="T3" fmla="*/ 35 h 101"/>
                <a:gd name="T4" fmla="*/ 35 w 71"/>
                <a:gd name="T5" fmla="*/ 101 h 101"/>
                <a:gd name="T6" fmla="*/ 71 w 71"/>
                <a:gd name="T7" fmla="*/ 35 h 101"/>
                <a:gd name="T8" fmla="*/ 35 w 71"/>
                <a:gd name="T9" fmla="*/ 0 h 101"/>
                <a:gd name="T10" fmla="*/ 35 w 71"/>
                <a:gd name="T11" fmla="*/ 41 h 101"/>
                <a:gd name="T12" fmla="*/ 24 w 71"/>
                <a:gd name="T13" fmla="*/ 30 h 101"/>
                <a:gd name="T14" fmla="*/ 35 w 71"/>
                <a:gd name="T15" fmla="*/ 19 h 101"/>
                <a:gd name="T16" fmla="*/ 46 w 71"/>
                <a:gd name="T17" fmla="*/ 30 h 101"/>
                <a:gd name="T18" fmla="*/ 35 w 71"/>
                <a:gd name="T19"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1">
                  <a:moveTo>
                    <a:pt x="35" y="0"/>
                  </a:moveTo>
                  <a:cubicBezTo>
                    <a:pt x="16" y="0"/>
                    <a:pt x="0" y="16"/>
                    <a:pt x="0" y="35"/>
                  </a:cubicBezTo>
                  <a:cubicBezTo>
                    <a:pt x="0" y="55"/>
                    <a:pt x="35" y="101"/>
                    <a:pt x="35" y="101"/>
                  </a:cubicBezTo>
                  <a:cubicBezTo>
                    <a:pt x="35" y="101"/>
                    <a:pt x="71" y="55"/>
                    <a:pt x="71" y="35"/>
                  </a:cubicBezTo>
                  <a:cubicBezTo>
                    <a:pt x="71" y="16"/>
                    <a:pt x="55" y="0"/>
                    <a:pt x="35" y="0"/>
                  </a:cubicBezTo>
                  <a:close/>
                  <a:moveTo>
                    <a:pt x="35" y="41"/>
                  </a:moveTo>
                  <a:cubicBezTo>
                    <a:pt x="29" y="41"/>
                    <a:pt x="24" y="36"/>
                    <a:pt x="24" y="30"/>
                  </a:cubicBezTo>
                  <a:cubicBezTo>
                    <a:pt x="24" y="24"/>
                    <a:pt x="29" y="19"/>
                    <a:pt x="35" y="19"/>
                  </a:cubicBezTo>
                  <a:cubicBezTo>
                    <a:pt x="41" y="19"/>
                    <a:pt x="46" y="24"/>
                    <a:pt x="46" y="30"/>
                  </a:cubicBezTo>
                  <a:cubicBezTo>
                    <a:pt x="46" y="36"/>
                    <a:pt x="41" y="41"/>
                    <a:pt x="3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95">
              <a:extLst>
                <a:ext uri="{FF2B5EF4-FFF2-40B4-BE49-F238E27FC236}">
                  <a16:creationId xmlns:a16="http://schemas.microsoft.com/office/drawing/2014/main" id="{112D6F29-31FB-4F68-8C41-BCBAF552E057}"/>
                </a:ext>
              </a:extLst>
            </p:cNvPr>
            <p:cNvSpPr>
              <a:spLocks/>
            </p:cNvSpPr>
            <p:nvPr/>
          </p:nvSpPr>
          <p:spPr bwMode="auto">
            <a:xfrm>
              <a:off x="1825" y="1121"/>
              <a:ext cx="76" cy="62"/>
            </a:xfrm>
            <a:custGeom>
              <a:avLst/>
              <a:gdLst>
                <a:gd name="T0" fmla="*/ 11 w 52"/>
                <a:gd name="T1" fmla="*/ 42 h 42"/>
                <a:gd name="T2" fmla="*/ 0 w 52"/>
                <a:gd name="T3" fmla="*/ 0 h 42"/>
                <a:gd name="T4" fmla="*/ 6 w 52"/>
                <a:gd name="T5" fmla="*/ 0 h 42"/>
                <a:gd name="T6" fmla="*/ 11 w 52"/>
                <a:gd name="T7" fmla="*/ 21 h 42"/>
                <a:gd name="T8" fmla="*/ 14 w 52"/>
                <a:gd name="T9" fmla="*/ 36 h 42"/>
                <a:gd name="T10" fmla="*/ 14 w 52"/>
                <a:gd name="T11" fmla="*/ 36 h 42"/>
                <a:gd name="T12" fmla="*/ 18 w 52"/>
                <a:gd name="T13" fmla="*/ 21 h 42"/>
                <a:gd name="T14" fmla="*/ 24 w 52"/>
                <a:gd name="T15" fmla="*/ 0 h 42"/>
                <a:gd name="T16" fmla="*/ 29 w 52"/>
                <a:gd name="T17" fmla="*/ 0 h 42"/>
                <a:gd name="T18" fmla="*/ 35 w 52"/>
                <a:gd name="T19" fmla="*/ 21 h 42"/>
                <a:gd name="T20" fmla="*/ 38 w 52"/>
                <a:gd name="T21" fmla="*/ 36 h 42"/>
                <a:gd name="T22" fmla="*/ 38 w 52"/>
                <a:gd name="T23" fmla="*/ 36 h 42"/>
                <a:gd name="T24" fmla="*/ 41 w 52"/>
                <a:gd name="T25" fmla="*/ 21 h 42"/>
                <a:gd name="T26" fmla="*/ 47 w 52"/>
                <a:gd name="T27" fmla="*/ 0 h 42"/>
                <a:gd name="T28" fmla="*/ 52 w 52"/>
                <a:gd name="T29" fmla="*/ 0 h 42"/>
                <a:gd name="T30" fmla="*/ 40 w 52"/>
                <a:gd name="T31" fmla="*/ 42 h 42"/>
                <a:gd name="T32" fmla="*/ 35 w 52"/>
                <a:gd name="T33" fmla="*/ 42 h 42"/>
                <a:gd name="T34" fmla="*/ 29 w 52"/>
                <a:gd name="T35" fmla="*/ 20 h 42"/>
                <a:gd name="T36" fmla="*/ 26 w 52"/>
                <a:gd name="T37" fmla="*/ 6 h 42"/>
                <a:gd name="T38" fmla="*/ 26 w 52"/>
                <a:gd name="T39" fmla="*/ 6 h 42"/>
                <a:gd name="T40" fmla="*/ 23 w 52"/>
                <a:gd name="T41" fmla="*/ 20 h 42"/>
                <a:gd name="T42" fmla="*/ 17 w 52"/>
                <a:gd name="T43" fmla="*/ 42 h 42"/>
                <a:gd name="T44" fmla="*/ 11 w 52"/>
                <a:gd name="T4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2">
                  <a:moveTo>
                    <a:pt x="11" y="42"/>
                  </a:moveTo>
                  <a:cubicBezTo>
                    <a:pt x="0" y="0"/>
                    <a:pt x="0" y="0"/>
                    <a:pt x="0" y="0"/>
                  </a:cubicBezTo>
                  <a:cubicBezTo>
                    <a:pt x="6" y="0"/>
                    <a:pt x="6" y="0"/>
                    <a:pt x="6" y="0"/>
                  </a:cubicBezTo>
                  <a:cubicBezTo>
                    <a:pt x="11" y="21"/>
                    <a:pt x="11" y="21"/>
                    <a:pt x="11" y="21"/>
                  </a:cubicBezTo>
                  <a:cubicBezTo>
                    <a:pt x="12" y="27"/>
                    <a:pt x="14" y="32"/>
                    <a:pt x="14" y="36"/>
                  </a:cubicBezTo>
                  <a:cubicBezTo>
                    <a:pt x="14" y="36"/>
                    <a:pt x="14" y="36"/>
                    <a:pt x="14" y="36"/>
                  </a:cubicBezTo>
                  <a:cubicBezTo>
                    <a:pt x="15" y="32"/>
                    <a:pt x="16" y="27"/>
                    <a:pt x="18" y="21"/>
                  </a:cubicBezTo>
                  <a:cubicBezTo>
                    <a:pt x="24" y="0"/>
                    <a:pt x="24" y="0"/>
                    <a:pt x="24" y="0"/>
                  </a:cubicBezTo>
                  <a:cubicBezTo>
                    <a:pt x="29" y="0"/>
                    <a:pt x="29" y="0"/>
                    <a:pt x="29" y="0"/>
                  </a:cubicBezTo>
                  <a:cubicBezTo>
                    <a:pt x="35" y="21"/>
                    <a:pt x="35" y="21"/>
                    <a:pt x="35" y="21"/>
                  </a:cubicBezTo>
                  <a:cubicBezTo>
                    <a:pt x="36" y="26"/>
                    <a:pt x="37" y="31"/>
                    <a:pt x="38" y="36"/>
                  </a:cubicBezTo>
                  <a:cubicBezTo>
                    <a:pt x="38" y="36"/>
                    <a:pt x="38" y="36"/>
                    <a:pt x="38" y="36"/>
                  </a:cubicBezTo>
                  <a:cubicBezTo>
                    <a:pt x="39" y="31"/>
                    <a:pt x="40" y="27"/>
                    <a:pt x="41" y="21"/>
                  </a:cubicBezTo>
                  <a:cubicBezTo>
                    <a:pt x="47" y="0"/>
                    <a:pt x="47" y="0"/>
                    <a:pt x="47" y="0"/>
                  </a:cubicBezTo>
                  <a:cubicBezTo>
                    <a:pt x="52" y="0"/>
                    <a:pt x="52" y="0"/>
                    <a:pt x="52" y="0"/>
                  </a:cubicBezTo>
                  <a:cubicBezTo>
                    <a:pt x="40" y="42"/>
                    <a:pt x="40" y="42"/>
                    <a:pt x="40" y="42"/>
                  </a:cubicBezTo>
                  <a:cubicBezTo>
                    <a:pt x="35" y="42"/>
                    <a:pt x="35" y="42"/>
                    <a:pt x="35" y="42"/>
                  </a:cubicBezTo>
                  <a:cubicBezTo>
                    <a:pt x="29" y="20"/>
                    <a:pt x="29" y="20"/>
                    <a:pt x="29" y="20"/>
                  </a:cubicBezTo>
                  <a:cubicBezTo>
                    <a:pt x="28" y="15"/>
                    <a:pt x="27" y="11"/>
                    <a:pt x="26" y="6"/>
                  </a:cubicBezTo>
                  <a:cubicBezTo>
                    <a:pt x="26" y="6"/>
                    <a:pt x="26" y="6"/>
                    <a:pt x="26" y="6"/>
                  </a:cubicBezTo>
                  <a:cubicBezTo>
                    <a:pt x="26" y="10"/>
                    <a:pt x="25" y="15"/>
                    <a:pt x="23" y="20"/>
                  </a:cubicBezTo>
                  <a:cubicBezTo>
                    <a:pt x="17" y="42"/>
                    <a:pt x="17" y="42"/>
                    <a:pt x="17" y="42"/>
                  </a:cubicBezTo>
                  <a:lnTo>
                    <a:pt x="11"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96">
              <a:extLst>
                <a:ext uri="{FF2B5EF4-FFF2-40B4-BE49-F238E27FC236}">
                  <a16:creationId xmlns:a16="http://schemas.microsoft.com/office/drawing/2014/main" id="{5D1D4F23-F461-4091-97AC-FA0984E2107F}"/>
                </a:ext>
              </a:extLst>
            </p:cNvPr>
            <p:cNvSpPr>
              <a:spLocks/>
            </p:cNvSpPr>
            <p:nvPr/>
          </p:nvSpPr>
          <p:spPr bwMode="auto">
            <a:xfrm>
              <a:off x="1906" y="1121"/>
              <a:ext cx="76" cy="62"/>
            </a:xfrm>
            <a:custGeom>
              <a:avLst/>
              <a:gdLst>
                <a:gd name="T0" fmla="*/ 11 w 52"/>
                <a:gd name="T1" fmla="*/ 42 h 42"/>
                <a:gd name="T2" fmla="*/ 0 w 52"/>
                <a:gd name="T3" fmla="*/ 0 h 42"/>
                <a:gd name="T4" fmla="*/ 6 w 52"/>
                <a:gd name="T5" fmla="*/ 0 h 42"/>
                <a:gd name="T6" fmla="*/ 11 w 52"/>
                <a:gd name="T7" fmla="*/ 21 h 42"/>
                <a:gd name="T8" fmla="*/ 14 w 52"/>
                <a:gd name="T9" fmla="*/ 36 h 42"/>
                <a:gd name="T10" fmla="*/ 14 w 52"/>
                <a:gd name="T11" fmla="*/ 36 h 42"/>
                <a:gd name="T12" fmla="*/ 17 w 52"/>
                <a:gd name="T13" fmla="*/ 21 h 42"/>
                <a:gd name="T14" fmla="*/ 23 w 52"/>
                <a:gd name="T15" fmla="*/ 0 h 42"/>
                <a:gd name="T16" fmla="*/ 29 w 52"/>
                <a:gd name="T17" fmla="*/ 0 h 42"/>
                <a:gd name="T18" fmla="*/ 34 w 52"/>
                <a:gd name="T19" fmla="*/ 21 h 42"/>
                <a:gd name="T20" fmla="*/ 37 w 52"/>
                <a:gd name="T21" fmla="*/ 36 h 42"/>
                <a:gd name="T22" fmla="*/ 37 w 52"/>
                <a:gd name="T23" fmla="*/ 36 h 42"/>
                <a:gd name="T24" fmla="*/ 41 w 52"/>
                <a:gd name="T25" fmla="*/ 21 h 42"/>
                <a:gd name="T26" fmla="*/ 46 w 52"/>
                <a:gd name="T27" fmla="*/ 0 h 42"/>
                <a:gd name="T28" fmla="*/ 52 w 52"/>
                <a:gd name="T29" fmla="*/ 0 h 42"/>
                <a:gd name="T30" fmla="*/ 40 w 52"/>
                <a:gd name="T31" fmla="*/ 42 h 42"/>
                <a:gd name="T32" fmla="*/ 34 w 52"/>
                <a:gd name="T33" fmla="*/ 42 h 42"/>
                <a:gd name="T34" fmla="*/ 29 w 52"/>
                <a:gd name="T35" fmla="*/ 20 h 42"/>
                <a:gd name="T36" fmla="*/ 26 w 52"/>
                <a:gd name="T37" fmla="*/ 6 h 42"/>
                <a:gd name="T38" fmla="*/ 26 w 52"/>
                <a:gd name="T39" fmla="*/ 6 h 42"/>
                <a:gd name="T40" fmla="*/ 22 w 52"/>
                <a:gd name="T41" fmla="*/ 20 h 42"/>
                <a:gd name="T42" fmla="*/ 16 w 52"/>
                <a:gd name="T43" fmla="*/ 42 h 42"/>
                <a:gd name="T44" fmla="*/ 11 w 52"/>
                <a:gd name="T4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2">
                  <a:moveTo>
                    <a:pt x="11" y="42"/>
                  </a:moveTo>
                  <a:cubicBezTo>
                    <a:pt x="0" y="0"/>
                    <a:pt x="0" y="0"/>
                    <a:pt x="0" y="0"/>
                  </a:cubicBezTo>
                  <a:cubicBezTo>
                    <a:pt x="6" y="0"/>
                    <a:pt x="6" y="0"/>
                    <a:pt x="6" y="0"/>
                  </a:cubicBezTo>
                  <a:cubicBezTo>
                    <a:pt x="11" y="21"/>
                    <a:pt x="11" y="21"/>
                    <a:pt x="11" y="21"/>
                  </a:cubicBezTo>
                  <a:cubicBezTo>
                    <a:pt x="12" y="27"/>
                    <a:pt x="13" y="32"/>
                    <a:pt x="14" y="36"/>
                  </a:cubicBezTo>
                  <a:cubicBezTo>
                    <a:pt x="14" y="36"/>
                    <a:pt x="14" y="36"/>
                    <a:pt x="14" y="36"/>
                  </a:cubicBezTo>
                  <a:cubicBezTo>
                    <a:pt x="15" y="32"/>
                    <a:pt x="16" y="27"/>
                    <a:pt x="17" y="21"/>
                  </a:cubicBezTo>
                  <a:cubicBezTo>
                    <a:pt x="23" y="0"/>
                    <a:pt x="23" y="0"/>
                    <a:pt x="23" y="0"/>
                  </a:cubicBezTo>
                  <a:cubicBezTo>
                    <a:pt x="29" y="0"/>
                    <a:pt x="29" y="0"/>
                    <a:pt x="29" y="0"/>
                  </a:cubicBezTo>
                  <a:cubicBezTo>
                    <a:pt x="34" y="21"/>
                    <a:pt x="34" y="21"/>
                    <a:pt x="34" y="21"/>
                  </a:cubicBezTo>
                  <a:cubicBezTo>
                    <a:pt x="35" y="26"/>
                    <a:pt x="36" y="31"/>
                    <a:pt x="37" y="36"/>
                  </a:cubicBezTo>
                  <a:cubicBezTo>
                    <a:pt x="37" y="36"/>
                    <a:pt x="37" y="36"/>
                    <a:pt x="37" y="36"/>
                  </a:cubicBezTo>
                  <a:cubicBezTo>
                    <a:pt x="38" y="31"/>
                    <a:pt x="39" y="27"/>
                    <a:pt x="41" y="21"/>
                  </a:cubicBezTo>
                  <a:cubicBezTo>
                    <a:pt x="46" y="0"/>
                    <a:pt x="46" y="0"/>
                    <a:pt x="46" y="0"/>
                  </a:cubicBezTo>
                  <a:cubicBezTo>
                    <a:pt x="52" y="0"/>
                    <a:pt x="52" y="0"/>
                    <a:pt x="52" y="0"/>
                  </a:cubicBezTo>
                  <a:cubicBezTo>
                    <a:pt x="40" y="42"/>
                    <a:pt x="40" y="42"/>
                    <a:pt x="40" y="42"/>
                  </a:cubicBezTo>
                  <a:cubicBezTo>
                    <a:pt x="34" y="42"/>
                    <a:pt x="34" y="42"/>
                    <a:pt x="34" y="42"/>
                  </a:cubicBezTo>
                  <a:cubicBezTo>
                    <a:pt x="29" y="20"/>
                    <a:pt x="29" y="20"/>
                    <a:pt x="29" y="20"/>
                  </a:cubicBezTo>
                  <a:cubicBezTo>
                    <a:pt x="27" y="15"/>
                    <a:pt x="26" y="11"/>
                    <a:pt x="26" y="6"/>
                  </a:cubicBezTo>
                  <a:cubicBezTo>
                    <a:pt x="26" y="6"/>
                    <a:pt x="26" y="6"/>
                    <a:pt x="26" y="6"/>
                  </a:cubicBezTo>
                  <a:cubicBezTo>
                    <a:pt x="25" y="10"/>
                    <a:pt x="24" y="15"/>
                    <a:pt x="22" y="20"/>
                  </a:cubicBezTo>
                  <a:cubicBezTo>
                    <a:pt x="16" y="42"/>
                    <a:pt x="16" y="42"/>
                    <a:pt x="16" y="42"/>
                  </a:cubicBezTo>
                  <a:lnTo>
                    <a:pt x="11"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97">
              <a:extLst>
                <a:ext uri="{FF2B5EF4-FFF2-40B4-BE49-F238E27FC236}">
                  <a16:creationId xmlns:a16="http://schemas.microsoft.com/office/drawing/2014/main" id="{EE6EF369-56C5-4812-9FF5-357DD6E86494}"/>
                </a:ext>
              </a:extLst>
            </p:cNvPr>
            <p:cNvSpPr>
              <a:spLocks/>
            </p:cNvSpPr>
            <p:nvPr/>
          </p:nvSpPr>
          <p:spPr bwMode="auto">
            <a:xfrm>
              <a:off x="1984" y="1121"/>
              <a:ext cx="76" cy="62"/>
            </a:xfrm>
            <a:custGeom>
              <a:avLst/>
              <a:gdLst>
                <a:gd name="T0" fmla="*/ 11 w 52"/>
                <a:gd name="T1" fmla="*/ 42 h 42"/>
                <a:gd name="T2" fmla="*/ 0 w 52"/>
                <a:gd name="T3" fmla="*/ 0 h 42"/>
                <a:gd name="T4" fmla="*/ 6 w 52"/>
                <a:gd name="T5" fmla="*/ 0 h 42"/>
                <a:gd name="T6" fmla="*/ 11 w 52"/>
                <a:gd name="T7" fmla="*/ 21 h 42"/>
                <a:gd name="T8" fmla="*/ 14 w 52"/>
                <a:gd name="T9" fmla="*/ 36 h 42"/>
                <a:gd name="T10" fmla="*/ 15 w 52"/>
                <a:gd name="T11" fmla="*/ 36 h 42"/>
                <a:gd name="T12" fmla="*/ 18 w 52"/>
                <a:gd name="T13" fmla="*/ 21 h 42"/>
                <a:gd name="T14" fmla="*/ 24 w 52"/>
                <a:gd name="T15" fmla="*/ 0 h 42"/>
                <a:gd name="T16" fmla="*/ 29 w 52"/>
                <a:gd name="T17" fmla="*/ 0 h 42"/>
                <a:gd name="T18" fmla="*/ 35 w 52"/>
                <a:gd name="T19" fmla="*/ 21 h 42"/>
                <a:gd name="T20" fmla="*/ 38 w 52"/>
                <a:gd name="T21" fmla="*/ 36 h 42"/>
                <a:gd name="T22" fmla="*/ 38 w 52"/>
                <a:gd name="T23" fmla="*/ 36 h 42"/>
                <a:gd name="T24" fmla="*/ 41 w 52"/>
                <a:gd name="T25" fmla="*/ 21 h 42"/>
                <a:gd name="T26" fmla="*/ 47 w 52"/>
                <a:gd name="T27" fmla="*/ 0 h 42"/>
                <a:gd name="T28" fmla="*/ 52 w 52"/>
                <a:gd name="T29" fmla="*/ 0 h 42"/>
                <a:gd name="T30" fmla="*/ 40 w 52"/>
                <a:gd name="T31" fmla="*/ 42 h 42"/>
                <a:gd name="T32" fmla="*/ 35 w 52"/>
                <a:gd name="T33" fmla="*/ 42 h 42"/>
                <a:gd name="T34" fmla="*/ 29 w 52"/>
                <a:gd name="T35" fmla="*/ 20 h 42"/>
                <a:gd name="T36" fmla="*/ 26 w 52"/>
                <a:gd name="T37" fmla="*/ 6 h 42"/>
                <a:gd name="T38" fmla="*/ 26 w 52"/>
                <a:gd name="T39" fmla="*/ 6 h 42"/>
                <a:gd name="T40" fmla="*/ 23 w 52"/>
                <a:gd name="T41" fmla="*/ 20 h 42"/>
                <a:gd name="T42" fmla="*/ 17 w 52"/>
                <a:gd name="T43" fmla="*/ 42 h 42"/>
                <a:gd name="T44" fmla="*/ 11 w 52"/>
                <a:gd name="T4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2">
                  <a:moveTo>
                    <a:pt x="11" y="42"/>
                  </a:moveTo>
                  <a:cubicBezTo>
                    <a:pt x="0" y="0"/>
                    <a:pt x="0" y="0"/>
                    <a:pt x="0" y="0"/>
                  </a:cubicBezTo>
                  <a:cubicBezTo>
                    <a:pt x="6" y="0"/>
                    <a:pt x="6" y="0"/>
                    <a:pt x="6" y="0"/>
                  </a:cubicBezTo>
                  <a:cubicBezTo>
                    <a:pt x="11" y="21"/>
                    <a:pt x="11" y="21"/>
                    <a:pt x="11" y="21"/>
                  </a:cubicBezTo>
                  <a:cubicBezTo>
                    <a:pt x="12" y="27"/>
                    <a:pt x="14" y="32"/>
                    <a:pt x="14" y="36"/>
                  </a:cubicBezTo>
                  <a:cubicBezTo>
                    <a:pt x="15" y="36"/>
                    <a:pt x="15" y="36"/>
                    <a:pt x="15" y="36"/>
                  </a:cubicBezTo>
                  <a:cubicBezTo>
                    <a:pt x="15" y="32"/>
                    <a:pt x="17" y="27"/>
                    <a:pt x="18" y="21"/>
                  </a:cubicBezTo>
                  <a:cubicBezTo>
                    <a:pt x="24" y="0"/>
                    <a:pt x="24" y="0"/>
                    <a:pt x="24" y="0"/>
                  </a:cubicBezTo>
                  <a:cubicBezTo>
                    <a:pt x="29" y="0"/>
                    <a:pt x="29" y="0"/>
                    <a:pt x="29" y="0"/>
                  </a:cubicBezTo>
                  <a:cubicBezTo>
                    <a:pt x="35" y="21"/>
                    <a:pt x="35" y="21"/>
                    <a:pt x="35" y="21"/>
                  </a:cubicBezTo>
                  <a:cubicBezTo>
                    <a:pt x="36" y="26"/>
                    <a:pt x="37" y="31"/>
                    <a:pt x="38" y="36"/>
                  </a:cubicBezTo>
                  <a:cubicBezTo>
                    <a:pt x="38" y="36"/>
                    <a:pt x="38" y="36"/>
                    <a:pt x="38" y="36"/>
                  </a:cubicBezTo>
                  <a:cubicBezTo>
                    <a:pt x="39" y="31"/>
                    <a:pt x="40" y="27"/>
                    <a:pt x="41" y="21"/>
                  </a:cubicBezTo>
                  <a:cubicBezTo>
                    <a:pt x="47" y="0"/>
                    <a:pt x="47" y="0"/>
                    <a:pt x="47" y="0"/>
                  </a:cubicBezTo>
                  <a:cubicBezTo>
                    <a:pt x="52" y="0"/>
                    <a:pt x="52" y="0"/>
                    <a:pt x="52" y="0"/>
                  </a:cubicBezTo>
                  <a:cubicBezTo>
                    <a:pt x="40" y="42"/>
                    <a:pt x="40" y="42"/>
                    <a:pt x="40" y="42"/>
                  </a:cubicBezTo>
                  <a:cubicBezTo>
                    <a:pt x="35" y="42"/>
                    <a:pt x="35" y="42"/>
                    <a:pt x="35" y="42"/>
                  </a:cubicBezTo>
                  <a:cubicBezTo>
                    <a:pt x="29" y="20"/>
                    <a:pt x="29" y="20"/>
                    <a:pt x="29" y="20"/>
                  </a:cubicBezTo>
                  <a:cubicBezTo>
                    <a:pt x="28" y="15"/>
                    <a:pt x="27" y="11"/>
                    <a:pt x="26" y="6"/>
                  </a:cubicBezTo>
                  <a:cubicBezTo>
                    <a:pt x="26" y="6"/>
                    <a:pt x="26" y="6"/>
                    <a:pt x="26" y="6"/>
                  </a:cubicBezTo>
                  <a:cubicBezTo>
                    <a:pt x="26" y="10"/>
                    <a:pt x="25" y="15"/>
                    <a:pt x="23" y="20"/>
                  </a:cubicBezTo>
                  <a:cubicBezTo>
                    <a:pt x="17" y="42"/>
                    <a:pt x="17" y="42"/>
                    <a:pt x="17" y="42"/>
                  </a:cubicBezTo>
                  <a:lnTo>
                    <a:pt x="11"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98">
              <a:extLst>
                <a:ext uri="{FF2B5EF4-FFF2-40B4-BE49-F238E27FC236}">
                  <a16:creationId xmlns:a16="http://schemas.microsoft.com/office/drawing/2014/main" id="{6AD109BB-4508-4D13-B361-FC9759917B94}"/>
                </a:ext>
              </a:extLst>
            </p:cNvPr>
            <p:cNvSpPr>
              <a:spLocks/>
            </p:cNvSpPr>
            <p:nvPr/>
          </p:nvSpPr>
          <p:spPr bwMode="auto">
            <a:xfrm>
              <a:off x="1550" y="3092"/>
              <a:ext cx="16" cy="33"/>
            </a:xfrm>
            <a:custGeom>
              <a:avLst/>
              <a:gdLst>
                <a:gd name="T0" fmla="*/ 5 w 11"/>
                <a:gd name="T1" fmla="*/ 18 h 23"/>
                <a:gd name="T2" fmla="*/ 0 w 11"/>
                <a:gd name="T3" fmla="*/ 9 h 23"/>
                <a:gd name="T4" fmla="*/ 0 w 11"/>
                <a:gd name="T5" fmla="*/ 15 h 23"/>
                <a:gd name="T6" fmla="*/ 1 w 11"/>
                <a:gd name="T7" fmla="*/ 23 h 23"/>
                <a:gd name="T8" fmla="*/ 5 w 11"/>
                <a:gd name="T9" fmla="*/ 18 h 23"/>
              </a:gdLst>
              <a:ahLst/>
              <a:cxnLst>
                <a:cxn ang="0">
                  <a:pos x="T0" y="T1"/>
                </a:cxn>
                <a:cxn ang="0">
                  <a:pos x="T2" y="T3"/>
                </a:cxn>
                <a:cxn ang="0">
                  <a:pos x="T4" y="T5"/>
                </a:cxn>
                <a:cxn ang="0">
                  <a:pos x="T6" y="T7"/>
                </a:cxn>
                <a:cxn ang="0">
                  <a:pos x="T8" y="T9"/>
                </a:cxn>
              </a:cxnLst>
              <a:rect l="0" t="0" r="r" b="b"/>
              <a:pathLst>
                <a:path w="11" h="23">
                  <a:moveTo>
                    <a:pt x="5" y="18"/>
                  </a:moveTo>
                  <a:cubicBezTo>
                    <a:pt x="11" y="4"/>
                    <a:pt x="1" y="0"/>
                    <a:pt x="0" y="9"/>
                  </a:cubicBezTo>
                  <a:cubicBezTo>
                    <a:pt x="0" y="11"/>
                    <a:pt x="0" y="13"/>
                    <a:pt x="0" y="15"/>
                  </a:cubicBezTo>
                  <a:cubicBezTo>
                    <a:pt x="0" y="18"/>
                    <a:pt x="1" y="20"/>
                    <a:pt x="1" y="23"/>
                  </a:cubicBezTo>
                  <a:cubicBezTo>
                    <a:pt x="3" y="21"/>
                    <a:pt x="4" y="20"/>
                    <a:pt x="5"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99">
              <a:extLst>
                <a:ext uri="{FF2B5EF4-FFF2-40B4-BE49-F238E27FC236}">
                  <a16:creationId xmlns:a16="http://schemas.microsoft.com/office/drawing/2014/main" id="{E55628B4-A76A-4124-BDCB-30B0111C2182}"/>
                </a:ext>
              </a:extLst>
            </p:cNvPr>
            <p:cNvSpPr>
              <a:spLocks/>
            </p:cNvSpPr>
            <p:nvPr/>
          </p:nvSpPr>
          <p:spPr bwMode="auto">
            <a:xfrm>
              <a:off x="1509" y="3112"/>
              <a:ext cx="12" cy="16"/>
            </a:xfrm>
            <a:custGeom>
              <a:avLst/>
              <a:gdLst>
                <a:gd name="T0" fmla="*/ 4 w 8"/>
                <a:gd name="T1" fmla="*/ 8 h 11"/>
                <a:gd name="T2" fmla="*/ 8 w 8"/>
                <a:gd name="T3" fmla="*/ 11 h 11"/>
                <a:gd name="T4" fmla="*/ 1 w 8"/>
                <a:gd name="T5" fmla="*/ 0 h 11"/>
                <a:gd name="T6" fmla="*/ 4 w 8"/>
                <a:gd name="T7" fmla="*/ 8 h 11"/>
              </a:gdLst>
              <a:ahLst/>
              <a:cxnLst>
                <a:cxn ang="0">
                  <a:pos x="T0" y="T1"/>
                </a:cxn>
                <a:cxn ang="0">
                  <a:pos x="T2" y="T3"/>
                </a:cxn>
                <a:cxn ang="0">
                  <a:pos x="T4" y="T5"/>
                </a:cxn>
                <a:cxn ang="0">
                  <a:pos x="T6" y="T7"/>
                </a:cxn>
              </a:cxnLst>
              <a:rect l="0" t="0" r="r" b="b"/>
              <a:pathLst>
                <a:path w="8" h="11">
                  <a:moveTo>
                    <a:pt x="4" y="8"/>
                  </a:moveTo>
                  <a:cubicBezTo>
                    <a:pt x="5" y="9"/>
                    <a:pt x="7" y="10"/>
                    <a:pt x="8" y="11"/>
                  </a:cubicBezTo>
                  <a:cubicBezTo>
                    <a:pt x="6" y="7"/>
                    <a:pt x="4" y="3"/>
                    <a:pt x="1" y="0"/>
                  </a:cubicBezTo>
                  <a:cubicBezTo>
                    <a:pt x="0" y="4"/>
                    <a:pt x="1" y="7"/>
                    <a:pt x="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00">
              <a:extLst>
                <a:ext uri="{FF2B5EF4-FFF2-40B4-BE49-F238E27FC236}">
                  <a16:creationId xmlns:a16="http://schemas.microsoft.com/office/drawing/2014/main" id="{37F32B79-43FF-47F9-9AFF-C87E7A0B1411}"/>
                </a:ext>
              </a:extLst>
            </p:cNvPr>
            <p:cNvSpPr>
              <a:spLocks/>
            </p:cNvSpPr>
            <p:nvPr/>
          </p:nvSpPr>
          <p:spPr bwMode="auto">
            <a:xfrm>
              <a:off x="1577" y="3133"/>
              <a:ext cx="27" cy="19"/>
            </a:xfrm>
            <a:custGeom>
              <a:avLst/>
              <a:gdLst>
                <a:gd name="T0" fmla="*/ 5 w 19"/>
                <a:gd name="T1" fmla="*/ 13 h 13"/>
                <a:gd name="T2" fmla="*/ 11 w 19"/>
                <a:gd name="T3" fmla="*/ 12 h 13"/>
                <a:gd name="T4" fmla="*/ 13 w 19"/>
                <a:gd name="T5" fmla="*/ 0 h 13"/>
                <a:gd name="T6" fmla="*/ 0 w 19"/>
                <a:gd name="T7" fmla="*/ 13 h 13"/>
                <a:gd name="T8" fmla="*/ 5 w 19"/>
                <a:gd name="T9" fmla="*/ 13 h 13"/>
              </a:gdLst>
              <a:ahLst/>
              <a:cxnLst>
                <a:cxn ang="0">
                  <a:pos x="T0" y="T1"/>
                </a:cxn>
                <a:cxn ang="0">
                  <a:pos x="T2" y="T3"/>
                </a:cxn>
                <a:cxn ang="0">
                  <a:pos x="T4" y="T5"/>
                </a:cxn>
                <a:cxn ang="0">
                  <a:pos x="T6" y="T7"/>
                </a:cxn>
                <a:cxn ang="0">
                  <a:pos x="T8" y="T9"/>
                </a:cxn>
              </a:cxnLst>
              <a:rect l="0" t="0" r="r" b="b"/>
              <a:pathLst>
                <a:path w="19" h="13">
                  <a:moveTo>
                    <a:pt x="5" y="13"/>
                  </a:moveTo>
                  <a:cubicBezTo>
                    <a:pt x="7" y="13"/>
                    <a:pt x="9" y="13"/>
                    <a:pt x="11" y="12"/>
                  </a:cubicBezTo>
                  <a:cubicBezTo>
                    <a:pt x="18" y="8"/>
                    <a:pt x="19" y="4"/>
                    <a:pt x="13" y="0"/>
                  </a:cubicBezTo>
                  <a:cubicBezTo>
                    <a:pt x="7" y="0"/>
                    <a:pt x="3" y="6"/>
                    <a:pt x="0" y="13"/>
                  </a:cubicBezTo>
                  <a:cubicBezTo>
                    <a:pt x="1" y="13"/>
                    <a:pt x="3" y="13"/>
                    <a:pt x="5"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01">
              <a:extLst>
                <a:ext uri="{FF2B5EF4-FFF2-40B4-BE49-F238E27FC236}">
                  <a16:creationId xmlns:a16="http://schemas.microsoft.com/office/drawing/2014/main" id="{04C42329-CEA4-4799-B1D8-9D6552A354C3}"/>
                </a:ext>
              </a:extLst>
            </p:cNvPr>
            <p:cNvSpPr>
              <a:spLocks/>
            </p:cNvSpPr>
            <p:nvPr/>
          </p:nvSpPr>
          <p:spPr bwMode="auto">
            <a:xfrm>
              <a:off x="1534" y="3135"/>
              <a:ext cx="34" cy="84"/>
            </a:xfrm>
            <a:custGeom>
              <a:avLst/>
              <a:gdLst>
                <a:gd name="T0" fmla="*/ 23 w 23"/>
                <a:gd name="T1" fmla="*/ 14 h 57"/>
                <a:gd name="T2" fmla="*/ 13 w 23"/>
                <a:gd name="T3" fmla="*/ 7 h 57"/>
                <a:gd name="T4" fmla="*/ 9 w 23"/>
                <a:gd name="T5" fmla="*/ 0 h 57"/>
                <a:gd name="T6" fmla="*/ 0 w 23"/>
                <a:gd name="T7" fmla="*/ 3 h 57"/>
                <a:gd name="T8" fmla="*/ 8 w 23"/>
                <a:gd name="T9" fmla="*/ 55 h 57"/>
                <a:gd name="T10" fmla="*/ 7 w 23"/>
                <a:gd name="T11" fmla="*/ 57 h 57"/>
                <a:gd name="T12" fmla="*/ 14 w 23"/>
                <a:gd name="T13" fmla="*/ 57 h 57"/>
                <a:gd name="T14" fmla="*/ 23 w 23"/>
                <a:gd name="T15" fmla="*/ 57 h 57"/>
                <a:gd name="T16" fmla="*/ 23 w 23"/>
                <a:gd name="T17"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7">
                  <a:moveTo>
                    <a:pt x="23" y="14"/>
                  </a:moveTo>
                  <a:cubicBezTo>
                    <a:pt x="19" y="12"/>
                    <a:pt x="16" y="10"/>
                    <a:pt x="13" y="7"/>
                  </a:cubicBezTo>
                  <a:cubicBezTo>
                    <a:pt x="12" y="6"/>
                    <a:pt x="10" y="3"/>
                    <a:pt x="9" y="0"/>
                  </a:cubicBezTo>
                  <a:cubicBezTo>
                    <a:pt x="6" y="2"/>
                    <a:pt x="3" y="3"/>
                    <a:pt x="0" y="3"/>
                  </a:cubicBezTo>
                  <a:cubicBezTo>
                    <a:pt x="5" y="20"/>
                    <a:pt x="7" y="38"/>
                    <a:pt x="8" y="55"/>
                  </a:cubicBezTo>
                  <a:cubicBezTo>
                    <a:pt x="8" y="56"/>
                    <a:pt x="8" y="57"/>
                    <a:pt x="7" y="57"/>
                  </a:cubicBezTo>
                  <a:cubicBezTo>
                    <a:pt x="14" y="57"/>
                    <a:pt x="14" y="57"/>
                    <a:pt x="14" y="57"/>
                  </a:cubicBezTo>
                  <a:cubicBezTo>
                    <a:pt x="23" y="57"/>
                    <a:pt x="23" y="57"/>
                    <a:pt x="23" y="57"/>
                  </a:cubicBezTo>
                  <a:cubicBezTo>
                    <a:pt x="19" y="43"/>
                    <a:pt x="18" y="28"/>
                    <a:pt x="23"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02">
              <a:extLst>
                <a:ext uri="{FF2B5EF4-FFF2-40B4-BE49-F238E27FC236}">
                  <a16:creationId xmlns:a16="http://schemas.microsoft.com/office/drawing/2014/main" id="{7BC15AB0-2ECF-4E9A-9FAF-E796AE9B5178}"/>
                </a:ext>
              </a:extLst>
            </p:cNvPr>
            <p:cNvSpPr>
              <a:spLocks/>
            </p:cNvSpPr>
            <p:nvPr/>
          </p:nvSpPr>
          <p:spPr bwMode="auto">
            <a:xfrm>
              <a:off x="1439" y="3017"/>
              <a:ext cx="233" cy="203"/>
            </a:xfrm>
            <a:custGeom>
              <a:avLst/>
              <a:gdLst>
                <a:gd name="T0" fmla="*/ 120 w 159"/>
                <a:gd name="T1" fmla="*/ 16 h 139"/>
                <a:gd name="T2" fmla="*/ 79 w 159"/>
                <a:gd name="T3" fmla="*/ 0 h 139"/>
                <a:gd name="T4" fmla="*/ 38 w 159"/>
                <a:gd name="T5" fmla="*/ 16 h 139"/>
                <a:gd name="T6" fmla="*/ 32 w 159"/>
                <a:gd name="T7" fmla="*/ 99 h 139"/>
                <a:gd name="T8" fmla="*/ 42 w 159"/>
                <a:gd name="T9" fmla="*/ 129 h 139"/>
                <a:gd name="T10" fmla="*/ 47 w 159"/>
                <a:gd name="T11" fmla="*/ 138 h 139"/>
                <a:gd name="T12" fmla="*/ 67 w 159"/>
                <a:gd name="T13" fmla="*/ 138 h 139"/>
                <a:gd name="T14" fmla="*/ 59 w 159"/>
                <a:gd name="T15" fmla="*/ 85 h 139"/>
                <a:gd name="T16" fmla="*/ 59 w 159"/>
                <a:gd name="T17" fmla="*/ 83 h 139"/>
                <a:gd name="T18" fmla="*/ 51 w 159"/>
                <a:gd name="T19" fmla="*/ 80 h 139"/>
                <a:gd name="T20" fmla="*/ 42 w 159"/>
                <a:gd name="T21" fmla="*/ 66 h 139"/>
                <a:gd name="T22" fmla="*/ 62 w 159"/>
                <a:gd name="T23" fmla="*/ 75 h 139"/>
                <a:gd name="T24" fmla="*/ 63 w 159"/>
                <a:gd name="T25" fmla="*/ 78 h 139"/>
                <a:gd name="T26" fmla="*/ 72 w 159"/>
                <a:gd name="T27" fmla="*/ 77 h 139"/>
                <a:gd name="T28" fmla="*/ 77 w 159"/>
                <a:gd name="T29" fmla="*/ 49 h 139"/>
                <a:gd name="T30" fmla="*/ 88 w 159"/>
                <a:gd name="T31" fmla="*/ 60 h 139"/>
                <a:gd name="T32" fmla="*/ 79 w 159"/>
                <a:gd name="T33" fmla="*/ 78 h 139"/>
                <a:gd name="T34" fmla="*/ 81 w 159"/>
                <a:gd name="T35" fmla="*/ 81 h 139"/>
                <a:gd name="T36" fmla="*/ 90 w 159"/>
                <a:gd name="T37" fmla="*/ 90 h 139"/>
                <a:gd name="T38" fmla="*/ 94 w 159"/>
                <a:gd name="T39" fmla="*/ 83 h 139"/>
                <a:gd name="T40" fmla="*/ 108 w 159"/>
                <a:gd name="T41" fmla="*/ 74 h 139"/>
                <a:gd name="T42" fmla="*/ 117 w 159"/>
                <a:gd name="T43" fmla="*/ 86 h 139"/>
                <a:gd name="T44" fmla="*/ 92 w 159"/>
                <a:gd name="T45" fmla="*/ 96 h 139"/>
                <a:gd name="T46" fmla="*/ 91 w 159"/>
                <a:gd name="T47" fmla="*/ 102 h 139"/>
                <a:gd name="T48" fmla="*/ 94 w 159"/>
                <a:gd name="T49" fmla="*/ 136 h 139"/>
                <a:gd name="T50" fmla="*/ 94 w 159"/>
                <a:gd name="T51" fmla="*/ 138 h 139"/>
                <a:gd name="T52" fmla="*/ 111 w 159"/>
                <a:gd name="T53" fmla="*/ 138 h 139"/>
                <a:gd name="T54" fmla="*/ 116 w 159"/>
                <a:gd name="T55" fmla="*/ 129 h 139"/>
                <a:gd name="T56" fmla="*/ 127 w 159"/>
                <a:gd name="T57" fmla="*/ 99 h 139"/>
                <a:gd name="T58" fmla="*/ 120 w 159"/>
                <a:gd name="T59" fmla="*/ 1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9" h="139">
                  <a:moveTo>
                    <a:pt x="120" y="16"/>
                  </a:moveTo>
                  <a:cubicBezTo>
                    <a:pt x="113" y="8"/>
                    <a:pt x="103" y="0"/>
                    <a:pt x="79" y="0"/>
                  </a:cubicBezTo>
                  <a:cubicBezTo>
                    <a:pt x="56" y="0"/>
                    <a:pt x="46" y="8"/>
                    <a:pt x="38" y="16"/>
                  </a:cubicBezTo>
                  <a:cubicBezTo>
                    <a:pt x="0" y="54"/>
                    <a:pt x="29" y="94"/>
                    <a:pt x="32" y="99"/>
                  </a:cubicBezTo>
                  <a:cubicBezTo>
                    <a:pt x="35" y="104"/>
                    <a:pt x="41" y="119"/>
                    <a:pt x="42" y="129"/>
                  </a:cubicBezTo>
                  <a:cubicBezTo>
                    <a:pt x="43" y="139"/>
                    <a:pt x="47" y="138"/>
                    <a:pt x="47" y="138"/>
                  </a:cubicBezTo>
                  <a:cubicBezTo>
                    <a:pt x="67" y="138"/>
                    <a:pt x="67" y="138"/>
                    <a:pt x="67" y="138"/>
                  </a:cubicBezTo>
                  <a:cubicBezTo>
                    <a:pt x="66" y="121"/>
                    <a:pt x="65" y="101"/>
                    <a:pt x="59" y="85"/>
                  </a:cubicBezTo>
                  <a:cubicBezTo>
                    <a:pt x="59" y="84"/>
                    <a:pt x="59" y="84"/>
                    <a:pt x="59" y="83"/>
                  </a:cubicBezTo>
                  <a:cubicBezTo>
                    <a:pt x="56" y="83"/>
                    <a:pt x="53" y="82"/>
                    <a:pt x="51" y="80"/>
                  </a:cubicBezTo>
                  <a:cubicBezTo>
                    <a:pt x="46" y="78"/>
                    <a:pt x="40" y="72"/>
                    <a:pt x="42" y="66"/>
                  </a:cubicBezTo>
                  <a:cubicBezTo>
                    <a:pt x="47" y="49"/>
                    <a:pt x="58" y="66"/>
                    <a:pt x="62" y="75"/>
                  </a:cubicBezTo>
                  <a:cubicBezTo>
                    <a:pt x="62" y="76"/>
                    <a:pt x="63" y="77"/>
                    <a:pt x="63" y="78"/>
                  </a:cubicBezTo>
                  <a:cubicBezTo>
                    <a:pt x="66" y="78"/>
                    <a:pt x="69" y="78"/>
                    <a:pt x="72" y="77"/>
                  </a:cubicBezTo>
                  <a:cubicBezTo>
                    <a:pt x="69" y="66"/>
                    <a:pt x="68" y="52"/>
                    <a:pt x="77" y="49"/>
                  </a:cubicBezTo>
                  <a:cubicBezTo>
                    <a:pt x="83" y="47"/>
                    <a:pt x="88" y="55"/>
                    <a:pt x="88" y="60"/>
                  </a:cubicBezTo>
                  <a:cubicBezTo>
                    <a:pt x="88" y="67"/>
                    <a:pt x="85" y="73"/>
                    <a:pt x="79" y="78"/>
                  </a:cubicBezTo>
                  <a:cubicBezTo>
                    <a:pt x="80" y="79"/>
                    <a:pt x="80" y="80"/>
                    <a:pt x="81" y="81"/>
                  </a:cubicBezTo>
                  <a:cubicBezTo>
                    <a:pt x="83" y="84"/>
                    <a:pt x="86" y="88"/>
                    <a:pt x="90" y="90"/>
                  </a:cubicBezTo>
                  <a:cubicBezTo>
                    <a:pt x="91" y="88"/>
                    <a:pt x="92" y="85"/>
                    <a:pt x="94" y="83"/>
                  </a:cubicBezTo>
                  <a:cubicBezTo>
                    <a:pt x="97" y="79"/>
                    <a:pt x="102" y="73"/>
                    <a:pt x="108" y="74"/>
                  </a:cubicBezTo>
                  <a:cubicBezTo>
                    <a:pt x="113" y="74"/>
                    <a:pt x="118" y="80"/>
                    <a:pt x="117" y="86"/>
                  </a:cubicBezTo>
                  <a:cubicBezTo>
                    <a:pt x="114" y="97"/>
                    <a:pt x="102" y="99"/>
                    <a:pt x="92" y="96"/>
                  </a:cubicBezTo>
                  <a:cubicBezTo>
                    <a:pt x="91" y="99"/>
                    <a:pt x="91" y="101"/>
                    <a:pt x="91" y="102"/>
                  </a:cubicBezTo>
                  <a:cubicBezTo>
                    <a:pt x="89" y="113"/>
                    <a:pt x="90" y="125"/>
                    <a:pt x="94" y="136"/>
                  </a:cubicBezTo>
                  <a:cubicBezTo>
                    <a:pt x="94" y="137"/>
                    <a:pt x="94" y="138"/>
                    <a:pt x="94" y="138"/>
                  </a:cubicBezTo>
                  <a:cubicBezTo>
                    <a:pt x="111" y="138"/>
                    <a:pt x="111" y="138"/>
                    <a:pt x="111" y="138"/>
                  </a:cubicBezTo>
                  <a:cubicBezTo>
                    <a:pt x="111" y="138"/>
                    <a:pt x="115" y="139"/>
                    <a:pt x="116" y="129"/>
                  </a:cubicBezTo>
                  <a:cubicBezTo>
                    <a:pt x="118" y="119"/>
                    <a:pt x="124" y="104"/>
                    <a:pt x="127" y="99"/>
                  </a:cubicBezTo>
                  <a:cubicBezTo>
                    <a:pt x="130" y="94"/>
                    <a:pt x="159" y="54"/>
                    <a:pt x="12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03">
              <a:extLst>
                <a:ext uri="{FF2B5EF4-FFF2-40B4-BE49-F238E27FC236}">
                  <a16:creationId xmlns:a16="http://schemas.microsoft.com/office/drawing/2014/main" id="{47505576-30D5-4889-A9CF-2277E26C6D98}"/>
                </a:ext>
              </a:extLst>
            </p:cNvPr>
            <p:cNvSpPr>
              <a:spLocks/>
            </p:cNvSpPr>
            <p:nvPr/>
          </p:nvSpPr>
          <p:spPr bwMode="auto">
            <a:xfrm>
              <a:off x="1507" y="3229"/>
              <a:ext cx="100" cy="17"/>
            </a:xfrm>
            <a:custGeom>
              <a:avLst/>
              <a:gdLst>
                <a:gd name="T0" fmla="*/ 63 w 69"/>
                <a:gd name="T1" fmla="*/ 0 h 12"/>
                <a:gd name="T2" fmla="*/ 6 w 69"/>
                <a:gd name="T3" fmla="*/ 0 h 12"/>
                <a:gd name="T4" fmla="*/ 0 w 69"/>
                <a:gd name="T5" fmla="*/ 6 h 12"/>
                <a:gd name="T6" fmla="*/ 6 w 69"/>
                <a:gd name="T7" fmla="*/ 12 h 12"/>
                <a:gd name="T8" fmla="*/ 63 w 69"/>
                <a:gd name="T9" fmla="*/ 12 h 12"/>
                <a:gd name="T10" fmla="*/ 69 w 69"/>
                <a:gd name="T11" fmla="*/ 6 h 12"/>
                <a:gd name="T12" fmla="*/ 63 w 69"/>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9" h="12">
                  <a:moveTo>
                    <a:pt x="63" y="0"/>
                  </a:moveTo>
                  <a:cubicBezTo>
                    <a:pt x="6" y="0"/>
                    <a:pt x="6" y="0"/>
                    <a:pt x="6" y="0"/>
                  </a:cubicBezTo>
                  <a:cubicBezTo>
                    <a:pt x="2" y="0"/>
                    <a:pt x="0" y="2"/>
                    <a:pt x="0" y="6"/>
                  </a:cubicBezTo>
                  <a:cubicBezTo>
                    <a:pt x="0" y="9"/>
                    <a:pt x="2" y="12"/>
                    <a:pt x="6" y="12"/>
                  </a:cubicBezTo>
                  <a:cubicBezTo>
                    <a:pt x="63" y="12"/>
                    <a:pt x="63" y="12"/>
                    <a:pt x="63" y="12"/>
                  </a:cubicBezTo>
                  <a:cubicBezTo>
                    <a:pt x="67" y="12"/>
                    <a:pt x="69" y="9"/>
                    <a:pt x="69" y="6"/>
                  </a:cubicBezTo>
                  <a:cubicBezTo>
                    <a:pt x="69" y="2"/>
                    <a:pt x="67"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04">
              <a:extLst>
                <a:ext uri="{FF2B5EF4-FFF2-40B4-BE49-F238E27FC236}">
                  <a16:creationId xmlns:a16="http://schemas.microsoft.com/office/drawing/2014/main" id="{37850600-15AD-4BA5-9E06-B0874DF52AB4}"/>
                </a:ext>
              </a:extLst>
            </p:cNvPr>
            <p:cNvSpPr>
              <a:spLocks/>
            </p:cNvSpPr>
            <p:nvPr/>
          </p:nvSpPr>
          <p:spPr bwMode="auto">
            <a:xfrm>
              <a:off x="1508" y="3251"/>
              <a:ext cx="98" cy="16"/>
            </a:xfrm>
            <a:custGeom>
              <a:avLst/>
              <a:gdLst>
                <a:gd name="T0" fmla="*/ 61 w 67"/>
                <a:gd name="T1" fmla="*/ 0 h 11"/>
                <a:gd name="T2" fmla="*/ 6 w 67"/>
                <a:gd name="T3" fmla="*/ 0 h 11"/>
                <a:gd name="T4" fmla="*/ 0 w 67"/>
                <a:gd name="T5" fmla="*/ 5 h 11"/>
                <a:gd name="T6" fmla="*/ 6 w 67"/>
                <a:gd name="T7" fmla="*/ 11 h 11"/>
                <a:gd name="T8" fmla="*/ 61 w 67"/>
                <a:gd name="T9" fmla="*/ 11 h 11"/>
                <a:gd name="T10" fmla="*/ 67 w 67"/>
                <a:gd name="T11" fmla="*/ 5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6" y="0"/>
                    <a:pt x="6" y="0"/>
                    <a:pt x="6" y="0"/>
                  </a:cubicBezTo>
                  <a:cubicBezTo>
                    <a:pt x="3" y="0"/>
                    <a:pt x="0" y="2"/>
                    <a:pt x="0" y="5"/>
                  </a:cubicBezTo>
                  <a:cubicBezTo>
                    <a:pt x="0" y="8"/>
                    <a:pt x="3" y="11"/>
                    <a:pt x="6" y="11"/>
                  </a:cubicBezTo>
                  <a:cubicBezTo>
                    <a:pt x="61" y="11"/>
                    <a:pt x="61" y="11"/>
                    <a:pt x="61" y="11"/>
                  </a:cubicBezTo>
                  <a:cubicBezTo>
                    <a:pt x="64" y="11"/>
                    <a:pt x="67" y="8"/>
                    <a:pt x="67" y="5"/>
                  </a:cubicBezTo>
                  <a:cubicBezTo>
                    <a:pt x="67" y="2"/>
                    <a:pt x="64" y="0"/>
                    <a:pt x="6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105">
              <a:extLst>
                <a:ext uri="{FF2B5EF4-FFF2-40B4-BE49-F238E27FC236}">
                  <a16:creationId xmlns:a16="http://schemas.microsoft.com/office/drawing/2014/main" id="{71590C3C-8383-4295-AC05-F340559730D3}"/>
                </a:ext>
              </a:extLst>
            </p:cNvPr>
            <p:cNvSpPr>
              <a:spLocks/>
            </p:cNvSpPr>
            <p:nvPr/>
          </p:nvSpPr>
          <p:spPr bwMode="auto">
            <a:xfrm>
              <a:off x="1530" y="3270"/>
              <a:ext cx="54" cy="13"/>
            </a:xfrm>
            <a:custGeom>
              <a:avLst/>
              <a:gdLst>
                <a:gd name="T0" fmla="*/ 32 w 37"/>
                <a:gd name="T1" fmla="*/ 0 h 9"/>
                <a:gd name="T2" fmla="*/ 5 w 37"/>
                <a:gd name="T3" fmla="*/ 0 h 9"/>
                <a:gd name="T4" fmla="*/ 0 w 37"/>
                <a:gd name="T5" fmla="*/ 5 h 9"/>
                <a:gd name="T6" fmla="*/ 5 w 37"/>
                <a:gd name="T7" fmla="*/ 9 h 9"/>
                <a:gd name="T8" fmla="*/ 32 w 37"/>
                <a:gd name="T9" fmla="*/ 9 h 9"/>
                <a:gd name="T10" fmla="*/ 37 w 37"/>
                <a:gd name="T11" fmla="*/ 5 h 9"/>
                <a:gd name="T12" fmla="*/ 32 w 37"/>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7" h="9">
                  <a:moveTo>
                    <a:pt x="32" y="0"/>
                  </a:moveTo>
                  <a:cubicBezTo>
                    <a:pt x="5" y="0"/>
                    <a:pt x="5" y="0"/>
                    <a:pt x="5" y="0"/>
                  </a:cubicBezTo>
                  <a:cubicBezTo>
                    <a:pt x="2" y="0"/>
                    <a:pt x="0" y="2"/>
                    <a:pt x="0" y="5"/>
                  </a:cubicBezTo>
                  <a:cubicBezTo>
                    <a:pt x="0" y="7"/>
                    <a:pt x="2" y="9"/>
                    <a:pt x="5" y="9"/>
                  </a:cubicBezTo>
                  <a:cubicBezTo>
                    <a:pt x="32" y="9"/>
                    <a:pt x="32" y="9"/>
                    <a:pt x="32" y="9"/>
                  </a:cubicBezTo>
                  <a:cubicBezTo>
                    <a:pt x="35" y="9"/>
                    <a:pt x="37" y="7"/>
                    <a:pt x="37" y="5"/>
                  </a:cubicBezTo>
                  <a:cubicBezTo>
                    <a:pt x="37" y="2"/>
                    <a:pt x="35" y="0"/>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06">
              <a:extLst>
                <a:ext uri="{FF2B5EF4-FFF2-40B4-BE49-F238E27FC236}">
                  <a16:creationId xmlns:a16="http://schemas.microsoft.com/office/drawing/2014/main" id="{2B0D35F3-D5BB-4CC7-8598-820AF4F029BA}"/>
                </a:ext>
              </a:extLst>
            </p:cNvPr>
            <p:cNvSpPr>
              <a:spLocks noEditPoints="1"/>
            </p:cNvSpPr>
            <p:nvPr/>
          </p:nvSpPr>
          <p:spPr bwMode="auto">
            <a:xfrm>
              <a:off x="1509" y="1365"/>
              <a:ext cx="161" cy="208"/>
            </a:xfrm>
            <a:custGeom>
              <a:avLst/>
              <a:gdLst>
                <a:gd name="T0" fmla="*/ 157 w 161"/>
                <a:gd name="T1" fmla="*/ 187 h 208"/>
                <a:gd name="T2" fmla="*/ 88 w 161"/>
                <a:gd name="T3" fmla="*/ 157 h 208"/>
                <a:gd name="T4" fmla="*/ 144 w 161"/>
                <a:gd name="T5" fmla="*/ 28 h 208"/>
                <a:gd name="T6" fmla="*/ 60 w 161"/>
                <a:gd name="T7" fmla="*/ 145 h 208"/>
                <a:gd name="T8" fmla="*/ 0 w 161"/>
                <a:gd name="T9" fmla="*/ 119 h 208"/>
                <a:gd name="T10" fmla="*/ 161 w 161"/>
                <a:gd name="T11" fmla="*/ 0 h 208"/>
                <a:gd name="T12" fmla="*/ 157 w 161"/>
                <a:gd name="T13" fmla="*/ 187 h 208"/>
                <a:gd name="T14" fmla="*/ 68 w 161"/>
                <a:gd name="T15" fmla="*/ 208 h 208"/>
                <a:gd name="T16" fmla="*/ 57 w 161"/>
                <a:gd name="T17" fmla="*/ 164 h 208"/>
                <a:gd name="T18" fmla="*/ 97 w 161"/>
                <a:gd name="T19" fmla="*/ 178 h 208"/>
                <a:gd name="T20" fmla="*/ 68 w 161"/>
                <a:gd name="T21"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208">
                  <a:moveTo>
                    <a:pt x="157" y="187"/>
                  </a:moveTo>
                  <a:lnTo>
                    <a:pt x="88" y="157"/>
                  </a:lnTo>
                  <a:lnTo>
                    <a:pt x="144" y="28"/>
                  </a:lnTo>
                  <a:lnTo>
                    <a:pt x="60" y="145"/>
                  </a:lnTo>
                  <a:lnTo>
                    <a:pt x="0" y="119"/>
                  </a:lnTo>
                  <a:lnTo>
                    <a:pt x="161" y="0"/>
                  </a:lnTo>
                  <a:lnTo>
                    <a:pt x="157" y="187"/>
                  </a:lnTo>
                  <a:close/>
                  <a:moveTo>
                    <a:pt x="68" y="208"/>
                  </a:moveTo>
                  <a:lnTo>
                    <a:pt x="57" y="164"/>
                  </a:lnTo>
                  <a:lnTo>
                    <a:pt x="97" y="178"/>
                  </a:lnTo>
                  <a:lnTo>
                    <a:pt x="68" y="2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07">
              <a:extLst>
                <a:ext uri="{FF2B5EF4-FFF2-40B4-BE49-F238E27FC236}">
                  <a16:creationId xmlns:a16="http://schemas.microsoft.com/office/drawing/2014/main" id="{84E75C29-0B47-4FA0-881A-606585902DE4}"/>
                </a:ext>
              </a:extLst>
            </p:cNvPr>
            <p:cNvSpPr>
              <a:spLocks noEditPoints="1"/>
            </p:cNvSpPr>
            <p:nvPr/>
          </p:nvSpPr>
          <p:spPr bwMode="auto">
            <a:xfrm>
              <a:off x="2351" y="1295"/>
              <a:ext cx="148" cy="149"/>
            </a:xfrm>
            <a:custGeom>
              <a:avLst/>
              <a:gdLst>
                <a:gd name="T0" fmla="*/ 15 w 101"/>
                <a:gd name="T1" fmla="*/ 76 h 102"/>
                <a:gd name="T2" fmla="*/ 10 w 101"/>
                <a:gd name="T3" fmla="*/ 82 h 102"/>
                <a:gd name="T4" fmla="*/ 21 w 101"/>
                <a:gd name="T5" fmla="*/ 93 h 102"/>
                <a:gd name="T6" fmla="*/ 26 w 101"/>
                <a:gd name="T7" fmla="*/ 87 h 102"/>
                <a:gd name="T8" fmla="*/ 43 w 101"/>
                <a:gd name="T9" fmla="*/ 94 h 102"/>
                <a:gd name="T10" fmla="*/ 43 w 101"/>
                <a:gd name="T11" fmla="*/ 102 h 102"/>
                <a:gd name="T12" fmla="*/ 59 w 101"/>
                <a:gd name="T13" fmla="*/ 101 h 102"/>
                <a:gd name="T14" fmla="*/ 59 w 101"/>
                <a:gd name="T15" fmla="*/ 94 h 102"/>
                <a:gd name="T16" fmla="*/ 76 w 101"/>
                <a:gd name="T17" fmla="*/ 87 h 102"/>
                <a:gd name="T18" fmla="*/ 81 w 101"/>
                <a:gd name="T19" fmla="*/ 92 h 102"/>
                <a:gd name="T20" fmla="*/ 92 w 101"/>
                <a:gd name="T21" fmla="*/ 80 h 102"/>
                <a:gd name="T22" fmla="*/ 87 w 101"/>
                <a:gd name="T23" fmla="*/ 75 h 102"/>
                <a:gd name="T24" fmla="*/ 94 w 101"/>
                <a:gd name="T25" fmla="*/ 58 h 102"/>
                <a:gd name="T26" fmla="*/ 101 w 101"/>
                <a:gd name="T27" fmla="*/ 58 h 102"/>
                <a:gd name="T28" fmla="*/ 101 w 101"/>
                <a:gd name="T29" fmla="*/ 42 h 102"/>
                <a:gd name="T30" fmla="*/ 93 w 101"/>
                <a:gd name="T31" fmla="*/ 42 h 102"/>
                <a:gd name="T32" fmla="*/ 86 w 101"/>
                <a:gd name="T33" fmla="*/ 26 h 102"/>
                <a:gd name="T34" fmla="*/ 91 w 101"/>
                <a:gd name="T35" fmla="*/ 20 h 102"/>
                <a:gd name="T36" fmla="*/ 80 w 101"/>
                <a:gd name="T37" fmla="*/ 9 h 102"/>
                <a:gd name="T38" fmla="*/ 75 w 101"/>
                <a:gd name="T39" fmla="*/ 15 h 102"/>
                <a:gd name="T40" fmla="*/ 58 w 101"/>
                <a:gd name="T41" fmla="*/ 8 h 102"/>
                <a:gd name="T42" fmla="*/ 58 w 101"/>
                <a:gd name="T43" fmla="*/ 0 h 102"/>
                <a:gd name="T44" fmla="*/ 42 w 101"/>
                <a:gd name="T45" fmla="*/ 1 h 102"/>
                <a:gd name="T46" fmla="*/ 42 w 101"/>
                <a:gd name="T47" fmla="*/ 8 h 102"/>
                <a:gd name="T48" fmla="*/ 25 w 101"/>
                <a:gd name="T49" fmla="*/ 15 h 102"/>
                <a:gd name="T50" fmla="*/ 20 w 101"/>
                <a:gd name="T51" fmla="*/ 10 h 102"/>
                <a:gd name="T52" fmla="*/ 9 w 101"/>
                <a:gd name="T53" fmla="*/ 21 h 102"/>
                <a:gd name="T54" fmla="*/ 14 w 101"/>
                <a:gd name="T55" fmla="*/ 27 h 102"/>
                <a:gd name="T56" fmla="*/ 7 w 101"/>
                <a:gd name="T57" fmla="*/ 44 h 102"/>
                <a:gd name="T58" fmla="*/ 0 w 101"/>
                <a:gd name="T59" fmla="*/ 44 h 102"/>
                <a:gd name="T60" fmla="*/ 0 w 101"/>
                <a:gd name="T61" fmla="*/ 60 h 102"/>
                <a:gd name="T62" fmla="*/ 8 w 101"/>
                <a:gd name="T63" fmla="*/ 60 h 102"/>
                <a:gd name="T64" fmla="*/ 15 w 101"/>
                <a:gd name="T65" fmla="*/ 76 h 102"/>
                <a:gd name="T66" fmla="*/ 50 w 101"/>
                <a:gd name="T67" fmla="*/ 19 h 102"/>
                <a:gd name="T68" fmla="*/ 83 w 101"/>
                <a:gd name="T69" fmla="*/ 50 h 102"/>
                <a:gd name="T70" fmla="*/ 51 w 101"/>
                <a:gd name="T71" fmla="*/ 83 h 102"/>
                <a:gd name="T72" fmla="*/ 18 w 101"/>
                <a:gd name="T73" fmla="*/ 51 h 102"/>
                <a:gd name="T74" fmla="*/ 50 w 101"/>
                <a:gd name="T7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2">
                  <a:moveTo>
                    <a:pt x="15" y="76"/>
                  </a:moveTo>
                  <a:cubicBezTo>
                    <a:pt x="10" y="82"/>
                    <a:pt x="10" y="82"/>
                    <a:pt x="10" y="82"/>
                  </a:cubicBezTo>
                  <a:cubicBezTo>
                    <a:pt x="21" y="93"/>
                    <a:pt x="21" y="93"/>
                    <a:pt x="21" y="93"/>
                  </a:cubicBezTo>
                  <a:cubicBezTo>
                    <a:pt x="26" y="87"/>
                    <a:pt x="26" y="87"/>
                    <a:pt x="26" y="87"/>
                  </a:cubicBezTo>
                  <a:cubicBezTo>
                    <a:pt x="31" y="91"/>
                    <a:pt x="37" y="93"/>
                    <a:pt x="43" y="94"/>
                  </a:cubicBezTo>
                  <a:cubicBezTo>
                    <a:pt x="43" y="102"/>
                    <a:pt x="43" y="102"/>
                    <a:pt x="43" y="102"/>
                  </a:cubicBezTo>
                  <a:cubicBezTo>
                    <a:pt x="59" y="101"/>
                    <a:pt x="59" y="101"/>
                    <a:pt x="59" y="101"/>
                  </a:cubicBezTo>
                  <a:cubicBezTo>
                    <a:pt x="59" y="94"/>
                    <a:pt x="59" y="94"/>
                    <a:pt x="59" y="94"/>
                  </a:cubicBezTo>
                  <a:cubicBezTo>
                    <a:pt x="65" y="93"/>
                    <a:pt x="71" y="90"/>
                    <a:pt x="76" y="87"/>
                  </a:cubicBezTo>
                  <a:cubicBezTo>
                    <a:pt x="81" y="92"/>
                    <a:pt x="81" y="92"/>
                    <a:pt x="81" y="92"/>
                  </a:cubicBezTo>
                  <a:cubicBezTo>
                    <a:pt x="92" y="80"/>
                    <a:pt x="92" y="80"/>
                    <a:pt x="92" y="80"/>
                  </a:cubicBezTo>
                  <a:cubicBezTo>
                    <a:pt x="87" y="75"/>
                    <a:pt x="87" y="75"/>
                    <a:pt x="87" y="75"/>
                  </a:cubicBezTo>
                  <a:cubicBezTo>
                    <a:pt x="90" y="70"/>
                    <a:pt x="93" y="64"/>
                    <a:pt x="94" y="58"/>
                  </a:cubicBezTo>
                  <a:cubicBezTo>
                    <a:pt x="101" y="58"/>
                    <a:pt x="101" y="58"/>
                    <a:pt x="101" y="58"/>
                  </a:cubicBezTo>
                  <a:cubicBezTo>
                    <a:pt x="101" y="42"/>
                    <a:pt x="101" y="42"/>
                    <a:pt x="101" y="42"/>
                  </a:cubicBezTo>
                  <a:cubicBezTo>
                    <a:pt x="93" y="42"/>
                    <a:pt x="93" y="42"/>
                    <a:pt x="93" y="42"/>
                  </a:cubicBezTo>
                  <a:cubicBezTo>
                    <a:pt x="92" y="36"/>
                    <a:pt x="90" y="31"/>
                    <a:pt x="86" y="26"/>
                  </a:cubicBezTo>
                  <a:cubicBezTo>
                    <a:pt x="91" y="20"/>
                    <a:pt x="91" y="20"/>
                    <a:pt x="91" y="20"/>
                  </a:cubicBezTo>
                  <a:cubicBezTo>
                    <a:pt x="80" y="9"/>
                    <a:pt x="80" y="9"/>
                    <a:pt x="80" y="9"/>
                  </a:cubicBezTo>
                  <a:cubicBezTo>
                    <a:pt x="75" y="15"/>
                    <a:pt x="75" y="15"/>
                    <a:pt x="75" y="15"/>
                  </a:cubicBezTo>
                  <a:cubicBezTo>
                    <a:pt x="70" y="11"/>
                    <a:pt x="64" y="9"/>
                    <a:pt x="58" y="8"/>
                  </a:cubicBezTo>
                  <a:cubicBezTo>
                    <a:pt x="58" y="0"/>
                    <a:pt x="58" y="0"/>
                    <a:pt x="58" y="0"/>
                  </a:cubicBezTo>
                  <a:cubicBezTo>
                    <a:pt x="42" y="1"/>
                    <a:pt x="42" y="1"/>
                    <a:pt x="42" y="1"/>
                  </a:cubicBezTo>
                  <a:cubicBezTo>
                    <a:pt x="42" y="8"/>
                    <a:pt x="42" y="8"/>
                    <a:pt x="42" y="8"/>
                  </a:cubicBezTo>
                  <a:cubicBezTo>
                    <a:pt x="36" y="9"/>
                    <a:pt x="30" y="12"/>
                    <a:pt x="25" y="15"/>
                  </a:cubicBezTo>
                  <a:cubicBezTo>
                    <a:pt x="20" y="10"/>
                    <a:pt x="20" y="10"/>
                    <a:pt x="20" y="10"/>
                  </a:cubicBezTo>
                  <a:cubicBezTo>
                    <a:pt x="9" y="21"/>
                    <a:pt x="9" y="21"/>
                    <a:pt x="9" y="21"/>
                  </a:cubicBezTo>
                  <a:cubicBezTo>
                    <a:pt x="14" y="27"/>
                    <a:pt x="14" y="27"/>
                    <a:pt x="14" y="27"/>
                  </a:cubicBezTo>
                  <a:cubicBezTo>
                    <a:pt x="11" y="32"/>
                    <a:pt x="8" y="37"/>
                    <a:pt x="7" y="44"/>
                  </a:cubicBezTo>
                  <a:cubicBezTo>
                    <a:pt x="0" y="44"/>
                    <a:pt x="0" y="44"/>
                    <a:pt x="0" y="44"/>
                  </a:cubicBezTo>
                  <a:cubicBezTo>
                    <a:pt x="0" y="60"/>
                    <a:pt x="0" y="60"/>
                    <a:pt x="0" y="60"/>
                  </a:cubicBezTo>
                  <a:cubicBezTo>
                    <a:pt x="8" y="60"/>
                    <a:pt x="8" y="60"/>
                    <a:pt x="8" y="60"/>
                  </a:cubicBezTo>
                  <a:cubicBezTo>
                    <a:pt x="9" y="66"/>
                    <a:pt x="11" y="71"/>
                    <a:pt x="15" y="76"/>
                  </a:cubicBezTo>
                  <a:moveTo>
                    <a:pt x="50" y="19"/>
                  </a:moveTo>
                  <a:cubicBezTo>
                    <a:pt x="68" y="18"/>
                    <a:pt x="82" y="33"/>
                    <a:pt x="83" y="50"/>
                  </a:cubicBezTo>
                  <a:cubicBezTo>
                    <a:pt x="83" y="68"/>
                    <a:pt x="69" y="83"/>
                    <a:pt x="51" y="83"/>
                  </a:cubicBezTo>
                  <a:cubicBezTo>
                    <a:pt x="33" y="83"/>
                    <a:pt x="19" y="69"/>
                    <a:pt x="18" y="51"/>
                  </a:cubicBezTo>
                  <a:cubicBezTo>
                    <a:pt x="18" y="34"/>
                    <a:pt x="32" y="19"/>
                    <a:pt x="50" y="1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108">
              <a:extLst>
                <a:ext uri="{FF2B5EF4-FFF2-40B4-BE49-F238E27FC236}">
                  <a16:creationId xmlns:a16="http://schemas.microsoft.com/office/drawing/2014/main" id="{3BE07801-F25D-402A-8046-6A95A63D1A8D}"/>
                </a:ext>
              </a:extLst>
            </p:cNvPr>
            <p:cNvSpPr>
              <a:spLocks noEditPoints="1"/>
            </p:cNvSpPr>
            <p:nvPr/>
          </p:nvSpPr>
          <p:spPr bwMode="auto">
            <a:xfrm>
              <a:off x="2464" y="1228"/>
              <a:ext cx="99" cy="99"/>
            </a:xfrm>
            <a:custGeom>
              <a:avLst/>
              <a:gdLst>
                <a:gd name="T0" fmla="*/ 63 w 68"/>
                <a:gd name="T1" fmla="*/ 28 h 68"/>
                <a:gd name="T2" fmla="*/ 68 w 68"/>
                <a:gd name="T3" fmla="*/ 26 h 68"/>
                <a:gd name="T4" fmla="*/ 63 w 68"/>
                <a:gd name="T5" fmla="*/ 14 h 68"/>
                <a:gd name="T6" fmla="*/ 58 w 68"/>
                <a:gd name="T7" fmla="*/ 16 h 68"/>
                <a:gd name="T8" fmla="*/ 50 w 68"/>
                <a:gd name="T9" fmla="*/ 9 h 68"/>
                <a:gd name="T10" fmla="*/ 52 w 68"/>
                <a:gd name="T11" fmla="*/ 4 h 68"/>
                <a:gd name="T12" fmla="*/ 40 w 68"/>
                <a:gd name="T13" fmla="*/ 0 h 68"/>
                <a:gd name="T14" fmla="*/ 38 w 68"/>
                <a:gd name="T15" fmla="*/ 5 h 68"/>
                <a:gd name="T16" fmla="*/ 28 w 68"/>
                <a:gd name="T17" fmla="*/ 5 h 68"/>
                <a:gd name="T18" fmla="*/ 26 w 68"/>
                <a:gd name="T19" fmla="*/ 0 h 68"/>
                <a:gd name="T20" fmla="*/ 14 w 68"/>
                <a:gd name="T21" fmla="*/ 5 h 68"/>
                <a:gd name="T22" fmla="*/ 16 w 68"/>
                <a:gd name="T23" fmla="*/ 10 h 68"/>
                <a:gd name="T24" fmla="*/ 9 w 68"/>
                <a:gd name="T25" fmla="*/ 18 h 68"/>
                <a:gd name="T26" fmla="*/ 4 w 68"/>
                <a:gd name="T27" fmla="*/ 16 h 68"/>
                <a:gd name="T28" fmla="*/ 0 w 68"/>
                <a:gd name="T29" fmla="*/ 28 h 68"/>
                <a:gd name="T30" fmla="*/ 4 w 68"/>
                <a:gd name="T31" fmla="*/ 29 h 68"/>
                <a:gd name="T32" fmla="*/ 5 w 68"/>
                <a:gd name="T33" fmla="*/ 40 h 68"/>
                <a:gd name="T34" fmla="*/ 0 w 68"/>
                <a:gd name="T35" fmla="*/ 42 h 68"/>
                <a:gd name="T36" fmla="*/ 5 w 68"/>
                <a:gd name="T37" fmla="*/ 54 h 68"/>
                <a:gd name="T38" fmla="*/ 10 w 68"/>
                <a:gd name="T39" fmla="*/ 52 h 68"/>
                <a:gd name="T40" fmla="*/ 17 w 68"/>
                <a:gd name="T41" fmla="*/ 59 h 68"/>
                <a:gd name="T42" fmla="*/ 16 w 68"/>
                <a:gd name="T43" fmla="*/ 64 h 68"/>
                <a:gd name="T44" fmla="*/ 28 w 68"/>
                <a:gd name="T45" fmla="*/ 68 h 68"/>
                <a:gd name="T46" fmla="*/ 29 w 68"/>
                <a:gd name="T47" fmla="*/ 63 h 68"/>
                <a:gd name="T48" fmla="*/ 40 w 68"/>
                <a:gd name="T49" fmla="*/ 63 h 68"/>
                <a:gd name="T50" fmla="*/ 42 w 68"/>
                <a:gd name="T51" fmla="*/ 68 h 68"/>
                <a:gd name="T52" fmla="*/ 54 w 68"/>
                <a:gd name="T53" fmla="*/ 63 h 68"/>
                <a:gd name="T54" fmla="*/ 52 w 68"/>
                <a:gd name="T55" fmla="*/ 58 h 68"/>
                <a:gd name="T56" fmla="*/ 59 w 68"/>
                <a:gd name="T57" fmla="*/ 50 h 68"/>
                <a:gd name="T58" fmla="*/ 64 w 68"/>
                <a:gd name="T59" fmla="*/ 52 h 68"/>
                <a:gd name="T60" fmla="*/ 68 w 68"/>
                <a:gd name="T61" fmla="*/ 40 h 68"/>
                <a:gd name="T62" fmla="*/ 63 w 68"/>
                <a:gd name="T63" fmla="*/ 38 h 68"/>
                <a:gd name="T64" fmla="*/ 63 w 68"/>
                <a:gd name="T65" fmla="*/ 28 h 68"/>
                <a:gd name="T66" fmla="*/ 42 w 68"/>
                <a:gd name="T67" fmla="*/ 52 h 68"/>
                <a:gd name="T68" fmla="*/ 34 w 68"/>
                <a:gd name="T69" fmla="*/ 54 h 68"/>
                <a:gd name="T70" fmla="*/ 16 w 68"/>
                <a:gd name="T71" fmla="*/ 42 h 68"/>
                <a:gd name="T72" fmla="*/ 26 w 68"/>
                <a:gd name="T73" fmla="*/ 16 h 68"/>
                <a:gd name="T74" fmla="*/ 34 w 68"/>
                <a:gd name="T75" fmla="*/ 14 h 68"/>
                <a:gd name="T76" fmla="*/ 52 w 68"/>
                <a:gd name="T77" fmla="*/ 26 h 68"/>
                <a:gd name="T78" fmla="*/ 42 w 68"/>
                <a:gd name="T79"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 h="68">
                  <a:moveTo>
                    <a:pt x="63" y="28"/>
                  </a:moveTo>
                  <a:cubicBezTo>
                    <a:pt x="68" y="26"/>
                    <a:pt x="68" y="26"/>
                    <a:pt x="68" y="26"/>
                  </a:cubicBezTo>
                  <a:cubicBezTo>
                    <a:pt x="63" y="14"/>
                    <a:pt x="63" y="14"/>
                    <a:pt x="63" y="14"/>
                  </a:cubicBezTo>
                  <a:cubicBezTo>
                    <a:pt x="58" y="16"/>
                    <a:pt x="58" y="16"/>
                    <a:pt x="58" y="16"/>
                  </a:cubicBezTo>
                  <a:cubicBezTo>
                    <a:pt x="56" y="13"/>
                    <a:pt x="53" y="11"/>
                    <a:pt x="50" y="9"/>
                  </a:cubicBezTo>
                  <a:cubicBezTo>
                    <a:pt x="52" y="4"/>
                    <a:pt x="52" y="4"/>
                    <a:pt x="52" y="4"/>
                  </a:cubicBezTo>
                  <a:cubicBezTo>
                    <a:pt x="40" y="0"/>
                    <a:pt x="40" y="0"/>
                    <a:pt x="40" y="0"/>
                  </a:cubicBezTo>
                  <a:cubicBezTo>
                    <a:pt x="38" y="5"/>
                    <a:pt x="38" y="5"/>
                    <a:pt x="38" y="5"/>
                  </a:cubicBezTo>
                  <a:cubicBezTo>
                    <a:pt x="35" y="4"/>
                    <a:pt x="31" y="4"/>
                    <a:pt x="28" y="5"/>
                  </a:cubicBezTo>
                  <a:cubicBezTo>
                    <a:pt x="26" y="0"/>
                    <a:pt x="26" y="0"/>
                    <a:pt x="26" y="0"/>
                  </a:cubicBezTo>
                  <a:cubicBezTo>
                    <a:pt x="14" y="5"/>
                    <a:pt x="14" y="5"/>
                    <a:pt x="14" y="5"/>
                  </a:cubicBezTo>
                  <a:cubicBezTo>
                    <a:pt x="16" y="10"/>
                    <a:pt x="16" y="10"/>
                    <a:pt x="16" y="10"/>
                  </a:cubicBezTo>
                  <a:cubicBezTo>
                    <a:pt x="13" y="12"/>
                    <a:pt x="11" y="15"/>
                    <a:pt x="9" y="18"/>
                  </a:cubicBezTo>
                  <a:cubicBezTo>
                    <a:pt x="4" y="16"/>
                    <a:pt x="4" y="16"/>
                    <a:pt x="4" y="16"/>
                  </a:cubicBezTo>
                  <a:cubicBezTo>
                    <a:pt x="0" y="28"/>
                    <a:pt x="0" y="28"/>
                    <a:pt x="0" y="28"/>
                  </a:cubicBezTo>
                  <a:cubicBezTo>
                    <a:pt x="4" y="29"/>
                    <a:pt x="4" y="29"/>
                    <a:pt x="4" y="29"/>
                  </a:cubicBezTo>
                  <a:cubicBezTo>
                    <a:pt x="4" y="33"/>
                    <a:pt x="4" y="37"/>
                    <a:pt x="5" y="40"/>
                  </a:cubicBezTo>
                  <a:cubicBezTo>
                    <a:pt x="0" y="42"/>
                    <a:pt x="0" y="42"/>
                    <a:pt x="0" y="42"/>
                  </a:cubicBezTo>
                  <a:cubicBezTo>
                    <a:pt x="5" y="54"/>
                    <a:pt x="5" y="54"/>
                    <a:pt x="5" y="54"/>
                  </a:cubicBezTo>
                  <a:cubicBezTo>
                    <a:pt x="10" y="52"/>
                    <a:pt x="10" y="52"/>
                    <a:pt x="10" y="52"/>
                  </a:cubicBezTo>
                  <a:cubicBezTo>
                    <a:pt x="12" y="55"/>
                    <a:pt x="14" y="57"/>
                    <a:pt x="17" y="59"/>
                  </a:cubicBezTo>
                  <a:cubicBezTo>
                    <a:pt x="16" y="64"/>
                    <a:pt x="16" y="64"/>
                    <a:pt x="16" y="64"/>
                  </a:cubicBezTo>
                  <a:cubicBezTo>
                    <a:pt x="28" y="68"/>
                    <a:pt x="28" y="68"/>
                    <a:pt x="28" y="68"/>
                  </a:cubicBezTo>
                  <a:cubicBezTo>
                    <a:pt x="29" y="63"/>
                    <a:pt x="29" y="63"/>
                    <a:pt x="29" y="63"/>
                  </a:cubicBezTo>
                  <a:cubicBezTo>
                    <a:pt x="33" y="64"/>
                    <a:pt x="36" y="64"/>
                    <a:pt x="40" y="63"/>
                  </a:cubicBezTo>
                  <a:cubicBezTo>
                    <a:pt x="42" y="68"/>
                    <a:pt x="42" y="68"/>
                    <a:pt x="42" y="68"/>
                  </a:cubicBezTo>
                  <a:cubicBezTo>
                    <a:pt x="54" y="63"/>
                    <a:pt x="54" y="63"/>
                    <a:pt x="54" y="63"/>
                  </a:cubicBezTo>
                  <a:cubicBezTo>
                    <a:pt x="52" y="58"/>
                    <a:pt x="52" y="58"/>
                    <a:pt x="52" y="58"/>
                  </a:cubicBezTo>
                  <a:cubicBezTo>
                    <a:pt x="54" y="56"/>
                    <a:pt x="57" y="53"/>
                    <a:pt x="59" y="50"/>
                  </a:cubicBezTo>
                  <a:cubicBezTo>
                    <a:pt x="64" y="52"/>
                    <a:pt x="64" y="52"/>
                    <a:pt x="64" y="52"/>
                  </a:cubicBezTo>
                  <a:cubicBezTo>
                    <a:pt x="68" y="40"/>
                    <a:pt x="68" y="40"/>
                    <a:pt x="68" y="40"/>
                  </a:cubicBezTo>
                  <a:cubicBezTo>
                    <a:pt x="63" y="38"/>
                    <a:pt x="63" y="38"/>
                    <a:pt x="63" y="38"/>
                  </a:cubicBezTo>
                  <a:cubicBezTo>
                    <a:pt x="64" y="35"/>
                    <a:pt x="64" y="31"/>
                    <a:pt x="63" y="28"/>
                  </a:cubicBezTo>
                  <a:moveTo>
                    <a:pt x="42" y="52"/>
                  </a:moveTo>
                  <a:cubicBezTo>
                    <a:pt x="39" y="53"/>
                    <a:pt x="37" y="54"/>
                    <a:pt x="34" y="54"/>
                  </a:cubicBezTo>
                  <a:cubicBezTo>
                    <a:pt x="26" y="54"/>
                    <a:pt x="19" y="49"/>
                    <a:pt x="16" y="42"/>
                  </a:cubicBezTo>
                  <a:cubicBezTo>
                    <a:pt x="11" y="32"/>
                    <a:pt x="16" y="20"/>
                    <a:pt x="26" y="16"/>
                  </a:cubicBezTo>
                  <a:cubicBezTo>
                    <a:pt x="28" y="15"/>
                    <a:pt x="31" y="14"/>
                    <a:pt x="34" y="14"/>
                  </a:cubicBezTo>
                  <a:cubicBezTo>
                    <a:pt x="42" y="14"/>
                    <a:pt x="49" y="19"/>
                    <a:pt x="52" y="26"/>
                  </a:cubicBezTo>
                  <a:cubicBezTo>
                    <a:pt x="57" y="36"/>
                    <a:pt x="52" y="48"/>
                    <a:pt x="42"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09">
              <a:extLst>
                <a:ext uri="{FF2B5EF4-FFF2-40B4-BE49-F238E27FC236}">
                  <a16:creationId xmlns:a16="http://schemas.microsoft.com/office/drawing/2014/main" id="{5CE3C447-47F4-4017-89CC-2337CFB6C046}"/>
                </a:ext>
              </a:extLst>
            </p:cNvPr>
            <p:cNvSpPr>
              <a:spLocks/>
            </p:cNvSpPr>
            <p:nvPr/>
          </p:nvSpPr>
          <p:spPr bwMode="auto">
            <a:xfrm>
              <a:off x="2269" y="3026"/>
              <a:ext cx="163" cy="190"/>
            </a:xfrm>
            <a:custGeom>
              <a:avLst/>
              <a:gdLst>
                <a:gd name="T0" fmla="*/ 71 w 111"/>
                <a:gd name="T1" fmla="*/ 113 h 130"/>
                <a:gd name="T2" fmla="*/ 102 w 111"/>
                <a:gd name="T3" fmla="*/ 55 h 130"/>
                <a:gd name="T4" fmla="*/ 92 w 111"/>
                <a:gd name="T5" fmla="*/ 14 h 130"/>
                <a:gd name="T6" fmla="*/ 80 w 111"/>
                <a:gd name="T7" fmla="*/ 8 h 130"/>
                <a:gd name="T8" fmla="*/ 41 w 111"/>
                <a:gd name="T9" fmla="*/ 23 h 130"/>
                <a:gd name="T10" fmla="*/ 7 w 111"/>
                <a:gd name="T11" fmla="*/ 87 h 130"/>
                <a:gd name="T12" fmla="*/ 18 w 111"/>
                <a:gd name="T13" fmla="*/ 123 h 130"/>
                <a:gd name="T14" fmla="*/ 18 w 111"/>
                <a:gd name="T15" fmla="*/ 124 h 130"/>
                <a:gd name="T16" fmla="*/ 54 w 111"/>
                <a:gd name="T17" fmla="*/ 113 h 130"/>
                <a:gd name="T18" fmla="*/ 78 w 111"/>
                <a:gd name="T19" fmla="*/ 68 h 130"/>
                <a:gd name="T20" fmla="*/ 71 w 111"/>
                <a:gd name="T21" fmla="*/ 43 h 130"/>
                <a:gd name="T22" fmla="*/ 69 w 111"/>
                <a:gd name="T23" fmla="*/ 42 h 130"/>
                <a:gd name="T24" fmla="*/ 44 w 111"/>
                <a:gd name="T25" fmla="*/ 50 h 130"/>
                <a:gd name="T26" fmla="*/ 24 w 111"/>
                <a:gd name="T27" fmla="*/ 88 h 130"/>
                <a:gd name="T28" fmla="*/ 33 w 111"/>
                <a:gd name="T29" fmla="*/ 92 h 130"/>
                <a:gd name="T30" fmla="*/ 53 w 111"/>
                <a:gd name="T31" fmla="*/ 55 h 130"/>
                <a:gd name="T32" fmla="*/ 64 w 111"/>
                <a:gd name="T33" fmla="*/ 50 h 130"/>
                <a:gd name="T34" fmla="*/ 66 w 111"/>
                <a:gd name="T35" fmla="*/ 51 h 130"/>
                <a:gd name="T36" fmla="*/ 69 w 111"/>
                <a:gd name="T37" fmla="*/ 63 h 130"/>
                <a:gd name="T38" fmla="*/ 46 w 111"/>
                <a:gd name="T39" fmla="*/ 108 h 130"/>
                <a:gd name="T40" fmla="*/ 23 w 111"/>
                <a:gd name="T41" fmla="*/ 115 h 130"/>
                <a:gd name="T42" fmla="*/ 14 w 111"/>
                <a:gd name="T43" fmla="*/ 104 h 130"/>
                <a:gd name="T44" fmla="*/ 18 w 111"/>
                <a:gd name="T45" fmla="*/ 88 h 130"/>
                <a:gd name="T46" fmla="*/ 50 w 111"/>
                <a:gd name="T47" fmla="*/ 28 h 130"/>
                <a:gd name="T48" fmla="*/ 76 w 111"/>
                <a:gd name="T49" fmla="*/ 17 h 130"/>
                <a:gd name="T50" fmla="*/ 87 w 111"/>
                <a:gd name="T51" fmla="*/ 23 h 130"/>
                <a:gd name="T52" fmla="*/ 93 w 111"/>
                <a:gd name="T53" fmla="*/ 50 h 130"/>
                <a:gd name="T54" fmla="*/ 62 w 111"/>
                <a:gd name="T55" fmla="*/ 108 h 130"/>
                <a:gd name="T56" fmla="*/ 71 w 111"/>
                <a:gd name="T57" fmla="*/ 11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130">
                  <a:moveTo>
                    <a:pt x="71" y="113"/>
                  </a:moveTo>
                  <a:cubicBezTo>
                    <a:pt x="102" y="55"/>
                    <a:pt x="102" y="55"/>
                    <a:pt x="102" y="55"/>
                  </a:cubicBezTo>
                  <a:cubicBezTo>
                    <a:pt x="111" y="39"/>
                    <a:pt x="106" y="22"/>
                    <a:pt x="92" y="14"/>
                  </a:cubicBezTo>
                  <a:cubicBezTo>
                    <a:pt x="80" y="8"/>
                    <a:pt x="80" y="8"/>
                    <a:pt x="80" y="8"/>
                  </a:cubicBezTo>
                  <a:cubicBezTo>
                    <a:pt x="66" y="0"/>
                    <a:pt x="50" y="6"/>
                    <a:pt x="41" y="23"/>
                  </a:cubicBezTo>
                  <a:cubicBezTo>
                    <a:pt x="7" y="87"/>
                    <a:pt x="7" y="87"/>
                    <a:pt x="7" y="87"/>
                  </a:cubicBezTo>
                  <a:cubicBezTo>
                    <a:pt x="0" y="100"/>
                    <a:pt x="5" y="116"/>
                    <a:pt x="18" y="123"/>
                  </a:cubicBezTo>
                  <a:cubicBezTo>
                    <a:pt x="18" y="123"/>
                    <a:pt x="18" y="123"/>
                    <a:pt x="18" y="124"/>
                  </a:cubicBezTo>
                  <a:cubicBezTo>
                    <a:pt x="31" y="130"/>
                    <a:pt x="47" y="126"/>
                    <a:pt x="54" y="113"/>
                  </a:cubicBezTo>
                  <a:cubicBezTo>
                    <a:pt x="78" y="68"/>
                    <a:pt x="78" y="68"/>
                    <a:pt x="78" y="68"/>
                  </a:cubicBezTo>
                  <a:cubicBezTo>
                    <a:pt x="83" y="59"/>
                    <a:pt x="80" y="47"/>
                    <a:pt x="71" y="43"/>
                  </a:cubicBezTo>
                  <a:cubicBezTo>
                    <a:pt x="69" y="42"/>
                    <a:pt x="69" y="42"/>
                    <a:pt x="69" y="42"/>
                  </a:cubicBezTo>
                  <a:cubicBezTo>
                    <a:pt x="60" y="37"/>
                    <a:pt x="49" y="41"/>
                    <a:pt x="44" y="50"/>
                  </a:cubicBezTo>
                  <a:cubicBezTo>
                    <a:pt x="24" y="88"/>
                    <a:pt x="24" y="88"/>
                    <a:pt x="24" y="88"/>
                  </a:cubicBezTo>
                  <a:cubicBezTo>
                    <a:pt x="33" y="92"/>
                    <a:pt x="33" y="92"/>
                    <a:pt x="33" y="92"/>
                  </a:cubicBezTo>
                  <a:cubicBezTo>
                    <a:pt x="53" y="55"/>
                    <a:pt x="53" y="55"/>
                    <a:pt x="53" y="55"/>
                  </a:cubicBezTo>
                  <a:cubicBezTo>
                    <a:pt x="55" y="51"/>
                    <a:pt x="59" y="48"/>
                    <a:pt x="64" y="50"/>
                  </a:cubicBezTo>
                  <a:cubicBezTo>
                    <a:pt x="66" y="51"/>
                    <a:pt x="66" y="51"/>
                    <a:pt x="66" y="51"/>
                  </a:cubicBezTo>
                  <a:cubicBezTo>
                    <a:pt x="70" y="54"/>
                    <a:pt x="72" y="59"/>
                    <a:pt x="69" y="63"/>
                  </a:cubicBezTo>
                  <a:cubicBezTo>
                    <a:pt x="46" y="108"/>
                    <a:pt x="46" y="108"/>
                    <a:pt x="46" y="108"/>
                  </a:cubicBezTo>
                  <a:cubicBezTo>
                    <a:pt x="41" y="116"/>
                    <a:pt x="31" y="119"/>
                    <a:pt x="23" y="115"/>
                  </a:cubicBezTo>
                  <a:cubicBezTo>
                    <a:pt x="18" y="112"/>
                    <a:pt x="15" y="108"/>
                    <a:pt x="14" y="104"/>
                  </a:cubicBezTo>
                  <a:cubicBezTo>
                    <a:pt x="14" y="100"/>
                    <a:pt x="14" y="95"/>
                    <a:pt x="18" y="88"/>
                  </a:cubicBezTo>
                  <a:cubicBezTo>
                    <a:pt x="50" y="28"/>
                    <a:pt x="50" y="28"/>
                    <a:pt x="50" y="28"/>
                  </a:cubicBezTo>
                  <a:cubicBezTo>
                    <a:pt x="58" y="13"/>
                    <a:pt x="68" y="13"/>
                    <a:pt x="76" y="17"/>
                  </a:cubicBezTo>
                  <a:cubicBezTo>
                    <a:pt x="87" y="23"/>
                    <a:pt x="87" y="23"/>
                    <a:pt x="87" y="23"/>
                  </a:cubicBezTo>
                  <a:cubicBezTo>
                    <a:pt x="98" y="29"/>
                    <a:pt x="98" y="41"/>
                    <a:pt x="93" y="50"/>
                  </a:cubicBezTo>
                  <a:cubicBezTo>
                    <a:pt x="62" y="108"/>
                    <a:pt x="62" y="108"/>
                    <a:pt x="62" y="108"/>
                  </a:cubicBezTo>
                  <a:lnTo>
                    <a:pt x="7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Oval 110">
              <a:extLst>
                <a:ext uri="{FF2B5EF4-FFF2-40B4-BE49-F238E27FC236}">
                  <a16:creationId xmlns:a16="http://schemas.microsoft.com/office/drawing/2014/main" id="{242E996F-6AA8-4B0D-9EB4-D85FA99A8DD1}"/>
                </a:ext>
              </a:extLst>
            </p:cNvPr>
            <p:cNvSpPr>
              <a:spLocks noChangeArrowheads="1"/>
            </p:cNvSpPr>
            <p:nvPr/>
          </p:nvSpPr>
          <p:spPr bwMode="auto">
            <a:xfrm>
              <a:off x="1128" y="1508"/>
              <a:ext cx="422" cy="422"/>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Oval 111">
              <a:extLst>
                <a:ext uri="{FF2B5EF4-FFF2-40B4-BE49-F238E27FC236}">
                  <a16:creationId xmlns:a16="http://schemas.microsoft.com/office/drawing/2014/main" id="{878A4727-8C16-4D8C-886C-E23E264E15CE}"/>
                </a:ext>
              </a:extLst>
            </p:cNvPr>
            <p:cNvSpPr>
              <a:spLocks noChangeArrowheads="1"/>
            </p:cNvSpPr>
            <p:nvPr/>
          </p:nvSpPr>
          <p:spPr bwMode="auto">
            <a:xfrm>
              <a:off x="1305" y="1773"/>
              <a:ext cx="69" cy="6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12">
              <a:extLst>
                <a:ext uri="{FF2B5EF4-FFF2-40B4-BE49-F238E27FC236}">
                  <a16:creationId xmlns:a16="http://schemas.microsoft.com/office/drawing/2014/main" id="{2548230A-B3EE-4773-A30D-C58F2831A474}"/>
                </a:ext>
              </a:extLst>
            </p:cNvPr>
            <p:cNvSpPr>
              <a:spLocks/>
            </p:cNvSpPr>
            <p:nvPr/>
          </p:nvSpPr>
          <p:spPr bwMode="auto">
            <a:xfrm>
              <a:off x="1243" y="1681"/>
              <a:ext cx="192" cy="93"/>
            </a:xfrm>
            <a:custGeom>
              <a:avLst/>
              <a:gdLst>
                <a:gd name="T0" fmla="*/ 121 w 131"/>
                <a:gd name="T1" fmla="*/ 30 h 64"/>
                <a:gd name="T2" fmla="*/ 120 w 131"/>
                <a:gd name="T3" fmla="*/ 29 h 64"/>
                <a:gd name="T4" fmla="*/ 119 w 131"/>
                <a:gd name="T5" fmla="*/ 28 h 64"/>
                <a:gd name="T6" fmla="*/ 119 w 131"/>
                <a:gd name="T7" fmla="*/ 27 h 64"/>
                <a:gd name="T8" fmla="*/ 14 w 131"/>
                <a:gd name="T9" fmla="*/ 30 h 64"/>
                <a:gd name="T10" fmla="*/ 10 w 131"/>
                <a:gd name="T11" fmla="*/ 33 h 64"/>
                <a:gd name="T12" fmla="*/ 6 w 131"/>
                <a:gd name="T13" fmla="*/ 38 h 64"/>
                <a:gd name="T14" fmla="*/ 6 w 131"/>
                <a:gd name="T15" fmla="*/ 58 h 64"/>
                <a:gd name="T16" fmla="*/ 26 w 131"/>
                <a:gd name="T17" fmla="*/ 58 h 64"/>
                <a:gd name="T18" fmla="*/ 34 w 131"/>
                <a:gd name="T19" fmla="*/ 50 h 64"/>
                <a:gd name="T20" fmla="*/ 101 w 131"/>
                <a:gd name="T21" fmla="*/ 50 h 64"/>
                <a:gd name="T22" fmla="*/ 106 w 131"/>
                <a:gd name="T23" fmla="*/ 56 h 64"/>
                <a:gd name="T24" fmla="*/ 127 w 131"/>
                <a:gd name="T25" fmla="*/ 56 h 64"/>
                <a:gd name="T26" fmla="*/ 131 w 131"/>
                <a:gd name="T27" fmla="*/ 46 h 64"/>
                <a:gd name="T28" fmla="*/ 127 w 131"/>
                <a:gd name="T29" fmla="*/ 36 h 64"/>
                <a:gd name="T30" fmla="*/ 121 w 131"/>
                <a:gd name="T31"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64">
                  <a:moveTo>
                    <a:pt x="121" y="30"/>
                  </a:moveTo>
                  <a:cubicBezTo>
                    <a:pt x="121" y="29"/>
                    <a:pt x="121" y="29"/>
                    <a:pt x="120" y="29"/>
                  </a:cubicBezTo>
                  <a:cubicBezTo>
                    <a:pt x="119" y="28"/>
                    <a:pt x="119" y="28"/>
                    <a:pt x="119" y="28"/>
                  </a:cubicBezTo>
                  <a:cubicBezTo>
                    <a:pt x="119" y="28"/>
                    <a:pt x="119" y="27"/>
                    <a:pt x="119" y="27"/>
                  </a:cubicBezTo>
                  <a:cubicBezTo>
                    <a:pt x="88" y="0"/>
                    <a:pt x="42" y="1"/>
                    <a:pt x="14" y="30"/>
                  </a:cubicBezTo>
                  <a:cubicBezTo>
                    <a:pt x="10" y="33"/>
                    <a:pt x="10" y="33"/>
                    <a:pt x="10" y="33"/>
                  </a:cubicBezTo>
                  <a:cubicBezTo>
                    <a:pt x="6" y="38"/>
                    <a:pt x="6" y="38"/>
                    <a:pt x="6" y="38"/>
                  </a:cubicBezTo>
                  <a:cubicBezTo>
                    <a:pt x="0" y="43"/>
                    <a:pt x="0" y="53"/>
                    <a:pt x="6" y="58"/>
                  </a:cubicBezTo>
                  <a:cubicBezTo>
                    <a:pt x="11" y="64"/>
                    <a:pt x="21" y="64"/>
                    <a:pt x="26" y="58"/>
                  </a:cubicBezTo>
                  <a:cubicBezTo>
                    <a:pt x="34" y="50"/>
                    <a:pt x="34" y="50"/>
                    <a:pt x="34" y="50"/>
                  </a:cubicBezTo>
                  <a:cubicBezTo>
                    <a:pt x="53" y="32"/>
                    <a:pt x="82" y="32"/>
                    <a:pt x="101" y="50"/>
                  </a:cubicBezTo>
                  <a:cubicBezTo>
                    <a:pt x="106" y="56"/>
                    <a:pt x="106" y="56"/>
                    <a:pt x="106" y="56"/>
                  </a:cubicBezTo>
                  <a:cubicBezTo>
                    <a:pt x="112" y="62"/>
                    <a:pt x="121" y="62"/>
                    <a:pt x="127" y="56"/>
                  </a:cubicBezTo>
                  <a:cubicBezTo>
                    <a:pt x="130" y="53"/>
                    <a:pt x="131" y="50"/>
                    <a:pt x="131" y="46"/>
                  </a:cubicBezTo>
                  <a:cubicBezTo>
                    <a:pt x="131" y="42"/>
                    <a:pt x="130" y="38"/>
                    <a:pt x="127" y="36"/>
                  </a:cubicBezTo>
                  <a:lnTo>
                    <a:pt x="121" y="3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13">
              <a:extLst>
                <a:ext uri="{FF2B5EF4-FFF2-40B4-BE49-F238E27FC236}">
                  <a16:creationId xmlns:a16="http://schemas.microsoft.com/office/drawing/2014/main" id="{8D8A1303-1694-4315-8113-66E0BE85B3AB}"/>
                </a:ext>
              </a:extLst>
            </p:cNvPr>
            <p:cNvSpPr>
              <a:spLocks/>
            </p:cNvSpPr>
            <p:nvPr/>
          </p:nvSpPr>
          <p:spPr bwMode="auto">
            <a:xfrm>
              <a:off x="1191" y="1603"/>
              <a:ext cx="295" cy="119"/>
            </a:xfrm>
            <a:custGeom>
              <a:avLst/>
              <a:gdLst>
                <a:gd name="T0" fmla="*/ 197 w 202"/>
                <a:gd name="T1" fmla="*/ 54 h 81"/>
                <a:gd name="T2" fmla="*/ 192 w 202"/>
                <a:gd name="T3" fmla="*/ 49 h 81"/>
                <a:gd name="T4" fmla="*/ 192 w 202"/>
                <a:gd name="T5" fmla="*/ 49 h 81"/>
                <a:gd name="T6" fmla="*/ 188 w 202"/>
                <a:gd name="T7" fmla="*/ 45 h 81"/>
                <a:gd name="T8" fmla="*/ 186 w 202"/>
                <a:gd name="T9" fmla="*/ 44 h 81"/>
                <a:gd name="T10" fmla="*/ 15 w 202"/>
                <a:gd name="T11" fmla="*/ 47 h 81"/>
                <a:gd name="T12" fmla="*/ 14 w 202"/>
                <a:gd name="T13" fmla="*/ 48 h 81"/>
                <a:gd name="T14" fmla="*/ 5 w 202"/>
                <a:gd name="T15" fmla="*/ 57 h 81"/>
                <a:gd name="T16" fmla="*/ 6 w 202"/>
                <a:gd name="T17" fmla="*/ 76 h 81"/>
                <a:gd name="T18" fmla="*/ 24 w 202"/>
                <a:gd name="T19" fmla="*/ 76 h 81"/>
                <a:gd name="T20" fmla="*/ 33 w 202"/>
                <a:gd name="T21" fmla="*/ 67 h 81"/>
                <a:gd name="T22" fmla="*/ 33 w 202"/>
                <a:gd name="T23" fmla="*/ 67 h 81"/>
                <a:gd name="T24" fmla="*/ 171 w 202"/>
                <a:gd name="T25" fmla="*/ 66 h 81"/>
                <a:gd name="T26" fmla="*/ 178 w 202"/>
                <a:gd name="T27" fmla="*/ 73 h 81"/>
                <a:gd name="T28" fmla="*/ 197 w 202"/>
                <a:gd name="T29" fmla="*/ 73 h 81"/>
                <a:gd name="T30" fmla="*/ 197 w 202"/>
                <a:gd name="T31"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 h="81">
                  <a:moveTo>
                    <a:pt x="197" y="54"/>
                  </a:moveTo>
                  <a:cubicBezTo>
                    <a:pt x="192" y="49"/>
                    <a:pt x="192" y="49"/>
                    <a:pt x="192" y="49"/>
                  </a:cubicBezTo>
                  <a:cubicBezTo>
                    <a:pt x="192" y="49"/>
                    <a:pt x="192" y="49"/>
                    <a:pt x="192" y="49"/>
                  </a:cubicBezTo>
                  <a:cubicBezTo>
                    <a:pt x="188" y="45"/>
                    <a:pt x="188" y="45"/>
                    <a:pt x="188" y="45"/>
                  </a:cubicBezTo>
                  <a:cubicBezTo>
                    <a:pt x="188" y="45"/>
                    <a:pt x="187" y="44"/>
                    <a:pt x="186" y="44"/>
                  </a:cubicBezTo>
                  <a:cubicBezTo>
                    <a:pt x="137" y="0"/>
                    <a:pt x="62" y="2"/>
                    <a:pt x="15" y="47"/>
                  </a:cubicBezTo>
                  <a:cubicBezTo>
                    <a:pt x="15" y="48"/>
                    <a:pt x="14" y="48"/>
                    <a:pt x="14" y="48"/>
                  </a:cubicBezTo>
                  <a:cubicBezTo>
                    <a:pt x="5" y="57"/>
                    <a:pt x="5" y="57"/>
                    <a:pt x="5" y="57"/>
                  </a:cubicBezTo>
                  <a:cubicBezTo>
                    <a:pt x="0" y="62"/>
                    <a:pt x="0" y="70"/>
                    <a:pt x="6" y="76"/>
                  </a:cubicBezTo>
                  <a:cubicBezTo>
                    <a:pt x="11" y="81"/>
                    <a:pt x="19" y="81"/>
                    <a:pt x="24" y="76"/>
                  </a:cubicBezTo>
                  <a:cubicBezTo>
                    <a:pt x="33" y="67"/>
                    <a:pt x="33" y="67"/>
                    <a:pt x="33" y="67"/>
                  </a:cubicBezTo>
                  <a:cubicBezTo>
                    <a:pt x="33" y="67"/>
                    <a:pt x="33" y="67"/>
                    <a:pt x="33" y="67"/>
                  </a:cubicBezTo>
                  <a:cubicBezTo>
                    <a:pt x="72" y="30"/>
                    <a:pt x="133" y="29"/>
                    <a:pt x="171" y="66"/>
                  </a:cubicBezTo>
                  <a:cubicBezTo>
                    <a:pt x="178" y="73"/>
                    <a:pt x="178" y="73"/>
                    <a:pt x="178" y="73"/>
                  </a:cubicBezTo>
                  <a:cubicBezTo>
                    <a:pt x="183" y="78"/>
                    <a:pt x="192" y="78"/>
                    <a:pt x="197" y="73"/>
                  </a:cubicBezTo>
                  <a:cubicBezTo>
                    <a:pt x="202" y="68"/>
                    <a:pt x="202" y="59"/>
                    <a:pt x="197" y="5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Oval 114">
              <a:extLst>
                <a:ext uri="{FF2B5EF4-FFF2-40B4-BE49-F238E27FC236}">
                  <a16:creationId xmlns:a16="http://schemas.microsoft.com/office/drawing/2014/main" id="{588FB673-B0B7-4960-94FA-306C583E97FD}"/>
                </a:ext>
              </a:extLst>
            </p:cNvPr>
            <p:cNvSpPr>
              <a:spLocks noChangeArrowheads="1"/>
            </p:cNvSpPr>
            <p:nvPr/>
          </p:nvSpPr>
          <p:spPr bwMode="auto">
            <a:xfrm>
              <a:off x="2492" y="2024"/>
              <a:ext cx="451" cy="451"/>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15">
              <a:extLst>
                <a:ext uri="{FF2B5EF4-FFF2-40B4-BE49-F238E27FC236}">
                  <a16:creationId xmlns:a16="http://schemas.microsoft.com/office/drawing/2014/main" id="{A17A7D7E-5B30-4C03-B4F9-4F63DE822855}"/>
                </a:ext>
              </a:extLst>
            </p:cNvPr>
            <p:cNvSpPr>
              <a:spLocks noEditPoints="1"/>
            </p:cNvSpPr>
            <p:nvPr/>
          </p:nvSpPr>
          <p:spPr bwMode="auto">
            <a:xfrm>
              <a:off x="2573" y="2107"/>
              <a:ext cx="288" cy="286"/>
            </a:xfrm>
            <a:custGeom>
              <a:avLst/>
              <a:gdLst>
                <a:gd name="T0" fmla="*/ 99 w 197"/>
                <a:gd name="T1" fmla="*/ 196 h 196"/>
                <a:gd name="T2" fmla="*/ 197 w 197"/>
                <a:gd name="T3" fmla="*/ 98 h 196"/>
                <a:gd name="T4" fmla="*/ 99 w 197"/>
                <a:gd name="T5" fmla="*/ 0 h 196"/>
                <a:gd name="T6" fmla="*/ 0 w 197"/>
                <a:gd name="T7" fmla="*/ 98 h 196"/>
                <a:gd name="T8" fmla="*/ 99 w 197"/>
                <a:gd name="T9" fmla="*/ 196 h 196"/>
                <a:gd name="T10" fmla="*/ 39 w 197"/>
                <a:gd name="T11" fmla="*/ 165 h 196"/>
                <a:gd name="T12" fmla="*/ 31 w 197"/>
                <a:gd name="T13" fmla="*/ 157 h 196"/>
                <a:gd name="T14" fmla="*/ 50 w 197"/>
                <a:gd name="T15" fmla="*/ 139 h 196"/>
                <a:gd name="T16" fmla="*/ 58 w 197"/>
                <a:gd name="T17" fmla="*/ 147 h 196"/>
                <a:gd name="T18" fmla="*/ 39 w 197"/>
                <a:gd name="T19" fmla="*/ 165 h 196"/>
                <a:gd name="T20" fmla="*/ 104 w 197"/>
                <a:gd name="T21" fmla="*/ 188 h 196"/>
                <a:gd name="T22" fmla="*/ 93 w 197"/>
                <a:gd name="T23" fmla="*/ 188 h 196"/>
                <a:gd name="T24" fmla="*/ 93 w 197"/>
                <a:gd name="T25" fmla="*/ 162 h 196"/>
                <a:gd name="T26" fmla="*/ 104 w 197"/>
                <a:gd name="T27" fmla="*/ 162 h 196"/>
                <a:gd name="T28" fmla="*/ 104 w 197"/>
                <a:gd name="T29" fmla="*/ 188 h 196"/>
                <a:gd name="T30" fmla="*/ 188 w 197"/>
                <a:gd name="T31" fmla="*/ 103 h 196"/>
                <a:gd name="T32" fmla="*/ 162 w 197"/>
                <a:gd name="T33" fmla="*/ 103 h 196"/>
                <a:gd name="T34" fmla="*/ 162 w 197"/>
                <a:gd name="T35" fmla="*/ 92 h 196"/>
                <a:gd name="T36" fmla="*/ 188 w 197"/>
                <a:gd name="T37" fmla="*/ 92 h 196"/>
                <a:gd name="T38" fmla="*/ 188 w 197"/>
                <a:gd name="T39" fmla="*/ 103 h 196"/>
                <a:gd name="T40" fmla="*/ 158 w 197"/>
                <a:gd name="T41" fmla="*/ 30 h 196"/>
                <a:gd name="T42" fmla="*/ 166 w 197"/>
                <a:gd name="T43" fmla="*/ 38 h 196"/>
                <a:gd name="T44" fmla="*/ 148 w 197"/>
                <a:gd name="T45" fmla="*/ 57 h 196"/>
                <a:gd name="T46" fmla="*/ 140 w 197"/>
                <a:gd name="T47" fmla="*/ 49 h 196"/>
                <a:gd name="T48" fmla="*/ 158 w 197"/>
                <a:gd name="T49" fmla="*/ 30 h 196"/>
                <a:gd name="T50" fmla="*/ 148 w 197"/>
                <a:gd name="T51" fmla="*/ 139 h 196"/>
                <a:gd name="T52" fmla="*/ 166 w 197"/>
                <a:gd name="T53" fmla="*/ 157 h 196"/>
                <a:gd name="T54" fmla="*/ 158 w 197"/>
                <a:gd name="T55" fmla="*/ 165 h 196"/>
                <a:gd name="T56" fmla="*/ 140 w 197"/>
                <a:gd name="T57" fmla="*/ 147 h 196"/>
                <a:gd name="T58" fmla="*/ 148 w 197"/>
                <a:gd name="T59" fmla="*/ 139 h 196"/>
                <a:gd name="T60" fmla="*/ 93 w 197"/>
                <a:gd name="T61" fmla="*/ 8 h 196"/>
                <a:gd name="T62" fmla="*/ 104 w 197"/>
                <a:gd name="T63" fmla="*/ 8 h 196"/>
                <a:gd name="T64" fmla="*/ 104 w 197"/>
                <a:gd name="T65" fmla="*/ 34 h 196"/>
                <a:gd name="T66" fmla="*/ 93 w 197"/>
                <a:gd name="T67" fmla="*/ 34 h 196"/>
                <a:gd name="T68" fmla="*/ 93 w 197"/>
                <a:gd name="T69" fmla="*/ 8 h 196"/>
                <a:gd name="T70" fmla="*/ 83 w 197"/>
                <a:gd name="T71" fmla="*/ 75 h 196"/>
                <a:gd name="T72" fmla="*/ 100 w 197"/>
                <a:gd name="T73" fmla="*/ 91 h 196"/>
                <a:gd name="T74" fmla="*/ 130 w 197"/>
                <a:gd name="T75" fmla="*/ 61 h 196"/>
                <a:gd name="T76" fmla="*/ 138 w 197"/>
                <a:gd name="T77" fmla="*/ 69 h 196"/>
                <a:gd name="T78" fmla="*/ 100 w 197"/>
                <a:gd name="T79" fmla="*/ 107 h 196"/>
                <a:gd name="T80" fmla="*/ 75 w 197"/>
                <a:gd name="T81" fmla="*/ 83 h 196"/>
                <a:gd name="T82" fmla="*/ 83 w 197"/>
                <a:gd name="T83" fmla="*/ 75 h 196"/>
                <a:gd name="T84" fmla="*/ 39 w 197"/>
                <a:gd name="T85" fmla="*/ 30 h 196"/>
                <a:gd name="T86" fmla="*/ 58 w 197"/>
                <a:gd name="T87" fmla="*/ 49 h 196"/>
                <a:gd name="T88" fmla="*/ 50 w 197"/>
                <a:gd name="T89" fmla="*/ 57 h 196"/>
                <a:gd name="T90" fmla="*/ 31 w 197"/>
                <a:gd name="T91" fmla="*/ 38 h 196"/>
                <a:gd name="T92" fmla="*/ 39 w 197"/>
                <a:gd name="T93" fmla="*/ 30 h 196"/>
                <a:gd name="T94" fmla="*/ 35 w 197"/>
                <a:gd name="T95" fmla="*/ 103 h 196"/>
                <a:gd name="T96" fmla="*/ 9 w 197"/>
                <a:gd name="T97" fmla="*/ 103 h 196"/>
                <a:gd name="T98" fmla="*/ 9 w 197"/>
                <a:gd name="T99" fmla="*/ 92 h 196"/>
                <a:gd name="T100" fmla="*/ 35 w 197"/>
                <a:gd name="T101" fmla="*/ 92 h 196"/>
                <a:gd name="T102" fmla="*/ 35 w 197"/>
                <a:gd name="T103" fmla="*/ 10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7" h="196">
                  <a:moveTo>
                    <a:pt x="99" y="196"/>
                  </a:moveTo>
                  <a:cubicBezTo>
                    <a:pt x="153" y="196"/>
                    <a:pt x="197" y="152"/>
                    <a:pt x="197" y="98"/>
                  </a:cubicBezTo>
                  <a:cubicBezTo>
                    <a:pt x="197" y="44"/>
                    <a:pt x="153" y="0"/>
                    <a:pt x="99" y="0"/>
                  </a:cubicBezTo>
                  <a:cubicBezTo>
                    <a:pt x="44" y="0"/>
                    <a:pt x="0" y="44"/>
                    <a:pt x="0" y="98"/>
                  </a:cubicBezTo>
                  <a:cubicBezTo>
                    <a:pt x="0" y="152"/>
                    <a:pt x="44" y="196"/>
                    <a:pt x="99" y="196"/>
                  </a:cubicBezTo>
                  <a:moveTo>
                    <a:pt x="39" y="165"/>
                  </a:moveTo>
                  <a:cubicBezTo>
                    <a:pt x="31" y="157"/>
                    <a:pt x="31" y="157"/>
                    <a:pt x="31" y="157"/>
                  </a:cubicBezTo>
                  <a:cubicBezTo>
                    <a:pt x="50" y="139"/>
                    <a:pt x="50" y="139"/>
                    <a:pt x="50" y="139"/>
                  </a:cubicBezTo>
                  <a:cubicBezTo>
                    <a:pt x="58" y="147"/>
                    <a:pt x="58" y="147"/>
                    <a:pt x="58" y="147"/>
                  </a:cubicBezTo>
                  <a:lnTo>
                    <a:pt x="39" y="165"/>
                  </a:lnTo>
                  <a:close/>
                  <a:moveTo>
                    <a:pt x="104" y="188"/>
                  </a:moveTo>
                  <a:cubicBezTo>
                    <a:pt x="93" y="188"/>
                    <a:pt x="93" y="188"/>
                    <a:pt x="93" y="188"/>
                  </a:cubicBezTo>
                  <a:cubicBezTo>
                    <a:pt x="93" y="162"/>
                    <a:pt x="93" y="162"/>
                    <a:pt x="93" y="162"/>
                  </a:cubicBezTo>
                  <a:cubicBezTo>
                    <a:pt x="104" y="162"/>
                    <a:pt x="104" y="162"/>
                    <a:pt x="104" y="162"/>
                  </a:cubicBezTo>
                  <a:lnTo>
                    <a:pt x="104" y="188"/>
                  </a:lnTo>
                  <a:close/>
                  <a:moveTo>
                    <a:pt x="188" y="103"/>
                  </a:moveTo>
                  <a:cubicBezTo>
                    <a:pt x="162" y="103"/>
                    <a:pt x="162" y="103"/>
                    <a:pt x="162" y="103"/>
                  </a:cubicBezTo>
                  <a:cubicBezTo>
                    <a:pt x="162" y="92"/>
                    <a:pt x="162" y="92"/>
                    <a:pt x="162" y="92"/>
                  </a:cubicBezTo>
                  <a:cubicBezTo>
                    <a:pt x="188" y="92"/>
                    <a:pt x="188" y="92"/>
                    <a:pt x="188" y="92"/>
                  </a:cubicBezTo>
                  <a:lnTo>
                    <a:pt x="188" y="103"/>
                  </a:lnTo>
                  <a:close/>
                  <a:moveTo>
                    <a:pt x="158" y="30"/>
                  </a:moveTo>
                  <a:cubicBezTo>
                    <a:pt x="166" y="38"/>
                    <a:pt x="166" y="38"/>
                    <a:pt x="166" y="38"/>
                  </a:cubicBezTo>
                  <a:cubicBezTo>
                    <a:pt x="148" y="57"/>
                    <a:pt x="148" y="57"/>
                    <a:pt x="148" y="57"/>
                  </a:cubicBezTo>
                  <a:cubicBezTo>
                    <a:pt x="140" y="49"/>
                    <a:pt x="140" y="49"/>
                    <a:pt x="140" y="49"/>
                  </a:cubicBezTo>
                  <a:lnTo>
                    <a:pt x="158" y="30"/>
                  </a:lnTo>
                  <a:close/>
                  <a:moveTo>
                    <a:pt x="148" y="139"/>
                  </a:moveTo>
                  <a:cubicBezTo>
                    <a:pt x="166" y="157"/>
                    <a:pt x="166" y="157"/>
                    <a:pt x="166" y="157"/>
                  </a:cubicBezTo>
                  <a:cubicBezTo>
                    <a:pt x="158" y="165"/>
                    <a:pt x="158" y="165"/>
                    <a:pt x="158" y="165"/>
                  </a:cubicBezTo>
                  <a:cubicBezTo>
                    <a:pt x="140" y="147"/>
                    <a:pt x="140" y="147"/>
                    <a:pt x="140" y="147"/>
                  </a:cubicBezTo>
                  <a:lnTo>
                    <a:pt x="148" y="139"/>
                  </a:lnTo>
                  <a:close/>
                  <a:moveTo>
                    <a:pt x="93" y="8"/>
                  </a:moveTo>
                  <a:cubicBezTo>
                    <a:pt x="104" y="8"/>
                    <a:pt x="104" y="8"/>
                    <a:pt x="104" y="8"/>
                  </a:cubicBezTo>
                  <a:cubicBezTo>
                    <a:pt x="104" y="34"/>
                    <a:pt x="104" y="34"/>
                    <a:pt x="104" y="34"/>
                  </a:cubicBezTo>
                  <a:cubicBezTo>
                    <a:pt x="93" y="34"/>
                    <a:pt x="93" y="34"/>
                    <a:pt x="93" y="34"/>
                  </a:cubicBezTo>
                  <a:lnTo>
                    <a:pt x="93" y="8"/>
                  </a:lnTo>
                  <a:close/>
                  <a:moveTo>
                    <a:pt x="83" y="75"/>
                  </a:moveTo>
                  <a:cubicBezTo>
                    <a:pt x="100" y="91"/>
                    <a:pt x="100" y="91"/>
                    <a:pt x="100" y="91"/>
                  </a:cubicBezTo>
                  <a:cubicBezTo>
                    <a:pt x="130" y="61"/>
                    <a:pt x="130" y="61"/>
                    <a:pt x="130" y="61"/>
                  </a:cubicBezTo>
                  <a:cubicBezTo>
                    <a:pt x="138" y="69"/>
                    <a:pt x="138" y="69"/>
                    <a:pt x="138" y="69"/>
                  </a:cubicBezTo>
                  <a:cubicBezTo>
                    <a:pt x="100" y="107"/>
                    <a:pt x="100" y="107"/>
                    <a:pt x="100" y="107"/>
                  </a:cubicBezTo>
                  <a:cubicBezTo>
                    <a:pt x="75" y="83"/>
                    <a:pt x="75" y="83"/>
                    <a:pt x="75" y="83"/>
                  </a:cubicBezTo>
                  <a:lnTo>
                    <a:pt x="83" y="75"/>
                  </a:lnTo>
                  <a:close/>
                  <a:moveTo>
                    <a:pt x="39" y="30"/>
                  </a:moveTo>
                  <a:cubicBezTo>
                    <a:pt x="58" y="49"/>
                    <a:pt x="58" y="49"/>
                    <a:pt x="58" y="49"/>
                  </a:cubicBezTo>
                  <a:cubicBezTo>
                    <a:pt x="50" y="57"/>
                    <a:pt x="50" y="57"/>
                    <a:pt x="50" y="57"/>
                  </a:cubicBezTo>
                  <a:cubicBezTo>
                    <a:pt x="31" y="38"/>
                    <a:pt x="31" y="38"/>
                    <a:pt x="31" y="38"/>
                  </a:cubicBezTo>
                  <a:lnTo>
                    <a:pt x="39" y="30"/>
                  </a:lnTo>
                  <a:close/>
                  <a:moveTo>
                    <a:pt x="35" y="103"/>
                  </a:moveTo>
                  <a:cubicBezTo>
                    <a:pt x="9" y="103"/>
                    <a:pt x="9" y="103"/>
                    <a:pt x="9" y="103"/>
                  </a:cubicBezTo>
                  <a:cubicBezTo>
                    <a:pt x="9" y="92"/>
                    <a:pt x="9" y="92"/>
                    <a:pt x="9" y="92"/>
                  </a:cubicBezTo>
                  <a:cubicBezTo>
                    <a:pt x="35" y="92"/>
                    <a:pt x="35" y="92"/>
                    <a:pt x="35" y="92"/>
                  </a:cubicBezTo>
                  <a:lnTo>
                    <a:pt x="35" y="10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Oval 116">
              <a:extLst>
                <a:ext uri="{FF2B5EF4-FFF2-40B4-BE49-F238E27FC236}">
                  <a16:creationId xmlns:a16="http://schemas.microsoft.com/office/drawing/2014/main" id="{1C45AA8C-4BE5-4C59-A1FD-5F77BAB87776}"/>
                </a:ext>
              </a:extLst>
            </p:cNvPr>
            <p:cNvSpPr>
              <a:spLocks noChangeArrowheads="1"/>
            </p:cNvSpPr>
            <p:nvPr/>
          </p:nvSpPr>
          <p:spPr bwMode="auto">
            <a:xfrm>
              <a:off x="2252" y="2531"/>
              <a:ext cx="450" cy="450"/>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7">
              <a:extLst>
                <a:ext uri="{FF2B5EF4-FFF2-40B4-BE49-F238E27FC236}">
                  <a16:creationId xmlns:a16="http://schemas.microsoft.com/office/drawing/2014/main" id="{027205D6-EEB7-466E-A9B9-5E9A78E5AE7C}"/>
                </a:ext>
              </a:extLst>
            </p:cNvPr>
            <p:cNvSpPr>
              <a:spLocks noEditPoints="1"/>
            </p:cNvSpPr>
            <p:nvPr/>
          </p:nvSpPr>
          <p:spPr bwMode="auto">
            <a:xfrm>
              <a:off x="2343" y="2744"/>
              <a:ext cx="298" cy="148"/>
            </a:xfrm>
            <a:custGeom>
              <a:avLst/>
              <a:gdLst>
                <a:gd name="T0" fmla="*/ 85 w 204"/>
                <a:gd name="T1" fmla="*/ 101 h 101"/>
                <a:gd name="T2" fmla="*/ 153 w 204"/>
                <a:gd name="T3" fmla="*/ 69 h 101"/>
                <a:gd name="T4" fmla="*/ 168 w 204"/>
                <a:gd name="T5" fmla="*/ 72 h 101"/>
                <a:gd name="T6" fmla="*/ 204 w 204"/>
                <a:gd name="T7" fmla="*/ 36 h 101"/>
                <a:gd name="T8" fmla="*/ 170 w 204"/>
                <a:gd name="T9" fmla="*/ 0 h 101"/>
                <a:gd name="T10" fmla="*/ 170 w 204"/>
                <a:gd name="T11" fmla="*/ 0 h 101"/>
                <a:gd name="T12" fmla="*/ 1 w 204"/>
                <a:gd name="T13" fmla="*/ 0 h 101"/>
                <a:gd name="T14" fmla="*/ 0 w 204"/>
                <a:gd name="T15" fmla="*/ 16 h 101"/>
                <a:gd name="T16" fmla="*/ 85 w 204"/>
                <a:gd name="T17" fmla="*/ 101 h 101"/>
                <a:gd name="T18" fmla="*/ 171 w 204"/>
                <a:gd name="T19" fmla="*/ 16 h 101"/>
                <a:gd name="T20" fmla="*/ 171 w 204"/>
                <a:gd name="T21" fmla="*/ 16 h 101"/>
                <a:gd name="T22" fmla="*/ 189 w 204"/>
                <a:gd name="T23" fmla="*/ 36 h 101"/>
                <a:gd name="T24" fmla="*/ 168 w 204"/>
                <a:gd name="T25" fmla="*/ 56 h 101"/>
                <a:gd name="T26" fmla="*/ 162 w 204"/>
                <a:gd name="T27" fmla="*/ 55 h 101"/>
                <a:gd name="T28" fmla="*/ 171 w 204"/>
                <a:gd name="T29" fmla="*/ 1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101">
                  <a:moveTo>
                    <a:pt x="85" y="101"/>
                  </a:moveTo>
                  <a:cubicBezTo>
                    <a:pt x="113" y="101"/>
                    <a:pt x="137" y="89"/>
                    <a:pt x="153" y="69"/>
                  </a:cubicBezTo>
                  <a:cubicBezTo>
                    <a:pt x="157" y="71"/>
                    <a:pt x="163" y="72"/>
                    <a:pt x="168" y="72"/>
                  </a:cubicBezTo>
                  <a:cubicBezTo>
                    <a:pt x="188" y="72"/>
                    <a:pt x="204" y="56"/>
                    <a:pt x="204" y="36"/>
                  </a:cubicBezTo>
                  <a:cubicBezTo>
                    <a:pt x="204" y="16"/>
                    <a:pt x="189" y="1"/>
                    <a:pt x="170" y="0"/>
                  </a:cubicBezTo>
                  <a:cubicBezTo>
                    <a:pt x="170" y="0"/>
                    <a:pt x="170" y="0"/>
                    <a:pt x="170" y="0"/>
                  </a:cubicBezTo>
                  <a:cubicBezTo>
                    <a:pt x="1" y="0"/>
                    <a:pt x="1" y="0"/>
                    <a:pt x="1" y="0"/>
                  </a:cubicBezTo>
                  <a:cubicBezTo>
                    <a:pt x="0" y="5"/>
                    <a:pt x="0" y="10"/>
                    <a:pt x="0" y="16"/>
                  </a:cubicBezTo>
                  <a:cubicBezTo>
                    <a:pt x="0" y="63"/>
                    <a:pt x="38" y="101"/>
                    <a:pt x="85" y="101"/>
                  </a:cubicBezTo>
                  <a:moveTo>
                    <a:pt x="171" y="16"/>
                  </a:moveTo>
                  <a:cubicBezTo>
                    <a:pt x="171" y="16"/>
                    <a:pt x="171" y="16"/>
                    <a:pt x="171" y="16"/>
                  </a:cubicBezTo>
                  <a:cubicBezTo>
                    <a:pt x="181" y="17"/>
                    <a:pt x="189" y="26"/>
                    <a:pt x="189" y="36"/>
                  </a:cubicBezTo>
                  <a:cubicBezTo>
                    <a:pt x="189" y="47"/>
                    <a:pt x="179" y="56"/>
                    <a:pt x="168" y="56"/>
                  </a:cubicBezTo>
                  <a:cubicBezTo>
                    <a:pt x="166" y="56"/>
                    <a:pt x="164" y="56"/>
                    <a:pt x="162" y="55"/>
                  </a:cubicBezTo>
                  <a:cubicBezTo>
                    <a:pt x="168" y="43"/>
                    <a:pt x="171" y="30"/>
                    <a:pt x="171" y="1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18">
              <a:extLst>
                <a:ext uri="{FF2B5EF4-FFF2-40B4-BE49-F238E27FC236}">
                  <a16:creationId xmlns:a16="http://schemas.microsoft.com/office/drawing/2014/main" id="{46E82863-BBC2-4572-93C1-D168CF88EE31}"/>
                </a:ext>
              </a:extLst>
            </p:cNvPr>
            <p:cNvSpPr>
              <a:spLocks/>
            </p:cNvSpPr>
            <p:nvPr/>
          </p:nvSpPr>
          <p:spPr bwMode="auto">
            <a:xfrm>
              <a:off x="2404" y="2613"/>
              <a:ext cx="48" cy="122"/>
            </a:xfrm>
            <a:custGeom>
              <a:avLst/>
              <a:gdLst>
                <a:gd name="T0" fmla="*/ 12 w 33"/>
                <a:gd name="T1" fmla="*/ 64 h 84"/>
                <a:gd name="T2" fmla="*/ 16 w 33"/>
                <a:gd name="T3" fmla="*/ 80 h 84"/>
                <a:gd name="T4" fmla="*/ 30 w 33"/>
                <a:gd name="T5" fmla="*/ 51 h 84"/>
                <a:gd name="T6" fmla="*/ 22 w 33"/>
                <a:gd name="T7" fmla="*/ 34 h 84"/>
                <a:gd name="T8" fmla="*/ 21 w 33"/>
                <a:gd name="T9" fmla="*/ 21 h 84"/>
                <a:gd name="T10" fmla="*/ 13 w 33"/>
                <a:gd name="T11" fmla="*/ 6 h 84"/>
                <a:gd name="T12" fmla="*/ 4 w 33"/>
                <a:gd name="T13" fmla="*/ 35 h 84"/>
                <a:gd name="T14" fmla="*/ 12 w 33"/>
                <a:gd name="T15" fmla="*/ 6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4">
                  <a:moveTo>
                    <a:pt x="12" y="64"/>
                  </a:moveTo>
                  <a:cubicBezTo>
                    <a:pt x="1" y="67"/>
                    <a:pt x="6" y="84"/>
                    <a:pt x="16" y="80"/>
                  </a:cubicBezTo>
                  <a:cubicBezTo>
                    <a:pt x="29" y="76"/>
                    <a:pt x="33" y="63"/>
                    <a:pt x="30" y="51"/>
                  </a:cubicBezTo>
                  <a:cubicBezTo>
                    <a:pt x="29" y="45"/>
                    <a:pt x="25" y="39"/>
                    <a:pt x="22" y="34"/>
                  </a:cubicBezTo>
                  <a:cubicBezTo>
                    <a:pt x="20" y="30"/>
                    <a:pt x="17" y="23"/>
                    <a:pt x="21" y="21"/>
                  </a:cubicBezTo>
                  <a:cubicBezTo>
                    <a:pt x="31" y="15"/>
                    <a:pt x="22" y="0"/>
                    <a:pt x="13" y="6"/>
                  </a:cubicBezTo>
                  <a:cubicBezTo>
                    <a:pt x="2" y="12"/>
                    <a:pt x="0" y="24"/>
                    <a:pt x="4" y="35"/>
                  </a:cubicBezTo>
                  <a:cubicBezTo>
                    <a:pt x="5" y="39"/>
                    <a:pt x="20" y="61"/>
                    <a:pt x="12" y="6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19">
              <a:extLst>
                <a:ext uri="{FF2B5EF4-FFF2-40B4-BE49-F238E27FC236}">
                  <a16:creationId xmlns:a16="http://schemas.microsoft.com/office/drawing/2014/main" id="{67D49CCD-A541-43BA-9BEE-4D4297E6F9E9}"/>
                </a:ext>
              </a:extLst>
            </p:cNvPr>
            <p:cNvSpPr>
              <a:spLocks/>
            </p:cNvSpPr>
            <p:nvPr/>
          </p:nvSpPr>
          <p:spPr bwMode="auto">
            <a:xfrm>
              <a:off x="2474" y="2613"/>
              <a:ext cx="48" cy="122"/>
            </a:xfrm>
            <a:custGeom>
              <a:avLst/>
              <a:gdLst>
                <a:gd name="T0" fmla="*/ 12 w 33"/>
                <a:gd name="T1" fmla="*/ 64 h 84"/>
                <a:gd name="T2" fmla="*/ 17 w 33"/>
                <a:gd name="T3" fmla="*/ 80 h 84"/>
                <a:gd name="T4" fmla="*/ 30 w 33"/>
                <a:gd name="T5" fmla="*/ 51 h 84"/>
                <a:gd name="T6" fmla="*/ 22 w 33"/>
                <a:gd name="T7" fmla="*/ 34 h 84"/>
                <a:gd name="T8" fmla="*/ 22 w 33"/>
                <a:gd name="T9" fmla="*/ 21 h 84"/>
                <a:gd name="T10" fmla="*/ 13 w 33"/>
                <a:gd name="T11" fmla="*/ 6 h 84"/>
                <a:gd name="T12" fmla="*/ 4 w 33"/>
                <a:gd name="T13" fmla="*/ 35 h 84"/>
                <a:gd name="T14" fmla="*/ 12 w 33"/>
                <a:gd name="T15" fmla="*/ 6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4">
                  <a:moveTo>
                    <a:pt x="12" y="64"/>
                  </a:moveTo>
                  <a:cubicBezTo>
                    <a:pt x="1" y="67"/>
                    <a:pt x="6" y="84"/>
                    <a:pt x="17" y="80"/>
                  </a:cubicBezTo>
                  <a:cubicBezTo>
                    <a:pt x="29" y="76"/>
                    <a:pt x="33" y="63"/>
                    <a:pt x="30" y="51"/>
                  </a:cubicBezTo>
                  <a:cubicBezTo>
                    <a:pt x="29" y="45"/>
                    <a:pt x="25" y="39"/>
                    <a:pt x="22" y="34"/>
                  </a:cubicBezTo>
                  <a:cubicBezTo>
                    <a:pt x="20" y="30"/>
                    <a:pt x="17" y="23"/>
                    <a:pt x="22" y="21"/>
                  </a:cubicBezTo>
                  <a:cubicBezTo>
                    <a:pt x="31" y="15"/>
                    <a:pt x="22" y="0"/>
                    <a:pt x="13" y="6"/>
                  </a:cubicBezTo>
                  <a:cubicBezTo>
                    <a:pt x="2" y="12"/>
                    <a:pt x="0" y="24"/>
                    <a:pt x="4" y="35"/>
                  </a:cubicBezTo>
                  <a:cubicBezTo>
                    <a:pt x="5" y="39"/>
                    <a:pt x="20" y="61"/>
                    <a:pt x="12" y="6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Oval 120">
              <a:extLst>
                <a:ext uri="{FF2B5EF4-FFF2-40B4-BE49-F238E27FC236}">
                  <a16:creationId xmlns:a16="http://schemas.microsoft.com/office/drawing/2014/main" id="{F7047C6F-36A6-4CD7-A67F-E8583A1880F6}"/>
                </a:ext>
              </a:extLst>
            </p:cNvPr>
            <p:cNvSpPr>
              <a:spLocks noChangeArrowheads="1"/>
            </p:cNvSpPr>
            <p:nvPr/>
          </p:nvSpPr>
          <p:spPr bwMode="auto">
            <a:xfrm>
              <a:off x="1162" y="2518"/>
              <a:ext cx="454" cy="452"/>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21">
              <a:extLst>
                <a:ext uri="{FF2B5EF4-FFF2-40B4-BE49-F238E27FC236}">
                  <a16:creationId xmlns:a16="http://schemas.microsoft.com/office/drawing/2014/main" id="{DBBDC04D-C132-42DE-88B5-A2DEEB7C14F2}"/>
                </a:ext>
              </a:extLst>
            </p:cNvPr>
            <p:cNvSpPr>
              <a:spLocks/>
            </p:cNvSpPr>
            <p:nvPr/>
          </p:nvSpPr>
          <p:spPr bwMode="auto">
            <a:xfrm>
              <a:off x="1378" y="2637"/>
              <a:ext cx="22" cy="38"/>
            </a:xfrm>
            <a:custGeom>
              <a:avLst/>
              <a:gdLst>
                <a:gd name="T0" fmla="*/ 15 w 15"/>
                <a:gd name="T1" fmla="*/ 10 h 26"/>
                <a:gd name="T2" fmla="*/ 0 w 15"/>
                <a:gd name="T3" fmla="*/ 10 h 26"/>
                <a:gd name="T4" fmla="*/ 0 w 15"/>
                <a:gd name="T5" fmla="*/ 26 h 26"/>
                <a:gd name="T6" fmla="*/ 15 w 15"/>
                <a:gd name="T7" fmla="*/ 26 h 26"/>
                <a:gd name="T8" fmla="*/ 15 w 15"/>
                <a:gd name="T9" fmla="*/ 10 h 26"/>
              </a:gdLst>
              <a:ahLst/>
              <a:cxnLst>
                <a:cxn ang="0">
                  <a:pos x="T0" y="T1"/>
                </a:cxn>
                <a:cxn ang="0">
                  <a:pos x="T2" y="T3"/>
                </a:cxn>
                <a:cxn ang="0">
                  <a:pos x="T4" y="T5"/>
                </a:cxn>
                <a:cxn ang="0">
                  <a:pos x="T6" y="T7"/>
                </a:cxn>
                <a:cxn ang="0">
                  <a:pos x="T8" y="T9"/>
                </a:cxn>
              </a:cxnLst>
              <a:rect l="0" t="0" r="r" b="b"/>
              <a:pathLst>
                <a:path w="15" h="26">
                  <a:moveTo>
                    <a:pt x="15" y="10"/>
                  </a:moveTo>
                  <a:cubicBezTo>
                    <a:pt x="15" y="0"/>
                    <a:pt x="0" y="0"/>
                    <a:pt x="0" y="10"/>
                  </a:cubicBezTo>
                  <a:cubicBezTo>
                    <a:pt x="0" y="26"/>
                    <a:pt x="0" y="26"/>
                    <a:pt x="0" y="26"/>
                  </a:cubicBezTo>
                  <a:cubicBezTo>
                    <a:pt x="15" y="26"/>
                    <a:pt x="15" y="26"/>
                    <a:pt x="15" y="26"/>
                  </a:cubicBezTo>
                  <a:lnTo>
                    <a:pt x="15"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22">
              <a:extLst>
                <a:ext uri="{FF2B5EF4-FFF2-40B4-BE49-F238E27FC236}">
                  <a16:creationId xmlns:a16="http://schemas.microsoft.com/office/drawing/2014/main" id="{DEA5A3C7-01C6-4A8D-9627-90E65AB53D23}"/>
                </a:ext>
              </a:extLst>
            </p:cNvPr>
            <p:cNvSpPr>
              <a:spLocks noEditPoints="1"/>
            </p:cNvSpPr>
            <p:nvPr/>
          </p:nvSpPr>
          <p:spPr bwMode="auto">
            <a:xfrm>
              <a:off x="1404" y="2611"/>
              <a:ext cx="111" cy="64"/>
            </a:xfrm>
            <a:custGeom>
              <a:avLst/>
              <a:gdLst>
                <a:gd name="T0" fmla="*/ 61 w 76"/>
                <a:gd name="T1" fmla="*/ 3 h 44"/>
                <a:gd name="T2" fmla="*/ 42 w 76"/>
                <a:gd name="T3" fmla="*/ 1 h 44"/>
                <a:gd name="T4" fmla="*/ 21 w 76"/>
                <a:gd name="T5" fmla="*/ 9 h 44"/>
                <a:gd name="T6" fmla="*/ 0 w 76"/>
                <a:gd name="T7" fmla="*/ 44 h 44"/>
                <a:gd name="T8" fmla="*/ 42 w 76"/>
                <a:gd name="T9" fmla="*/ 44 h 44"/>
                <a:gd name="T10" fmla="*/ 51 w 76"/>
                <a:gd name="T11" fmla="*/ 38 h 44"/>
                <a:gd name="T12" fmla="*/ 61 w 76"/>
                <a:gd name="T13" fmla="*/ 3 h 44"/>
                <a:gd name="T14" fmla="*/ 49 w 76"/>
                <a:gd name="T15" fmla="*/ 20 h 44"/>
                <a:gd name="T16" fmla="*/ 39 w 76"/>
                <a:gd name="T17" fmla="*/ 29 h 44"/>
                <a:gd name="T18" fmla="*/ 17 w 76"/>
                <a:gd name="T19" fmla="*/ 37 h 44"/>
                <a:gd name="T20" fmla="*/ 51 w 76"/>
                <a:gd name="T21" fmla="*/ 15 h 44"/>
                <a:gd name="T22" fmla="*/ 53 w 76"/>
                <a:gd name="T23" fmla="*/ 16 h 44"/>
                <a:gd name="T24" fmla="*/ 49 w 76"/>
                <a:gd name="T25"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4">
                  <a:moveTo>
                    <a:pt x="61" y="3"/>
                  </a:moveTo>
                  <a:cubicBezTo>
                    <a:pt x="56" y="0"/>
                    <a:pt x="48" y="0"/>
                    <a:pt x="42" y="1"/>
                  </a:cubicBezTo>
                  <a:cubicBezTo>
                    <a:pt x="34" y="2"/>
                    <a:pt x="27" y="4"/>
                    <a:pt x="21" y="9"/>
                  </a:cubicBezTo>
                  <a:cubicBezTo>
                    <a:pt x="9" y="16"/>
                    <a:pt x="2" y="30"/>
                    <a:pt x="0" y="44"/>
                  </a:cubicBezTo>
                  <a:cubicBezTo>
                    <a:pt x="42" y="44"/>
                    <a:pt x="42" y="44"/>
                    <a:pt x="42" y="44"/>
                  </a:cubicBezTo>
                  <a:cubicBezTo>
                    <a:pt x="45" y="42"/>
                    <a:pt x="48" y="40"/>
                    <a:pt x="51" y="38"/>
                  </a:cubicBezTo>
                  <a:cubicBezTo>
                    <a:pt x="61" y="30"/>
                    <a:pt x="76" y="14"/>
                    <a:pt x="61" y="3"/>
                  </a:cubicBezTo>
                  <a:moveTo>
                    <a:pt x="49" y="20"/>
                  </a:moveTo>
                  <a:cubicBezTo>
                    <a:pt x="46" y="24"/>
                    <a:pt x="42" y="26"/>
                    <a:pt x="39" y="29"/>
                  </a:cubicBezTo>
                  <a:cubicBezTo>
                    <a:pt x="32" y="33"/>
                    <a:pt x="25" y="36"/>
                    <a:pt x="17" y="37"/>
                  </a:cubicBezTo>
                  <a:cubicBezTo>
                    <a:pt x="22" y="23"/>
                    <a:pt x="36" y="14"/>
                    <a:pt x="51" y="15"/>
                  </a:cubicBezTo>
                  <a:cubicBezTo>
                    <a:pt x="52" y="15"/>
                    <a:pt x="52" y="16"/>
                    <a:pt x="53" y="16"/>
                  </a:cubicBezTo>
                  <a:cubicBezTo>
                    <a:pt x="52" y="17"/>
                    <a:pt x="49" y="20"/>
                    <a:pt x="49" y="2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23">
              <a:extLst>
                <a:ext uri="{FF2B5EF4-FFF2-40B4-BE49-F238E27FC236}">
                  <a16:creationId xmlns:a16="http://schemas.microsoft.com/office/drawing/2014/main" id="{EC663141-02FE-41BF-AEC7-C9AB09CA6267}"/>
                </a:ext>
              </a:extLst>
            </p:cNvPr>
            <p:cNvSpPr>
              <a:spLocks noEditPoints="1"/>
            </p:cNvSpPr>
            <p:nvPr/>
          </p:nvSpPr>
          <p:spPr bwMode="auto">
            <a:xfrm>
              <a:off x="1260" y="2611"/>
              <a:ext cx="111" cy="64"/>
            </a:xfrm>
            <a:custGeom>
              <a:avLst/>
              <a:gdLst>
                <a:gd name="T0" fmla="*/ 35 w 76"/>
                <a:gd name="T1" fmla="*/ 44 h 44"/>
                <a:gd name="T2" fmla="*/ 76 w 76"/>
                <a:gd name="T3" fmla="*/ 44 h 44"/>
                <a:gd name="T4" fmla="*/ 56 w 76"/>
                <a:gd name="T5" fmla="*/ 9 h 44"/>
                <a:gd name="T6" fmla="*/ 35 w 76"/>
                <a:gd name="T7" fmla="*/ 1 h 44"/>
                <a:gd name="T8" fmla="*/ 16 w 76"/>
                <a:gd name="T9" fmla="*/ 3 h 44"/>
                <a:gd name="T10" fmla="*/ 25 w 76"/>
                <a:gd name="T11" fmla="*/ 38 h 44"/>
                <a:gd name="T12" fmla="*/ 35 w 76"/>
                <a:gd name="T13" fmla="*/ 44 h 44"/>
                <a:gd name="T14" fmla="*/ 24 w 76"/>
                <a:gd name="T15" fmla="*/ 16 h 44"/>
                <a:gd name="T16" fmla="*/ 26 w 76"/>
                <a:gd name="T17" fmla="*/ 15 h 44"/>
                <a:gd name="T18" fmla="*/ 60 w 76"/>
                <a:gd name="T19" fmla="*/ 37 h 44"/>
                <a:gd name="T20" fmla="*/ 38 w 76"/>
                <a:gd name="T21" fmla="*/ 29 h 44"/>
                <a:gd name="T22" fmla="*/ 28 w 76"/>
                <a:gd name="T23" fmla="*/ 20 h 44"/>
                <a:gd name="T24" fmla="*/ 24 w 76"/>
                <a:gd name="T25"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4">
                  <a:moveTo>
                    <a:pt x="35" y="44"/>
                  </a:moveTo>
                  <a:cubicBezTo>
                    <a:pt x="76" y="44"/>
                    <a:pt x="76" y="44"/>
                    <a:pt x="76" y="44"/>
                  </a:cubicBezTo>
                  <a:cubicBezTo>
                    <a:pt x="75" y="30"/>
                    <a:pt x="68" y="16"/>
                    <a:pt x="56" y="9"/>
                  </a:cubicBezTo>
                  <a:cubicBezTo>
                    <a:pt x="49" y="4"/>
                    <a:pt x="42" y="2"/>
                    <a:pt x="35" y="1"/>
                  </a:cubicBezTo>
                  <a:cubicBezTo>
                    <a:pt x="29" y="0"/>
                    <a:pt x="21" y="0"/>
                    <a:pt x="16" y="3"/>
                  </a:cubicBezTo>
                  <a:cubicBezTo>
                    <a:pt x="0" y="14"/>
                    <a:pt x="15" y="30"/>
                    <a:pt x="25" y="38"/>
                  </a:cubicBezTo>
                  <a:cubicBezTo>
                    <a:pt x="29" y="40"/>
                    <a:pt x="32" y="42"/>
                    <a:pt x="35" y="44"/>
                  </a:cubicBezTo>
                  <a:moveTo>
                    <a:pt x="24" y="16"/>
                  </a:moveTo>
                  <a:cubicBezTo>
                    <a:pt x="25" y="16"/>
                    <a:pt x="25" y="15"/>
                    <a:pt x="26" y="15"/>
                  </a:cubicBezTo>
                  <a:cubicBezTo>
                    <a:pt x="41" y="14"/>
                    <a:pt x="55" y="23"/>
                    <a:pt x="60" y="37"/>
                  </a:cubicBezTo>
                  <a:cubicBezTo>
                    <a:pt x="52" y="36"/>
                    <a:pt x="45" y="33"/>
                    <a:pt x="38" y="29"/>
                  </a:cubicBezTo>
                  <a:cubicBezTo>
                    <a:pt x="34" y="26"/>
                    <a:pt x="31" y="24"/>
                    <a:pt x="28" y="20"/>
                  </a:cubicBezTo>
                  <a:cubicBezTo>
                    <a:pt x="27" y="20"/>
                    <a:pt x="25" y="17"/>
                    <a:pt x="24" y="1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124">
              <a:extLst>
                <a:ext uri="{FF2B5EF4-FFF2-40B4-BE49-F238E27FC236}">
                  <a16:creationId xmlns:a16="http://schemas.microsoft.com/office/drawing/2014/main" id="{1E5B4186-B7B4-4512-89E7-BD88269DA4DF}"/>
                </a:ext>
              </a:extLst>
            </p:cNvPr>
            <p:cNvSpPr>
              <a:spLocks/>
            </p:cNvSpPr>
            <p:nvPr/>
          </p:nvSpPr>
          <p:spPr bwMode="auto">
            <a:xfrm>
              <a:off x="1268" y="2684"/>
              <a:ext cx="241" cy="191"/>
            </a:xfrm>
            <a:custGeom>
              <a:avLst/>
              <a:gdLst>
                <a:gd name="T0" fmla="*/ 149 w 241"/>
                <a:gd name="T1" fmla="*/ 0 h 191"/>
                <a:gd name="T2" fmla="*/ 149 w 241"/>
                <a:gd name="T3" fmla="*/ 5 h 191"/>
                <a:gd name="T4" fmla="*/ 149 w 241"/>
                <a:gd name="T5" fmla="*/ 101 h 191"/>
                <a:gd name="T6" fmla="*/ 122 w 241"/>
                <a:gd name="T7" fmla="*/ 78 h 191"/>
                <a:gd name="T8" fmla="*/ 94 w 241"/>
                <a:gd name="T9" fmla="*/ 101 h 191"/>
                <a:gd name="T10" fmla="*/ 94 w 241"/>
                <a:gd name="T11" fmla="*/ 6 h 191"/>
                <a:gd name="T12" fmla="*/ 94 w 241"/>
                <a:gd name="T13" fmla="*/ 0 h 191"/>
                <a:gd name="T14" fmla="*/ 63 w 241"/>
                <a:gd name="T15" fmla="*/ 0 h 191"/>
                <a:gd name="T16" fmla="*/ 0 w 241"/>
                <a:gd name="T17" fmla="*/ 0 h 191"/>
                <a:gd name="T18" fmla="*/ 0 w 241"/>
                <a:gd name="T19" fmla="*/ 191 h 191"/>
                <a:gd name="T20" fmla="*/ 241 w 241"/>
                <a:gd name="T21" fmla="*/ 191 h 191"/>
                <a:gd name="T22" fmla="*/ 241 w 241"/>
                <a:gd name="T23" fmla="*/ 0 h 191"/>
                <a:gd name="T24" fmla="*/ 177 w 241"/>
                <a:gd name="T25" fmla="*/ 0 h 191"/>
                <a:gd name="T26" fmla="*/ 149 w 241"/>
                <a:gd name="T2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191">
                  <a:moveTo>
                    <a:pt x="149" y="0"/>
                  </a:moveTo>
                  <a:lnTo>
                    <a:pt x="149" y="5"/>
                  </a:lnTo>
                  <a:lnTo>
                    <a:pt x="149" y="101"/>
                  </a:lnTo>
                  <a:lnTo>
                    <a:pt x="122" y="78"/>
                  </a:lnTo>
                  <a:lnTo>
                    <a:pt x="94" y="101"/>
                  </a:lnTo>
                  <a:lnTo>
                    <a:pt x="94" y="6"/>
                  </a:lnTo>
                  <a:lnTo>
                    <a:pt x="94" y="0"/>
                  </a:lnTo>
                  <a:lnTo>
                    <a:pt x="63" y="0"/>
                  </a:lnTo>
                  <a:lnTo>
                    <a:pt x="0" y="0"/>
                  </a:lnTo>
                  <a:lnTo>
                    <a:pt x="0" y="191"/>
                  </a:lnTo>
                  <a:lnTo>
                    <a:pt x="241" y="191"/>
                  </a:lnTo>
                  <a:lnTo>
                    <a:pt x="241" y="0"/>
                  </a:lnTo>
                  <a:lnTo>
                    <a:pt x="177" y="0"/>
                  </a:lnTo>
                  <a:lnTo>
                    <a:pt x="14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25">
              <a:extLst>
                <a:ext uri="{FF2B5EF4-FFF2-40B4-BE49-F238E27FC236}">
                  <a16:creationId xmlns:a16="http://schemas.microsoft.com/office/drawing/2014/main" id="{68F297F5-8908-482A-9016-3B9B187E94D3}"/>
                </a:ext>
              </a:extLst>
            </p:cNvPr>
            <p:cNvSpPr>
              <a:spLocks/>
            </p:cNvSpPr>
            <p:nvPr/>
          </p:nvSpPr>
          <p:spPr bwMode="auto">
            <a:xfrm>
              <a:off x="967" y="1806"/>
              <a:ext cx="70" cy="200"/>
            </a:xfrm>
            <a:custGeom>
              <a:avLst/>
              <a:gdLst>
                <a:gd name="T0" fmla="*/ 6 w 48"/>
                <a:gd name="T1" fmla="*/ 16 h 137"/>
                <a:gd name="T2" fmla="*/ 1 w 48"/>
                <a:gd name="T3" fmla="*/ 33 h 137"/>
                <a:gd name="T4" fmla="*/ 4 w 48"/>
                <a:gd name="T5" fmla="*/ 48 h 137"/>
                <a:gd name="T6" fmla="*/ 18 w 48"/>
                <a:gd name="T7" fmla="*/ 63 h 137"/>
                <a:gd name="T8" fmla="*/ 18 w 48"/>
                <a:gd name="T9" fmla="*/ 137 h 137"/>
                <a:gd name="T10" fmla="*/ 31 w 48"/>
                <a:gd name="T11" fmla="*/ 137 h 137"/>
                <a:gd name="T12" fmla="*/ 31 w 48"/>
                <a:gd name="T13" fmla="*/ 63 h 137"/>
                <a:gd name="T14" fmla="*/ 44 w 48"/>
                <a:gd name="T15" fmla="*/ 48 h 137"/>
                <a:gd name="T16" fmla="*/ 47 w 48"/>
                <a:gd name="T17" fmla="*/ 33 h 137"/>
                <a:gd name="T18" fmla="*/ 42 w 48"/>
                <a:gd name="T19" fmla="*/ 16 h 137"/>
                <a:gd name="T20" fmla="*/ 32 w 48"/>
                <a:gd name="T21" fmla="*/ 0 h 137"/>
                <a:gd name="T22" fmla="*/ 35 w 48"/>
                <a:gd name="T23" fmla="*/ 32 h 137"/>
                <a:gd name="T24" fmla="*/ 31 w 48"/>
                <a:gd name="T25" fmla="*/ 32 h 137"/>
                <a:gd name="T26" fmla="*/ 28 w 48"/>
                <a:gd name="T27" fmla="*/ 0 h 137"/>
                <a:gd name="T28" fmla="*/ 24 w 48"/>
                <a:gd name="T29" fmla="*/ 0 h 137"/>
                <a:gd name="T30" fmla="*/ 21 w 48"/>
                <a:gd name="T31" fmla="*/ 0 h 137"/>
                <a:gd name="T32" fmla="*/ 17 w 48"/>
                <a:gd name="T33" fmla="*/ 32 h 137"/>
                <a:gd name="T34" fmla="*/ 13 w 48"/>
                <a:gd name="T35" fmla="*/ 32 h 137"/>
                <a:gd name="T36" fmla="*/ 16 w 48"/>
                <a:gd name="T37" fmla="*/ 0 h 137"/>
                <a:gd name="T38" fmla="*/ 6 w 48"/>
                <a:gd name="T39" fmla="*/ 1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37">
                  <a:moveTo>
                    <a:pt x="6" y="16"/>
                  </a:moveTo>
                  <a:cubicBezTo>
                    <a:pt x="4" y="22"/>
                    <a:pt x="2" y="27"/>
                    <a:pt x="1" y="33"/>
                  </a:cubicBezTo>
                  <a:cubicBezTo>
                    <a:pt x="0" y="39"/>
                    <a:pt x="2" y="43"/>
                    <a:pt x="4" y="48"/>
                  </a:cubicBezTo>
                  <a:cubicBezTo>
                    <a:pt x="7" y="52"/>
                    <a:pt x="12" y="59"/>
                    <a:pt x="18" y="63"/>
                  </a:cubicBezTo>
                  <a:cubicBezTo>
                    <a:pt x="18" y="137"/>
                    <a:pt x="18" y="137"/>
                    <a:pt x="18" y="137"/>
                  </a:cubicBezTo>
                  <a:cubicBezTo>
                    <a:pt x="31" y="137"/>
                    <a:pt x="31" y="137"/>
                    <a:pt x="31" y="137"/>
                  </a:cubicBezTo>
                  <a:cubicBezTo>
                    <a:pt x="31" y="63"/>
                    <a:pt x="31" y="63"/>
                    <a:pt x="31" y="63"/>
                  </a:cubicBezTo>
                  <a:cubicBezTo>
                    <a:pt x="36" y="59"/>
                    <a:pt x="41" y="52"/>
                    <a:pt x="44" y="48"/>
                  </a:cubicBezTo>
                  <a:cubicBezTo>
                    <a:pt x="47" y="43"/>
                    <a:pt x="48" y="39"/>
                    <a:pt x="47" y="33"/>
                  </a:cubicBezTo>
                  <a:cubicBezTo>
                    <a:pt x="47" y="27"/>
                    <a:pt x="44" y="22"/>
                    <a:pt x="42" y="16"/>
                  </a:cubicBezTo>
                  <a:cubicBezTo>
                    <a:pt x="41" y="12"/>
                    <a:pt x="38" y="1"/>
                    <a:pt x="32" y="0"/>
                  </a:cubicBezTo>
                  <a:cubicBezTo>
                    <a:pt x="35" y="32"/>
                    <a:pt x="35" y="32"/>
                    <a:pt x="35" y="32"/>
                  </a:cubicBezTo>
                  <a:cubicBezTo>
                    <a:pt x="31" y="32"/>
                    <a:pt x="31" y="32"/>
                    <a:pt x="31" y="32"/>
                  </a:cubicBezTo>
                  <a:cubicBezTo>
                    <a:pt x="28" y="0"/>
                    <a:pt x="28" y="0"/>
                    <a:pt x="28" y="0"/>
                  </a:cubicBezTo>
                  <a:cubicBezTo>
                    <a:pt x="24" y="0"/>
                    <a:pt x="24" y="0"/>
                    <a:pt x="24" y="0"/>
                  </a:cubicBezTo>
                  <a:cubicBezTo>
                    <a:pt x="21" y="0"/>
                    <a:pt x="21" y="0"/>
                    <a:pt x="21" y="0"/>
                  </a:cubicBezTo>
                  <a:cubicBezTo>
                    <a:pt x="17" y="32"/>
                    <a:pt x="17" y="32"/>
                    <a:pt x="17" y="32"/>
                  </a:cubicBezTo>
                  <a:cubicBezTo>
                    <a:pt x="13" y="32"/>
                    <a:pt x="13" y="32"/>
                    <a:pt x="13" y="32"/>
                  </a:cubicBezTo>
                  <a:cubicBezTo>
                    <a:pt x="16" y="0"/>
                    <a:pt x="16" y="0"/>
                    <a:pt x="16" y="0"/>
                  </a:cubicBezTo>
                  <a:cubicBezTo>
                    <a:pt x="11" y="1"/>
                    <a:pt x="7" y="12"/>
                    <a:pt x="6" y="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26">
              <a:extLst>
                <a:ext uri="{FF2B5EF4-FFF2-40B4-BE49-F238E27FC236}">
                  <a16:creationId xmlns:a16="http://schemas.microsoft.com/office/drawing/2014/main" id="{60CEF71F-972B-48B7-8190-1F680A42A4CC}"/>
                </a:ext>
              </a:extLst>
            </p:cNvPr>
            <p:cNvSpPr>
              <a:spLocks/>
            </p:cNvSpPr>
            <p:nvPr/>
          </p:nvSpPr>
          <p:spPr bwMode="auto">
            <a:xfrm>
              <a:off x="1068" y="1806"/>
              <a:ext cx="45" cy="200"/>
            </a:xfrm>
            <a:custGeom>
              <a:avLst/>
              <a:gdLst>
                <a:gd name="T0" fmla="*/ 0 w 31"/>
                <a:gd name="T1" fmla="*/ 38 h 137"/>
                <a:gd name="T2" fmla="*/ 18 w 31"/>
                <a:gd name="T3" fmla="*/ 77 h 137"/>
                <a:gd name="T4" fmla="*/ 18 w 31"/>
                <a:gd name="T5" fmla="*/ 137 h 137"/>
                <a:gd name="T6" fmla="*/ 31 w 31"/>
                <a:gd name="T7" fmla="*/ 137 h 137"/>
                <a:gd name="T8" fmla="*/ 31 w 31"/>
                <a:gd name="T9" fmla="*/ 0 h 137"/>
                <a:gd name="T10" fmla="*/ 18 w 31"/>
                <a:gd name="T11" fmla="*/ 0 h 137"/>
                <a:gd name="T12" fmla="*/ 0 w 31"/>
                <a:gd name="T13" fmla="*/ 38 h 137"/>
              </a:gdLst>
              <a:ahLst/>
              <a:cxnLst>
                <a:cxn ang="0">
                  <a:pos x="T0" y="T1"/>
                </a:cxn>
                <a:cxn ang="0">
                  <a:pos x="T2" y="T3"/>
                </a:cxn>
                <a:cxn ang="0">
                  <a:pos x="T4" y="T5"/>
                </a:cxn>
                <a:cxn ang="0">
                  <a:pos x="T6" y="T7"/>
                </a:cxn>
                <a:cxn ang="0">
                  <a:pos x="T8" y="T9"/>
                </a:cxn>
                <a:cxn ang="0">
                  <a:pos x="T10" y="T11"/>
                </a:cxn>
                <a:cxn ang="0">
                  <a:pos x="T12" y="T13"/>
                </a:cxn>
              </a:cxnLst>
              <a:rect l="0" t="0" r="r" b="b"/>
              <a:pathLst>
                <a:path w="31" h="137">
                  <a:moveTo>
                    <a:pt x="0" y="38"/>
                  </a:moveTo>
                  <a:cubicBezTo>
                    <a:pt x="0" y="73"/>
                    <a:pt x="14" y="76"/>
                    <a:pt x="18" y="77"/>
                  </a:cubicBezTo>
                  <a:cubicBezTo>
                    <a:pt x="18" y="137"/>
                    <a:pt x="18" y="137"/>
                    <a:pt x="18" y="137"/>
                  </a:cubicBezTo>
                  <a:cubicBezTo>
                    <a:pt x="31" y="137"/>
                    <a:pt x="31" y="137"/>
                    <a:pt x="31" y="137"/>
                  </a:cubicBezTo>
                  <a:cubicBezTo>
                    <a:pt x="31" y="0"/>
                    <a:pt x="31" y="0"/>
                    <a:pt x="31" y="0"/>
                  </a:cubicBezTo>
                  <a:cubicBezTo>
                    <a:pt x="18" y="0"/>
                    <a:pt x="18" y="0"/>
                    <a:pt x="18" y="0"/>
                  </a:cubicBezTo>
                  <a:cubicBezTo>
                    <a:pt x="18" y="0"/>
                    <a:pt x="0" y="0"/>
                    <a:pt x="0"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27">
              <a:extLst>
                <a:ext uri="{FF2B5EF4-FFF2-40B4-BE49-F238E27FC236}">
                  <a16:creationId xmlns:a16="http://schemas.microsoft.com/office/drawing/2014/main" id="{D35545B5-2018-4850-A2EB-41AB7C47A125}"/>
                </a:ext>
              </a:extLst>
            </p:cNvPr>
            <p:cNvSpPr>
              <a:spLocks/>
            </p:cNvSpPr>
            <p:nvPr/>
          </p:nvSpPr>
          <p:spPr bwMode="auto">
            <a:xfrm>
              <a:off x="2164" y="1453"/>
              <a:ext cx="192" cy="117"/>
            </a:xfrm>
            <a:custGeom>
              <a:avLst/>
              <a:gdLst>
                <a:gd name="T0" fmla="*/ 131 w 131"/>
                <a:gd name="T1" fmla="*/ 66 h 80"/>
                <a:gd name="T2" fmla="*/ 117 w 131"/>
                <a:gd name="T3" fmla="*/ 52 h 80"/>
                <a:gd name="T4" fmla="*/ 119 w 131"/>
                <a:gd name="T5" fmla="*/ 40 h 80"/>
                <a:gd name="T6" fmla="*/ 78 w 131"/>
                <a:gd name="T7" fmla="*/ 0 h 80"/>
                <a:gd name="T8" fmla="*/ 38 w 131"/>
                <a:gd name="T9" fmla="*/ 39 h 80"/>
                <a:gd name="T10" fmla="*/ 23 w 131"/>
                <a:gd name="T11" fmla="*/ 34 h 80"/>
                <a:gd name="T12" fmla="*/ 0 w 131"/>
                <a:gd name="T13" fmla="*/ 57 h 80"/>
                <a:gd name="T14" fmla="*/ 23 w 131"/>
                <a:gd name="T15" fmla="*/ 80 h 80"/>
                <a:gd name="T16" fmla="*/ 77 w 131"/>
                <a:gd name="T17" fmla="*/ 80 h 80"/>
                <a:gd name="T18" fmla="*/ 78 w 131"/>
                <a:gd name="T19" fmla="*/ 80 h 80"/>
                <a:gd name="T20" fmla="*/ 116 w 131"/>
                <a:gd name="T21" fmla="*/ 80 h 80"/>
                <a:gd name="T22" fmla="*/ 131 w 131"/>
                <a:gd name="T23"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80">
                  <a:moveTo>
                    <a:pt x="131" y="66"/>
                  </a:moveTo>
                  <a:cubicBezTo>
                    <a:pt x="131" y="58"/>
                    <a:pt x="124" y="52"/>
                    <a:pt x="117" y="52"/>
                  </a:cubicBezTo>
                  <a:cubicBezTo>
                    <a:pt x="118" y="48"/>
                    <a:pt x="119" y="44"/>
                    <a:pt x="119" y="40"/>
                  </a:cubicBezTo>
                  <a:cubicBezTo>
                    <a:pt x="119" y="18"/>
                    <a:pt x="101" y="0"/>
                    <a:pt x="78" y="0"/>
                  </a:cubicBezTo>
                  <a:cubicBezTo>
                    <a:pt x="57" y="0"/>
                    <a:pt x="39" y="17"/>
                    <a:pt x="38" y="39"/>
                  </a:cubicBezTo>
                  <a:cubicBezTo>
                    <a:pt x="34" y="36"/>
                    <a:pt x="29" y="34"/>
                    <a:pt x="23" y="34"/>
                  </a:cubicBezTo>
                  <a:cubicBezTo>
                    <a:pt x="11" y="34"/>
                    <a:pt x="0" y="44"/>
                    <a:pt x="0" y="57"/>
                  </a:cubicBezTo>
                  <a:cubicBezTo>
                    <a:pt x="0" y="69"/>
                    <a:pt x="11" y="80"/>
                    <a:pt x="23" y="80"/>
                  </a:cubicBezTo>
                  <a:cubicBezTo>
                    <a:pt x="77" y="80"/>
                    <a:pt x="77" y="80"/>
                    <a:pt x="77" y="80"/>
                  </a:cubicBezTo>
                  <a:cubicBezTo>
                    <a:pt x="78" y="80"/>
                    <a:pt x="78" y="80"/>
                    <a:pt x="78" y="80"/>
                  </a:cubicBezTo>
                  <a:cubicBezTo>
                    <a:pt x="116" y="80"/>
                    <a:pt x="116" y="80"/>
                    <a:pt x="116" y="80"/>
                  </a:cubicBezTo>
                  <a:cubicBezTo>
                    <a:pt x="124" y="80"/>
                    <a:pt x="131" y="74"/>
                    <a:pt x="131" y="6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128">
              <a:extLst>
                <a:ext uri="{FF2B5EF4-FFF2-40B4-BE49-F238E27FC236}">
                  <a16:creationId xmlns:a16="http://schemas.microsoft.com/office/drawing/2014/main" id="{1E359811-00E4-4D78-8357-A26EFE59F2E7}"/>
                </a:ext>
              </a:extLst>
            </p:cNvPr>
            <p:cNvSpPr>
              <a:spLocks noChangeArrowheads="1"/>
            </p:cNvSpPr>
            <p:nvPr/>
          </p:nvSpPr>
          <p:spPr bwMode="auto">
            <a:xfrm>
              <a:off x="2192" y="1580"/>
              <a:ext cx="16"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129">
              <a:extLst>
                <a:ext uri="{FF2B5EF4-FFF2-40B4-BE49-F238E27FC236}">
                  <a16:creationId xmlns:a16="http://schemas.microsoft.com/office/drawing/2014/main" id="{94F15B95-BE6F-48B9-837A-49167F95F5F2}"/>
                </a:ext>
              </a:extLst>
            </p:cNvPr>
            <p:cNvSpPr>
              <a:spLocks noChangeArrowheads="1"/>
            </p:cNvSpPr>
            <p:nvPr/>
          </p:nvSpPr>
          <p:spPr bwMode="auto">
            <a:xfrm>
              <a:off x="2231" y="1600"/>
              <a:ext cx="17" cy="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30">
              <a:extLst>
                <a:ext uri="{FF2B5EF4-FFF2-40B4-BE49-F238E27FC236}">
                  <a16:creationId xmlns:a16="http://schemas.microsoft.com/office/drawing/2014/main" id="{3346680D-7449-4460-8E6D-A4301172894F}"/>
                </a:ext>
              </a:extLst>
            </p:cNvPr>
            <p:cNvSpPr>
              <a:spLocks noChangeArrowheads="1"/>
            </p:cNvSpPr>
            <p:nvPr/>
          </p:nvSpPr>
          <p:spPr bwMode="auto">
            <a:xfrm>
              <a:off x="2271" y="1580"/>
              <a:ext cx="17"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131">
              <a:extLst>
                <a:ext uri="{FF2B5EF4-FFF2-40B4-BE49-F238E27FC236}">
                  <a16:creationId xmlns:a16="http://schemas.microsoft.com/office/drawing/2014/main" id="{1584760F-9C05-4F07-84A7-E025674DDFF7}"/>
                </a:ext>
              </a:extLst>
            </p:cNvPr>
            <p:cNvSpPr>
              <a:spLocks noChangeArrowheads="1"/>
            </p:cNvSpPr>
            <p:nvPr/>
          </p:nvSpPr>
          <p:spPr bwMode="auto">
            <a:xfrm>
              <a:off x="2312" y="1600"/>
              <a:ext cx="16" cy="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32">
              <a:extLst>
                <a:ext uri="{FF2B5EF4-FFF2-40B4-BE49-F238E27FC236}">
                  <a16:creationId xmlns:a16="http://schemas.microsoft.com/office/drawing/2014/main" id="{67423570-CDAD-46C1-9666-65B9B604BEF1}"/>
                </a:ext>
              </a:extLst>
            </p:cNvPr>
            <p:cNvSpPr>
              <a:spLocks/>
            </p:cNvSpPr>
            <p:nvPr/>
          </p:nvSpPr>
          <p:spPr bwMode="auto">
            <a:xfrm>
              <a:off x="2799" y="1571"/>
              <a:ext cx="150" cy="124"/>
            </a:xfrm>
            <a:custGeom>
              <a:avLst/>
              <a:gdLst>
                <a:gd name="T0" fmla="*/ 122 w 150"/>
                <a:gd name="T1" fmla="*/ 0 h 124"/>
                <a:gd name="T2" fmla="*/ 52 w 150"/>
                <a:gd name="T3" fmla="*/ 69 h 124"/>
                <a:gd name="T4" fmla="*/ 26 w 150"/>
                <a:gd name="T5" fmla="*/ 43 h 124"/>
                <a:gd name="T6" fmla="*/ 0 w 150"/>
                <a:gd name="T7" fmla="*/ 70 h 124"/>
                <a:gd name="T8" fmla="*/ 26 w 150"/>
                <a:gd name="T9" fmla="*/ 97 h 124"/>
                <a:gd name="T10" fmla="*/ 52 w 150"/>
                <a:gd name="T11" fmla="*/ 124 h 124"/>
                <a:gd name="T12" fmla="*/ 80 w 150"/>
                <a:gd name="T13" fmla="*/ 97 h 124"/>
                <a:gd name="T14" fmla="*/ 150 w 150"/>
                <a:gd name="T15" fmla="*/ 26 h 124"/>
                <a:gd name="T16" fmla="*/ 122 w 150"/>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124">
                  <a:moveTo>
                    <a:pt x="122" y="0"/>
                  </a:moveTo>
                  <a:lnTo>
                    <a:pt x="52" y="69"/>
                  </a:lnTo>
                  <a:lnTo>
                    <a:pt x="26" y="43"/>
                  </a:lnTo>
                  <a:lnTo>
                    <a:pt x="0" y="70"/>
                  </a:lnTo>
                  <a:lnTo>
                    <a:pt x="26" y="97"/>
                  </a:lnTo>
                  <a:lnTo>
                    <a:pt x="52" y="124"/>
                  </a:lnTo>
                  <a:lnTo>
                    <a:pt x="80" y="97"/>
                  </a:lnTo>
                  <a:lnTo>
                    <a:pt x="150" y="26"/>
                  </a:lnTo>
                  <a:lnTo>
                    <a:pt x="1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33">
              <a:extLst>
                <a:ext uri="{FF2B5EF4-FFF2-40B4-BE49-F238E27FC236}">
                  <a16:creationId xmlns:a16="http://schemas.microsoft.com/office/drawing/2014/main" id="{68E5A350-9F4D-42EE-843D-7DE8DAB172E9}"/>
                </a:ext>
              </a:extLst>
            </p:cNvPr>
            <p:cNvSpPr>
              <a:spLocks/>
            </p:cNvSpPr>
            <p:nvPr/>
          </p:nvSpPr>
          <p:spPr bwMode="auto">
            <a:xfrm>
              <a:off x="2891" y="2433"/>
              <a:ext cx="134" cy="130"/>
            </a:xfrm>
            <a:custGeom>
              <a:avLst/>
              <a:gdLst>
                <a:gd name="T0" fmla="*/ 46 w 92"/>
                <a:gd name="T1" fmla="*/ 89 h 89"/>
                <a:gd name="T2" fmla="*/ 92 w 92"/>
                <a:gd name="T3" fmla="*/ 42 h 89"/>
                <a:gd name="T4" fmla="*/ 64 w 92"/>
                <a:gd name="T5" fmla="*/ 0 h 89"/>
                <a:gd name="T6" fmla="*/ 57 w 92"/>
                <a:gd name="T7" fmla="*/ 8 h 89"/>
                <a:gd name="T8" fmla="*/ 82 w 92"/>
                <a:gd name="T9" fmla="*/ 42 h 89"/>
                <a:gd name="T10" fmla="*/ 46 w 92"/>
                <a:gd name="T11" fmla="*/ 78 h 89"/>
                <a:gd name="T12" fmla="*/ 10 w 92"/>
                <a:gd name="T13" fmla="*/ 42 h 89"/>
                <a:gd name="T14" fmla="*/ 35 w 92"/>
                <a:gd name="T15" fmla="*/ 8 h 89"/>
                <a:gd name="T16" fmla="*/ 29 w 92"/>
                <a:gd name="T17" fmla="*/ 0 h 89"/>
                <a:gd name="T18" fmla="*/ 0 w 92"/>
                <a:gd name="T19" fmla="*/ 42 h 89"/>
                <a:gd name="T20" fmla="*/ 46 w 92"/>
                <a:gd name="T2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89">
                  <a:moveTo>
                    <a:pt x="46" y="89"/>
                  </a:moveTo>
                  <a:cubicBezTo>
                    <a:pt x="72" y="89"/>
                    <a:pt x="92" y="68"/>
                    <a:pt x="92" y="42"/>
                  </a:cubicBezTo>
                  <a:cubicBezTo>
                    <a:pt x="92" y="23"/>
                    <a:pt x="80" y="7"/>
                    <a:pt x="64" y="0"/>
                  </a:cubicBezTo>
                  <a:cubicBezTo>
                    <a:pt x="57" y="8"/>
                    <a:pt x="57" y="8"/>
                    <a:pt x="57" y="8"/>
                  </a:cubicBezTo>
                  <a:cubicBezTo>
                    <a:pt x="72" y="13"/>
                    <a:pt x="82" y="26"/>
                    <a:pt x="82" y="42"/>
                  </a:cubicBezTo>
                  <a:cubicBezTo>
                    <a:pt x="82" y="62"/>
                    <a:pt x="66" y="78"/>
                    <a:pt x="46" y="78"/>
                  </a:cubicBezTo>
                  <a:cubicBezTo>
                    <a:pt x="26" y="78"/>
                    <a:pt x="10" y="62"/>
                    <a:pt x="10" y="42"/>
                  </a:cubicBezTo>
                  <a:cubicBezTo>
                    <a:pt x="10" y="26"/>
                    <a:pt x="20" y="13"/>
                    <a:pt x="35" y="8"/>
                  </a:cubicBezTo>
                  <a:cubicBezTo>
                    <a:pt x="29" y="0"/>
                    <a:pt x="29" y="0"/>
                    <a:pt x="29" y="0"/>
                  </a:cubicBezTo>
                  <a:cubicBezTo>
                    <a:pt x="12" y="7"/>
                    <a:pt x="0" y="23"/>
                    <a:pt x="0" y="42"/>
                  </a:cubicBezTo>
                  <a:cubicBezTo>
                    <a:pt x="0" y="68"/>
                    <a:pt x="21" y="89"/>
                    <a:pt x="46" y="8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34">
              <a:extLst>
                <a:ext uri="{FF2B5EF4-FFF2-40B4-BE49-F238E27FC236}">
                  <a16:creationId xmlns:a16="http://schemas.microsoft.com/office/drawing/2014/main" id="{A780085E-50AE-4C1D-9EAD-16349D633384}"/>
                </a:ext>
              </a:extLst>
            </p:cNvPr>
            <p:cNvSpPr>
              <a:spLocks/>
            </p:cNvSpPr>
            <p:nvPr/>
          </p:nvSpPr>
          <p:spPr bwMode="auto">
            <a:xfrm>
              <a:off x="2927" y="2404"/>
              <a:ext cx="63" cy="46"/>
            </a:xfrm>
            <a:custGeom>
              <a:avLst/>
              <a:gdLst>
                <a:gd name="T0" fmla="*/ 19 w 63"/>
                <a:gd name="T1" fmla="*/ 39 h 46"/>
                <a:gd name="T2" fmla="*/ 25 w 63"/>
                <a:gd name="T3" fmla="*/ 46 h 46"/>
                <a:gd name="T4" fmla="*/ 31 w 63"/>
                <a:gd name="T5" fmla="*/ 45 h 46"/>
                <a:gd name="T6" fmla="*/ 38 w 63"/>
                <a:gd name="T7" fmla="*/ 46 h 46"/>
                <a:gd name="T8" fmla="*/ 43 w 63"/>
                <a:gd name="T9" fmla="*/ 39 h 46"/>
                <a:gd name="T10" fmla="*/ 51 w 63"/>
                <a:gd name="T11" fmla="*/ 26 h 46"/>
                <a:gd name="T12" fmla="*/ 63 w 63"/>
                <a:gd name="T13" fmla="*/ 11 h 46"/>
                <a:gd name="T14" fmla="*/ 53 w 63"/>
                <a:gd name="T15" fmla="*/ 0 h 46"/>
                <a:gd name="T16" fmla="*/ 31 w 63"/>
                <a:gd name="T17" fmla="*/ 0 h 46"/>
                <a:gd name="T18" fmla="*/ 9 w 63"/>
                <a:gd name="T19" fmla="*/ 0 h 46"/>
                <a:gd name="T20" fmla="*/ 0 w 63"/>
                <a:gd name="T21" fmla="*/ 11 h 46"/>
                <a:gd name="T22" fmla="*/ 10 w 63"/>
                <a:gd name="T23" fmla="*/ 26 h 46"/>
                <a:gd name="T24" fmla="*/ 19 w 63"/>
                <a:gd name="T25"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6">
                  <a:moveTo>
                    <a:pt x="19" y="39"/>
                  </a:moveTo>
                  <a:lnTo>
                    <a:pt x="25" y="46"/>
                  </a:lnTo>
                  <a:lnTo>
                    <a:pt x="31" y="45"/>
                  </a:lnTo>
                  <a:lnTo>
                    <a:pt x="38" y="46"/>
                  </a:lnTo>
                  <a:lnTo>
                    <a:pt x="43" y="39"/>
                  </a:lnTo>
                  <a:lnTo>
                    <a:pt x="51" y="26"/>
                  </a:lnTo>
                  <a:lnTo>
                    <a:pt x="63" y="11"/>
                  </a:lnTo>
                  <a:lnTo>
                    <a:pt x="53" y="0"/>
                  </a:lnTo>
                  <a:lnTo>
                    <a:pt x="31" y="0"/>
                  </a:lnTo>
                  <a:lnTo>
                    <a:pt x="9" y="0"/>
                  </a:lnTo>
                  <a:lnTo>
                    <a:pt x="0" y="11"/>
                  </a:lnTo>
                  <a:lnTo>
                    <a:pt x="10" y="26"/>
                  </a:lnTo>
                  <a:lnTo>
                    <a:pt x="19"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35">
              <a:extLst>
                <a:ext uri="{FF2B5EF4-FFF2-40B4-BE49-F238E27FC236}">
                  <a16:creationId xmlns:a16="http://schemas.microsoft.com/office/drawing/2014/main" id="{DD80AF61-65D0-4EF7-A1BB-F0B7D5B10576}"/>
                </a:ext>
              </a:extLst>
            </p:cNvPr>
            <p:cNvSpPr>
              <a:spLocks/>
            </p:cNvSpPr>
            <p:nvPr/>
          </p:nvSpPr>
          <p:spPr bwMode="auto">
            <a:xfrm>
              <a:off x="1026" y="1564"/>
              <a:ext cx="99" cy="163"/>
            </a:xfrm>
            <a:custGeom>
              <a:avLst/>
              <a:gdLst>
                <a:gd name="T0" fmla="*/ 1 w 99"/>
                <a:gd name="T1" fmla="*/ 163 h 163"/>
                <a:gd name="T2" fmla="*/ 27 w 99"/>
                <a:gd name="T3" fmla="*/ 146 h 163"/>
                <a:gd name="T4" fmla="*/ 82 w 99"/>
                <a:gd name="T5" fmla="*/ 45 h 163"/>
                <a:gd name="T6" fmla="*/ 99 w 99"/>
                <a:gd name="T7" fmla="*/ 12 h 163"/>
                <a:gd name="T8" fmla="*/ 95 w 99"/>
                <a:gd name="T9" fmla="*/ 10 h 163"/>
                <a:gd name="T10" fmla="*/ 89 w 99"/>
                <a:gd name="T11" fmla="*/ 7 h 163"/>
                <a:gd name="T12" fmla="*/ 83 w 99"/>
                <a:gd name="T13" fmla="*/ 6 h 163"/>
                <a:gd name="T14" fmla="*/ 71 w 99"/>
                <a:gd name="T15" fmla="*/ 0 h 163"/>
                <a:gd name="T16" fmla="*/ 65 w 99"/>
                <a:gd name="T17" fmla="*/ 12 h 163"/>
                <a:gd name="T18" fmla="*/ 63 w 99"/>
                <a:gd name="T19" fmla="*/ 17 h 163"/>
                <a:gd name="T20" fmla="*/ 60 w 99"/>
                <a:gd name="T21" fmla="*/ 22 h 163"/>
                <a:gd name="T22" fmla="*/ 39 w 99"/>
                <a:gd name="T23" fmla="*/ 60 h 163"/>
                <a:gd name="T24" fmla="*/ 0 w 99"/>
                <a:gd name="T25" fmla="*/ 134 h 163"/>
                <a:gd name="T26" fmla="*/ 1 w 99"/>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163">
                  <a:moveTo>
                    <a:pt x="1" y="163"/>
                  </a:moveTo>
                  <a:lnTo>
                    <a:pt x="27" y="146"/>
                  </a:lnTo>
                  <a:lnTo>
                    <a:pt x="82" y="45"/>
                  </a:lnTo>
                  <a:lnTo>
                    <a:pt x="99" y="12"/>
                  </a:lnTo>
                  <a:lnTo>
                    <a:pt x="95" y="10"/>
                  </a:lnTo>
                  <a:lnTo>
                    <a:pt x="89" y="7"/>
                  </a:lnTo>
                  <a:lnTo>
                    <a:pt x="83" y="6"/>
                  </a:lnTo>
                  <a:lnTo>
                    <a:pt x="71" y="0"/>
                  </a:lnTo>
                  <a:lnTo>
                    <a:pt x="65" y="12"/>
                  </a:lnTo>
                  <a:lnTo>
                    <a:pt x="63" y="17"/>
                  </a:lnTo>
                  <a:lnTo>
                    <a:pt x="60" y="22"/>
                  </a:lnTo>
                  <a:lnTo>
                    <a:pt x="39" y="60"/>
                  </a:lnTo>
                  <a:lnTo>
                    <a:pt x="0" y="134"/>
                  </a:lnTo>
                  <a:lnTo>
                    <a:pt x="1" y="1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36">
              <a:extLst>
                <a:ext uri="{FF2B5EF4-FFF2-40B4-BE49-F238E27FC236}">
                  <a16:creationId xmlns:a16="http://schemas.microsoft.com/office/drawing/2014/main" id="{DFC8D7FE-73B6-4F44-93FD-007058111CC0}"/>
                </a:ext>
              </a:extLst>
            </p:cNvPr>
            <p:cNvSpPr>
              <a:spLocks/>
            </p:cNvSpPr>
            <p:nvPr/>
          </p:nvSpPr>
          <p:spPr bwMode="auto">
            <a:xfrm>
              <a:off x="1102" y="1535"/>
              <a:ext cx="39" cy="33"/>
            </a:xfrm>
            <a:custGeom>
              <a:avLst/>
              <a:gdLst>
                <a:gd name="T0" fmla="*/ 11 w 39"/>
                <a:gd name="T1" fmla="*/ 0 h 33"/>
                <a:gd name="T2" fmla="*/ 0 w 39"/>
                <a:gd name="T3" fmla="*/ 20 h 33"/>
                <a:gd name="T4" fmla="*/ 20 w 39"/>
                <a:gd name="T5" fmla="*/ 29 h 33"/>
                <a:gd name="T6" fmla="*/ 26 w 39"/>
                <a:gd name="T7" fmla="*/ 32 h 33"/>
                <a:gd name="T8" fmla="*/ 27 w 39"/>
                <a:gd name="T9" fmla="*/ 33 h 33"/>
                <a:gd name="T10" fmla="*/ 29 w 39"/>
                <a:gd name="T11" fmla="*/ 32 h 33"/>
                <a:gd name="T12" fmla="*/ 32 w 39"/>
                <a:gd name="T13" fmla="*/ 26 h 33"/>
                <a:gd name="T14" fmla="*/ 39 w 39"/>
                <a:gd name="T15" fmla="*/ 11 h 33"/>
                <a:gd name="T16" fmla="*/ 11 w 39"/>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3">
                  <a:moveTo>
                    <a:pt x="11" y="0"/>
                  </a:moveTo>
                  <a:lnTo>
                    <a:pt x="0" y="20"/>
                  </a:lnTo>
                  <a:lnTo>
                    <a:pt x="20" y="29"/>
                  </a:lnTo>
                  <a:lnTo>
                    <a:pt x="26" y="32"/>
                  </a:lnTo>
                  <a:lnTo>
                    <a:pt x="27" y="33"/>
                  </a:lnTo>
                  <a:lnTo>
                    <a:pt x="29" y="32"/>
                  </a:lnTo>
                  <a:lnTo>
                    <a:pt x="32" y="26"/>
                  </a:lnTo>
                  <a:lnTo>
                    <a:pt x="39" y="11"/>
                  </a:ln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37">
              <a:extLst>
                <a:ext uri="{FF2B5EF4-FFF2-40B4-BE49-F238E27FC236}">
                  <a16:creationId xmlns:a16="http://schemas.microsoft.com/office/drawing/2014/main" id="{0415DAE2-EAFB-4FAE-97D2-89136CDC7D6B}"/>
                </a:ext>
              </a:extLst>
            </p:cNvPr>
            <p:cNvSpPr>
              <a:spLocks noEditPoints="1"/>
            </p:cNvSpPr>
            <p:nvPr/>
          </p:nvSpPr>
          <p:spPr bwMode="auto">
            <a:xfrm>
              <a:off x="2635" y="2865"/>
              <a:ext cx="161" cy="159"/>
            </a:xfrm>
            <a:custGeom>
              <a:avLst/>
              <a:gdLst>
                <a:gd name="T0" fmla="*/ 74 w 110"/>
                <a:gd name="T1" fmla="*/ 0 h 109"/>
                <a:gd name="T2" fmla="*/ 79 w 110"/>
                <a:gd name="T3" fmla="*/ 0 h 109"/>
                <a:gd name="T4" fmla="*/ 96 w 110"/>
                <a:gd name="T5" fmla="*/ 43 h 109"/>
                <a:gd name="T6" fmla="*/ 65 w 110"/>
                <a:gd name="T7" fmla="*/ 48 h 109"/>
                <a:gd name="T8" fmla="*/ 58 w 110"/>
                <a:gd name="T9" fmla="*/ 54 h 109"/>
                <a:gd name="T10" fmla="*/ 38 w 110"/>
                <a:gd name="T11" fmla="*/ 75 h 109"/>
                <a:gd name="T12" fmla="*/ 47 w 110"/>
                <a:gd name="T13" fmla="*/ 85 h 109"/>
                <a:gd name="T14" fmla="*/ 43 w 110"/>
                <a:gd name="T15" fmla="*/ 90 h 109"/>
                <a:gd name="T16" fmla="*/ 38 w 110"/>
                <a:gd name="T17" fmla="*/ 94 h 109"/>
                <a:gd name="T18" fmla="*/ 28 w 110"/>
                <a:gd name="T19" fmla="*/ 85 h 109"/>
                <a:gd name="T20" fmla="*/ 23 w 110"/>
                <a:gd name="T21" fmla="*/ 90 h 109"/>
                <a:gd name="T22" fmla="*/ 31 w 110"/>
                <a:gd name="T23" fmla="*/ 100 h 109"/>
                <a:gd name="T24" fmla="*/ 28 w 110"/>
                <a:gd name="T25" fmla="*/ 105 h 109"/>
                <a:gd name="T26" fmla="*/ 23 w 110"/>
                <a:gd name="T27" fmla="*/ 109 h 109"/>
                <a:gd name="T28" fmla="*/ 15 w 110"/>
                <a:gd name="T29" fmla="*/ 103 h 109"/>
                <a:gd name="T30" fmla="*/ 12 w 110"/>
                <a:gd name="T31" fmla="*/ 100 h 109"/>
                <a:gd name="T32" fmla="*/ 8 w 110"/>
                <a:gd name="T33" fmla="*/ 103 h 109"/>
                <a:gd name="T34" fmla="*/ 0 w 110"/>
                <a:gd name="T35" fmla="*/ 96 h 109"/>
                <a:gd name="T36" fmla="*/ 0 w 110"/>
                <a:gd name="T37" fmla="*/ 94 h 109"/>
                <a:gd name="T38" fmla="*/ 8 w 110"/>
                <a:gd name="T39" fmla="*/ 84 h 109"/>
                <a:gd name="T40" fmla="*/ 55 w 110"/>
                <a:gd name="T41" fmla="*/ 37 h 109"/>
                <a:gd name="T42" fmla="*/ 52 w 110"/>
                <a:gd name="T43" fmla="*/ 28 h 109"/>
                <a:gd name="T44" fmla="*/ 74 w 110"/>
                <a:gd name="T45" fmla="*/ 0 h 109"/>
                <a:gd name="T46" fmla="*/ 66 w 110"/>
                <a:gd name="T47" fmla="*/ 26 h 109"/>
                <a:gd name="T48" fmla="*/ 87 w 110"/>
                <a:gd name="T49" fmla="*/ 30 h 109"/>
                <a:gd name="T50" fmla="*/ 75 w 110"/>
                <a:gd name="T51" fmla="*/ 15 h 109"/>
                <a:gd name="T52" fmla="*/ 66 w 110"/>
                <a:gd name="T53" fmla="*/ 2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109">
                  <a:moveTo>
                    <a:pt x="74" y="0"/>
                  </a:moveTo>
                  <a:cubicBezTo>
                    <a:pt x="76" y="0"/>
                    <a:pt x="78" y="0"/>
                    <a:pt x="79" y="0"/>
                  </a:cubicBezTo>
                  <a:cubicBezTo>
                    <a:pt x="100" y="1"/>
                    <a:pt x="110" y="27"/>
                    <a:pt x="96" y="43"/>
                  </a:cubicBezTo>
                  <a:cubicBezTo>
                    <a:pt x="90" y="49"/>
                    <a:pt x="76" y="54"/>
                    <a:pt x="65" y="48"/>
                  </a:cubicBezTo>
                  <a:cubicBezTo>
                    <a:pt x="63" y="50"/>
                    <a:pt x="61" y="52"/>
                    <a:pt x="58" y="54"/>
                  </a:cubicBezTo>
                  <a:cubicBezTo>
                    <a:pt x="52" y="61"/>
                    <a:pt x="45" y="68"/>
                    <a:pt x="38" y="75"/>
                  </a:cubicBezTo>
                  <a:cubicBezTo>
                    <a:pt x="39" y="78"/>
                    <a:pt x="47" y="80"/>
                    <a:pt x="47" y="85"/>
                  </a:cubicBezTo>
                  <a:cubicBezTo>
                    <a:pt x="47" y="87"/>
                    <a:pt x="43" y="90"/>
                    <a:pt x="43" y="90"/>
                  </a:cubicBezTo>
                  <a:cubicBezTo>
                    <a:pt x="43" y="90"/>
                    <a:pt x="40" y="94"/>
                    <a:pt x="38" y="94"/>
                  </a:cubicBezTo>
                  <a:cubicBezTo>
                    <a:pt x="34" y="94"/>
                    <a:pt x="31" y="86"/>
                    <a:pt x="28" y="85"/>
                  </a:cubicBezTo>
                  <a:cubicBezTo>
                    <a:pt x="26" y="86"/>
                    <a:pt x="25" y="88"/>
                    <a:pt x="23" y="90"/>
                  </a:cubicBezTo>
                  <a:cubicBezTo>
                    <a:pt x="24" y="93"/>
                    <a:pt x="31" y="96"/>
                    <a:pt x="31" y="100"/>
                  </a:cubicBezTo>
                  <a:cubicBezTo>
                    <a:pt x="31" y="103"/>
                    <a:pt x="28" y="105"/>
                    <a:pt x="28" y="105"/>
                  </a:cubicBezTo>
                  <a:cubicBezTo>
                    <a:pt x="28" y="105"/>
                    <a:pt x="25" y="109"/>
                    <a:pt x="23" y="109"/>
                  </a:cubicBezTo>
                  <a:cubicBezTo>
                    <a:pt x="19" y="109"/>
                    <a:pt x="15" y="103"/>
                    <a:pt x="15" y="103"/>
                  </a:cubicBezTo>
                  <a:cubicBezTo>
                    <a:pt x="12" y="100"/>
                    <a:pt x="12" y="100"/>
                    <a:pt x="12" y="100"/>
                  </a:cubicBezTo>
                  <a:cubicBezTo>
                    <a:pt x="12" y="100"/>
                    <a:pt x="9" y="102"/>
                    <a:pt x="8" y="103"/>
                  </a:cubicBezTo>
                  <a:cubicBezTo>
                    <a:pt x="3" y="103"/>
                    <a:pt x="1" y="100"/>
                    <a:pt x="0" y="96"/>
                  </a:cubicBezTo>
                  <a:cubicBezTo>
                    <a:pt x="0" y="96"/>
                    <a:pt x="0" y="95"/>
                    <a:pt x="0" y="94"/>
                  </a:cubicBezTo>
                  <a:cubicBezTo>
                    <a:pt x="1" y="90"/>
                    <a:pt x="5" y="87"/>
                    <a:pt x="8" y="84"/>
                  </a:cubicBezTo>
                  <a:cubicBezTo>
                    <a:pt x="23" y="69"/>
                    <a:pt x="40" y="52"/>
                    <a:pt x="55" y="37"/>
                  </a:cubicBezTo>
                  <a:cubicBezTo>
                    <a:pt x="53" y="34"/>
                    <a:pt x="52" y="31"/>
                    <a:pt x="52" y="28"/>
                  </a:cubicBezTo>
                  <a:cubicBezTo>
                    <a:pt x="50" y="12"/>
                    <a:pt x="61" y="2"/>
                    <a:pt x="74" y="0"/>
                  </a:cubicBezTo>
                  <a:close/>
                  <a:moveTo>
                    <a:pt x="66" y="26"/>
                  </a:moveTo>
                  <a:cubicBezTo>
                    <a:pt x="66" y="37"/>
                    <a:pt x="83" y="40"/>
                    <a:pt x="87" y="30"/>
                  </a:cubicBezTo>
                  <a:cubicBezTo>
                    <a:pt x="91" y="22"/>
                    <a:pt x="84" y="13"/>
                    <a:pt x="75" y="15"/>
                  </a:cubicBezTo>
                  <a:cubicBezTo>
                    <a:pt x="70" y="15"/>
                    <a:pt x="66" y="19"/>
                    <a:pt x="66"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38">
              <a:extLst>
                <a:ext uri="{FF2B5EF4-FFF2-40B4-BE49-F238E27FC236}">
                  <a16:creationId xmlns:a16="http://schemas.microsoft.com/office/drawing/2014/main" id="{C3187BEC-B483-461F-9BA4-3E07F9255573}"/>
                </a:ext>
              </a:extLst>
            </p:cNvPr>
            <p:cNvSpPr>
              <a:spLocks noEditPoints="1"/>
            </p:cNvSpPr>
            <p:nvPr/>
          </p:nvSpPr>
          <p:spPr bwMode="auto">
            <a:xfrm>
              <a:off x="793" y="2046"/>
              <a:ext cx="186" cy="146"/>
            </a:xfrm>
            <a:custGeom>
              <a:avLst/>
              <a:gdLst>
                <a:gd name="T0" fmla="*/ 110 w 127"/>
                <a:gd name="T1" fmla="*/ 8 h 100"/>
                <a:gd name="T2" fmla="*/ 107 w 127"/>
                <a:gd name="T3" fmla="*/ 7 h 100"/>
                <a:gd name="T4" fmla="*/ 57 w 127"/>
                <a:gd name="T5" fmla="*/ 0 h 100"/>
                <a:gd name="T6" fmla="*/ 19 w 127"/>
                <a:gd name="T7" fmla="*/ 14 h 100"/>
                <a:gd name="T8" fmla="*/ 18 w 127"/>
                <a:gd name="T9" fmla="*/ 15 h 100"/>
                <a:gd name="T10" fmla="*/ 17 w 127"/>
                <a:gd name="T11" fmla="*/ 15 h 100"/>
                <a:gd name="T12" fmla="*/ 1 w 127"/>
                <a:gd name="T13" fmla="*/ 38 h 100"/>
                <a:gd name="T14" fmla="*/ 3 w 127"/>
                <a:gd name="T15" fmla="*/ 43 h 100"/>
                <a:gd name="T16" fmla="*/ 17 w 127"/>
                <a:gd name="T17" fmla="*/ 81 h 100"/>
                <a:gd name="T18" fmla="*/ 71 w 127"/>
                <a:gd name="T19" fmla="*/ 100 h 100"/>
                <a:gd name="T20" fmla="*/ 72 w 127"/>
                <a:gd name="T21" fmla="*/ 100 h 100"/>
                <a:gd name="T22" fmla="*/ 73 w 127"/>
                <a:gd name="T23" fmla="*/ 100 h 100"/>
                <a:gd name="T24" fmla="*/ 73 w 127"/>
                <a:gd name="T25" fmla="*/ 100 h 100"/>
                <a:gd name="T26" fmla="*/ 112 w 127"/>
                <a:gd name="T27" fmla="*/ 77 h 100"/>
                <a:gd name="T28" fmla="*/ 125 w 127"/>
                <a:gd name="T29" fmla="*/ 35 h 100"/>
                <a:gd name="T30" fmla="*/ 126 w 127"/>
                <a:gd name="T31" fmla="*/ 31 h 100"/>
                <a:gd name="T32" fmla="*/ 21 w 127"/>
                <a:gd name="T33" fmla="*/ 21 h 100"/>
                <a:gd name="T34" fmla="*/ 53 w 127"/>
                <a:gd name="T35" fmla="*/ 49 h 100"/>
                <a:gd name="T36" fmla="*/ 69 w 127"/>
                <a:gd name="T37" fmla="*/ 93 h 100"/>
                <a:gd name="T38" fmla="*/ 23 w 127"/>
                <a:gd name="T39" fmla="*/ 48 h 100"/>
                <a:gd name="T40" fmla="*/ 55 w 127"/>
                <a:gd name="T41" fmla="*/ 56 h 100"/>
                <a:gd name="T42" fmla="*/ 69 w 127"/>
                <a:gd name="T43" fmla="*/ 37 h 100"/>
                <a:gd name="T44" fmla="*/ 71 w 127"/>
                <a:gd name="T45" fmla="*/ 23 h 100"/>
                <a:gd name="T46" fmla="*/ 59 w 127"/>
                <a:gd name="T47" fmla="*/ 6 h 100"/>
                <a:gd name="T48" fmla="*/ 71 w 127"/>
                <a:gd name="T49" fmla="*/ 23 h 100"/>
                <a:gd name="T50" fmla="*/ 75 w 127"/>
                <a:gd name="T51" fmla="*/ 41 h 100"/>
                <a:gd name="T52" fmla="*/ 83 w 127"/>
                <a:gd name="T53" fmla="*/ 55 h 100"/>
                <a:gd name="T54" fmla="*/ 85 w 127"/>
                <a:gd name="T55" fmla="*/ 55 h 100"/>
                <a:gd name="T56" fmla="*/ 106 w 127"/>
                <a:gd name="T57" fmla="*/ 75 h 100"/>
                <a:gd name="T58" fmla="*/ 75 w 127"/>
                <a:gd name="T59" fmla="*/ 92 h 100"/>
                <a:gd name="T60" fmla="*/ 76 w 127"/>
                <a:gd name="T61" fmla="*/ 28 h 100"/>
                <a:gd name="T62" fmla="*/ 119 w 127"/>
                <a:gd name="T63"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 h="100">
                  <a:moveTo>
                    <a:pt x="126" y="31"/>
                  </a:moveTo>
                  <a:cubicBezTo>
                    <a:pt x="110" y="8"/>
                    <a:pt x="110" y="8"/>
                    <a:pt x="110" y="8"/>
                  </a:cubicBezTo>
                  <a:cubicBezTo>
                    <a:pt x="110" y="7"/>
                    <a:pt x="109" y="7"/>
                    <a:pt x="107" y="7"/>
                  </a:cubicBezTo>
                  <a:cubicBezTo>
                    <a:pt x="107" y="7"/>
                    <a:pt x="107" y="7"/>
                    <a:pt x="107" y="7"/>
                  </a:cubicBezTo>
                  <a:cubicBezTo>
                    <a:pt x="59" y="0"/>
                    <a:pt x="59" y="0"/>
                    <a:pt x="59" y="0"/>
                  </a:cubicBezTo>
                  <a:cubicBezTo>
                    <a:pt x="58" y="0"/>
                    <a:pt x="58" y="0"/>
                    <a:pt x="57" y="0"/>
                  </a:cubicBezTo>
                  <a:cubicBezTo>
                    <a:pt x="19" y="14"/>
                    <a:pt x="19" y="14"/>
                    <a:pt x="19" y="14"/>
                  </a:cubicBezTo>
                  <a:cubicBezTo>
                    <a:pt x="19" y="14"/>
                    <a:pt x="19" y="14"/>
                    <a:pt x="19" y="14"/>
                  </a:cubicBezTo>
                  <a:cubicBezTo>
                    <a:pt x="18" y="14"/>
                    <a:pt x="18" y="14"/>
                    <a:pt x="18" y="14"/>
                  </a:cubicBezTo>
                  <a:cubicBezTo>
                    <a:pt x="18" y="14"/>
                    <a:pt x="18" y="14"/>
                    <a:pt x="18" y="15"/>
                  </a:cubicBezTo>
                  <a:cubicBezTo>
                    <a:pt x="18" y="15"/>
                    <a:pt x="18" y="15"/>
                    <a:pt x="18" y="15"/>
                  </a:cubicBezTo>
                  <a:cubicBezTo>
                    <a:pt x="17" y="15"/>
                    <a:pt x="17" y="15"/>
                    <a:pt x="17" y="15"/>
                  </a:cubicBezTo>
                  <a:cubicBezTo>
                    <a:pt x="17" y="15"/>
                    <a:pt x="17" y="15"/>
                    <a:pt x="17" y="15"/>
                  </a:cubicBezTo>
                  <a:cubicBezTo>
                    <a:pt x="1" y="38"/>
                    <a:pt x="1" y="38"/>
                    <a:pt x="1" y="38"/>
                  </a:cubicBezTo>
                  <a:cubicBezTo>
                    <a:pt x="0" y="39"/>
                    <a:pt x="0" y="40"/>
                    <a:pt x="0" y="41"/>
                  </a:cubicBezTo>
                  <a:cubicBezTo>
                    <a:pt x="1" y="42"/>
                    <a:pt x="1" y="42"/>
                    <a:pt x="3" y="43"/>
                  </a:cubicBezTo>
                  <a:cubicBezTo>
                    <a:pt x="17" y="46"/>
                    <a:pt x="17" y="46"/>
                    <a:pt x="17" y="46"/>
                  </a:cubicBezTo>
                  <a:cubicBezTo>
                    <a:pt x="17" y="81"/>
                    <a:pt x="17" y="81"/>
                    <a:pt x="17" y="81"/>
                  </a:cubicBezTo>
                  <a:cubicBezTo>
                    <a:pt x="17" y="83"/>
                    <a:pt x="18" y="84"/>
                    <a:pt x="19" y="84"/>
                  </a:cubicBezTo>
                  <a:cubicBezTo>
                    <a:pt x="71" y="100"/>
                    <a:pt x="71" y="100"/>
                    <a:pt x="71" y="100"/>
                  </a:cubicBezTo>
                  <a:cubicBezTo>
                    <a:pt x="71" y="100"/>
                    <a:pt x="71" y="100"/>
                    <a:pt x="71" y="100"/>
                  </a:cubicBezTo>
                  <a:cubicBezTo>
                    <a:pt x="71" y="100"/>
                    <a:pt x="72" y="100"/>
                    <a:pt x="72" y="100"/>
                  </a:cubicBezTo>
                  <a:cubicBezTo>
                    <a:pt x="72" y="100"/>
                    <a:pt x="72" y="100"/>
                    <a:pt x="72" y="100"/>
                  </a:cubicBezTo>
                  <a:cubicBezTo>
                    <a:pt x="72" y="100"/>
                    <a:pt x="72" y="100"/>
                    <a:pt x="73" y="100"/>
                  </a:cubicBezTo>
                  <a:cubicBezTo>
                    <a:pt x="73" y="100"/>
                    <a:pt x="73" y="100"/>
                    <a:pt x="73" y="100"/>
                  </a:cubicBezTo>
                  <a:cubicBezTo>
                    <a:pt x="73" y="100"/>
                    <a:pt x="73" y="100"/>
                    <a:pt x="73" y="100"/>
                  </a:cubicBezTo>
                  <a:cubicBezTo>
                    <a:pt x="111" y="79"/>
                    <a:pt x="111" y="79"/>
                    <a:pt x="111" y="79"/>
                  </a:cubicBezTo>
                  <a:cubicBezTo>
                    <a:pt x="112" y="79"/>
                    <a:pt x="112" y="78"/>
                    <a:pt x="112" y="77"/>
                  </a:cubicBezTo>
                  <a:cubicBezTo>
                    <a:pt x="112" y="42"/>
                    <a:pt x="112" y="42"/>
                    <a:pt x="112" y="42"/>
                  </a:cubicBezTo>
                  <a:cubicBezTo>
                    <a:pt x="125" y="35"/>
                    <a:pt x="125" y="35"/>
                    <a:pt x="125" y="35"/>
                  </a:cubicBezTo>
                  <a:cubicBezTo>
                    <a:pt x="126" y="35"/>
                    <a:pt x="126" y="34"/>
                    <a:pt x="127" y="33"/>
                  </a:cubicBezTo>
                  <a:cubicBezTo>
                    <a:pt x="127" y="32"/>
                    <a:pt x="127" y="31"/>
                    <a:pt x="126" y="31"/>
                  </a:cubicBezTo>
                  <a:close/>
                  <a:moveTo>
                    <a:pt x="9" y="38"/>
                  </a:moveTo>
                  <a:cubicBezTo>
                    <a:pt x="21" y="21"/>
                    <a:pt x="21" y="21"/>
                    <a:pt x="21" y="21"/>
                  </a:cubicBezTo>
                  <a:cubicBezTo>
                    <a:pt x="66" y="29"/>
                    <a:pt x="66" y="29"/>
                    <a:pt x="66" y="29"/>
                  </a:cubicBezTo>
                  <a:cubicBezTo>
                    <a:pt x="53" y="49"/>
                    <a:pt x="53" y="49"/>
                    <a:pt x="53" y="49"/>
                  </a:cubicBezTo>
                  <a:lnTo>
                    <a:pt x="9" y="38"/>
                  </a:lnTo>
                  <a:close/>
                  <a:moveTo>
                    <a:pt x="69" y="93"/>
                  </a:moveTo>
                  <a:cubicBezTo>
                    <a:pt x="23" y="79"/>
                    <a:pt x="23" y="79"/>
                    <a:pt x="23" y="79"/>
                  </a:cubicBezTo>
                  <a:cubicBezTo>
                    <a:pt x="23" y="48"/>
                    <a:pt x="23" y="48"/>
                    <a:pt x="23" y="48"/>
                  </a:cubicBezTo>
                  <a:cubicBezTo>
                    <a:pt x="54" y="56"/>
                    <a:pt x="54" y="56"/>
                    <a:pt x="54" y="56"/>
                  </a:cubicBezTo>
                  <a:cubicBezTo>
                    <a:pt x="54" y="56"/>
                    <a:pt x="54" y="56"/>
                    <a:pt x="55" y="56"/>
                  </a:cubicBezTo>
                  <a:cubicBezTo>
                    <a:pt x="56" y="56"/>
                    <a:pt x="57" y="55"/>
                    <a:pt x="57" y="55"/>
                  </a:cubicBezTo>
                  <a:cubicBezTo>
                    <a:pt x="69" y="37"/>
                    <a:pt x="69" y="37"/>
                    <a:pt x="69" y="37"/>
                  </a:cubicBezTo>
                  <a:lnTo>
                    <a:pt x="69" y="93"/>
                  </a:lnTo>
                  <a:close/>
                  <a:moveTo>
                    <a:pt x="71" y="23"/>
                  </a:moveTo>
                  <a:cubicBezTo>
                    <a:pt x="32" y="16"/>
                    <a:pt x="32" y="16"/>
                    <a:pt x="32" y="16"/>
                  </a:cubicBezTo>
                  <a:cubicBezTo>
                    <a:pt x="59" y="6"/>
                    <a:pt x="59" y="6"/>
                    <a:pt x="59" y="6"/>
                  </a:cubicBezTo>
                  <a:cubicBezTo>
                    <a:pt x="96" y="12"/>
                    <a:pt x="96" y="12"/>
                    <a:pt x="96" y="12"/>
                  </a:cubicBezTo>
                  <a:lnTo>
                    <a:pt x="71" y="23"/>
                  </a:lnTo>
                  <a:close/>
                  <a:moveTo>
                    <a:pt x="75" y="92"/>
                  </a:moveTo>
                  <a:cubicBezTo>
                    <a:pt x="75" y="41"/>
                    <a:pt x="75" y="41"/>
                    <a:pt x="75" y="41"/>
                  </a:cubicBezTo>
                  <a:cubicBezTo>
                    <a:pt x="81" y="53"/>
                    <a:pt x="81" y="53"/>
                    <a:pt x="81" y="53"/>
                  </a:cubicBezTo>
                  <a:cubicBezTo>
                    <a:pt x="81" y="54"/>
                    <a:pt x="82" y="54"/>
                    <a:pt x="83" y="55"/>
                  </a:cubicBezTo>
                  <a:cubicBezTo>
                    <a:pt x="83" y="55"/>
                    <a:pt x="83" y="55"/>
                    <a:pt x="84" y="55"/>
                  </a:cubicBezTo>
                  <a:cubicBezTo>
                    <a:pt x="84" y="55"/>
                    <a:pt x="85" y="55"/>
                    <a:pt x="85" y="55"/>
                  </a:cubicBezTo>
                  <a:cubicBezTo>
                    <a:pt x="106" y="45"/>
                    <a:pt x="106" y="45"/>
                    <a:pt x="106" y="45"/>
                  </a:cubicBezTo>
                  <a:cubicBezTo>
                    <a:pt x="106" y="75"/>
                    <a:pt x="106" y="75"/>
                    <a:pt x="106" y="75"/>
                  </a:cubicBezTo>
                  <a:cubicBezTo>
                    <a:pt x="106" y="75"/>
                    <a:pt x="106" y="75"/>
                    <a:pt x="106" y="75"/>
                  </a:cubicBezTo>
                  <a:lnTo>
                    <a:pt x="75" y="92"/>
                  </a:lnTo>
                  <a:close/>
                  <a:moveTo>
                    <a:pt x="85" y="47"/>
                  </a:moveTo>
                  <a:cubicBezTo>
                    <a:pt x="76" y="28"/>
                    <a:pt x="76" y="28"/>
                    <a:pt x="76" y="28"/>
                  </a:cubicBezTo>
                  <a:cubicBezTo>
                    <a:pt x="107" y="14"/>
                    <a:pt x="107" y="14"/>
                    <a:pt x="107" y="14"/>
                  </a:cubicBezTo>
                  <a:cubicBezTo>
                    <a:pt x="119" y="31"/>
                    <a:pt x="119" y="31"/>
                    <a:pt x="119" y="31"/>
                  </a:cubicBezTo>
                  <a:lnTo>
                    <a:pt x="85"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Oval 139">
              <a:extLst>
                <a:ext uri="{FF2B5EF4-FFF2-40B4-BE49-F238E27FC236}">
                  <a16:creationId xmlns:a16="http://schemas.microsoft.com/office/drawing/2014/main" id="{3252C5BF-5960-4AA4-B1A3-F9C63F8AF8CE}"/>
                </a:ext>
              </a:extLst>
            </p:cNvPr>
            <p:cNvSpPr>
              <a:spLocks noChangeArrowheads="1"/>
            </p:cNvSpPr>
            <p:nvPr/>
          </p:nvSpPr>
          <p:spPr bwMode="auto">
            <a:xfrm>
              <a:off x="1343" y="1273"/>
              <a:ext cx="124" cy="1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140">
              <a:extLst>
                <a:ext uri="{FF2B5EF4-FFF2-40B4-BE49-F238E27FC236}">
                  <a16:creationId xmlns:a16="http://schemas.microsoft.com/office/drawing/2014/main" id="{364EE3BD-3D63-4BF2-985E-D18CA9FD0189}"/>
                </a:ext>
              </a:extLst>
            </p:cNvPr>
            <p:cNvSpPr>
              <a:spLocks noChangeArrowheads="1"/>
            </p:cNvSpPr>
            <p:nvPr/>
          </p:nvSpPr>
          <p:spPr bwMode="auto">
            <a:xfrm>
              <a:off x="1397" y="1243"/>
              <a:ext cx="16" cy="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141">
              <a:extLst>
                <a:ext uri="{FF2B5EF4-FFF2-40B4-BE49-F238E27FC236}">
                  <a16:creationId xmlns:a16="http://schemas.microsoft.com/office/drawing/2014/main" id="{276271FF-9B9C-45F6-8D2D-5C00FDCFCAE9}"/>
                </a:ext>
              </a:extLst>
            </p:cNvPr>
            <p:cNvSpPr>
              <a:spLocks noChangeArrowheads="1"/>
            </p:cNvSpPr>
            <p:nvPr/>
          </p:nvSpPr>
          <p:spPr bwMode="auto">
            <a:xfrm>
              <a:off x="1476" y="1329"/>
              <a:ext cx="23"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142">
              <a:extLst>
                <a:ext uri="{FF2B5EF4-FFF2-40B4-BE49-F238E27FC236}">
                  <a16:creationId xmlns:a16="http://schemas.microsoft.com/office/drawing/2014/main" id="{824CE8D1-B139-42C2-B7DB-3E8A9A8DD1A4}"/>
                </a:ext>
              </a:extLst>
            </p:cNvPr>
            <p:cNvSpPr>
              <a:spLocks noChangeArrowheads="1"/>
            </p:cNvSpPr>
            <p:nvPr/>
          </p:nvSpPr>
          <p:spPr bwMode="auto">
            <a:xfrm>
              <a:off x="1397" y="1408"/>
              <a:ext cx="16"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143">
              <a:extLst>
                <a:ext uri="{FF2B5EF4-FFF2-40B4-BE49-F238E27FC236}">
                  <a16:creationId xmlns:a16="http://schemas.microsoft.com/office/drawing/2014/main" id="{94987C2D-32BD-437D-A152-E04A30C14161}"/>
                </a:ext>
              </a:extLst>
            </p:cNvPr>
            <p:cNvSpPr>
              <a:spLocks noChangeArrowheads="1"/>
            </p:cNvSpPr>
            <p:nvPr/>
          </p:nvSpPr>
          <p:spPr bwMode="auto">
            <a:xfrm>
              <a:off x="1311" y="1329"/>
              <a:ext cx="23"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44">
              <a:extLst>
                <a:ext uri="{FF2B5EF4-FFF2-40B4-BE49-F238E27FC236}">
                  <a16:creationId xmlns:a16="http://schemas.microsoft.com/office/drawing/2014/main" id="{D0F2A91B-37B1-4F32-9D24-A60738D3BF80}"/>
                </a:ext>
              </a:extLst>
            </p:cNvPr>
            <p:cNvSpPr>
              <a:spLocks/>
            </p:cNvSpPr>
            <p:nvPr/>
          </p:nvSpPr>
          <p:spPr bwMode="auto">
            <a:xfrm>
              <a:off x="1450" y="1264"/>
              <a:ext cx="27" cy="27"/>
            </a:xfrm>
            <a:custGeom>
              <a:avLst/>
              <a:gdLst>
                <a:gd name="T0" fmla="*/ 27 w 27"/>
                <a:gd name="T1" fmla="*/ 12 h 27"/>
                <a:gd name="T2" fmla="*/ 11 w 27"/>
                <a:gd name="T3" fmla="*/ 27 h 27"/>
                <a:gd name="T4" fmla="*/ 0 w 27"/>
                <a:gd name="T5" fmla="*/ 17 h 27"/>
                <a:gd name="T6" fmla="*/ 16 w 27"/>
                <a:gd name="T7" fmla="*/ 0 h 27"/>
                <a:gd name="T8" fmla="*/ 27 w 27"/>
                <a:gd name="T9" fmla="*/ 12 h 27"/>
              </a:gdLst>
              <a:ahLst/>
              <a:cxnLst>
                <a:cxn ang="0">
                  <a:pos x="T0" y="T1"/>
                </a:cxn>
                <a:cxn ang="0">
                  <a:pos x="T2" y="T3"/>
                </a:cxn>
                <a:cxn ang="0">
                  <a:pos x="T4" y="T5"/>
                </a:cxn>
                <a:cxn ang="0">
                  <a:pos x="T6" y="T7"/>
                </a:cxn>
                <a:cxn ang="0">
                  <a:pos x="T8" y="T9"/>
                </a:cxn>
              </a:cxnLst>
              <a:rect l="0" t="0" r="r" b="b"/>
              <a:pathLst>
                <a:path w="27" h="27">
                  <a:moveTo>
                    <a:pt x="27" y="12"/>
                  </a:moveTo>
                  <a:lnTo>
                    <a:pt x="11" y="27"/>
                  </a:lnTo>
                  <a:lnTo>
                    <a:pt x="0" y="17"/>
                  </a:lnTo>
                  <a:lnTo>
                    <a:pt x="16" y="0"/>
                  </a:lnTo>
                  <a:lnTo>
                    <a:pt x="2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145">
              <a:extLst>
                <a:ext uri="{FF2B5EF4-FFF2-40B4-BE49-F238E27FC236}">
                  <a16:creationId xmlns:a16="http://schemas.microsoft.com/office/drawing/2014/main" id="{FFA6CB40-09CA-4D9A-9E3C-3F7A7A4124AE}"/>
                </a:ext>
              </a:extLst>
            </p:cNvPr>
            <p:cNvSpPr>
              <a:spLocks/>
            </p:cNvSpPr>
            <p:nvPr/>
          </p:nvSpPr>
          <p:spPr bwMode="auto">
            <a:xfrm>
              <a:off x="1450" y="1381"/>
              <a:ext cx="27" cy="27"/>
            </a:xfrm>
            <a:custGeom>
              <a:avLst/>
              <a:gdLst>
                <a:gd name="T0" fmla="*/ 11 w 27"/>
                <a:gd name="T1" fmla="*/ 0 h 27"/>
                <a:gd name="T2" fmla="*/ 27 w 27"/>
                <a:gd name="T3" fmla="*/ 15 h 27"/>
                <a:gd name="T4" fmla="*/ 16 w 27"/>
                <a:gd name="T5" fmla="*/ 27 h 27"/>
                <a:gd name="T6" fmla="*/ 0 w 27"/>
                <a:gd name="T7" fmla="*/ 11 h 27"/>
                <a:gd name="T8" fmla="*/ 11 w 27"/>
                <a:gd name="T9" fmla="*/ 0 h 27"/>
              </a:gdLst>
              <a:ahLst/>
              <a:cxnLst>
                <a:cxn ang="0">
                  <a:pos x="T0" y="T1"/>
                </a:cxn>
                <a:cxn ang="0">
                  <a:pos x="T2" y="T3"/>
                </a:cxn>
                <a:cxn ang="0">
                  <a:pos x="T4" y="T5"/>
                </a:cxn>
                <a:cxn ang="0">
                  <a:pos x="T6" y="T7"/>
                </a:cxn>
                <a:cxn ang="0">
                  <a:pos x="T8" y="T9"/>
                </a:cxn>
              </a:cxnLst>
              <a:rect l="0" t="0" r="r" b="b"/>
              <a:pathLst>
                <a:path w="27" h="27">
                  <a:moveTo>
                    <a:pt x="11" y="0"/>
                  </a:moveTo>
                  <a:lnTo>
                    <a:pt x="27" y="15"/>
                  </a:lnTo>
                  <a:lnTo>
                    <a:pt x="16" y="27"/>
                  </a:lnTo>
                  <a:lnTo>
                    <a:pt x="0" y="11"/>
                  </a:ln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46">
              <a:extLst>
                <a:ext uri="{FF2B5EF4-FFF2-40B4-BE49-F238E27FC236}">
                  <a16:creationId xmlns:a16="http://schemas.microsoft.com/office/drawing/2014/main" id="{08DCEADB-742B-470D-90DD-E00469513FD7}"/>
                </a:ext>
              </a:extLst>
            </p:cNvPr>
            <p:cNvSpPr>
              <a:spLocks/>
            </p:cNvSpPr>
            <p:nvPr/>
          </p:nvSpPr>
          <p:spPr bwMode="auto">
            <a:xfrm>
              <a:off x="1333" y="1381"/>
              <a:ext cx="27" cy="27"/>
            </a:xfrm>
            <a:custGeom>
              <a:avLst/>
              <a:gdLst>
                <a:gd name="T0" fmla="*/ 16 w 27"/>
                <a:gd name="T1" fmla="*/ 0 h 27"/>
                <a:gd name="T2" fmla="*/ 27 w 27"/>
                <a:gd name="T3" fmla="*/ 11 h 27"/>
                <a:gd name="T4" fmla="*/ 11 w 27"/>
                <a:gd name="T5" fmla="*/ 27 h 27"/>
                <a:gd name="T6" fmla="*/ 0 w 27"/>
                <a:gd name="T7" fmla="*/ 15 h 27"/>
                <a:gd name="T8" fmla="*/ 16 w 27"/>
                <a:gd name="T9" fmla="*/ 0 h 27"/>
              </a:gdLst>
              <a:ahLst/>
              <a:cxnLst>
                <a:cxn ang="0">
                  <a:pos x="T0" y="T1"/>
                </a:cxn>
                <a:cxn ang="0">
                  <a:pos x="T2" y="T3"/>
                </a:cxn>
                <a:cxn ang="0">
                  <a:pos x="T4" y="T5"/>
                </a:cxn>
                <a:cxn ang="0">
                  <a:pos x="T6" y="T7"/>
                </a:cxn>
                <a:cxn ang="0">
                  <a:pos x="T8" y="T9"/>
                </a:cxn>
              </a:cxnLst>
              <a:rect l="0" t="0" r="r" b="b"/>
              <a:pathLst>
                <a:path w="27" h="27">
                  <a:moveTo>
                    <a:pt x="16" y="0"/>
                  </a:moveTo>
                  <a:lnTo>
                    <a:pt x="27" y="11"/>
                  </a:lnTo>
                  <a:lnTo>
                    <a:pt x="11" y="27"/>
                  </a:lnTo>
                  <a:lnTo>
                    <a:pt x="0" y="15"/>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47">
              <a:extLst>
                <a:ext uri="{FF2B5EF4-FFF2-40B4-BE49-F238E27FC236}">
                  <a16:creationId xmlns:a16="http://schemas.microsoft.com/office/drawing/2014/main" id="{BCCE9591-9B1B-415C-AACA-3A2C4714BE5C}"/>
                </a:ext>
              </a:extLst>
            </p:cNvPr>
            <p:cNvSpPr>
              <a:spLocks/>
            </p:cNvSpPr>
            <p:nvPr/>
          </p:nvSpPr>
          <p:spPr bwMode="auto">
            <a:xfrm>
              <a:off x="1333" y="1264"/>
              <a:ext cx="27" cy="27"/>
            </a:xfrm>
            <a:custGeom>
              <a:avLst/>
              <a:gdLst>
                <a:gd name="T0" fmla="*/ 27 w 27"/>
                <a:gd name="T1" fmla="*/ 17 h 27"/>
                <a:gd name="T2" fmla="*/ 16 w 27"/>
                <a:gd name="T3" fmla="*/ 27 h 27"/>
                <a:gd name="T4" fmla="*/ 0 w 27"/>
                <a:gd name="T5" fmla="*/ 12 h 27"/>
                <a:gd name="T6" fmla="*/ 11 w 27"/>
                <a:gd name="T7" fmla="*/ 0 h 27"/>
                <a:gd name="T8" fmla="*/ 27 w 27"/>
                <a:gd name="T9" fmla="*/ 17 h 27"/>
              </a:gdLst>
              <a:ahLst/>
              <a:cxnLst>
                <a:cxn ang="0">
                  <a:pos x="T0" y="T1"/>
                </a:cxn>
                <a:cxn ang="0">
                  <a:pos x="T2" y="T3"/>
                </a:cxn>
                <a:cxn ang="0">
                  <a:pos x="T4" y="T5"/>
                </a:cxn>
                <a:cxn ang="0">
                  <a:pos x="T6" y="T7"/>
                </a:cxn>
                <a:cxn ang="0">
                  <a:pos x="T8" y="T9"/>
                </a:cxn>
              </a:cxnLst>
              <a:rect l="0" t="0" r="r" b="b"/>
              <a:pathLst>
                <a:path w="27" h="27">
                  <a:moveTo>
                    <a:pt x="27" y="17"/>
                  </a:moveTo>
                  <a:lnTo>
                    <a:pt x="16" y="27"/>
                  </a:lnTo>
                  <a:lnTo>
                    <a:pt x="0" y="12"/>
                  </a:lnTo>
                  <a:lnTo>
                    <a:pt x="11" y="0"/>
                  </a:lnTo>
                  <a:lnTo>
                    <a:pt x="2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148">
              <a:extLst>
                <a:ext uri="{FF2B5EF4-FFF2-40B4-BE49-F238E27FC236}">
                  <a16:creationId xmlns:a16="http://schemas.microsoft.com/office/drawing/2014/main" id="{577DBA9E-8681-448E-8988-92CEBC84B226}"/>
                </a:ext>
              </a:extLst>
            </p:cNvPr>
            <p:cNvSpPr>
              <a:spLocks/>
            </p:cNvSpPr>
            <p:nvPr/>
          </p:nvSpPr>
          <p:spPr bwMode="auto">
            <a:xfrm>
              <a:off x="1425" y="1247"/>
              <a:ext cx="23" cy="26"/>
            </a:xfrm>
            <a:custGeom>
              <a:avLst/>
              <a:gdLst>
                <a:gd name="T0" fmla="*/ 23 w 23"/>
                <a:gd name="T1" fmla="*/ 6 h 26"/>
                <a:gd name="T2" fmla="*/ 14 w 23"/>
                <a:gd name="T3" fmla="*/ 26 h 26"/>
                <a:gd name="T4" fmla="*/ 0 w 23"/>
                <a:gd name="T5" fmla="*/ 20 h 26"/>
                <a:gd name="T6" fmla="*/ 8 w 23"/>
                <a:gd name="T7" fmla="*/ 0 h 26"/>
                <a:gd name="T8" fmla="*/ 23 w 23"/>
                <a:gd name="T9" fmla="*/ 6 h 26"/>
              </a:gdLst>
              <a:ahLst/>
              <a:cxnLst>
                <a:cxn ang="0">
                  <a:pos x="T0" y="T1"/>
                </a:cxn>
                <a:cxn ang="0">
                  <a:pos x="T2" y="T3"/>
                </a:cxn>
                <a:cxn ang="0">
                  <a:pos x="T4" y="T5"/>
                </a:cxn>
                <a:cxn ang="0">
                  <a:pos x="T6" y="T7"/>
                </a:cxn>
                <a:cxn ang="0">
                  <a:pos x="T8" y="T9"/>
                </a:cxn>
              </a:cxnLst>
              <a:rect l="0" t="0" r="r" b="b"/>
              <a:pathLst>
                <a:path w="23" h="26">
                  <a:moveTo>
                    <a:pt x="23" y="6"/>
                  </a:moveTo>
                  <a:lnTo>
                    <a:pt x="14" y="26"/>
                  </a:lnTo>
                  <a:lnTo>
                    <a:pt x="0" y="20"/>
                  </a:lnTo>
                  <a:lnTo>
                    <a:pt x="8" y="0"/>
                  </a:lnTo>
                  <a:lnTo>
                    <a:pt x="2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149">
              <a:extLst>
                <a:ext uri="{FF2B5EF4-FFF2-40B4-BE49-F238E27FC236}">
                  <a16:creationId xmlns:a16="http://schemas.microsoft.com/office/drawing/2014/main" id="{0ED2C235-A981-4CEF-9C54-AE865F3575C7}"/>
                </a:ext>
              </a:extLst>
            </p:cNvPr>
            <p:cNvSpPr>
              <a:spLocks/>
            </p:cNvSpPr>
            <p:nvPr/>
          </p:nvSpPr>
          <p:spPr bwMode="auto">
            <a:xfrm>
              <a:off x="1469" y="1355"/>
              <a:ext cx="26" cy="23"/>
            </a:xfrm>
            <a:custGeom>
              <a:avLst/>
              <a:gdLst>
                <a:gd name="T0" fmla="*/ 5 w 26"/>
                <a:gd name="T1" fmla="*/ 0 h 23"/>
                <a:gd name="T2" fmla="*/ 26 w 26"/>
                <a:gd name="T3" fmla="*/ 9 h 23"/>
                <a:gd name="T4" fmla="*/ 20 w 26"/>
                <a:gd name="T5" fmla="*/ 23 h 23"/>
                <a:gd name="T6" fmla="*/ 0 w 26"/>
                <a:gd name="T7" fmla="*/ 16 h 23"/>
                <a:gd name="T8" fmla="*/ 5 w 26"/>
                <a:gd name="T9" fmla="*/ 0 h 23"/>
              </a:gdLst>
              <a:ahLst/>
              <a:cxnLst>
                <a:cxn ang="0">
                  <a:pos x="T0" y="T1"/>
                </a:cxn>
                <a:cxn ang="0">
                  <a:pos x="T2" y="T3"/>
                </a:cxn>
                <a:cxn ang="0">
                  <a:pos x="T4" y="T5"/>
                </a:cxn>
                <a:cxn ang="0">
                  <a:pos x="T6" y="T7"/>
                </a:cxn>
                <a:cxn ang="0">
                  <a:pos x="T8" y="T9"/>
                </a:cxn>
              </a:cxnLst>
              <a:rect l="0" t="0" r="r" b="b"/>
              <a:pathLst>
                <a:path w="26" h="23">
                  <a:moveTo>
                    <a:pt x="5" y="0"/>
                  </a:moveTo>
                  <a:lnTo>
                    <a:pt x="26" y="9"/>
                  </a:lnTo>
                  <a:lnTo>
                    <a:pt x="20" y="23"/>
                  </a:lnTo>
                  <a:lnTo>
                    <a:pt x="0" y="16"/>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150">
              <a:extLst>
                <a:ext uri="{FF2B5EF4-FFF2-40B4-BE49-F238E27FC236}">
                  <a16:creationId xmlns:a16="http://schemas.microsoft.com/office/drawing/2014/main" id="{02F1978F-5E0A-4F3F-8379-B4039ADE0AE2}"/>
                </a:ext>
              </a:extLst>
            </p:cNvPr>
            <p:cNvSpPr>
              <a:spLocks/>
            </p:cNvSpPr>
            <p:nvPr/>
          </p:nvSpPr>
          <p:spPr bwMode="auto">
            <a:xfrm>
              <a:off x="1362" y="1399"/>
              <a:ext cx="23" cy="26"/>
            </a:xfrm>
            <a:custGeom>
              <a:avLst/>
              <a:gdLst>
                <a:gd name="T0" fmla="*/ 23 w 23"/>
                <a:gd name="T1" fmla="*/ 6 h 26"/>
                <a:gd name="T2" fmla="*/ 14 w 23"/>
                <a:gd name="T3" fmla="*/ 26 h 26"/>
                <a:gd name="T4" fmla="*/ 0 w 23"/>
                <a:gd name="T5" fmla="*/ 20 h 26"/>
                <a:gd name="T6" fmla="*/ 9 w 23"/>
                <a:gd name="T7" fmla="*/ 0 h 26"/>
                <a:gd name="T8" fmla="*/ 23 w 23"/>
                <a:gd name="T9" fmla="*/ 6 h 26"/>
              </a:gdLst>
              <a:ahLst/>
              <a:cxnLst>
                <a:cxn ang="0">
                  <a:pos x="T0" y="T1"/>
                </a:cxn>
                <a:cxn ang="0">
                  <a:pos x="T2" y="T3"/>
                </a:cxn>
                <a:cxn ang="0">
                  <a:pos x="T4" y="T5"/>
                </a:cxn>
                <a:cxn ang="0">
                  <a:pos x="T6" y="T7"/>
                </a:cxn>
                <a:cxn ang="0">
                  <a:pos x="T8" y="T9"/>
                </a:cxn>
              </a:cxnLst>
              <a:rect l="0" t="0" r="r" b="b"/>
              <a:pathLst>
                <a:path w="23" h="26">
                  <a:moveTo>
                    <a:pt x="23" y="6"/>
                  </a:moveTo>
                  <a:lnTo>
                    <a:pt x="14" y="26"/>
                  </a:lnTo>
                  <a:lnTo>
                    <a:pt x="0" y="20"/>
                  </a:lnTo>
                  <a:lnTo>
                    <a:pt x="9" y="0"/>
                  </a:lnTo>
                  <a:lnTo>
                    <a:pt x="2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151">
              <a:extLst>
                <a:ext uri="{FF2B5EF4-FFF2-40B4-BE49-F238E27FC236}">
                  <a16:creationId xmlns:a16="http://schemas.microsoft.com/office/drawing/2014/main" id="{BF7A198A-5C8A-4733-9ED3-789D8CA8F4EF}"/>
                </a:ext>
              </a:extLst>
            </p:cNvPr>
            <p:cNvSpPr>
              <a:spLocks/>
            </p:cNvSpPr>
            <p:nvPr/>
          </p:nvSpPr>
          <p:spPr bwMode="auto">
            <a:xfrm>
              <a:off x="1315" y="1294"/>
              <a:ext cx="26" cy="22"/>
            </a:xfrm>
            <a:custGeom>
              <a:avLst/>
              <a:gdLst>
                <a:gd name="T0" fmla="*/ 21 w 26"/>
                <a:gd name="T1" fmla="*/ 22 h 22"/>
                <a:gd name="T2" fmla="*/ 0 w 26"/>
                <a:gd name="T3" fmla="*/ 14 h 22"/>
                <a:gd name="T4" fmla="*/ 6 w 26"/>
                <a:gd name="T5" fmla="*/ 0 h 22"/>
                <a:gd name="T6" fmla="*/ 26 w 26"/>
                <a:gd name="T7" fmla="*/ 7 h 22"/>
                <a:gd name="T8" fmla="*/ 21 w 26"/>
                <a:gd name="T9" fmla="*/ 22 h 22"/>
              </a:gdLst>
              <a:ahLst/>
              <a:cxnLst>
                <a:cxn ang="0">
                  <a:pos x="T0" y="T1"/>
                </a:cxn>
                <a:cxn ang="0">
                  <a:pos x="T2" y="T3"/>
                </a:cxn>
                <a:cxn ang="0">
                  <a:pos x="T4" y="T5"/>
                </a:cxn>
                <a:cxn ang="0">
                  <a:pos x="T6" y="T7"/>
                </a:cxn>
                <a:cxn ang="0">
                  <a:pos x="T8" y="T9"/>
                </a:cxn>
              </a:cxnLst>
              <a:rect l="0" t="0" r="r" b="b"/>
              <a:pathLst>
                <a:path w="26" h="22">
                  <a:moveTo>
                    <a:pt x="21" y="22"/>
                  </a:moveTo>
                  <a:lnTo>
                    <a:pt x="0" y="14"/>
                  </a:lnTo>
                  <a:lnTo>
                    <a:pt x="6" y="0"/>
                  </a:lnTo>
                  <a:lnTo>
                    <a:pt x="26" y="7"/>
                  </a:lnTo>
                  <a:lnTo>
                    <a:pt x="21"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152">
              <a:extLst>
                <a:ext uri="{FF2B5EF4-FFF2-40B4-BE49-F238E27FC236}">
                  <a16:creationId xmlns:a16="http://schemas.microsoft.com/office/drawing/2014/main" id="{0329CCDF-46EB-4DE2-86E1-E83B2B7203D5}"/>
                </a:ext>
              </a:extLst>
            </p:cNvPr>
            <p:cNvSpPr>
              <a:spLocks/>
            </p:cNvSpPr>
            <p:nvPr/>
          </p:nvSpPr>
          <p:spPr bwMode="auto">
            <a:xfrm>
              <a:off x="1467" y="1292"/>
              <a:ext cx="28" cy="24"/>
            </a:xfrm>
            <a:custGeom>
              <a:avLst/>
              <a:gdLst>
                <a:gd name="T0" fmla="*/ 0 w 28"/>
                <a:gd name="T1" fmla="*/ 9 h 24"/>
                <a:gd name="T2" fmla="*/ 21 w 28"/>
                <a:gd name="T3" fmla="*/ 0 h 24"/>
                <a:gd name="T4" fmla="*/ 28 w 28"/>
                <a:gd name="T5" fmla="*/ 15 h 24"/>
                <a:gd name="T6" fmla="*/ 7 w 28"/>
                <a:gd name="T7" fmla="*/ 24 h 24"/>
                <a:gd name="T8" fmla="*/ 0 w 28"/>
                <a:gd name="T9" fmla="*/ 9 h 24"/>
              </a:gdLst>
              <a:ahLst/>
              <a:cxnLst>
                <a:cxn ang="0">
                  <a:pos x="T0" y="T1"/>
                </a:cxn>
                <a:cxn ang="0">
                  <a:pos x="T2" y="T3"/>
                </a:cxn>
                <a:cxn ang="0">
                  <a:pos x="T4" y="T5"/>
                </a:cxn>
                <a:cxn ang="0">
                  <a:pos x="T6" y="T7"/>
                </a:cxn>
                <a:cxn ang="0">
                  <a:pos x="T8" y="T9"/>
                </a:cxn>
              </a:cxnLst>
              <a:rect l="0" t="0" r="r" b="b"/>
              <a:pathLst>
                <a:path w="28" h="24">
                  <a:moveTo>
                    <a:pt x="0" y="9"/>
                  </a:moveTo>
                  <a:lnTo>
                    <a:pt x="21" y="0"/>
                  </a:lnTo>
                  <a:lnTo>
                    <a:pt x="28" y="15"/>
                  </a:lnTo>
                  <a:lnTo>
                    <a:pt x="7" y="24"/>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153">
              <a:extLst>
                <a:ext uri="{FF2B5EF4-FFF2-40B4-BE49-F238E27FC236}">
                  <a16:creationId xmlns:a16="http://schemas.microsoft.com/office/drawing/2014/main" id="{C8831946-37F3-4ACC-AC1D-F23F002F886C}"/>
                </a:ext>
              </a:extLst>
            </p:cNvPr>
            <p:cNvSpPr>
              <a:spLocks/>
            </p:cNvSpPr>
            <p:nvPr/>
          </p:nvSpPr>
          <p:spPr bwMode="auto">
            <a:xfrm>
              <a:off x="1425" y="1399"/>
              <a:ext cx="23" cy="26"/>
            </a:xfrm>
            <a:custGeom>
              <a:avLst/>
              <a:gdLst>
                <a:gd name="T0" fmla="*/ 23 w 23"/>
                <a:gd name="T1" fmla="*/ 20 h 26"/>
                <a:gd name="T2" fmla="*/ 8 w 23"/>
                <a:gd name="T3" fmla="*/ 26 h 26"/>
                <a:gd name="T4" fmla="*/ 0 w 23"/>
                <a:gd name="T5" fmla="*/ 6 h 26"/>
                <a:gd name="T6" fmla="*/ 14 w 23"/>
                <a:gd name="T7" fmla="*/ 0 h 26"/>
                <a:gd name="T8" fmla="*/ 23 w 23"/>
                <a:gd name="T9" fmla="*/ 20 h 26"/>
              </a:gdLst>
              <a:ahLst/>
              <a:cxnLst>
                <a:cxn ang="0">
                  <a:pos x="T0" y="T1"/>
                </a:cxn>
                <a:cxn ang="0">
                  <a:pos x="T2" y="T3"/>
                </a:cxn>
                <a:cxn ang="0">
                  <a:pos x="T4" y="T5"/>
                </a:cxn>
                <a:cxn ang="0">
                  <a:pos x="T6" y="T7"/>
                </a:cxn>
                <a:cxn ang="0">
                  <a:pos x="T8" y="T9"/>
                </a:cxn>
              </a:cxnLst>
              <a:rect l="0" t="0" r="r" b="b"/>
              <a:pathLst>
                <a:path w="23" h="26">
                  <a:moveTo>
                    <a:pt x="23" y="20"/>
                  </a:moveTo>
                  <a:lnTo>
                    <a:pt x="8" y="26"/>
                  </a:lnTo>
                  <a:lnTo>
                    <a:pt x="0" y="6"/>
                  </a:lnTo>
                  <a:lnTo>
                    <a:pt x="14" y="0"/>
                  </a:lnTo>
                  <a:lnTo>
                    <a:pt x="2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154">
              <a:extLst>
                <a:ext uri="{FF2B5EF4-FFF2-40B4-BE49-F238E27FC236}">
                  <a16:creationId xmlns:a16="http://schemas.microsoft.com/office/drawing/2014/main" id="{DA9AD816-AD4B-45FE-8D4C-8CF8B6EE015D}"/>
                </a:ext>
              </a:extLst>
            </p:cNvPr>
            <p:cNvSpPr>
              <a:spLocks/>
            </p:cNvSpPr>
            <p:nvPr/>
          </p:nvSpPr>
          <p:spPr bwMode="auto">
            <a:xfrm>
              <a:off x="1315" y="1356"/>
              <a:ext cx="28" cy="24"/>
            </a:xfrm>
            <a:custGeom>
              <a:avLst/>
              <a:gdLst>
                <a:gd name="T0" fmla="*/ 28 w 28"/>
                <a:gd name="T1" fmla="*/ 15 h 24"/>
                <a:gd name="T2" fmla="*/ 6 w 28"/>
                <a:gd name="T3" fmla="*/ 24 h 24"/>
                <a:gd name="T4" fmla="*/ 0 w 28"/>
                <a:gd name="T5" fmla="*/ 9 h 24"/>
                <a:gd name="T6" fmla="*/ 21 w 28"/>
                <a:gd name="T7" fmla="*/ 0 h 24"/>
                <a:gd name="T8" fmla="*/ 28 w 28"/>
                <a:gd name="T9" fmla="*/ 15 h 24"/>
              </a:gdLst>
              <a:ahLst/>
              <a:cxnLst>
                <a:cxn ang="0">
                  <a:pos x="T0" y="T1"/>
                </a:cxn>
                <a:cxn ang="0">
                  <a:pos x="T2" y="T3"/>
                </a:cxn>
                <a:cxn ang="0">
                  <a:pos x="T4" y="T5"/>
                </a:cxn>
                <a:cxn ang="0">
                  <a:pos x="T6" y="T7"/>
                </a:cxn>
                <a:cxn ang="0">
                  <a:pos x="T8" y="T9"/>
                </a:cxn>
              </a:cxnLst>
              <a:rect l="0" t="0" r="r" b="b"/>
              <a:pathLst>
                <a:path w="28" h="24">
                  <a:moveTo>
                    <a:pt x="28" y="15"/>
                  </a:moveTo>
                  <a:lnTo>
                    <a:pt x="6" y="24"/>
                  </a:lnTo>
                  <a:lnTo>
                    <a:pt x="0" y="9"/>
                  </a:lnTo>
                  <a:lnTo>
                    <a:pt x="21" y="0"/>
                  </a:lnTo>
                  <a:lnTo>
                    <a:pt x="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155">
              <a:extLst>
                <a:ext uri="{FF2B5EF4-FFF2-40B4-BE49-F238E27FC236}">
                  <a16:creationId xmlns:a16="http://schemas.microsoft.com/office/drawing/2014/main" id="{FBE909C4-3613-4C46-99D1-A6FE1F3DC7F1}"/>
                </a:ext>
              </a:extLst>
            </p:cNvPr>
            <p:cNvSpPr>
              <a:spLocks/>
            </p:cNvSpPr>
            <p:nvPr/>
          </p:nvSpPr>
          <p:spPr bwMode="auto">
            <a:xfrm>
              <a:off x="1362" y="1247"/>
              <a:ext cx="23" cy="26"/>
            </a:xfrm>
            <a:custGeom>
              <a:avLst/>
              <a:gdLst>
                <a:gd name="T0" fmla="*/ 23 w 23"/>
                <a:gd name="T1" fmla="*/ 20 h 26"/>
                <a:gd name="T2" fmla="*/ 9 w 23"/>
                <a:gd name="T3" fmla="*/ 26 h 26"/>
                <a:gd name="T4" fmla="*/ 0 w 23"/>
                <a:gd name="T5" fmla="*/ 6 h 26"/>
                <a:gd name="T6" fmla="*/ 14 w 23"/>
                <a:gd name="T7" fmla="*/ 0 h 26"/>
                <a:gd name="T8" fmla="*/ 23 w 23"/>
                <a:gd name="T9" fmla="*/ 20 h 26"/>
              </a:gdLst>
              <a:ahLst/>
              <a:cxnLst>
                <a:cxn ang="0">
                  <a:pos x="T0" y="T1"/>
                </a:cxn>
                <a:cxn ang="0">
                  <a:pos x="T2" y="T3"/>
                </a:cxn>
                <a:cxn ang="0">
                  <a:pos x="T4" y="T5"/>
                </a:cxn>
                <a:cxn ang="0">
                  <a:pos x="T6" y="T7"/>
                </a:cxn>
                <a:cxn ang="0">
                  <a:pos x="T8" y="T9"/>
                </a:cxn>
              </a:cxnLst>
              <a:rect l="0" t="0" r="r" b="b"/>
              <a:pathLst>
                <a:path w="23" h="26">
                  <a:moveTo>
                    <a:pt x="23" y="20"/>
                  </a:moveTo>
                  <a:lnTo>
                    <a:pt x="9" y="26"/>
                  </a:lnTo>
                  <a:lnTo>
                    <a:pt x="0" y="6"/>
                  </a:lnTo>
                  <a:lnTo>
                    <a:pt x="14" y="0"/>
                  </a:lnTo>
                  <a:lnTo>
                    <a:pt x="2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156">
              <a:extLst>
                <a:ext uri="{FF2B5EF4-FFF2-40B4-BE49-F238E27FC236}">
                  <a16:creationId xmlns:a16="http://schemas.microsoft.com/office/drawing/2014/main" id="{ED3D31F6-AED4-436F-AE68-25EC8A0498E2}"/>
                </a:ext>
              </a:extLst>
            </p:cNvPr>
            <p:cNvSpPr>
              <a:spLocks/>
            </p:cNvSpPr>
            <p:nvPr/>
          </p:nvSpPr>
          <p:spPr bwMode="auto">
            <a:xfrm>
              <a:off x="2997" y="1989"/>
              <a:ext cx="44" cy="45"/>
            </a:xfrm>
            <a:custGeom>
              <a:avLst/>
              <a:gdLst>
                <a:gd name="T0" fmla="*/ 27 w 30"/>
                <a:gd name="T1" fmla="*/ 24 h 31"/>
                <a:gd name="T2" fmla="*/ 7 w 30"/>
                <a:gd name="T3" fmla="*/ 1 h 31"/>
                <a:gd name="T4" fmla="*/ 7 w 30"/>
                <a:gd name="T5" fmla="*/ 11 h 31"/>
                <a:gd name="T6" fmla="*/ 18 w 30"/>
                <a:gd name="T7" fmla="*/ 22 h 31"/>
                <a:gd name="T8" fmla="*/ 27 w 30"/>
                <a:gd name="T9" fmla="*/ 24 h 31"/>
              </a:gdLst>
              <a:ahLst/>
              <a:cxnLst>
                <a:cxn ang="0">
                  <a:pos x="T0" y="T1"/>
                </a:cxn>
                <a:cxn ang="0">
                  <a:pos x="T2" y="T3"/>
                </a:cxn>
                <a:cxn ang="0">
                  <a:pos x="T4" y="T5"/>
                </a:cxn>
                <a:cxn ang="0">
                  <a:pos x="T6" y="T7"/>
                </a:cxn>
                <a:cxn ang="0">
                  <a:pos x="T8" y="T9"/>
                </a:cxn>
              </a:cxnLst>
              <a:rect l="0" t="0" r="r" b="b"/>
              <a:pathLst>
                <a:path w="30" h="31">
                  <a:moveTo>
                    <a:pt x="27" y="24"/>
                  </a:moveTo>
                  <a:cubicBezTo>
                    <a:pt x="30" y="12"/>
                    <a:pt x="20" y="0"/>
                    <a:pt x="7" y="1"/>
                  </a:cubicBezTo>
                  <a:cubicBezTo>
                    <a:pt x="0" y="1"/>
                    <a:pt x="0" y="12"/>
                    <a:pt x="7" y="11"/>
                  </a:cubicBezTo>
                  <a:cubicBezTo>
                    <a:pt x="13" y="10"/>
                    <a:pt x="19" y="15"/>
                    <a:pt x="18" y="22"/>
                  </a:cubicBezTo>
                  <a:cubicBezTo>
                    <a:pt x="16" y="28"/>
                    <a:pt x="26" y="31"/>
                    <a:pt x="27"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157">
              <a:extLst>
                <a:ext uri="{FF2B5EF4-FFF2-40B4-BE49-F238E27FC236}">
                  <a16:creationId xmlns:a16="http://schemas.microsoft.com/office/drawing/2014/main" id="{620A25CA-97E3-462A-9E58-1DC04BCB2998}"/>
                </a:ext>
              </a:extLst>
            </p:cNvPr>
            <p:cNvSpPr>
              <a:spLocks/>
            </p:cNvSpPr>
            <p:nvPr/>
          </p:nvSpPr>
          <p:spPr bwMode="auto">
            <a:xfrm>
              <a:off x="2958" y="2030"/>
              <a:ext cx="158" cy="128"/>
            </a:xfrm>
            <a:custGeom>
              <a:avLst/>
              <a:gdLst>
                <a:gd name="T0" fmla="*/ 3 w 108"/>
                <a:gd name="T1" fmla="*/ 15 h 88"/>
                <a:gd name="T2" fmla="*/ 3 w 108"/>
                <a:gd name="T3" fmla="*/ 42 h 88"/>
                <a:gd name="T4" fmla="*/ 31 w 108"/>
                <a:gd name="T5" fmla="*/ 87 h 88"/>
                <a:gd name="T6" fmla="*/ 36 w 108"/>
                <a:gd name="T7" fmla="*/ 88 h 88"/>
                <a:gd name="T8" fmla="*/ 50 w 108"/>
                <a:gd name="T9" fmla="*/ 82 h 88"/>
                <a:gd name="T10" fmla="*/ 64 w 108"/>
                <a:gd name="T11" fmla="*/ 88 h 88"/>
                <a:gd name="T12" fmla="*/ 94 w 108"/>
                <a:gd name="T13" fmla="*/ 10 h 88"/>
                <a:gd name="T14" fmla="*/ 92 w 108"/>
                <a:gd name="T15" fmla="*/ 8 h 88"/>
                <a:gd name="T16" fmla="*/ 70 w 108"/>
                <a:gd name="T17" fmla="*/ 0 h 88"/>
                <a:gd name="T18" fmla="*/ 50 w 108"/>
                <a:gd name="T19" fmla="*/ 5 h 88"/>
                <a:gd name="T20" fmla="*/ 50 w 108"/>
                <a:gd name="T21" fmla="*/ 5 h 88"/>
                <a:gd name="T22" fmla="*/ 45 w 108"/>
                <a:gd name="T23" fmla="*/ 3 h 88"/>
                <a:gd name="T24" fmla="*/ 32 w 108"/>
                <a:gd name="T25" fmla="*/ 0 h 88"/>
                <a:gd name="T26" fmla="*/ 30 w 108"/>
                <a:gd name="T27" fmla="*/ 0 h 88"/>
                <a:gd name="T28" fmla="*/ 3 w 108"/>
                <a:gd name="T29"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88">
                  <a:moveTo>
                    <a:pt x="3" y="15"/>
                  </a:moveTo>
                  <a:cubicBezTo>
                    <a:pt x="0" y="24"/>
                    <a:pt x="1" y="33"/>
                    <a:pt x="3" y="42"/>
                  </a:cubicBezTo>
                  <a:cubicBezTo>
                    <a:pt x="6" y="58"/>
                    <a:pt x="13" y="82"/>
                    <a:pt x="31" y="87"/>
                  </a:cubicBezTo>
                  <a:cubicBezTo>
                    <a:pt x="32" y="88"/>
                    <a:pt x="34" y="88"/>
                    <a:pt x="36" y="88"/>
                  </a:cubicBezTo>
                  <a:cubicBezTo>
                    <a:pt x="41" y="88"/>
                    <a:pt x="46" y="86"/>
                    <a:pt x="50" y="82"/>
                  </a:cubicBezTo>
                  <a:cubicBezTo>
                    <a:pt x="55" y="86"/>
                    <a:pt x="59" y="88"/>
                    <a:pt x="64" y="88"/>
                  </a:cubicBezTo>
                  <a:cubicBezTo>
                    <a:pt x="90" y="88"/>
                    <a:pt x="108" y="30"/>
                    <a:pt x="94" y="10"/>
                  </a:cubicBezTo>
                  <a:cubicBezTo>
                    <a:pt x="93" y="9"/>
                    <a:pt x="93" y="8"/>
                    <a:pt x="92" y="8"/>
                  </a:cubicBezTo>
                  <a:cubicBezTo>
                    <a:pt x="86" y="2"/>
                    <a:pt x="78" y="0"/>
                    <a:pt x="70" y="0"/>
                  </a:cubicBezTo>
                  <a:cubicBezTo>
                    <a:pt x="63" y="0"/>
                    <a:pt x="55" y="2"/>
                    <a:pt x="50" y="5"/>
                  </a:cubicBezTo>
                  <a:cubicBezTo>
                    <a:pt x="50" y="5"/>
                    <a:pt x="50" y="5"/>
                    <a:pt x="50" y="5"/>
                  </a:cubicBezTo>
                  <a:cubicBezTo>
                    <a:pt x="49" y="5"/>
                    <a:pt x="45" y="3"/>
                    <a:pt x="45" y="3"/>
                  </a:cubicBezTo>
                  <a:cubicBezTo>
                    <a:pt x="41" y="1"/>
                    <a:pt x="36" y="1"/>
                    <a:pt x="32" y="0"/>
                  </a:cubicBezTo>
                  <a:cubicBezTo>
                    <a:pt x="31" y="0"/>
                    <a:pt x="31" y="0"/>
                    <a:pt x="30" y="0"/>
                  </a:cubicBezTo>
                  <a:cubicBezTo>
                    <a:pt x="19" y="0"/>
                    <a:pt x="7" y="4"/>
                    <a:pt x="3"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4" name="Rectangle 313">
            <a:extLst>
              <a:ext uri="{FF2B5EF4-FFF2-40B4-BE49-F238E27FC236}">
                <a16:creationId xmlns:a16="http://schemas.microsoft.com/office/drawing/2014/main" id="{B9F698AA-47F4-4A70-A784-7192A42278D6}"/>
              </a:ext>
            </a:extLst>
          </p:cNvPr>
          <p:cNvSpPr/>
          <p:nvPr/>
        </p:nvSpPr>
        <p:spPr>
          <a:xfrm>
            <a:off x="1562181" y="133129"/>
            <a:ext cx="9500562"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Cognitive Customer Engagement</a:t>
            </a:r>
            <a:endParaRPr lang="en-US" sz="5400" spc="-300" dirty="0">
              <a:ln w="19050">
                <a:noFill/>
              </a:ln>
              <a:solidFill>
                <a:schemeClr val="bg1">
                  <a:alpha val="50000"/>
                </a:schemeClr>
              </a:solidFill>
            </a:endParaRPr>
          </a:p>
        </p:txBody>
      </p:sp>
      <p:sp>
        <p:nvSpPr>
          <p:cNvPr id="3" name="Oval 2">
            <a:extLst>
              <a:ext uri="{FF2B5EF4-FFF2-40B4-BE49-F238E27FC236}">
                <a16:creationId xmlns:a16="http://schemas.microsoft.com/office/drawing/2014/main" id="{A5D268DD-296E-43F1-8972-F8AD1DF50B73}"/>
              </a:ext>
            </a:extLst>
          </p:cNvPr>
          <p:cNvSpPr/>
          <p:nvPr/>
        </p:nvSpPr>
        <p:spPr>
          <a:xfrm>
            <a:off x="2207433" y="1349011"/>
            <a:ext cx="677757" cy="598488"/>
          </a:xfrm>
          <a:prstGeom prst="ellipse">
            <a:avLst/>
          </a:prstGeom>
          <a:solidFill>
            <a:srgbClr val="D9E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055EA48B-F3AF-481C-A8DB-1D7E52787BB2}"/>
              </a:ext>
            </a:extLst>
          </p:cNvPr>
          <p:cNvSpPr/>
          <p:nvPr/>
        </p:nvSpPr>
        <p:spPr>
          <a:xfrm>
            <a:off x="4757738" y="2535367"/>
            <a:ext cx="627062" cy="598488"/>
          </a:xfrm>
          <a:prstGeom prst="ellipse">
            <a:avLst/>
          </a:prstGeom>
          <a:solidFill>
            <a:srgbClr val="D9E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0E2674CC-54C0-4695-9543-6DBABEC974A4}"/>
              </a:ext>
            </a:extLst>
          </p:cNvPr>
          <p:cNvSpPr/>
          <p:nvPr/>
        </p:nvSpPr>
        <p:spPr>
          <a:xfrm>
            <a:off x="3594505" y="4156505"/>
            <a:ext cx="627062" cy="598488"/>
          </a:xfrm>
          <a:prstGeom prst="ellipse">
            <a:avLst/>
          </a:prstGeom>
          <a:solidFill>
            <a:srgbClr val="D9E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DCA39338-DAC0-42AD-9F9A-6DA155E2D4D2}"/>
              </a:ext>
            </a:extLst>
          </p:cNvPr>
          <p:cNvSpPr/>
          <p:nvPr/>
        </p:nvSpPr>
        <p:spPr>
          <a:xfrm>
            <a:off x="1870668" y="4139901"/>
            <a:ext cx="627062" cy="598488"/>
          </a:xfrm>
          <a:prstGeom prst="ellipse">
            <a:avLst/>
          </a:prstGeom>
          <a:solidFill>
            <a:srgbClr val="D9E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B35534D-7814-4892-96BA-551B77EA0C5E}"/>
              </a:ext>
            </a:extLst>
          </p:cNvPr>
          <p:cNvSpPr/>
          <p:nvPr/>
        </p:nvSpPr>
        <p:spPr>
          <a:xfrm>
            <a:off x="2257874" y="1436514"/>
            <a:ext cx="530915" cy="369332"/>
          </a:xfrm>
          <a:prstGeom prst="rect">
            <a:avLst/>
          </a:prstGeom>
        </p:spPr>
        <p:txBody>
          <a:bodyPr wrap="square">
            <a:spAutoFit/>
          </a:bodyPr>
          <a:lstStyle/>
          <a:p>
            <a:r>
              <a:rPr lang="en-US" b="1" kern="0" spc="-300" dirty="0">
                <a:ln w="19050">
                  <a:noFill/>
                </a:ln>
                <a:solidFill>
                  <a:srgbClr val="ED7D31"/>
                </a:solidFill>
                <a:latin typeface="Aharoni" panose="02010803020104030203" pitchFamily="2" charset="-79"/>
                <a:cs typeface="Aharoni" panose="02010803020104030203" pitchFamily="2" charset="-79"/>
              </a:rPr>
              <a:t>C </a:t>
            </a:r>
            <a:r>
              <a:rPr lang="en-US" b="1" kern="0" spc="-300" dirty="0" err="1">
                <a:ln w="19050">
                  <a:noFill/>
                </a:ln>
                <a:solidFill>
                  <a:srgbClr val="ED7D31"/>
                </a:solidFill>
                <a:latin typeface="Aharoni" panose="02010803020104030203" pitchFamily="2" charset="-79"/>
                <a:cs typeface="Aharoni" panose="02010803020104030203" pitchFamily="2" charset="-79"/>
              </a:rPr>
              <a:t>C</a:t>
            </a:r>
            <a:r>
              <a:rPr lang="en-US" b="1" kern="0" spc="-300" dirty="0">
                <a:ln w="19050">
                  <a:noFill/>
                </a:ln>
                <a:solidFill>
                  <a:srgbClr val="ED7D31"/>
                </a:solidFill>
                <a:latin typeface="Aharoni" panose="02010803020104030203" pitchFamily="2" charset="-79"/>
                <a:cs typeface="Aharoni" panose="02010803020104030203" pitchFamily="2" charset="-79"/>
              </a:rPr>
              <a:t> E </a:t>
            </a:r>
            <a:endParaRPr lang="en-US" b="1" dirty="0">
              <a:solidFill>
                <a:srgbClr val="ED7D31"/>
              </a:solidFill>
              <a:latin typeface="Aharoni" panose="02010803020104030203" pitchFamily="2" charset="-79"/>
              <a:cs typeface="Aharoni" panose="02010803020104030203" pitchFamily="2" charset="-79"/>
            </a:endParaRPr>
          </a:p>
        </p:txBody>
      </p:sp>
      <p:pic>
        <p:nvPicPr>
          <p:cNvPr id="4" name="Picture 3">
            <a:extLst>
              <a:ext uri="{FF2B5EF4-FFF2-40B4-BE49-F238E27FC236}">
                <a16:creationId xmlns:a16="http://schemas.microsoft.com/office/drawing/2014/main" id="{318109FF-4AFE-4A14-A49D-CA03C2FD453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972920" y="4107122"/>
            <a:ext cx="436111" cy="606763"/>
          </a:xfrm>
          <a:prstGeom prst="rect">
            <a:avLst/>
          </a:prstGeom>
        </p:spPr>
      </p:pic>
      <p:pic>
        <p:nvPicPr>
          <p:cNvPr id="318" name="Picture 317">
            <a:extLst>
              <a:ext uri="{FF2B5EF4-FFF2-40B4-BE49-F238E27FC236}">
                <a16:creationId xmlns:a16="http://schemas.microsoft.com/office/drawing/2014/main" id="{F1A10FB3-D11C-4297-8242-4B04E672D2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flipH="1">
            <a:off x="1991915" y="4109595"/>
            <a:ext cx="473869" cy="606763"/>
          </a:xfrm>
          <a:prstGeom prst="rect">
            <a:avLst/>
          </a:prstGeom>
        </p:spPr>
      </p:pic>
      <p:pic>
        <p:nvPicPr>
          <p:cNvPr id="1028" name="Picture 4" descr="Image result for survey png">
            <a:extLst>
              <a:ext uri="{FF2B5EF4-FFF2-40B4-BE49-F238E27FC236}">
                <a16:creationId xmlns:a16="http://schemas.microsoft.com/office/drawing/2014/main" id="{866D1B36-1A51-424D-A090-9C2865E18E8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111" b="96889" l="9667" r="90333">
                        <a14:foregroundMark x1="33667" y1="3333" x2="33667" y2="3333"/>
                        <a14:foregroundMark x1="33667" y1="3333" x2="33667" y2="3333"/>
                        <a14:foregroundMark x1="59667" y1="8778" x2="59667" y2="8778"/>
                        <a14:foregroundMark x1="59667" y1="8778" x2="59667" y2="8778"/>
                        <a14:foregroundMark x1="59667" y1="8778" x2="59667" y2="8778"/>
                        <a14:foregroundMark x1="32556" y1="7667" x2="32556" y2="7667"/>
                        <a14:foregroundMark x1="32556" y1="7667" x2="32556" y2="7667"/>
                        <a14:foregroundMark x1="32556" y1="7667" x2="32556" y2="7667"/>
                        <a14:foregroundMark x1="32556" y1="7667" x2="32556" y2="7667"/>
                        <a14:foregroundMark x1="19889" y1="55111" x2="28000" y2="22333"/>
                        <a14:foregroundMark x1="56000" y1="6778" x2="71444" y2="10889"/>
                        <a14:foregroundMark x1="78444" y1="14000" x2="85556" y2="16000"/>
                        <a14:foregroundMark x1="85556" y1="16000" x2="88444" y2="23556"/>
                        <a14:foregroundMark x1="88444" y1="23556" x2="85444" y2="31222"/>
                        <a14:foregroundMark x1="85444" y1="31222" x2="84778" y2="38889"/>
                        <a14:foregroundMark x1="84778" y1="38889" x2="65889" y2="96889"/>
                        <a14:foregroundMark x1="65889" y1="96889" x2="13111" y2="82667"/>
                        <a14:foregroundMark x1="13111" y1="82667" x2="17889" y2="56222"/>
                        <a14:foregroundMark x1="9667" y1="82667" x2="9667" y2="82667"/>
                        <a14:foregroundMark x1="9667" y1="82667" x2="12000" y2="82222"/>
                        <a14:foregroundMark x1="10111" y1="82444" x2="11333" y2="78000"/>
                        <a14:foregroundMark x1="9667" y1="80889" x2="9889" y2="78222"/>
                        <a14:foregroundMark x1="10778" y1="79556" x2="10556" y2="78889"/>
                        <a14:foregroundMark x1="32333" y1="2222" x2="37778" y2="3111"/>
                        <a14:foregroundMark x1="90111" y1="16778" x2="90333" y2="20333"/>
                        <a14:foregroundMark x1="9667" y1="82000" x2="12222" y2="81333"/>
                        <a14:backgroundMark x1="11173" y1="82667" x2="11556" y2="84111"/>
                        <a14:backgroundMark x1="10247" y1="79179" x2="11173" y2="82667"/>
                        <a14:backgroundMark x1="10111" y1="78667" x2="10237" y2="79143"/>
                      </a14:backgroundRemoval>
                    </a14:imgEffect>
                  </a14:imgLayer>
                </a14:imgProps>
              </a:ext>
              <a:ext uri="{28A0092B-C50C-407E-A947-70E740481C1C}">
                <a14:useLocalDpi xmlns:a14="http://schemas.microsoft.com/office/drawing/2010/main" val="0"/>
              </a:ext>
            </a:extLst>
          </a:blip>
          <a:srcRect/>
          <a:stretch>
            <a:fillRect/>
          </a:stretch>
        </p:blipFill>
        <p:spPr bwMode="auto">
          <a:xfrm>
            <a:off x="4842240" y="2563994"/>
            <a:ext cx="517161" cy="5171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urvey png">
            <a:extLst>
              <a:ext uri="{FF2B5EF4-FFF2-40B4-BE49-F238E27FC236}">
                <a16:creationId xmlns:a16="http://schemas.microsoft.com/office/drawing/2014/main" id="{D725A8B6-A3EB-4ECA-BFF2-B241B957FA8F}"/>
              </a:ext>
            </a:extLst>
          </p:cNvPr>
          <p:cNvPicPr>
            <a:picLocks noChangeAspect="1" noChangeArrowheads="1"/>
          </p:cNvPicPr>
          <p:nvPr/>
        </p:nvPicPr>
        <p:blipFill>
          <a:blip r:embed="rId6">
            <a:duotone>
              <a:prstClr val="black"/>
              <a:srgbClr val="ED7D31">
                <a:tint val="45000"/>
                <a:satMod val="400000"/>
              </a:srgbClr>
            </a:duotone>
            <a:extLst>
              <a:ext uri="{BEBA8EAE-BF5A-486C-A8C5-ECC9F3942E4B}">
                <a14:imgProps xmlns:a14="http://schemas.microsoft.com/office/drawing/2010/main">
                  <a14:imgLayer r:embed="rId7">
                    <a14:imgEffect>
                      <a14:backgroundRemoval t="9779" b="89872" l="4286" r="98333">
                        <a14:foregroundMark x1="8095" y1="31665" x2="8095" y2="31665"/>
                        <a14:foregroundMark x1="4286" y1="30850" x2="4286" y2="30850"/>
                        <a14:foregroundMark x1="93929" y1="31199" x2="93929" y2="31199"/>
                        <a14:foregroundMark x1="98333" y1="32829" x2="98333" y2="32829"/>
                        <a14:foregroundMark x1="80952" y1="77416" x2="80952" y2="77416"/>
                        <a14:foregroundMark x1="80476" y1="74505" x2="80476" y2="74505"/>
                        <a14:foregroundMark x1="81190" y1="66007" x2="81190" y2="66007"/>
                        <a14:foregroundMark x1="81429" y1="51804" x2="81429" y2="51804"/>
                        <a14:foregroundMark x1="80952" y1="51339" x2="81190" y2="74156"/>
                        <a14:foregroundMark x1="49643" y1="51572" x2="49643" y2="74272"/>
                        <a14:foregroundMark x1="52262" y1="74738" x2="52262" y2="74738"/>
                        <a14:foregroundMark x1="50952" y1="78231" x2="50952" y2="78231"/>
                        <a14:foregroundMark x1="17381" y1="78231" x2="17381" y2="78231"/>
                      </a14:backgroundRemoval>
                    </a14:imgEffect>
                  </a14:imgLayer>
                </a14:imgProps>
              </a:ext>
              <a:ext uri="{28A0092B-C50C-407E-A947-70E740481C1C}">
                <a14:useLocalDpi xmlns:a14="http://schemas.microsoft.com/office/drawing/2010/main" val="0"/>
              </a:ext>
            </a:extLst>
          </a:blip>
          <a:srcRect/>
          <a:stretch>
            <a:fillRect/>
          </a:stretch>
        </p:blipFill>
        <p:spPr bwMode="auto">
          <a:xfrm>
            <a:off x="3642557" y="4159497"/>
            <a:ext cx="601066" cy="614727"/>
          </a:xfrm>
          <a:prstGeom prst="rect">
            <a:avLst/>
          </a:prstGeom>
          <a:noFill/>
          <a:extLst>
            <a:ext uri="{909E8E84-426E-40DD-AFC4-6F175D3DCCD1}">
              <a14:hiddenFill xmlns:a14="http://schemas.microsoft.com/office/drawing/2010/main">
                <a:solidFill>
                  <a:srgbClr val="FFFFFF"/>
                </a:solidFill>
              </a14:hiddenFill>
            </a:ext>
          </a:extLst>
        </p:spPr>
      </p:pic>
      <p:sp>
        <p:nvSpPr>
          <p:cNvPr id="319" name="TextBox 318">
            <a:extLst>
              <a:ext uri="{FF2B5EF4-FFF2-40B4-BE49-F238E27FC236}">
                <a16:creationId xmlns:a16="http://schemas.microsoft.com/office/drawing/2014/main" id="{91387F3A-8D66-4257-823F-84E913A95695}"/>
              </a:ext>
            </a:extLst>
          </p:cNvPr>
          <p:cNvSpPr txBox="1"/>
          <p:nvPr/>
        </p:nvSpPr>
        <p:spPr>
          <a:xfrm>
            <a:off x="5638800" y="1829026"/>
            <a:ext cx="6049959" cy="3554819"/>
          </a:xfrm>
          <a:prstGeom prst="rect">
            <a:avLst/>
          </a:prstGeom>
          <a:noFill/>
        </p:spPr>
        <p:txBody>
          <a:bodyPr wrap="square" rtlCol="0">
            <a:spAutoFit/>
          </a:bodyPr>
          <a:lstStyle/>
          <a:p>
            <a:pPr algn="ctr"/>
            <a:r>
              <a:rPr lang="en-US" sz="2500" dirty="0">
                <a:latin typeface="Arial" panose="020B0604020202020204" pitchFamily="34" charset="0"/>
                <a:cs typeface="Arial" panose="020B0604020202020204" pitchFamily="34" charset="0"/>
              </a:rPr>
              <a:t>CCE is an extensible software platform that imparts cognitive capabilities and intelligent automation to customer interaction and client’s business processes using multiple communication channels by seamlessly integrating client’s front and back office systems and business workflow.</a:t>
            </a:r>
          </a:p>
          <a:p>
            <a:pPr marL="285664" indent="-285664">
              <a:buFont typeface="Arial" panose="020B0604020202020204" pitchFamily="34" charset="0"/>
              <a:buChar char="•"/>
            </a:pP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92365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9AA1-E5B2-4D16-B616-3141E9A66C71}"/>
              </a:ext>
            </a:extLst>
          </p:cNvPr>
          <p:cNvSpPr txBox="1">
            <a:spLocks/>
          </p:cNvSpPr>
          <p:nvPr/>
        </p:nvSpPr>
        <p:spPr>
          <a:xfrm>
            <a:off x="838200" y="466425"/>
            <a:ext cx="10515600" cy="424148"/>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solidFill>
              </a:rPr>
              <a:t> Concentrix Human resources team</a:t>
            </a:r>
            <a:endParaRPr lang="en-US" sz="4800" dirty="0">
              <a:solidFill>
                <a:schemeClr val="bg1"/>
              </a:solidFill>
            </a:endParaRPr>
          </a:p>
        </p:txBody>
      </p:sp>
      <p:sp>
        <p:nvSpPr>
          <p:cNvPr id="3" name="Text Placeholder 7">
            <a:extLst>
              <a:ext uri="{FF2B5EF4-FFF2-40B4-BE49-F238E27FC236}">
                <a16:creationId xmlns:a16="http://schemas.microsoft.com/office/drawing/2014/main" id="{983A6532-64B6-48D4-901C-58AE662B08F8}"/>
              </a:ext>
            </a:extLst>
          </p:cNvPr>
          <p:cNvSpPr txBox="1">
            <a:spLocks/>
          </p:cNvSpPr>
          <p:nvPr/>
        </p:nvSpPr>
        <p:spPr>
          <a:xfrm>
            <a:off x="851451" y="1066800"/>
            <a:ext cx="8458653" cy="302786"/>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bg1"/>
                </a:solidFill>
              </a:rPr>
              <a:t>Case Study: Cognitive Automation: HR Knowledge Bot</a:t>
            </a:r>
          </a:p>
          <a:p>
            <a:endParaRPr lang="en-IN" dirty="0">
              <a:solidFill>
                <a:schemeClr val="bg1"/>
              </a:solidFill>
            </a:endParaRPr>
          </a:p>
        </p:txBody>
      </p:sp>
      <p:sp>
        <p:nvSpPr>
          <p:cNvPr id="4" name="Arrow: Pentagon 3">
            <a:extLst>
              <a:ext uri="{FF2B5EF4-FFF2-40B4-BE49-F238E27FC236}">
                <a16:creationId xmlns:a16="http://schemas.microsoft.com/office/drawing/2014/main" id="{A34690A3-B989-454C-8FFA-CA05818DB9F3}"/>
              </a:ext>
            </a:extLst>
          </p:cNvPr>
          <p:cNvSpPr/>
          <p:nvPr/>
        </p:nvSpPr>
        <p:spPr>
          <a:xfrm>
            <a:off x="458791" y="1603261"/>
            <a:ext cx="4069423" cy="491624"/>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Business Challenges</a:t>
            </a:r>
          </a:p>
        </p:txBody>
      </p:sp>
      <p:sp>
        <p:nvSpPr>
          <p:cNvPr id="5" name="Arrow: Chevron 4">
            <a:extLst>
              <a:ext uri="{FF2B5EF4-FFF2-40B4-BE49-F238E27FC236}">
                <a16:creationId xmlns:a16="http://schemas.microsoft.com/office/drawing/2014/main" id="{34939700-155A-42DE-923F-073F213BD5D3}"/>
              </a:ext>
            </a:extLst>
          </p:cNvPr>
          <p:cNvSpPr/>
          <p:nvPr/>
        </p:nvSpPr>
        <p:spPr>
          <a:xfrm>
            <a:off x="8099918" y="1614413"/>
            <a:ext cx="3766554" cy="479503"/>
          </a:xfrm>
          <a:prstGeom prst="chevron">
            <a:avLst/>
          </a:prstGeom>
          <a:solidFill>
            <a:srgbClr val="ABCD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Results</a:t>
            </a:r>
          </a:p>
        </p:txBody>
      </p:sp>
      <p:sp>
        <p:nvSpPr>
          <p:cNvPr id="6" name="Arrow: Chevron 5">
            <a:extLst>
              <a:ext uri="{FF2B5EF4-FFF2-40B4-BE49-F238E27FC236}">
                <a16:creationId xmlns:a16="http://schemas.microsoft.com/office/drawing/2014/main" id="{E6AD544A-C440-405E-8CDD-0BEC40FCBCB2}"/>
              </a:ext>
            </a:extLst>
          </p:cNvPr>
          <p:cNvSpPr/>
          <p:nvPr/>
        </p:nvSpPr>
        <p:spPr>
          <a:xfrm>
            <a:off x="4290506" y="1603261"/>
            <a:ext cx="4047693" cy="490652"/>
          </a:xfrm>
          <a:prstGeom prst="chevron">
            <a:avLst/>
          </a:prstGeom>
          <a:solidFill>
            <a:srgbClr val="0097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Concentrix Solution</a:t>
            </a:r>
          </a:p>
        </p:txBody>
      </p:sp>
      <p:sp>
        <p:nvSpPr>
          <p:cNvPr id="7" name="Rectangle 6">
            <a:extLst>
              <a:ext uri="{FF2B5EF4-FFF2-40B4-BE49-F238E27FC236}">
                <a16:creationId xmlns:a16="http://schemas.microsoft.com/office/drawing/2014/main" id="{28BC3EA5-EB0C-4BE5-BC19-26DDE3564A2A}"/>
              </a:ext>
            </a:extLst>
          </p:cNvPr>
          <p:cNvSpPr/>
          <p:nvPr/>
        </p:nvSpPr>
        <p:spPr>
          <a:xfrm>
            <a:off x="458791" y="2093913"/>
            <a:ext cx="3755104" cy="2911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Accessibility/Visibility </a:t>
            </a:r>
            <a:r>
              <a:rPr lang="en-US" sz="1400" spc="-7">
                <a:solidFill>
                  <a:srgbClr val="000000"/>
                </a:solidFill>
                <a:ea typeface="Osaka" pitchFamily="-84" charset="-128"/>
                <a:cs typeface="Arial"/>
              </a:rPr>
              <a:t>to raise a concern/issue/getting information was a long process for the employees.</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Lack of unified platform </a:t>
            </a:r>
            <a:r>
              <a:rPr lang="en-US" sz="1400" spc="-7">
                <a:solidFill>
                  <a:srgbClr val="000000"/>
                </a:solidFill>
                <a:ea typeface="Osaka" pitchFamily="-84" charset="-128"/>
                <a:cs typeface="Arial"/>
              </a:rPr>
              <a:t>to raise and receive employee quires</a:t>
            </a:r>
            <a:r>
              <a:rPr lang="en-US" sz="1400" b="1" spc="-7">
                <a:solidFill>
                  <a:srgbClr val="000000"/>
                </a:solidFill>
                <a:ea typeface="Osaka" pitchFamily="-84" charset="-128"/>
                <a:cs typeface="Arial"/>
              </a:rPr>
              <a:t>.</a:t>
            </a:r>
          </a:p>
          <a:p>
            <a:pPr marL="171450" indent="-171450">
              <a:spcBef>
                <a:spcPts val="600"/>
              </a:spcBef>
              <a:spcAft>
                <a:spcPts val="600"/>
              </a:spcAft>
              <a:buClr>
                <a:srgbClr val="C00000"/>
              </a:buClr>
              <a:buFont typeface="Wingdings" panose="05000000000000000000" pitchFamily="2" charset="2"/>
              <a:buChar char="§"/>
              <a:defRPr/>
            </a:pPr>
            <a:r>
              <a:rPr lang="en-US" sz="1400" spc="-7">
                <a:solidFill>
                  <a:srgbClr val="000000"/>
                </a:solidFill>
                <a:ea typeface="Osaka" pitchFamily="-84" charset="-128"/>
                <a:cs typeface="Arial"/>
              </a:rPr>
              <a:t> </a:t>
            </a:r>
            <a:r>
              <a:rPr lang="en-US" sz="1400" b="1" spc="-7">
                <a:solidFill>
                  <a:srgbClr val="000000"/>
                </a:solidFill>
                <a:ea typeface="Osaka" pitchFamily="-84" charset="-128"/>
                <a:cs typeface="Arial"/>
              </a:rPr>
              <a:t>“Be made to wait” </a:t>
            </a:r>
            <a:r>
              <a:rPr lang="en-US" sz="1400" spc="-7">
                <a:solidFill>
                  <a:srgbClr val="000000"/>
                </a:solidFill>
                <a:ea typeface="Osaka" pitchFamily="-84" charset="-128"/>
                <a:cs typeface="Arial"/>
              </a:rPr>
              <a:t>to respond to the incoming Queries.</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Large number of </a:t>
            </a:r>
            <a:r>
              <a:rPr lang="en-US" sz="1400" spc="-7">
                <a:solidFill>
                  <a:srgbClr val="000000"/>
                </a:solidFill>
                <a:ea typeface="Osaka" pitchFamily="-84" charset="-128"/>
                <a:cs typeface="Arial"/>
              </a:rPr>
              <a:t>manual checkpoints and validations, multiple apps / screens </a:t>
            </a:r>
            <a:r>
              <a:rPr lang="en-US" sz="1400" spc="-7" err="1">
                <a:solidFill>
                  <a:srgbClr val="000000"/>
                </a:solidFill>
                <a:ea typeface="Osaka" pitchFamily="-84" charset="-128"/>
                <a:cs typeface="Arial"/>
              </a:rPr>
              <a:t>etc</a:t>
            </a:r>
            <a:r>
              <a:rPr lang="en-US" sz="1400" spc="-7">
                <a:solidFill>
                  <a:srgbClr val="000000"/>
                </a:solidFill>
                <a:ea typeface="Osaka" pitchFamily="-84" charset="-128"/>
                <a:cs typeface="Arial"/>
              </a:rPr>
              <a:t> leading to</a:t>
            </a:r>
            <a:r>
              <a:rPr lang="en-US" sz="1400" b="1" spc="-7">
                <a:solidFill>
                  <a:srgbClr val="000000"/>
                </a:solidFill>
                <a:ea typeface="Osaka" pitchFamily="-84" charset="-128"/>
                <a:cs typeface="Arial"/>
              </a:rPr>
              <a:t> errors and escalations</a:t>
            </a:r>
            <a:r>
              <a:rPr lang="en-US" sz="1400" spc="-7">
                <a:solidFill>
                  <a:srgbClr val="000000"/>
                </a:solidFill>
                <a:ea typeface="Osaka" pitchFamily="-84" charset="-128"/>
                <a:cs typeface="Arial"/>
              </a:rPr>
              <a:t> which is also resulting in increased </a:t>
            </a:r>
            <a:r>
              <a:rPr lang="en-US" sz="1400" b="1" spc="-7">
                <a:solidFill>
                  <a:srgbClr val="000000"/>
                </a:solidFill>
                <a:ea typeface="Osaka" pitchFamily="-84" charset="-128"/>
                <a:cs typeface="Arial"/>
              </a:rPr>
              <a:t>rework</a:t>
            </a:r>
            <a:endParaRPr lang="en-US" sz="1400" spc="-7">
              <a:solidFill>
                <a:srgbClr val="000000"/>
              </a:solidFil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spc="-7">
                <a:solidFill>
                  <a:srgbClr val="000000"/>
                </a:solidFill>
                <a:ea typeface="Osaka" pitchFamily="-84" charset="-128"/>
                <a:cs typeface="Arial"/>
              </a:rPr>
              <a:t> </a:t>
            </a:r>
          </a:p>
        </p:txBody>
      </p:sp>
      <p:sp>
        <p:nvSpPr>
          <p:cNvPr id="8" name="Rectangle 7">
            <a:extLst>
              <a:ext uri="{FF2B5EF4-FFF2-40B4-BE49-F238E27FC236}">
                <a16:creationId xmlns:a16="http://schemas.microsoft.com/office/drawing/2014/main" id="{3C9A015A-A75F-41F6-832C-7D798E9489BF}"/>
              </a:ext>
            </a:extLst>
          </p:cNvPr>
          <p:cNvSpPr/>
          <p:nvPr/>
        </p:nvSpPr>
        <p:spPr>
          <a:xfrm>
            <a:off x="4287016" y="2093427"/>
            <a:ext cx="3726087" cy="29123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dirty="0">
              <a:solidFill>
                <a:srgbClr val="000000"/>
              </a:solidFill>
              <a:latin typeface="Aria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r>
              <a:rPr lang="en-US" sz="1400" spc="-7" dirty="0">
                <a:solidFill>
                  <a:srgbClr val="000000"/>
                </a:solidFill>
                <a:ea typeface="Osaka" pitchFamily="-84" charset="-128"/>
                <a:cs typeface="Arial"/>
              </a:rPr>
              <a:t>Concentrix deployed an integrated</a:t>
            </a:r>
            <a:r>
              <a:rPr lang="en-US" sz="1400" b="1" spc="-7" dirty="0">
                <a:solidFill>
                  <a:srgbClr val="000000"/>
                </a:solidFill>
                <a:ea typeface="Osaka" pitchFamily="-84" charset="-128"/>
                <a:cs typeface="Arial"/>
              </a:rPr>
              <a:t> automation </a:t>
            </a:r>
            <a:r>
              <a:rPr lang="en-US" sz="1400" spc="-7" dirty="0">
                <a:solidFill>
                  <a:srgbClr val="000000"/>
                </a:solidFill>
                <a:ea typeface="Osaka" pitchFamily="-84" charset="-128"/>
                <a:cs typeface="Arial"/>
              </a:rPr>
              <a:t>based on business data to respond quickly to employee’s grievance </a:t>
            </a:r>
          </a:p>
          <a:p>
            <a:pPr marL="171450" indent="-171450">
              <a:spcBef>
                <a:spcPts val="600"/>
              </a:spcBef>
              <a:spcAft>
                <a:spcPts val="600"/>
              </a:spcAft>
              <a:buClr>
                <a:srgbClr val="00979F"/>
              </a:buClr>
              <a:buFont typeface="Wingdings" panose="05000000000000000000" pitchFamily="2" charset="2"/>
              <a:buChar char="§"/>
              <a:defRPr/>
            </a:pPr>
            <a:r>
              <a:rPr lang="en-US" sz="1400" spc="-7" dirty="0">
                <a:solidFill>
                  <a:srgbClr val="000000"/>
                </a:solidFill>
                <a:ea typeface="Osaka" pitchFamily="-84" charset="-128"/>
                <a:cs typeface="Arial"/>
              </a:rPr>
              <a:t>The </a:t>
            </a:r>
            <a:r>
              <a:rPr lang="en-US" sz="1400" b="1" spc="-7" dirty="0">
                <a:solidFill>
                  <a:srgbClr val="000000"/>
                </a:solidFill>
                <a:ea typeface="Osaka" pitchFamily="-84" charset="-128"/>
                <a:cs typeface="Arial"/>
              </a:rPr>
              <a:t>Cognitive AI solution </a:t>
            </a:r>
            <a:r>
              <a:rPr lang="en-US" sz="1400" spc="-7" dirty="0">
                <a:solidFill>
                  <a:srgbClr val="000000"/>
                </a:solidFill>
                <a:ea typeface="Osaka" pitchFamily="-84" charset="-128"/>
                <a:cs typeface="Arial"/>
              </a:rPr>
              <a:t>integrated chatbot within Concentrix’s Enterprise Mobile App and its accessible to respond to employee queries anytime. </a:t>
            </a:r>
          </a:p>
          <a:p>
            <a:pPr marL="171450" indent="-171450">
              <a:spcBef>
                <a:spcPts val="600"/>
              </a:spcBef>
              <a:spcAft>
                <a:spcPts val="600"/>
              </a:spcAft>
              <a:buClr>
                <a:srgbClr val="00979F"/>
              </a:buClr>
              <a:buFont typeface="Wingdings" panose="05000000000000000000" pitchFamily="2" charset="2"/>
              <a:buChar char="§"/>
              <a:defRPr/>
            </a:pPr>
            <a:r>
              <a:rPr lang="en-US" sz="1400" spc="-7" dirty="0">
                <a:solidFill>
                  <a:srgbClr val="000000"/>
                </a:solidFill>
                <a:ea typeface="Osaka" pitchFamily="-84" charset="-128"/>
                <a:cs typeface="Arial"/>
              </a:rPr>
              <a:t>The Cognitive Automation chatbot is </a:t>
            </a:r>
            <a:r>
              <a:rPr lang="en-US" sz="1400" b="1" spc="-7" dirty="0">
                <a:solidFill>
                  <a:srgbClr val="000000"/>
                </a:solidFill>
                <a:ea typeface="Osaka" pitchFamily="-84" charset="-128"/>
                <a:cs typeface="Arial"/>
              </a:rPr>
              <a:t>configurable to multiple queries </a:t>
            </a:r>
            <a:r>
              <a:rPr lang="en-US" sz="1400" spc="-7" dirty="0">
                <a:solidFill>
                  <a:srgbClr val="000000"/>
                </a:solidFill>
                <a:ea typeface="Osaka" pitchFamily="-84" charset="-128"/>
                <a:cs typeface="Arial"/>
              </a:rPr>
              <a:t>related to different departments</a:t>
            </a:r>
          </a:p>
        </p:txBody>
      </p:sp>
      <p:sp>
        <p:nvSpPr>
          <p:cNvPr id="9" name="Rectangle 8">
            <a:extLst>
              <a:ext uri="{FF2B5EF4-FFF2-40B4-BE49-F238E27FC236}">
                <a16:creationId xmlns:a16="http://schemas.microsoft.com/office/drawing/2014/main" id="{25B0B321-BACF-481F-BB0D-50BA1004E844}"/>
              </a:ext>
            </a:extLst>
          </p:cNvPr>
          <p:cNvSpPr/>
          <p:nvPr/>
        </p:nvSpPr>
        <p:spPr>
          <a:xfrm>
            <a:off x="8086222" y="2093426"/>
            <a:ext cx="3657592" cy="29123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dirty="0">
              <a:solidFill>
                <a:srgbClr val="000000"/>
              </a:solidFill>
              <a:latin typeface="Arial"/>
              <a:ea typeface="Osaka" pitchFamily="-84" charset="-128"/>
              <a:cs typeface="Arial"/>
            </a:endParaRPr>
          </a:p>
          <a:p>
            <a:pPr marL="171450" indent="-171450">
              <a:spcBef>
                <a:spcPts val="600"/>
              </a:spcBef>
              <a:spcAft>
                <a:spcPts val="600"/>
              </a:spcAft>
              <a:buClr>
                <a:srgbClr val="ABCD29"/>
              </a:buClr>
              <a:buFont typeface="Wingdings" panose="05000000000000000000" pitchFamily="2" charset="2"/>
              <a:buChar char="§"/>
              <a:defRPr/>
            </a:pPr>
            <a:r>
              <a:rPr lang="en-US" sz="1400" b="1" spc="-7" dirty="0">
                <a:solidFill>
                  <a:srgbClr val="000000"/>
                </a:solidFill>
                <a:ea typeface="Osaka" pitchFamily="-84" charset="-128"/>
                <a:cs typeface="Arial"/>
              </a:rPr>
              <a:t>Turnaround time </a:t>
            </a:r>
            <a:r>
              <a:rPr lang="en-US" sz="1400" spc="-7" dirty="0">
                <a:solidFill>
                  <a:srgbClr val="000000"/>
                </a:solidFill>
                <a:ea typeface="Osaka" pitchFamily="-84" charset="-128"/>
                <a:cs typeface="Arial"/>
              </a:rPr>
              <a:t>to respond to a query reduced from 1-2 days to less than a Minute.</a:t>
            </a:r>
          </a:p>
          <a:p>
            <a:pPr marL="171450" indent="-171450">
              <a:spcBef>
                <a:spcPts val="600"/>
              </a:spcBef>
              <a:spcAft>
                <a:spcPts val="600"/>
              </a:spcAft>
              <a:buClr>
                <a:srgbClr val="ABCD29"/>
              </a:buClr>
              <a:buFont typeface="Wingdings" panose="05000000000000000000" pitchFamily="2" charset="2"/>
              <a:buChar char="§"/>
              <a:defRPr/>
            </a:pPr>
            <a:r>
              <a:rPr lang="en-US" sz="1400" b="1" spc="-7" dirty="0">
                <a:solidFill>
                  <a:srgbClr val="000000"/>
                </a:solidFill>
                <a:ea typeface="Osaka" pitchFamily="-84" charset="-128"/>
                <a:cs typeface="Arial"/>
              </a:rPr>
              <a:t>Reduced </a:t>
            </a:r>
            <a:r>
              <a:rPr lang="en-US" sz="1400" spc="-7" dirty="0">
                <a:solidFill>
                  <a:srgbClr val="000000"/>
                </a:solidFill>
                <a:ea typeface="Osaka" pitchFamily="-84" charset="-128"/>
                <a:cs typeface="Arial"/>
              </a:rPr>
              <a:t>Manuel intervention.</a:t>
            </a:r>
          </a:p>
          <a:p>
            <a:pPr marL="171450" indent="-171450">
              <a:spcBef>
                <a:spcPts val="600"/>
              </a:spcBef>
              <a:spcAft>
                <a:spcPts val="600"/>
              </a:spcAft>
              <a:buClr>
                <a:srgbClr val="ABCD29"/>
              </a:buClr>
              <a:buFont typeface="Wingdings" panose="05000000000000000000" pitchFamily="2" charset="2"/>
              <a:buChar char="§"/>
              <a:defRPr/>
            </a:pPr>
            <a:r>
              <a:rPr lang="en-US" sz="1400" b="1" spc="-7" dirty="0">
                <a:solidFill>
                  <a:srgbClr val="000000"/>
                </a:solidFill>
                <a:ea typeface="Osaka" pitchFamily="-84" charset="-128"/>
                <a:cs typeface="Arial"/>
              </a:rPr>
              <a:t>Deploy </a:t>
            </a:r>
            <a:r>
              <a:rPr lang="en-US" sz="1400" spc="-7" dirty="0">
                <a:solidFill>
                  <a:srgbClr val="000000"/>
                </a:solidFill>
                <a:ea typeface="Osaka" pitchFamily="-84" charset="-128"/>
                <a:cs typeface="Arial"/>
              </a:rPr>
              <a:t>across the organization</a:t>
            </a:r>
          </a:p>
          <a:p>
            <a:pPr marL="171450" indent="-171450">
              <a:spcBef>
                <a:spcPts val="600"/>
              </a:spcBef>
              <a:spcAft>
                <a:spcPts val="600"/>
              </a:spcAft>
              <a:buClr>
                <a:srgbClr val="ABCD29"/>
              </a:buClr>
              <a:buFont typeface="Wingdings" panose="05000000000000000000" pitchFamily="2" charset="2"/>
              <a:buChar char="§"/>
              <a:defRPr/>
            </a:pPr>
            <a:r>
              <a:rPr lang="en-US" sz="1400" b="1" spc="-7" dirty="0">
                <a:solidFill>
                  <a:srgbClr val="000000"/>
                </a:solidFill>
                <a:ea typeface="Osaka" pitchFamily="-84" charset="-128"/>
                <a:cs typeface="Arial"/>
              </a:rPr>
              <a:t>Lessen </a:t>
            </a:r>
            <a:r>
              <a:rPr lang="en-US" sz="1400" spc="-7" dirty="0">
                <a:solidFill>
                  <a:srgbClr val="000000"/>
                </a:solidFill>
                <a:ea typeface="Osaka" pitchFamily="-84" charset="-128"/>
                <a:cs typeface="Arial"/>
              </a:rPr>
              <a:t>HR &amp; Operational Workload</a:t>
            </a:r>
          </a:p>
        </p:txBody>
      </p:sp>
      <p:pic>
        <p:nvPicPr>
          <p:cNvPr id="10" name="Picture 9">
            <a:extLst>
              <a:ext uri="{FF2B5EF4-FFF2-40B4-BE49-F238E27FC236}">
                <a16:creationId xmlns:a16="http://schemas.microsoft.com/office/drawing/2014/main" id="{CF8B8CD6-F838-47EC-8CE9-DA26BE213C5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8597" y="1456938"/>
            <a:ext cx="689982" cy="796133"/>
          </a:xfrm>
          <a:prstGeom prst="rect">
            <a:avLst/>
          </a:prstGeom>
        </p:spPr>
      </p:pic>
      <p:pic>
        <p:nvPicPr>
          <p:cNvPr id="11" name="Picture 10">
            <a:extLst>
              <a:ext uri="{FF2B5EF4-FFF2-40B4-BE49-F238E27FC236}">
                <a16:creationId xmlns:a16="http://schemas.microsoft.com/office/drawing/2014/main" id="{94D25F2B-B627-4837-8C38-C4ED62FC352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67231" y="1456938"/>
            <a:ext cx="832701" cy="772609"/>
          </a:xfrm>
          <a:prstGeom prst="rect">
            <a:avLst/>
          </a:prstGeom>
        </p:spPr>
      </p:pic>
      <p:pic>
        <p:nvPicPr>
          <p:cNvPr id="12" name="Picture 11">
            <a:extLst>
              <a:ext uri="{FF2B5EF4-FFF2-40B4-BE49-F238E27FC236}">
                <a16:creationId xmlns:a16="http://schemas.microsoft.com/office/drawing/2014/main" id="{730C4C77-1394-424C-A633-6A5EB297EE84}"/>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2630" t="12533" r="12249" b="12830"/>
          <a:stretch/>
        </p:blipFill>
        <p:spPr>
          <a:xfrm>
            <a:off x="8522829" y="1468089"/>
            <a:ext cx="774025" cy="769035"/>
          </a:xfrm>
          <a:prstGeom prst="rect">
            <a:avLst/>
          </a:prstGeom>
        </p:spPr>
      </p:pic>
      <p:sp>
        <p:nvSpPr>
          <p:cNvPr id="13" name="Rectangle 12">
            <a:extLst>
              <a:ext uri="{FF2B5EF4-FFF2-40B4-BE49-F238E27FC236}">
                <a16:creationId xmlns:a16="http://schemas.microsoft.com/office/drawing/2014/main" id="{58DED1F0-2DF4-46BD-8E13-6396375398C1}"/>
              </a:ext>
            </a:extLst>
          </p:cNvPr>
          <p:cNvSpPr/>
          <p:nvPr/>
        </p:nvSpPr>
        <p:spPr>
          <a:xfrm>
            <a:off x="606271" y="5436037"/>
            <a:ext cx="11407681" cy="1068003"/>
          </a:xfrm>
          <a:prstGeom prst="rect">
            <a:avLst/>
          </a:prstGeom>
          <a:solidFill>
            <a:srgbClr val="0033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spc="-7">
              <a:solidFill>
                <a:srgbClr val="454545"/>
              </a:solidFill>
              <a:ea typeface="Osaka" pitchFamily="-84" charset="-128"/>
              <a:cs typeface="Arial"/>
            </a:endParaRPr>
          </a:p>
        </p:txBody>
      </p:sp>
      <p:sp>
        <p:nvSpPr>
          <p:cNvPr id="14" name="Rectangle 13">
            <a:extLst>
              <a:ext uri="{FF2B5EF4-FFF2-40B4-BE49-F238E27FC236}">
                <a16:creationId xmlns:a16="http://schemas.microsoft.com/office/drawing/2014/main" id="{656C362E-B741-40DE-979B-67FAC7F8AB11}"/>
              </a:ext>
            </a:extLst>
          </p:cNvPr>
          <p:cNvSpPr/>
          <p:nvPr/>
        </p:nvSpPr>
        <p:spPr>
          <a:xfrm>
            <a:off x="9370850" y="5624457"/>
            <a:ext cx="2477060" cy="5731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spc="-7">
                <a:solidFill>
                  <a:schemeClr val="bg1"/>
                </a:solidFill>
                <a:ea typeface="Osaka" pitchFamily="-84" charset="-128"/>
                <a:cs typeface="Arial"/>
              </a:rPr>
              <a:t>Concentrix Cognitive Automation Implementation</a:t>
            </a:r>
          </a:p>
        </p:txBody>
      </p:sp>
      <p:cxnSp>
        <p:nvCxnSpPr>
          <p:cNvPr id="15" name="Straight Connector 14">
            <a:extLst>
              <a:ext uri="{FF2B5EF4-FFF2-40B4-BE49-F238E27FC236}">
                <a16:creationId xmlns:a16="http://schemas.microsoft.com/office/drawing/2014/main" id="{FDE3C822-A28F-4A35-92E6-F35B132DD8DB}"/>
              </a:ext>
            </a:extLst>
          </p:cNvPr>
          <p:cNvCxnSpPr>
            <a:cxnSpLocks/>
          </p:cNvCxnSpPr>
          <p:nvPr/>
        </p:nvCxnSpPr>
        <p:spPr>
          <a:xfrm>
            <a:off x="9204808" y="5445106"/>
            <a:ext cx="0" cy="105893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A558CA20-BF4A-4295-953D-C9EC6419D68F}"/>
              </a:ext>
            </a:extLst>
          </p:cNvPr>
          <p:cNvSpPr/>
          <p:nvPr/>
        </p:nvSpPr>
        <p:spPr>
          <a:xfrm>
            <a:off x="606270" y="5554021"/>
            <a:ext cx="8432495" cy="8910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spc="-7">
              <a:solidFill>
                <a:schemeClr val="bg1"/>
              </a:solidFill>
              <a:ea typeface="Osaka" pitchFamily="-84" charset="-128"/>
              <a:cs typeface="Arial"/>
            </a:endParaRPr>
          </a:p>
        </p:txBody>
      </p:sp>
    </p:spTree>
    <p:extLst>
      <p:ext uri="{BB962C8B-B14F-4D97-AF65-F5344CB8AC3E}">
        <p14:creationId xmlns:p14="http://schemas.microsoft.com/office/powerpoint/2010/main" val="41622154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963C-0C90-4D34-AB14-AA82C6BBD118}"/>
              </a:ext>
            </a:extLst>
          </p:cNvPr>
          <p:cNvSpPr txBox="1">
            <a:spLocks/>
          </p:cNvSpPr>
          <p:nvPr/>
        </p:nvSpPr>
        <p:spPr>
          <a:xfrm>
            <a:off x="838200" y="466425"/>
            <a:ext cx="10515600" cy="424148"/>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solidFill>
              </a:rPr>
              <a:t> Concentrix Payroll Team</a:t>
            </a:r>
            <a:endParaRPr lang="en-US" sz="4800" dirty="0">
              <a:solidFill>
                <a:schemeClr val="bg1"/>
              </a:solidFill>
            </a:endParaRPr>
          </a:p>
        </p:txBody>
      </p:sp>
      <p:sp>
        <p:nvSpPr>
          <p:cNvPr id="3" name="Text Placeholder 7">
            <a:extLst>
              <a:ext uri="{FF2B5EF4-FFF2-40B4-BE49-F238E27FC236}">
                <a16:creationId xmlns:a16="http://schemas.microsoft.com/office/drawing/2014/main" id="{5C025C17-5AB0-417A-BD67-92A61479C000}"/>
              </a:ext>
            </a:extLst>
          </p:cNvPr>
          <p:cNvSpPr txBox="1">
            <a:spLocks/>
          </p:cNvSpPr>
          <p:nvPr/>
        </p:nvSpPr>
        <p:spPr>
          <a:xfrm>
            <a:off x="838199" y="1066800"/>
            <a:ext cx="8458653" cy="302786"/>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bg1"/>
                </a:solidFill>
              </a:rPr>
              <a:t>Case Study: Cognitive Automation: Payroll Knowledge Bot</a:t>
            </a:r>
          </a:p>
          <a:p>
            <a:endParaRPr lang="en-IN" dirty="0">
              <a:solidFill>
                <a:schemeClr val="bg1"/>
              </a:solidFill>
            </a:endParaRPr>
          </a:p>
        </p:txBody>
      </p:sp>
      <p:sp>
        <p:nvSpPr>
          <p:cNvPr id="4" name="Arrow: Pentagon 3">
            <a:extLst>
              <a:ext uri="{FF2B5EF4-FFF2-40B4-BE49-F238E27FC236}">
                <a16:creationId xmlns:a16="http://schemas.microsoft.com/office/drawing/2014/main" id="{36E6FC0B-44A6-4BBB-93AD-735573627387}"/>
              </a:ext>
            </a:extLst>
          </p:cNvPr>
          <p:cNvSpPr/>
          <p:nvPr/>
        </p:nvSpPr>
        <p:spPr>
          <a:xfrm>
            <a:off x="458791" y="1603261"/>
            <a:ext cx="4069423" cy="491624"/>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Business Challenges</a:t>
            </a:r>
          </a:p>
        </p:txBody>
      </p:sp>
      <p:sp>
        <p:nvSpPr>
          <p:cNvPr id="5" name="Arrow: Chevron 4">
            <a:extLst>
              <a:ext uri="{FF2B5EF4-FFF2-40B4-BE49-F238E27FC236}">
                <a16:creationId xmlns:a16="http://schemas.microsoft.com/office/drawing/2014/main" id="{002939A9-733F-490B-A279-B253AF1D796B}"/>
              </a:ext>
            </a:extLst>
          </p:cNvPr>
          <p:cNvSpPr/>
          <p:nvPr/>
        </p:nvSpPr>
        <p:spPr>
          <a:xfrm>
            <a:off x="8099918" y="1614413"/>
            <a:ext cx="3766554" cy="479503"/>
          </a:xfrm>
          <a:prstGeom prst="chevron">
            <a:avLst/>
          </a:prstGeom>
          <a:solidFill>
            <a:srgbClr val="ABCD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Results</a:t>
            </a:r>
          </a:p>
        </p:txBody>
      </p:sp>
      <p:sp>
        <p:nvSpPr>
          <p:cNvPr id="6" name="Arrow: Chevron 5">
            <a:extLst>
              <a:ext uri="{FF2B5EF4-FFF2-40B4-BE49-F238E27FC236}">
                <a16:creationId xmlns:a16="http://schemas.microsoft.com/office/drawing/2014/main" id="{8CB483DC-BBBE-4487-91EE-9FFE68FED44B}"/>
              </a:ext>
            </a:extLst>
          </p:cNvPr>
          <p:cNvSpPr/>
          <p:nvPr/>
        </p:nvSpPr>
        <p:spPr>
          <a:xfrm>
            <a:off x="4290506" y="1603261"/>
            <a:ext cx="4047693" cy="490652"/>
          </a:xfrm>
          <a:prstGeom prst="chevron">
            <a:avLst/>
          </a:prstGeom>
          <a:solidFill>
            <a:srgbClr val="0097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Concentrix Solution</a:t>
            </a:r>
          </a:p>
        </p:txBody>
      </p:sp>
      <p:sp>
        <p:nvSpPr>
          <p:cNvPr id="7" name="Rectangle 6">
            <a:extLst>
              <a:ext uri="{FF2B5EF4-FFF2-40B4-BE49-F238E27FC236}">
                <a16:creationId xmlns:a16="http://schemas.microsoft.com/office/drawing/2014/main" id="{F0B9D69F-B62C-48D5-8182-B17E0EC534FE}"/>
              </a:ext>
            </a:extLst>
          </p:cNvPr>
          <p:cNvSpPr/>
          <p:nvPr/>
        </p:nvSpPr>
        <p:spPr>
          <a:xfrm>
            <a:off x="458791" y="2093913"/>
            <a:ext cx="3755104" cy="31608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85750" indent="-285750">
              <a:spcBef>
                <a:spcPts val="600"/>
              </a:spcBef>
              <a:spcAft>
                <a:spcPts val="600"/>
              </a:spcAft>
              <a:buClr>
                <a:srgbClr val="C00000"/>
              </a:buClr>
              <a:buFont typeface="Arial" panose="020B0604020202020204" pitchFamily="34" charset="0"/>
              <a:buChar char="•"/>
              <a:defRPr/>
            </a:pPr>
            <a:endParaRPr lang="en-US" sz="1400" b="1" spc="-7">
              <a:solidFill>
                <a:srgbClr val="000000"/>
              </a:solidFill>
              <a:ea typeface="Osaka" pitchFamily="-84" charset="-128"/>
              <a:cs typeface="Arial"/>
            </a:endParaRPr>
          </a:p>
          <a:p>
            <a:pPr marL="285750" indent="-285750">
              <a:spcBef>
                <a:spcPts val="600"/>
              </a:spcBef>
              <a:spcAft>
                <a:spcPts val="600"/>
              </a:spcAft>
              <a:buClr>
                <a:srgbClr val="C00000"/>
              </a:buClr>
              <a:buFont typeface="Arial" panose="020B0604020202020204" pitchFamily="34" charset="0"/>
              <a:buChar char="•"/>
              <a:defRPr/>
            </a:pPr>
            <a:r>
              <a:rPr lang="en-US" sz="1400" b="1" spc="-7">
                <a:solidFill>
                  <a:srgbClr val="000000"/>
                </a:solidFill>
                <a:ea typeface="Osaka" pitchFamily="-84" charset="-128"/>
                <a:cs typeface="Arial"/>
              </a:rPr>
              <a:t>Unanswered  </a:t>
            </a:r>
            <a:r>
              <a:rPr lang="en-US" sz="1400" spc="-7">
                <a:solidFill>
                  <a:srgbClr val="000000"/>
                </a:solidFill>
                <a:ea typeface="Osaka" pitchFamily="-84" charset="-128"/>
                <a:cs typeface="Arial"/>
              </a:rPr>
              <a:t>queries of employees about their payroll leading to dissatisfaction</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Lack of Bandwidth to support </a:t>
            </a:r>
            <a:r>
              <a:rPr lang="en-US" sz="1400" spc="-7">
                <a:solidFill>
                  <a:srgbClr val="000000"/>
                </a:solidFill>
                <a:ea typeface="Osaka" pitchFamily="-84" charset="-128"/>
                <a:cs typeface="Arial"/>
              </a:rPr>
              <a:t>on numerous payment and investment issues during a month end or financial year ending</a:t>
            </a:r>
            <a:r>
              <a:rPr lang="en-US" sz="1400" b="1" spc="-7">
                <a:solidFill>
                  <a:srgbClr val="000000"/>
                </a:solidFill>
                <a:ea typeface="Osaka" pitchFamily="-84" charset="-128"/>
                <a:cs typeface="Arial"/>
              </a:rPr>
              <a:t>.</a:t>
            </a:r>
            <a:endParaRPr lang="en-US" sz="1400" spc="-7">
              <a:solidFill>
                <a:srgbClr val="000000"/>
              </a:solidFil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spc="-7">
                <a:solidFill>
                  <a:srgbClr val="000000"/>
                </a:solidFill>
                <a:ea typeface="Osaka" pitchFamily="-84" charset="-128"/>
                <a:cs typeface="Arial"/>
              </a:rPr>
              <a:t>Agents providing customer support on email had to </a:t>
            </a:r>
            <a:r>
              <a:rPr lang="en-US" sz="1400" b="1" spc="-7">
                <a:solidFill>
                  <a:srgbClr val="000000"/>
                </a:solidFill>
                <a:ea typeface="Osaka" pitchFamily="-84" charset="-128"/>
                <a:cs typeface="Arial"/>
              </a:rPr>
              <a:t>access multiple systems </a:t>
            </a:r>
            <a:r>
              <a:rPr lang="en-US" sz="1400" spc="-7">
                <a:solidFill>
                  <a:srgbClr val="000000"/>
                </a:solidFill>
                <a:ea typeface="Osaka" pitchFamily="-84" charset="-128"/>
                <a:cs typeface="Arial"/>
              </a:rPr>
              <a:t>and follow a </a:t>
            </a:r>
            <a:r>
              <a:rPr lang="en-US" sz="1400" b="1" spc="-7">
                <a:solidFill>
                  <a:srgbClr val="000000"/>
                </a:solidFill>
                <a:ea typeface="Osaka" pitchFamily="-84" charset="-128"/>
                <a:cs typeface="Arial"/>
              </a:rPr>
              <a:t>complex case research </a:t>
            </a:r>
            <a:r>
              <a:rPr lang="en-US" sz="1400" spc="-7">
                <a:solidFill>
                  <a:srgbClr val="000000"/>
                </a:solidFill>
                <a:ea typeface="Osaka" pitchFamily="-84" charset="-128"/>
                <a:cs typeface="Arial"/>
              </a:rPr>
              <a:t>involving </a:t>
            </a:r>
            <a:r>
              <a:rPr lang="en-US" sz="1400" b="1" spc="-7">
                <a:solidFill>
                  <a:srgbClr val="000000"/>
                </a:solidFill>
                <a:ea typeface="Osaka" pitchFamily="-84" charset="-128"/>
                <a:cs typeface="Arial"/>
              </a:rPr>
              <a:t>process deviations and missed steps</a:t>
            </a:r>
            <a:endParaRPr lang="en-US" sz="1400" spc="-7">
              <a:solidFill>
                <a:srgbClr val="000000"/>
              </a:solidFill>
              <a:ea typeface="Osaka" pitchFamily="-84" charset="-128"/>
              <a:cs typeface="Arial"/>
            </a:endParaRPr>
          </a:p>
        </p:txBody>
      </p:sp>
      <p:sp>
        <p:nvSpPr>
          <p:cNvPr id="8" name="Rectangle 7">
            <a:extLst>
              <a:ext uri="{FF2B5EF4-FFF2-40B4-BE49-F238E27FC236}">
                <a16:creationId xmlns:a16="http://schemas.microsoft.com/office/drawing/2014/main" id="{AF18EEBB-CCF2-4E72-ACE6-DBF51058DC0A}"/>
              </a:ext>
            </a:extLst>
          </p:cNvPr>
          <p:cNvSpPr/>
          <p:nvPr/>
        </p:nvSpPr>
        <p:spPr>
          <a:xfrm>
            <a:off x="4287016" y="2093427"/>
            <a:ext cx="3726087" cy="29123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pitchFamily="-84" charset="-128"/>
                <a:cs typeface="Arial"/>
              </a:rPr>
              <a:t>We </a:t>
            </a:r>
            <a:r>
              <a:rPr lang="en-US" sz="1400" b="1" spc="-7">
                <a:solidFill>
                  <a:srgbClr val="000000"/>
                </a:solidFill>
                <a:ea typeface="Osaka" pitchFamily="-84" charset="-128"/>
                <a:cs typeface="Arial"/>
              </a:rPr>
              <a:t>automated employee information retrieving process </a:t>
            </a:r>
            <a:r>
              <a:rPr lang="en-US" sz="1400" spc="-7">
                <a:solidFill>
                  <a:srgbClr val="000000"/>
                </a:solidFill>
                <a:ea typeface="Osaka" pitchFamily="-84" charset="-128"/>
                <a:cs typeface="Arial"/>
              </a:rPr>
              <a:t>and structuring the Chatbot to automate response using Cognitive Automation platform</a:t>
            </a:r>
            <a:r>
              <a:rPr lang="en-US" sz="1400" b="1" spc="-7">
                <a:solidFill>
                  <a:srgbClr val="000000"/>
                </a:solidFill>
                <a:ea typeface="Osaka" pitchFamily="-84" charset="-128"/>
                <a:cs typeface="Arial"/>
              </a:rPr>
              <a:t> </a:t>
            </a:r>
          </a:p>
          <a:p>
            <a:pPr marL="171450" indent="-171450">
              <a:spcBef>
                <a:spcPts val="600"/>
              </a:spcBef>
              <a:spcAft>
                <a:spcPts val="600"/>
              </a:spcAft>
              <a:buClr>
                <a:srgbClr val="00979F"/>
              </a:buClr>
              <a:buFont typeface="Wingdings" panose="05000000000000000000" pitchFamily="2" charset="2"/>
              <a:buChar char="§"/>
              <a:defRPr/>
            </a:pPr>
            <a:r>
              <a:rPr lang="en-US" sz="1400" b="1" spc="-7">
                <a:solidFill>
                  <a:srgbClr val="000000"/>
                </a:solidFill>
                <a:ea typeface="Osaka" pitchFamily="-84" charset="-128"/>
                <a:cs typeface="Arial"/>
              </a:rPr>
              <a:t> </a:t>
            </a:r>
            <a:r>
              <a:rPr lang="en-US" sz="1400" spc="-7">
                <a:solidFill>
                  <a:srgbClr val="000000"/>
                </a:solidFill>
                <a:ea typeface="Osaka" pitchFamily="-84" charset="-128"/>
                <a:cs typeface="Arial"/>
              </a:rPr>
              <a:t>Concentrix deployed an Cognitive AI solution to save agents time </a:t>
            </a:r>
            <a:r>
              <a:rPr lang="en-US" sz="1400" b="1" spc="-7">
                <a:solidFill>
                  <a:srgbClr val="000000"/>
                </a:solidFill>
                <a:ea typeface="Osaka" pitchFamily="-84" charset="-128"/>
                <a:cs typeface="Arial"/>
              </a:rPr>
              <a:t>from redundant activities </a:t>
            </a:r>
            <a:r>
              <a:rPr lang="en-US" sz="1400" spc="-7">
                <a:solidFill>
                  <a:srgbClr val="000000"/>
                </a:solidFill>
                <a:ea typeface="Osaka" pitchFamily="-84" charset="-128"/>
                <a:cs typeface="Arial"/>
              </a:rPr>
              <a:t>across multiple legacy screens like </a:t>
            </a:r>
            <a:r>
              <a:rPr lang="en-US" sz="1400" spc="-7" err="1">
                <a:solidFill>
                  <a:srgbClr val="000000"/>
                </a:solidFill>
                <a:ea typeface="Osaka" pitchFamily="-84" charset="-128"/>
                <a:cs typeface="Arial"/>
              </a:rPr>
              <a:t>Ramco</a:t>
            </a:r>
            <a:r>
              <a:rPr lang="en-US" sz="1400" spc="-7">
                <a:solidFill>
                  <a:srgbClr val="000000"/>
                </a:solidFill>
                <a:ea typeface="Osaka" pitchFamily="-84" charset="-128"/>
                <a:cs typeface="Arial"/>
              </a:rPr>
              <a:t>, </a:t>
            </a:r>
            <a:r>
              <a:rPr lang="en-US" sz="1400" spc="-7" err="1">
                <a:solidFill>
                  <a:srgbClr val="000000"/>
                </a:solidFill>
                <a:ea typeface="Osaka" pitchFamily="-84" charset="-128"/>
                <a:cs typeface="Arial"/>
              </a:rPr>
              <a:t>Ebucks</a:t>
            </a:r>
            <a:r>
              <a:rPr lang="en-US" sz="1400" spc="-7">
                <a:solidFill>
                  <a:srgbClr val="000000"/>
                </a:solidFill>
                <a:ea typeface="Osaka" pitchFamily="-84" charset="-128"/>
                <a:cs typeface="Arial"/>
              </a:rPr>
              <a:t> and etc.</a:t>
            </a:r>
          </a:p>
        </p:txBody>
      </p:sp>
      <p:sp>
        <p:nvSpPr>
          <p:cNvPr id="9" name="Rectangle 8">
            <a:extLst>
              <a:ext uri="{FF2B5EF4-FFF2-40B4-BE49-F238E27FC236}">
                <a16:creationId xmlns:a16="http://schemas.microsoft.com/office/drawing/2014/main" id="{ED13A7B5-C0A0-4884-94FA-9FF415309A41}"/>
              </a:ext>
            </a:extLst>
          </p:cNvPr>
          <p:cNvSpPr/>
          <p:nvPr/>
        </p:nvSpPr>
        <p:spPr>
          <a:xfrm>
            <a:off x="8086222" y="2093426"/>
            <a:ext cx="3657592" cy="29123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Reduced cost per contact</a:t>
            </a:r>
            <a:r>
              <a:rPr lang="en-US" sz="1400" spc="-7">
                <a:solidFill>
                  <a:srgbClr val="000000"/>
                </a:solidFill>
                <a:ea typeface="Osaka" pitchFamily="-84" charset="-128"/>
                <a:cs typeface="Arial"/>
              </a:rPr>
              <a:t>, A small change in Employees Payroll policies can keep the finance team really busy.</a:t>
            </a: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Simplified process </a:t>
            </a:r>
            <a:r>
              <a:rPr lang="en-US" sz="1400" spc="-7">
                <a:solidFill>
                  <a:srgbClr val="000000"/>
                </a:solidFill>
                <a:ea typeface="Osaka" pitchFamily="-84" charset="-128"/>
                <a:cs typeface="Arial"/>
              </a:rPr>
              <a:t>with the flexibility of customizing generated replies for more focused outputs </a:t>
            </a:r>
          </a:p>
          <a:p>
            <a:pPr marL="171450" indent="-171450">
              <a:spcBef>
                <a:spcPts val="600"/>
              </a:spcBef>
              <a:spcAft>
                <a:spcPts val="600"/>
              </a:spcAft>
              <a:buClr>
                <a:srgbClr val="ABCD29"/>
              </a:buClr>
              <a:buFont typeface="Wingdings" panose="05000000000000000000" pitchFamily="2" charset="2"/>
              <a:buChar char="§"/>
              <a:defRPr/>
            </a:pPr>
            <a:r>
              <a:rPr lang="en-US" sz="1400" spc="-7">
                <a:solidFill>
                  <a:srgbClr val="000000"/>
                </a:solidFill>
                <a:ea typeface="Osaka" pitchFamily="-84" charset="-128"/>
                <a:cs typeface="Arial"/>
              </a:rPr>
              <a:t> Reduction of n</a:t>
            </a:r>
            <a:r>
              <a:rPr lang="en-US" sz="1400" b="1" spc="-7">
                <a:solidFill>
                  <a:srgbClr val="000000"/>
                </a:solidFill>
                <a:ea typeface="Osaka" pitchFamily="-84" charset="-128"/>
                <a:cs typeface="Arial"/>
              </a:rPr>
              <a:t>early 50% </a:t>
            </a:r>
            <a:r>
              <a:rPr lang="en-US" sz="1400" spc="-7">
                <a:solidFill>
                  <a:srgbClr val="000000"/>
                </a:solidFill>
                <a:ea typeface="Osaka" pitchFamily="-84" charset="-128"/>
                <a:cs typeface="Arial"/>
              </a:rPr>
              <a:t>of the Queries. Which is responded or addressed by chatbot </a:t>
            </a:r>
          </a:p>
        </p:txBody>
      </p:sp>
      <p:pic>
        <p:nvPicPr>
          <p:cNvPr id="10" name="Picture 9">
            <a:extLst>
              <a:ext uri="{FF2B5EF4-FFF2-40B4-BE49-F238E27FC236}">
                <a16:creationId xmlns:a16="http://schemas.microsoft.com/office/drawing/2014/main" id="{0B0D02EA-A051-4F0B-A847-C8890A24A1D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8597" y="1417182"/>
            <a:ext cx="689982" cy="772609"/>
          </a:xfrm>
          <a:prstGeom prst="rect">
            <a:avLst/>
          </a:prstGeom>
        </p:spPr>
      </p:pic>
      <p:pic>
        <p:nvPicPr>
          <p:cNvPr id="11" name="Picture 10">
            <a:extLst>
              <a:ext uri="{FF2B5EF4-FFF2-40B4-BE49-F238E27FC236}">
                <a16:creationId xmlns:a16="http://schemas.microsoft.com/office/drawing/2014/main" id="{26CA0431-1B0F-4F14-94A0-8DD0EDCFE5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67231" y="1456938"/>
            <a:ext cx="832701" cy="772609"/>
          </a:xfrm>
          <a:prstGeom prst="rect">
            <a:avLst/>
          </a:prstGeom>
        </p:spPr>
      </p:pic>
      <p:pic>
        <p:nvPicPr>
          <p:cNvPr id="12" name="Picture 11">
            <a:extLst>
              <a:ext uri="{FF2B5EF4-FFF2-40B4-BE49-F238E27FC236}">
                <a16:creationId xmlns:a16="http://schemas.microsoft.com/office/drawing/2014/main" id="{E740628F-38A0-4379-9BD2-16973907D835}"/>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2630" t="12533" r="12249" b="12830"/>
          <a:stretch/>
        </p:blipFill>
        <p:spPr>
          <a:xfrm>
            <a:off x="8522829" y="1468089"/>
            <a:ext cx="774025" cy="769035"/>
          </a:xfrm>
          <a:prstGeom prst="rect">
            <a:avLst/>
          </a:prstGeom>
        </p:spPr>
      </p:pic>
      <p:sp>
        <p:nvSpPr>
          <p:cNvPr id="13" name="Rectangle 12">
            <a:extLst>
              <a:ext uri="{FF2B5EF4-FFF2-40B4-BE49-F238E27FC236}">
                <a16:creationId xmlns:a16="http://schemas.microsoft.com/office/drawing/2014/main" id="{72A6E157-3746-4427-B42C-B377F6EC6711}"/>
              </a:ext>
            </a:extLst>
          </p:cNvPr>
          <p:cNvSpPr/>
          <p:nvPr/>
        </p:nvSpPr>
        <p:spPr>
          <a:xfrm>
            <a:off x="606271" y="5436037"/>
            <a:ext cx="11407681" cy="1068003"/>
          </a:xfrm>
          <a:prstGeom prst="rect">
            <a:avLst/>
          </a:prstGeom>
          <a:solidFill>
            <a:srgbClr val="0033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spc="-7">
              <a:solidFill>
                <a:srgbClr val="454545"/>
              </a:solidFill>
              <a:ea typeface="Osaka" pitchFamily="-84" charset="-128"/>
              <a:cs typeface="Arial"/>
            </a:endParaRPr>
          </a:p>
        </p:txBody>
      </p:sp>
      <p:sp>
        <p:nvSpPr>
          <p:cNvPr id="14" name="Rectangle 13">
            <a:extLst>
              <a:ext uri="{FF2B5EF4-FFF2-40B4-BE49-F238E27FC236}">
                <a16:creationId xmlns:a16="http://schemas.microsoft.com/office/drawing/2014/main" id="{6DA8B356-BCBB-488C-A586-2D044110ECA2}"/>
              </a:ext>
            </a:extLst>
          </p:cNvPr>
          <p:cNvSpPr/>
          <p:nvPr/>
        </p:nvSpPr>
        <p:spPr>
          <a:xfrm>
            <a:off x="9370850" y="5624457"/>
            <a:ext cx="2477060" cy="5731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spc="-7">
                <a:solidFill>
                  <a:schemeClr val="bg1"/>
                </a:solidFill>
                <a:ea typeface="Osaka" pitchFamily="-84" charset="-128"/>
                <a:cs typeface="Arial"/>
              </a:rPr>
              <a:t>Concentrix Cognitive Automation Implementation</a:t>
            </a:r>
          </a:p>
        </p:txBody>
      </p:sp>
      <p:cxnSp>
        <p:nvCxnSpPr>
          <p:cNvPr id="15" name="Straight Connector 14">
            <a:extLst>
              <a:ext uri="{FF2B5EF4-FFF2-40B4-BE49-F238E27FC236}">
                <a16:creationId xmlns:a16="http://schemas.microsoft.com/office/drawing/2014/main" id="{DC649608-0F2D-437A-90A1-79431295F881}"/>
              </a:ext>
            </a:extLst>
          </p:cNvPr>
          <p:cNvCxnSpPr>
            <a:cxnSpLocks/>
          </p:cNvCxnSpPr>
          <p:nvPr/>
        </p:nvCxnSpPr>
        <p:spPr>
          <a:xfrm>
            <a:off x="9204808" y="5445106"/>
            <a:ext cx="0" cy="105893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AA7402C6-5EA2-477D-AE60-A148F2FD9E24}"/>
              </a:ext>
            </a:extLst>
          </p:cNvPr>
          <p:cNvSpPr/>
          <p:nvPr/>
        </p:nvSpPr>
        <p:spPr>
          <a:xfrm>
            <a:off x="606270" y="5554021"/>
            <a:ext cx="8432495" cy="8910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spc="-7">
              <a:solidFill>
                <a:schemeClr val="bg1"/>
              </a:solidFill>
              <a:ea typeface="Osaka" pitchFamily="-84" charset="-128"/>
              <a:cs typeface="Arial"/>
            </a:endParaRPr>
          </a:p>
        </p:txBody>
      </p:sp>
    </p:spTree>
    <p:extLst>
      <p:ext uri="{BB962C8B-B14F-4D97-AF65-F5344CB8AC3E}">
        <p14:creationId xmlns:p14="http://schemas.microsoft.com/office/powerpoint/2010/main" val="6931336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174B-5BE4-4C55-88AD-D053987865C6}"/>
              </a:ext>
            </a:extLst>
          </p:cNvPr>
          <p:cNvSpPr txBox="1">
            <a:spLocks/>
          </p:cNvSpPr>
          <p:nvPr/>
        </p:nvSpPr>
        <p:spPr>
          <a:xfrm>
            <a:off x="838200" y="466425"/>
            <a:ext cx="10515600" cy="424148"/>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solidFill>
              </a:rPr>
              <a:t> Concentrix Transport Team</a:t>
            </a:r>
            <a:endParaRPr lang="en-US" sz="4800" dirty="0">
              <a:solidFill>
                <a:schemeClr val="bg1"/>
              </a:solidFill>
            </a:endParaRPr>
          </a:p>
        </p:txBody>
      </p:sp>
      <p:sp>
        <p:nvSpPr>
          <p:cNvPr id="3" name="Text Placeholder 7">
            <a:extLst>
              <a:ext uri="{FF2B5EF4-FFF2-40B4-BE49-F238E27FC236}">
                <a16:creationId xmlns:a16="http://schemas.microsoft.com/office/drawing/2014/main" id="{BDEA078B-0DF6-435B-8E3E-9682E458851D}"/>
              </a:ext>
            </a:extLst>
          </p:cNvPr>
          <p:cNvSpPr txBox="1">
            <a:spLocks/>
          </p:cNvSpPr>
          <p:nvPr/>
        </p:nvSpPr>
        <p:spPr>
          <a:xfrm>
            <a:off x="838199" y="1066800"/>
            <a:ext cx="8458653" cy="302786"/>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bg1"/>
                </a:solidFill>
              </a:rPr>
              <a:t>Case Study: Cognitive Automation: Transport Knowledge Bot</a:t>
            </a:r>
          </a:p>
          <a:p>
            <a:endParaRPr lang="en-IN" dirty="0">
              <a:solidFill>
                <a:schemeClr val="bg1"/>
              </a:solidFill>
            </a:endParaRPr>
          </a:p>
        </p:txBody>
      </p:sp>
      <p:sp>
        <p:nvSpPr>
          <p:cNvPr id="4" name="Arrow: Pentagon 3">
            <a:extLst>
              <a:ext uri="{FF2B5EF4-FFF2-40B4-BE49-F238E27FC236}">
                <a16:creationId xmlns:a16="http://schemas.microsoft.com/office/drawing/2014/main" id="{BDDACE78-E3FB-416A-88C0-707B91E98278}"/>
              </a:ext>
            </a:extLst>
          </p:cNvPr>
          <p:cNvSpPr/>
          <p:nvPr/>
        </p:nvSpPr>
        <p:spPr>
          <a:xfrm>
            <a:off x="458791" y="1603261"/>
            <a:ext cx="4069423" cy="491624"/>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Business Challenges</a:t>
            </a:r>
          </a:p>
        </p:txBody>
      </p:sp>
      <p:sp>
        <p:nvSpPr>
          <p:cNvPr id="5" name="Arrow: Chevron 4">
            <a:extLst>
              <a:ext uri="{FF2B5EF4-FFF2-40B4-BE49-F238E27FC236}">
                <a16:creationId xmlns:a16="http://schemas.microsoft.com/office/drawing/2014/main" id="{D957B048-2293-42D0-A87D-C8B07F5C4873}"/>
              </a:ext>
            </a:extLst>
          </p:cNvPr>
          <p:cNvSpPr/>
          <p:nvPr/>
        </p:nvSpPr>
        <p:spPr>
          <a:xfrm>
            <a:off x="8099918" y="1614413"/>
            <a:ext cx="3766554" cy="479503"/>
          </a:xfrm>
          <a:prstGeom prst="chevron">
            <a:avLst/>
          </a:prstGeom>
          <a:solidFill>
            <a:srgbClr val="ABCD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Results</a:t>
            </a:r>
          </a:p>
        </p:txBody>
      </p:sp>
      <p:sp>
        <p:nvSpPr>
          <p:cNvPr id="6" name="Arrow: Chevron 5">
            <a:extLst>
              <a:ext uri="{FF2B5EF4-FFF2-40B4-BE49-F238E27FC236}">
                <a16:creationId xmlns:a16="http://schemas.microsoft.com/office/drawing/2014/main" id="{6B0E0C64-B39F-43B1-8D85-81638CAE10D9}"/>
              </a:ext>
            </a:extLst>
          </p:cNvPr>
          <p:cNvSpPr/>
          <p:nvPr/>
        </p:nvSpPr>
        <p:spPr>
          <a:xfrm>
            <a:off x="4290506" y="1603261"/>
            <a:ext cx="4047693" cy="490652"/>
          </a:xfrm>
          <a:prstGeom prst="chevron">
            <a:avLst/>
          </a:prstGeom>
          <a:solidFill>
            <a:srgbClr val="0097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Concentrix Solution</a:t>
            </a:r>
          </a:p>
        </p:txBody>
      </p:sp>
      <p:sp>
        <p:nvSpPr>
          <p:cNvPr id="7" name="Rectangle 6">
            <a:extLst>
              <a:ext uri="{FF2B5EF4-FFF2-40B4-BE49-F238E27FC236}">
                <a16:creationId xmlns:a16="http://schemas.microsoft.com/office/drawing/2014/main" id="{505E2FB4-5EED-4331-B670-B28C8FF76197}"/>
              </a:ext>
            </a:extLst>
          </p:cNvPr>
          <p:cNvSpPr/>
          <p:nvPr/>
        </p:nvSpPr>
        <p:spPr>
          <a:xfrm>
            <a:off x="458791" y="2093913"/>
            <a:ext cx="3755104" cy="2911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Immense pressure from accounts/</a:t>
            </a:r>
            <a:r>
              <a:rPr lang="en-US" sz="1400" spc="-7">
                <a:solidFill>
                  <a:srgbClr val="000000"/>
                </a:solidFill>
                <a:ea typeface="Osaka" pitchFamily="-84" charset="-128"/>
                <a:cs typeface="Arial"/>
              </a:rPr>
              <a:t>ODC to have Admin’s presence to address employee’s grievances </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Bundle’s of email queries, </a:t>
            </a:r>
            <a:r>
              <a:rPr lang="en-US" sz="1400" spc="-7">
                <a:solidFill>
                  <a:srgbClr val="000000"/>
                </a:solidFill>
                <a:ea typeface="Osaka" pitchFamily="-84" charset="-128"/>
                <a:cs typeface="Arial"/>
              </a:rPr>
              <a:t>emphasis on meeting the employee’s expectations and leading to escalations</a:t>
            </a:r>
            <a:r>
              <a:rPr lang="en-US" sz="1400" b="1" spc="-7">
                <a:solidFill>
                  <a:srgbClr val="000000"/>
                </a:solidFill>
                <a:ea typeface="Osaka" pitchFamily="-84" charset="-128"/>
                <a:cs typeface="Arial"/>
              </a:rPr>
              <a:t>.</a:t>
            </a:r>
          </a:p>
          <a:p>
            <a:pPr marL="171450" indent="-171450">
              <a:spcBef>
                <a:spcPts val="600"/>
              </a:spcBef>
              <a:spcAft>
                <a:spcPts val="600"/>
              </a:spcAft>
              <a:buClr>
                <a:srgbClr val="C00000"/>
              </a:buClr>
              <a:buFont typeface="Wingdings" panose="05000000000000000000" pitchFamily="2" charset="2"/>
              <a:buChar char="§"/>
              <a:defRPr/>
            </a:pPr>
            <a:r>
              <a:rPr lang="en-US" sz="1400" spc="-7">
                <a:solidFill>
                  <a:srgbClr val="000000"/>
                </a:solidFill>
                <a:ea typeface="Osaka" pitchFamily="-84" charset="-128"/>
                <a:cs typeface="Arial"/>
              </a:rPr>
              <a:t> </a:t>
            </a:r>
            <a:r>
              <a:rPr lang="en-US" sz="1400" b="1" spc="-7">
                <a:solidFill>
                  <a:srgbClr val="000000"/>
                </a:solidFill>
                <a:ea typeface="Osaka" pitchFamily="-84" charset="-128"/>
                <a:cs typeface="Arial"/>
              </a:rPr>
              <a:t>Manual and redundant nature of processes</a:t>
            </a:r>
            <a:r>
              <a:rPr lang="en-US" sz="1400" spc="-7">
                <a:solidFill>
                  <a:srgbClr val="000000"/>
                </a:solidFill>
                <a:ea typeface="Osaka" pitchFamily="-84" charset="-128"/>
                <a:cs typeface="Arial"/>
              </a:rPr>
              <a:t> was contributing to </a:t>
            </a:r>
            <a:r>
              <a:rPr lang="en-US" sz="1400" b="1" spc="-7">
                <a:solidFill>
                  <a:srgbClr val="000000"/>
                </a:solidFill>
                <a:ea typeface="Osaka" pitchFamily="-84" charset="-128"/>
                <a:cs typeface="Arial"/>
              </a:rPr>
              <a:t>higher</a:t>
            </a:r>
            <a:r>
              <a:rPr lang="en-US" sz="1400" spc="-7">
                <a:solidFill>
                  <a:srgbClr val="000000"/>
                </a:solidFill>
                <a:ea typeface="Osaka" pitchFamily="-84" charset="-128"/>
                <a:cs typeface="Arial"/>
              </a:rPr>
              <a:t> than desired timeline and Tats</a:t>
            </a:r>
          </a:p>
        </p:txBody>
      </p:sp>
      <p:sp>
        <p:nvSpPr>
          <p:cNvPr id="8" name="Rectangle 7">
            <a:extLst>
              <a:ext uri="{FF2B5EF4-FFF2-40B4-BE49-F238E27FC236}">
                <a16:creationId xmlns:a16="http://schemas.microsoft.com/office/drawing/2014/main" id="{4487CF21-FC66-4BDB-A21C-04B38B8C0D76}"/>
              </a:ext>
            </a:extLst>
          </p:cNvPr>
          <p:cNvSpPr/>
          <p:nvPr/>
        </p:nvSpPr>
        <p:spPr>
          <a:xfrm>
            <a:off x="4287016" y="2093427"/>
            <a:ext cx="3726087" cy="29123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pitchFamily="-84" charset="-128"/>
                <a:cs typeface="Arial"/>
              </a:rPr>
              <a:t>Deployed Cognitive AI solution to ensure </a:t>
            </a:r>
            <a:r>
              <a:rPr lang="en-US" sz="1400" b="1" spc="-7">
                <a:solidFill>
                  <a:srgbClr val="000000"/>
                </a:solidFill>
                <a:ea typeface="Osaka" pitchFamily="-84" charset="-128"/>
                <a:cs typeface="Arial"/>
              </a:rPr>
              <a:t>BOT serves</a:t>
            </a:r>
            <a:r>
              <a:rPr lang="en-US" sz="1400" spc="-7">
                <a:solidFill>
                  <a:srgbClr val="000000"/>
                </a:solidFill>
                <a:ea typeface="Osaka" pitchFamily="-84" charset="-128"/>
                <a:cs typeface="Arial"/>
              </a:rPr>
              <a:t> the employee(s) grievances flawlessly. </a:t>
            </a: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pitchFamily="-84" charset="-128"/>
                <a:cs typeface="Arial"/>
              </a:rPr>
              <a:t>Concentrix designed chatbot using Cognitive automation platform to optimize and re-engineer the overall process to eliminate </a:t>
            </a:r>
            <a:r>
              <a:rPr lang="en-US" sz="1400" b="1" spc="-7">
                <a:solidFill>
                  <a:srgbClr val="000000"/>
                </a:solidFill>
                <a:ea typeface="Osaka" pitchFamily="-84" charset="-128"/>
                <a:cs typeface="Arial"/>
              </a:rPr>
              <a:t>inefficiencies and redundancies </a:t>
            </a: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pitchFamily="-84" charset="-128"/>
                <a:cs typeface="Arial"/>
              </a:rPr>
              <a:t>We </a:t>
            </a:r>
            <a:r>
              <a:rPr lang="en-US" sz="1400" b="1" spc="-7">
                <a:solidFill>
                  <a:srgbClr val="000000"/>
                </a:solidFill>
                <a:ea typeface="Osaka" pitchFamily="-84" charset="-128"/>
                <a:cs typeface="Arial"/>
              </a:rPr>
              <a:t>automated employee information retrieving </a:t>
            </a:r>
            <a:r>
              <a:rPr lang="en-US" sz="1400" spc="-7">
                <a:solidFill>
                  <a:srgbClr val="000000"/>
                </a:solidFill>
                <a:ea typeface="Osaka" pitchFamily="-84" charset="-128"/>
                <a:cs typeface="Arial"/>
              </a:rPr>
              <a:t>and are generating replies for Intents recognized through an </a:t>
            </a:r>
            <a:r>
              <a:rPr lang="en-US" sz="1400" b="1" spc="-7">
                <a:solidFill>
                  <a:srgbClr val="000000"/>
                </a:solidFill>
                <a:ea typeface="Osaka" pitchFamily="-84" charset="-128"/>
                <a:cs typeface="Arial"/>
              </a:rPr>
              <a:t>AI engine</a:t>
            </a:r>
            <a:endParaRPr lang="en-US" sz="1400" spc="-7">
              <a:solidFill>
                <a:srgbClr val="000000"/>
              </a:solidFil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endParaRPr lang="en-US" sz="1400" b="1" spc="-7">
              <a:solidFill>
                <a:srgbClr val="000000"/>
              </a:solidFil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endParaRPr lang="en-US" sz="1400" spc="-7">
              <a:solidFill>
                <a:srgbClr val="000000"/>
              </a:solidFill>
              <a:ea typeface="Osaka" pitchFamily="-84" charset="-128"/>
              <a:cs typeface="Arial"/>
            </a:endParaRPr>
          </a:p>
        </p:txBody>
      </p:sp>
      <p:sp>
        <p:nvSpPr>
          <p:cNvPr id="9" name="Rectangle 8">
            <a:extLst>
              <a:ext uri="{FF2B5EF4-FFF2-40B4-BE49-F238E27FC236}">
                <a16:creationId xmlns:a16="http://schemas.microsoft.com/office/drawing/2014/main" id="{5BF17582-3662-4404-B103-48700147B0A4}"/>
              </a:ext>
            </a:extLst>
          </p:cNvPr>
          <p:cNvSpPr/>
          <p:nvPr/>
        </p:nvSpPr>
        <p:spPr>
          <a:xfrm>
            <a:off x="8086222" y="2093426"/>
            <a:ext cx="3657592" cy="29123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Drastic reduction </a:t>
            </a:r>
            <a:r>
              <a:rPr lang="en-US" sz="1400" spc="-7">
                <a:solidFill>
                  <a:srgbClr val="000000"/>
                </a:solidFill>
                <a:ea typeface="Osaka" pitchFamily="-84" charset="-128"/>
                <a:cs typeface="Arial"/>
              </a:rPr>
              <a:t>in Email Queries.</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Faster and Structured Workflow</a:t>
            </a:r>
            <a:r>
              <a:rPr lang="en-US" sz="1400" spc="-7">
                <a:solidFill>
                  <a:srgbClr val="000000"/>
                </a:solidFill>
                <a:ea typeface="Osaka" pitchFamily="-84" charset="-128"/>
                <a:cs typeface="Arial"/>
              </a:rPr>
              <a:t> with minimal manual intervention leading to reliable and smooth employee journey </a:t>
            </a:r>
          </a:p>
          <a:p>
            <a:pPr marL="171450" indent="-171450">
              <a:spcBef>
                <a:spcPts val="600"/>
              </a:spcBef>
              <a:spcAft>
                <a:spcPts val="600"/>
              </a:spcAft>
              <a:buClr>
                <a:srgbClr val="ABCD29"/>
              </a:buClr>
              <a:buFont typeface="Wingdings" panose="05000000000000000000" pitchFamily="2" charset="2"/>
              <a:buChar char="§"/>
              <a:defRPr/>
            </a:pPr>
            <a:r>
              <a:rPr lang="en-US" sz="1400" spc="-7">
                <a:solidFill>
                  <a:srgbClr val="000000"/>
                </a:solidFill>
                <a:ea typeface="Osaka" pitchFamily="-84" charset="-128"/>
                <a:cs typeface="Arial"/>
              </a:rPr>
              <a:t> </a:t>
            </a:r>
            <a:r>
              <a:rPr lang="en-US" sz="1400" b="1" spc="-7">
                <a:solidFill>
                  <a:srgbClr val="000000"/>
                </a:solidFill>
                <a:ea typeface="Osaka" pitchFamily="-84" charset="-128"/>
                <a:cs typeface="Arial"/>
              </a:rPr>
              <a:t>Efficiency gain</a:t>
            </a:r>
            <a:r>
              <a:rPr lang="en-US" sz="1400" spc="-7">
                <a:solidFill>
                  <a:srgbClr val="000000"/>
                </a:solidFill>
                <a:ea typeface="Osaka" pitchFamily="-84" charset="-128"/>
                <a:cs typeface="Arial"/>
              </a:rPr>
              <a:t> of approximately </a:t>
            </a:r>
            <a:r>
              <a:rPr lang="en-US" sz="1400" b="1" spc="-7">
                <a:solidFill>
                  <a:srgbClr val="000000"/>
                </a:solidFill>
                <a:ea typeface="Osaka" pitchFamily="-84" charset="-128"/>
                <a:cs typeface="Arial"/>
              </a:rPr>
              <a:t>30% </a:t>
            </a:r>
            <a:r>
              <a:rPr lang="en-US" sz="1400" spc="-7">
                <a:solidFill>
                  <a:srgbClr val="000000"/>
                </a:solidFill>
                <a:ea typeface="Osaka" pitchFamily="-84" charset="-128"/>
                <a:cs typeface="Arial"/>
              </a:rPr>
              <a:t>which can also manage volume spikes without a need for additional human intervention</a:t>
            </a:r>
          </a:p>
          <a:p>
            <a:pPr marL="171450" indent="-171450">
              <a:spcBef>
                <a:spcPts val="600"/>
              </a:spcBef>
              <a:spcAft>
                <a:spcPts val="600"/>
              </a:spcAft>
              <a:buClr>
                <a:srgbClr val="ABCD29"/>
              </a:buClr>
              <a:buFont typeface="Wingdings" panose="05000000000000000000" pitchFamily="2" charset="2"/>
              <a:buChar char="§"/>
              <a:defRPr/>
            </a:pPr>
            <a:endParaRPr lang="en-US" sz="1400" spc="-7">
              <a:solidFill>
                <a:srgbClr val="000000"/>
              </a:solidFill>
              <a:ea typeface="Osaka" pitchFamily="-84" charset="-128"/>
              <a:cs typeface="Arial"/>
            </a:endParaRPr>
          </a:p>
        </p:txBody>
      </p:sp>
      <p:pic>
        <p:nvPicPr>
          <p:cNvPr id="10" name="Picture 9">
            <a:extLst>
              <a:ext uri="{FF2B5EF4-FFF2-40B4-BE49-F238E27FC236}">
                <a16:creationId xmlns:a16="http://schemas.microsoft.com/office/drawing/2014/main" id="{AB03D955-5783-40A7-A363-4B1B83E8038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8597" y="1456938"/>
            <a:ext cx="689982" cy="796133"/>
          </a:xfrm>
          <a:prstGeom prst="rect">
            <a:avLst/>
          </a:prstGeom>
        </p:spPr>
      </p:pic>
      <p:pic>
        <p:nvPicPr>
          <p:cNvPr id="11" name="Picture 10">
            <a:extLst>
              <a:ext uri="{FF2B5EF4-FFF2-40B4-BE49-F238E27FC236}">
                <a16:creationId xmlns:a16="http://schemas.microsoft.com/office/drawing/2014/main" id="{813BF1DF-036D-4FB2-B07E-596E8269635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67231" y="1456938"/>
            <a:ext cx="832701" cy="772609"/>
          </a:xfrm>
          <a:prstGeom prst="rect">
            <a:avLst/>
          </a:prstGeom>
        </p:spPr>
      </p:pic>
      <p:pic>
        <p:nvPicPr>
          <p:cNvPr id="12" name="Picture 11">
            <a:extLst>
              <a:ext uri="{FF2B5EF4-FFF2-40B4-BE49-F238E27FC236}">
                <a16:creationId xmlns:a16="http://schemas.microsoft.com/office/drawing/2014/main" id="{B56FEC64-2ECF-466D-9E88-0D8C329373DE}"/>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2630" t="12533" r="12249" b="12830"/>
          <a:stretch/>
        </p:blipFill>
        <p:spPr>
          <a:xfrm>
            <a:off x="8522829" y="1468089"/>
            <a:ext cx="774025" cy="769035"/>
          </a:xfrm>
          <a:prstGeom prst="rect">
            <a:avLst/>
          </a:prstGeom>
        </p:spPr>
      </p:pic>
      <p:sp>
        <p:nvSpPr>
          <p:cNvPr id="13" name="Rectangle 12">
            <a:extLst>
              <a:ext uri="{FF2B5EF4-FFF2-40B4-BE49-F238E27FC236}">
                <a16:creationId xmlns:a16="http://schemas.microsoft.com/office/drawing/2014/main" id="{4AD30B35-FF22-427C-BCBB-2DAEBCAB44D6}"/>
              </a:ext>
            </a:extLst>
          </p:cNvPr>
          <p:cNvSpPr/>
          <p:nvPr/>
        </p:nvSpPr>
        <p:spPr>
          <a:xfrm>
            <a:off x="606271" y="5436037"/>
            <a:ext cx="11407681" cy="1068003"/>
          </a:xfrm>
          <a:prstGeom prst="rect">
            <a:avLst/>
          </a:prstGeom>
          <a:solidFill>
            <a:srgbClr val="0033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spc="-7">
              <a:solidFill>
                <a:srgbClr val="454545"/>
              </a:solidFill>
              <a:ea typeface="Osaka" pitchFamily="-84" charset="-128"/>
              <a:cs typeface="Arial"/>
            </a:endParaRPr>
          </a:p>
        </p:txBody>
      </p:sp>
      <p:sp>
        <p:nvSpPr>
          <p:cNvPr id="14" name="Rectangle 13">
            <a:extLst>
              <a:ext uri="{FF2B5EF4-FFF2-40B4-BE49-F238E27FC236}">
                <a16:creationId xmlns:a16="http://schemas.microsoft.com/office/drawing/2014/main" id="{0AFE6EFE-7C2D-4D5C-8A31-2FDE9A9F7DCB}"/>
              </a:ext>
            </a:extLst>
          </p:cNvPr>
          <p:cNvSpPr/>
          <p:nvPr/>
        </p:nvSpPr>
        <p:spPr>
          <a:xfrm>
            <a:off x="9370850" y="5624457"/>
            <a:ext cx="2477060" cy="5731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spc="-7">
                <a:solidFill>
                  <a:schemeClr val="bg1"/>
                </a:solidFill>
                <a:ea typeface="Osaka" pitchFamily="-84" charset="-128"/>
                <a:cs typeface="Arial"/>
              </a:rPr>
              <a:t>Concentrix Cognitive Automation Implementation</a:t>
            </a:r>
          </a:p>
        </p:txBody>
      </p:sp>
      <p:cxnSp>
        <p:nvCxnSpPr>
          <p:cNvPr id="15" name="Straight Connector 14">
            <a:extLst>
              <a:ext uri="{FF2B5EF4-FFF2-40B4-BE49-F238E27FC236}">
                <a16:creationId xmlns:a16="http://schemas.microsoft.com/office/drawing/2014/main" id="{6CEBD234-3A03-4D4A-931F-AC4190CCF164}"/>
              </a:ext>
            </a:extLst>
          </p:cNvPr>
          <p:cNvCxnSpPr>
            <a:cxnSpLocks/>
          </p:cNvCxnSpPr>
          <p:nvPr/>
        </p:nvCxnSpPr>
        <p:spPr>
          <a:xfrm>
            <a:off x="9204808" y="5445106"/>
            <a:ext cx="0" cy="105893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08CF45D8-FC55-4F09-A403-818A83C3B5A5}"/>
              </a:ext>
            </a:extLst>
          </p:cNvPr>
          <p:cNvSpPr/>
          <p:nvPr/>
        </p:nvSpPr>
        <p:spPr>
          <a:xfrm>
            <a:off x="606270" y="5554021"/>
            <a:ext cx="8432495" cy="8910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spc="-7">
              <a:solidFill>
                <a:schemeClr val="bg1"/>
              </a:solidFill>
              <a:ea typeface="Osaka" pitchFamily="-84" charset="-128"/>
              <a:cs typeface="Arial"/>
            </a:endParaRPr>
          </a:p>
        </p:txBody>
      </p:sp>
    </p:spTree>
    <p:extLst>
      <p:ext uri="{BB962C8B-B14F-4D97-AF65-F5344CB8AC3E}">
        <p14:creationId xmlns:p14="http://schemas.microsoft.com/office/powerpoint/2010/main" val="19737355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92DC-21FA-45B9-A49F-600027241485}"/>
              </a:ext>
            </a:extLst>
          </p:cNvPr>
          <p:cNvSpPr txBox="1">
            <a:spLocks/>
          </p:cNvSpPr>
          <p:nvPr/>
        </p:nvSpPr>
        <p:spPr>
          <a:xfrm>
            <a:off x="838200" y="466425"/>
            <a:ext cx="10515600" cy="424148"/>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rPr>
              <a:t> </a:t>
            </a:r>
            <a:r>
              <a:rPr lang="en-US" sz="4000" dirty="0">
                <a:solidFill>
                  <a:schemeClr val="bg1"/>
                </a:solidFill>
              </a:rPr>
              <a:t>Concentrix Global Service Desk</a:t>
            </a:r>
          </a:p>
        </p:txBody>
      </p:sp>
      <p:sp>
        <p:nvSpPr>
          <p:cNvPr id="3" name="Text Placeholder 7">
            <a:extLst>
              <a:ext uri="{FF2B5EF4-FFF2-40B4-BE49-F238E27FC236}">
                <a16:creationId xmlns:a16="http://schemas.microsoft.com/office/drawing/2014/main" id="{B3B6E515-FE38-4B4E-9139-3E8710092271}"/>
              </a:ext>
            </a:extLst>
          </p:cNvPr>
          <p:cNvSpPr txBox="1">
            <a:spLocks/>
          </p:cNvSpPr>
          <p:nvPr/>
        </p:nvSpPr>
        <p:spPr>
          <a:xfrm>
            <a:off x="838199" y="1066800"/>
            <a:ext cx="8458653" cy="302786"/>
          </a:xfrm>
          <a:prstGeom prst="rect">
            <a:avLst/>
          </a:prstGeom>
        </p:spPr>
        <p:txBody>
          <a:bodyPr vert="horz" lIns="0" tIns="0" rIns="0" bIns="0" rtlCol="0" anchor="t">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bg1"/>
                </a:solidFill>
              </a:rPr>
              <a:t>Case Study: Cognitive Automation of Helpdesk Tickets</a:t>
            </a:r>
          </a:p>
          <a:p>
            <a:endParaRPr lang="en-IN" dirty="0">
              <a:solidFill>
                <a:schemeClr val="bg1"/>
              </a:solidFill>
            </a:endParaRPr>
          </a:p>
        </p:txBody>
      </p:sp>
      <p:sp>
        <p:nvSpPr>
          <p:cNvPr id="4" name="Arrow: Pentagon 3">
            <a:extLst>
              <a:ext uri="{FF2B5EF4-FFF2-40B4-BE49-F238E27FC236}">
                <a16:creationId xmlns:a16="http://schemas.microsoft.com/office/drawing/2014/main" id="{B6BCDCF6-C105-4F11-B252-7B00094A54B3}"/>
              </a:ext>
            </a:extLst>
          </p:cNvPr>
          <p:cNvSpPr/>
          <p:nvPr/>
        </p:nvSpPr>
        <p:spPr>
          <a:xfrm>
            <a:off x="458791" y="1603261"/>
            <a:ext cx="4069423" cy="491624"/>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Business Challenges</a:t>
            </a:r>
          </a:p>
        </p:txBody>
      </p:sp>
      <p:sp>
        <p:nvSpPr>
          <p:cNvPr id="5" name="Arrow: Chevron 4">
            <a:extLst>
              <a:ext uri="{FF2B5EF4-FFF2-40B4-BE49-F238E27FC236}">
                <a16:creationId xmlns:a16="http://schemas.microsoft.com/office/drawing/2014/main" id="{11E91016-AEF3-4520-8017-535A082EF57B}"/>
              </a:ext>
            </a:extLst>
          </p:cNvPr>
          <p:cNvSpPr/>
          <p:nvPr/>
        </p:nvSpPr>
        <p:spPr>
          <a:xfrm>
            <a:off x="8099918" y="1614413"/>
            <a:ext cx="3766554" cy="479503"/>
          </a:xfrm>
          <a:prstGeom prst="chevron">
            <a:avLst/>
          </a:prstGeom>
          <a:solidFill>
            <a:srgbClr val="ABCD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Results</a:t>
            </a:r>
          </a:p>
        </p:txBody>
      </p:sp>
      <p:sp>
        <p:nvSpPr>
          <p:cNvPr id="6" name="Arrow: Chevron 5">
            <a:extLst>
              <a:ext uri="{FF2B5EF4-FFF2-40B4-BE49-F238E27FC236}">
                <a16:creationId xmlns:a16="http://schemas.microsoft.com/office/drawing/2014/main" id="{B94C4FD5-3FCD-485E-BF5C-397BDCD93F9B}"/>
              </a:ext>
            </a:extLst>
          </p:cNvPr>
          <p:cNvSpPr/>
          <p:nvPr/>
        </p:nvSpPr>
        <p:spPr>
          <a:xfrm>
            <a:off x="4290506" y="1603261"/>
            <a:ext cx="4047693" cy="490652"/>
          </a:xfrm>
          <a:prstGeom prst="chevron">
            <a:avLst/>
          </a:prstGeom>
          <a:solidFill>
            <a:srgbClr val="0097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Concentrix Solution</a:t>
            </a:r>
          </a:p>
        </p:txBody>
      </p:sp>
      <p:sp>
        <p:nvSpPr>
          <p:cNvPr id="7" name="Rectangle 6">
            <a:extLst>
              <a:ext uri="{FF2B5EF4-FFF2-40B4-BE49-F238E27FC236}">
                <a16:creationId xmlns:a16="http://schemas.microsoft.com/office/drawing/2014/main" id="{1D1BB323-F18E-4EFE-B96C-E92A40713147}"/>
              </a:ext>
            </a:extLst>
          </p:cNvPr>
          <p:cNvSpPr/>
          <p:nvPr/>
        </p:nvSpPr>
        <p:spPr>
          <a:xfrm>
            <a:off x="458791" y="2093913"/>
            <a:ext cx="3755104" cy="2911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a:cs typeface="Arial"/>
              </a:rPr>
              <a:t>High volume tickets </a:t>
            </a:r>
            <a:r>
              <a:rPr lang="en-US" sz="1400" spc="-7">
                <a:solidFill>
                  <a:srgbClr val="000000"/>
                </a:solidFill>
                <a:ea typeface="Osaka"/>
                <a:cs typeface="Arial"/>
              </a:rPr>
              <a:t>and concerns over handling time:</a:t>
            </a:r>
            <a:r>
              <a:rPr lang="en-US" sz="1400" b="1" spc="-7">
                <a:solidFill>
                  <a:srgbClr val="000000"/>
                </a:solidFill>
                <a:ea typeface="Osaka"/>
                <a:cs typeface="Arial"/>
              </a:rPr>
              <a:t> </a:t>
            </a:r>
            <a:r>
              <a:rPr lang="en-US" sz="1400" spc="-7">
                <a:solidFill>
                  <a:srgbClr val="000000"/>
                </a:solidFill>
                <a:ea typeface="Osaka"/>
                <a:cs typeface="Arial"/>
              </a:rPr>
              <a:t>GSD team was piled up with too many helpdesk tickets all the time that caused users getting delayed solution to their requests.</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a:cs typeface="Arial"/>
              </a:rPr>
              <a:t>Increased error rate </a:t>
            </a:r>
            <a:r>
              <a:rPr lang="en-US" sz="1400" spc="-7">
                <a:solidFill>
                  <a:srgbClr val="000000"/>
                </a:solidFill>
                <a:ea typeface="Osaka"/>
                <a:cs typeface="Arial"/>
              </a:rPr>
              <a:t>due to accelerated  manual processing to clear email ticket backlog</a:t>
            </a:r>
            <a:r>
              <a:rPr lang="en-US" sz="1400" b="1" spc="-7">
                <a:solidFill>
                  <a:srgbClr val="000000"/>
                </a:solidFill>
                <a:ea typeface="Osaka"/>
                <a:cs typeface="Arial"/>
              </a:rPr>
              <a:t>.</a:t>
            </a:r>
            <a:endParaRPr lang="en-US" sz="1400" spc="-7">
              <a:solidFill>
                <a:srgbClr val="000000"/>
              </a:solidFill>
              <a:ea typeface="Osaka" pitchFamily="-84" charset="-128"/>
              <a:cs typeface="Arial"/>
            </a:endParaRPr>
          </a:p>
        </p:txBody>
      </p:sp>
      <p:sp>
        <p:nvSpPr>
          <p:cNvPr id="8" name="Rectangle 7">
            <a:extLst>
              <a:ext uri="{FF2B5EF4-FFF2-40B4-BE49-F238E27FC236}">
                <a16:creationId xmlns:a16="http://schemas.microsoft.com/office/drawing/2014/main" id="{92A1CF0C-4A7E-497E-86C3-CE579E16C7A7}"/>
              </a:ext>
            </a:extLst>
          </p:cNvPr>
          <p:cNvSpPr/>
          <p:nvPr/>
        </p:nvSpPr>
        <p:spPr>
          <a:xfrm>
            <a:off x="4287016" y="2093427"/>
            <a:ext cx="3726087" cy="29123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a:cs typeface="Arial"/>
              </a:rPr>
              <a:t>Concentrix </a:t>
            </a:r>
            <a:r>
              <a:rPr lang="en-US" sz="1400" b="1" spc="-7">
                <a:solidFill>
                  <a:srgbClr val="000000"/>
                </a:solidFill>
                <a:ea typeface="Osaka"/>
                <a:cs typeface="Arial"/>
              </a:rPr>
              <a:t>designed a mail bot</a:t>
            </a:r>
            <a:r>
              <a:rPr lang="en-US" sz="1400" spc="-7">
                <a:solidFill>
                  <a:srgbClr val="000000"/>
                </a:solidFill>
                <a:ea typeface="Osaka"/>
                <a:cs typeface="Arial"/>
              </a:rPr>
              <a:t> that pulls all the email sent to helpdesk@concentrix.com, AI system creates the reply and send the draft to Omni where GSD user would review the mail and forward the same to end user for the scenarios like password reset, account unlock, DL creation, VPN, shared drive access, Coupa, system issue and general queries. </a:t>
            </a: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a:cs typeface="Arial"/>
              </a:rPr>
              <a:t>The cognitive AI solution provides GSD team </a:t>
            </a:r>
            <a:r>
              <a:rPr lang="en-US" sz="1400" b="1" spc="-7">
                <a:solidFill>
                  <a:srgbClr val="000000"/>
                </a:solidFill>
                <a:ea typeface="Osaka"/>
                <a:cs typeface="Arial"/>
              </a:rPr>
              <a:t>preprocessed email</a:t>
            </a:r>
            <a:r>
              <a:rPr lang="en-US" sz="1400" spc="-7">
                <a:solidFill>
                  <a:srgbClr val="000000"/>
                </a:solidFill>
                <a:ea typeface="Osaka"/>
                <a:cs typeface="Arial"/>
              </a:rPr>
              <a:t> where they need to review the matter and click on send button.</a:t>
            </a:r>
          </a:p>
        </p:txBody>
      </p:sp>
      <p:sp>
        <p:nvSpPr>
          <p:cNvPr id="9" name="Rectangle 8">
            <a:extLst>
              <a:ext uri="{FF2B5EF4-FFF2-40B4-BE49-F238E27FC236}">
                <a16:creationId xmlns:a16="http://schemas.microsoft.com/office/drawing/2014/main" id="{C5B6881B-D5E8-4D7F-968E-897AD89CE510}"/>
              </a:ext>
            </a:extLst>
          </p:cNvPr>
          <p:cNvSpPr/>
          <p:nvPr/>
        </p:nvSpPr>
        <p:spPr>
          <a:xfrm>
            <a:off x="8086222" y="2093426"/>
            <a:ext cx="3657592" cy="29123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dirty="0">
              <a:solidFill>
                <a:srgbClr val="000000"/>
              </a:solidFill>
              <a:latin typeface="Arial"/>
              <a:ea typeface="Osaka" pitchFamily="-84" charset="-128"/>
              <a:cs typeface="Arial"/>
            </a:endParaRPr>
          </a:p>
          <a:p>
            <a:pPr marL="171450" indent="-171450">
              <a:spcBef>
                <a:spcPts val="600"/>
              </a:spcBef>
              <a:spcAft>
                <a:spcPts val="600"/>
              </a:spcAft>
              <a:buClr>
                <a:srgbClr val="ABCD29"/>
              </a:buClr>
              <a:buFont typeface="Wingdings" panose="05000000000000000000" pitchFamily="2" charset="2"/>
              <a:buChar char="§"/>
              <a:defRPr/>
            </a:pPr>
            <a:r>
              <a:rPr lang="en-US" sz="1400" b="1" spc="-7" dirty="0">
                <a:solidFill>
                  <a:srgbClr val="000000"/>
                </a:solidFill>
                <a:ea typeface="Osaka"/>
                <a:cs typeface="Arial"/>
              </a:rPr>
              <a:t>Reduction in AHT: </a:t>
            </a:r>
            <a:r>
              <a:rPr lang="en-US" sz="1400" spc="-7" dirty="0">
                <a:solidFill>
                  <a:srgbClr val="000000"/>
                </a:solidFill>
                <a:ea typeface="Osaka"/>
                <a:cs typeface="Arial"/>
              </a:rPr>
              <a:t>As GSD team did not have to write the email and draft was readymade, it resulted in AHT reduction.</a:t>
            </a:r>
          </a:p>
          <a:p>
            <a:pPr marL="171450" indent="-171450">
              <a:spcBef>
                <a:spcPts val="600"/>
              </a:spcBef>
              <a:spcAft>
                <a:spcPts val="600"/>
              </a:spcAft>
              <a:buClr>
                <a:srgbClr val="ABCD29"/>
              </a:buClr>
              <a:buFont typeface="Wingdings" panose="05000000000000000000" pitchFamily="2" charset="2"/>
              <a:buChar char="§"/>
              <a:defRPr/>
            </a:pPr>
            <a:r>
              <a:rPr lang="en-US" sz="1400" b="1" spc="-7" dirty="0">
                <a:solidFill>
                  <a:srgbClr val="000000"/>
                </a:solidFill>
                <a:ea typeface="Osaka"/>
                <a:cs typeface="Arial"/>
              </a:rPr>
              <a:t>Reduction in Error rate: </a:t>
            </a:r>
            <a:r>
              <a:rPr lang="en-US" sz="1400" spc="-7" dirty="0">
                <a:solidFill>
                  <a:srgbClr val="000000"/>
                </a:solidFill>
                <a:ea typeface="Osaka"/>
                <a:cs typeface="Arial"/>
              </a:rPr>
              <a:t>Since the system is now automated for email content, it eliminated the typo and content mistakes.</a:t>
            </a:r>
          </a:p>
          <a:p>
            <a:pPr marL="171450" indent="-171450">
              <a:spcBef>
                <a:spcPts val="600"/>
              </a:spcBef>
              <a:spcAft>
                <a:spcPts val="600"/>
              </a:spcAft>
              <a:buClr>
                <a:srgbClr val="ABCD29"/>
              </a:buClr>
              <a:buFont typeface="Wingdings,Sans-Serif" panose="05000000000000000000" pitchFamily="2" charset="2"/>
              <a:buChar char="§"/>
              <a:defRPr/>
            </a:pPr>
            <a:r>
              <a:rPr lang="en-US" sz="1400" b="1" spc="-7" dirty="0">
                <a:solidFill>
                  <a:srgbClr val="000000"/>
                </a:solidFill>
                <a:ea typeface="Osaka"/>
                <a:cs typeface="Calibri"/>
              </a:rPr>
              <a:t>25-30% </a:t>
            </a:r>
            <a:r>
              <a:rPr lang="en-US" sz="1400" spc="-7" dirty="0">
                <a:solidFill>
                  <a:srgbClr val="000000"/>
                </a:solidFill>
                <a:ea typeface="Osaka"/>
                <a:cs typeface="Calibri"/>
              </a:rPr>
              <a:t>relevant volume was processed automatically basis the training data provided with high accuracy.</a:t>
            </a:r>
            <a:endParaRPr lang="en-US" sz="1400" spc="-7" dirty="0">
              <a:solidFill>
                <a:srgbClr val="000000"/>
              </a:solidFill>
              <a:ea typeface="Osaka" pitchFamily="-84" charset="-128"/>
              <a:cs typeface="Calibri"/>
            </a:endParaRPr>
          </a:p>
          <a:p>
            <a:pPr>
              <a:spcBef>
                <a:spcPts val="600"/>
              </a:spcBef>
              <a:spcAft>
                <a:spcPts val="600"/>
              </a:spcAft>
              <a:buClr>
                <a:srgbClr val="ABCD29"/>
              </a:buClr>
              <a:defRPr/>
            </a:pPr>
            <a:endParaRPr lang="en-US" sz="1400" spc="-7" dirty="0">
              <a:solidFill>
                <a:srgbClr val="000000"/>
              </a:solidFill>
              <a:ea typeface="Osaka" pitchFamily="-84" charset="-128"/>
              <a:cs typeface="Arial"/>
            </a:endParaRPr>
          </a:p>
        </p:txBody>
      </p:sp>
      <p:pic>
        <p:nvPicPr>
          <p:cNvPr id="10" name="Picture 9">
            <a:extLst>
              <a:ext uri="{FF2B5EF4-FFF2-40B4-BE49-F238E27FC236}">
                <a16:creationId xmlns:a16="http://schemas.microsoft.com/office/drawing/2014/main" id="{A2F05ED1-27AF-4847-A039-7AB114768DE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8597" y="1456938"/>
            <a:ext cx="689982" cy="796133"/>
          </a:xfrm>
          <a:prstGeom prst="rect">
            <a:avLst/>
          </a:prstGeom>
        </p:spPr>
      </p:pic>
      <p:pic>
        <p:nvPicPr>
          <p:cNvPr id="11" name="Picture 10">
            <a:extLst>
              <a:ext uri="{FF2B5EF4-FFF2-40B4-BE49-F238E27FC236}">
                <a16:creationId xmlns:a16="http://schemas.microsoft.com/office/drawing/2014/main" id="{FDDDE17B-04E3-46F7-8895-AC65751E845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67231" y="1456938"/>
            <a:ext cx="832701" cy="772609"/>
          </a:xfrm>
          <a:prstGeom prst="rect">
            <a:avLst/>
          </a:prstGeom>
        </p:spPr>
      </p:pic>
      <p:pic>
        <p:nvPicPr>
          <p:cNvPr id="12" name="Picture 11">
            <a:extLst>
              <a:ext uri="{FF2B5EF4-FFF2-40B4-BE49-F238E27FC236}">
                <a16:creationId xmlns:a16="http://schemas.microsoft.com/office/drawing/2014/main" id="{5E315666-5EC8-4408-AEEB-5889A7B798FE}"/>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2630" t="12533" r="12249" b="12830"/>
          <a:stretch/>
        </p:blipFill>
        <p:spPr>
          <a:xfrm>
            <a:off x="8522829" y="1468089"/>
            <a:ext cx="774025" cy="769035"/>
          </a:xfrm>
          <a:prstGeom prst="rect">
            <a:avLst/>
          </a:prstGeom>
        </p:spPr>
      </p:pic>
      <p:sp>
        <p:nvSpPr>
          <p:cNvPr id="13" name="Rectangle 12">
            <a:extLst>
              <a:ext uri="{FF2B5EF4-FFF2-40B4-BE49-F238E27FC236}">
                <a16:creationId xmlns:a16="http://schemas.microsoft.com/office/drawing/2014/main" id="{C21690C5-E2FA-411D-82D6-CC501832CBE8}"/>
              </a:ext>
            </a:extLst>
          </p:cNvPr>
          <p:cNvSpPr/>
          <p:nvPr/>
        </p:nvSpPr>
        <p:spPr>
          <a:xfrm>
            <a:off x="606271" y="5436037"/>
            <a:ext cx="11407681" cy="1068003"/>
          </a:xfrm>
          <a:prstGeom prst="rect">
            <a:avLst/>
          </a:prstGeom>
          <a:solidFill>
            <a:srgbClr val="0033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spc="-7">
              <a:solidFill>
                <a:srgbClr val="454545"/>
              </a:solidFill>
              <a:ea typeface="Osaka" pitchFamily="-84" charset="-128"/>
              <a:cs typeface="Arial"/>
            </a:endParaRPr>
          </a:p>
        </p:txBody>
      </p:sp>
      <p:sp>
        <p:nvSpPr>
          <p:cNvPr id="14" name="Rectangle 13">
            <a:extLst>
              <a:ext uri="{FF2B5EF4-FFF2-40B4-BE49-F238E27FC236}">
                <a16:creationId xmlns:a16="http://schemas.microsoft.com/office/drawing/2014/main" id="{10D6970C-5928-4B05-90CF-A10EAB831A4C}"/>
              </a:ext>
            </a:extLst>
          </p:cNvPr>
          <p:cNvSpPr/>
          <p:nvPr/>
        </p:nvSpPr>
        <p:spPr>
          <a:xfrm>
            <a:off x="9370850" y="5624457"/>
            <a:ext cx="2477060" cy="5731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spc="-7">
                <a:solidFill>
                  <a:schemeClr val="bg1"/>
                </a:solidFill>
                <a:ea typeface="Osaka" pitchFamily="-84" charset="-128"/>
                <a:cs typeface="Arial"/>
              </a:rPr>
              <a:t>Concentrix Cognitive Automation Implementation</a:t>
            </a:r>
          </a:p>
        </p:txBody>
      </p:sp>
      <p:cxnSp>
        <p:nvCxnSpPr>
          <p:cNvPr id="15" name="Straight Connector 14">
            <a:extLst>
              <a:ext uri="{FF2B5EF4-FFF2-40B4-BE49-F238E27FC236}">
                <a16:creationId xmlns:a16="http://schemas.microsoft.com/office/drawing/2014/main" id="{3B150B9A-DDEC-419B-A04A-8051E0D5020E}"/>
              </a:ext>
            </a:extLst>
          </p:cNvPr>
          <p:cNvCxnSpPr>
            <a:cxnSpLocks/>
          </p:cNvCxnSpPr>
          <p:nvPr/>
        </p:nvCxnSpPr>
        <p:spPr>
          <a:xfrm>
            <a:off x="9204808" y="5445106"/>
            <a:ext cx="0" cy="105893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0FB51627-6EA6-469E-9A3C-C7EC97EE975B}"/>
              </a:ext>
            </a:extLst>
          </p:cNvPr>
          <p:cNvSpPr/>
          <p:nvPr/>
        </p:nvSpPr>
        <p:spPr>
          <a:xfrm>
            <a:off x="606270" y="5554021"/>
            <a:ext cx="8432495" cy="8910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spc="-7">
              <a:solidFill>
                <a:schemeClr val="bg1"/>
              </a:solidFill>
              <a:ea typeface="Osaka" pitchFamily="-84" charset="-128"/>
              <a:cs typeface="Arial"/>
            </a:endParaRPr>
          </a:p>
        </p:txBody>
      </p:sp>
    </p:spTree>
    <p:extLst>
      <p:ext uri="{BB962C8B-B14F-4D97-AF65-F5344CB8AC3E}">
        <p14:creationId xmlns:p14="http://schemas.microsoft.com/office/powerpoint/2010/main" val="23811940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2C68-0263-43E6-8EE3-0BE65D4D3075}"/>
              </a:ext>
            </a:extLst>
          </p:cNvPr>
          <p:cNvSpPr txBox="1">
            <a:spLocks/>
          </p:cNvSpPr>
          <p:nvPr/>
        </p:nvSpPr>
        <p:spPr>
          <a:xfrm>
            <a:off x="838200" y="466425"/>
            <a:ext cx="10515600" cy="42414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solidFill>
                  <a:schemeClr val="bg1"/>
                </a:solidFill>
              </a:rPr>
              <a:t>An Indian online travel company</a:t>
            </a:r>
          </a:p>
        </p:txBody>
      </p:sp>
      <p:sp>
        <p:nvSpPr>
          <p:cNvPr id="3" name="Text Placeholder 7">
            <a:extLst>
              <a:ext uri="{FF2B5EF4-FFF2-40B4-BE49-F238E27FC236}">
                <a16:creationId xmlns:a16="http://schemas.microsoft.com/office/drawing/2014/main" id="{2369CDF6-6ED3-47C5-9E40-CA28297067F9}"/>
              </a:ext>
            </a:extLst>
          </p:cNvPr>
          <p:cNvSpPr txBox="1">
            <a:spLocks/>
          </p:cNvSpPr>
          <p:nvPr/>
        </p:nvSpPr>
        <p:spPr>
          <a:xfrm>
            <a:off x="838199" y="1066800"/>
            <a:ext cx="8458653" cy="302786"/>
          </a:xfrm>
          <a:prstGeom prst="rect">
            <a:avLst/>
          </a:prstGeom>
        </p:spPr>
        <p:txBody>
          <a:bodyPr vert="horz" lIns="0" tIns="0" rIns="0" bIns="0" rtlCol="0" anchor="t">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bg1"/>
                </a:solidFill>
              </a:rPr>
              <a:t>Case Study: Cognitive Automation – KBOT</a:t>
            </a:r>
          </a:p>
          <a:p>
            <a:endParaRPr lang="en-IN" dirty="0">
              <a:solidFill>
                <a:schemeClr val="bg1"/>
              </a:solidFill>
            </a:endParaRPr>
          </a:p>
        </p:txBody>
      </p:sp>
      <p:sp>
        <p:nvSpPr>
          <p:cNvPr id="4" name="Arrow: Pentagon 3">
            <a:extLst>
              <a:ext uri="{FF2B5EF4-FFF2-40B4-BE49-F238E27FC236}">
                <a16:creationId xmlns:a16="http://schemas.microsoft.com/office/drawing/2014/main" id="{9A520870-6E1F-49C5-BCA9-0092B1F7BCD3}"/>
              </a:ext>
            </a:extLst>
          </p:cNvPr>
          <p:cNvSpPr/>
          <p:nvPr/>
        </p:nvSpPr>
        <p:spPr>
          <a:xfrm>
            <a:off x="458791" y="1603261"/>
            <a:ext cx="4069423" cy="491624"/>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Business Challenges</a:t>
            </a:r>
          </a:p>
        </p:txBody>
      </p:sp>
      <p:sp>
        <p:nvSpPr>
          <p:cNvPr id="5" name="Arrow: Chevron 4">
            <a:extLst>
              <a:ext uri="{FF2B5EF4-FFF2-40B4-BE49-F238E27FC236}">
                <a16:creationId xmlns:a16="http://schemas.microsoft.com/office/drawing/2014/main" id="{72C28B9D-8970-40FB-892B-9A582DB94073}"/>
              </a:ext>
            </a:extLst>
          </p:cNvPr>
          <p:cNvSpPr/>
          <p:nvPr/>
        </p:nvSpPr>
        <p:spPr>
          <a:xfrm>
            <a:off x="8099918" y="1614413"/>
            <a:ext cx="3766554" cy="479503"/>
          </a:xfrm>
          <a:prstGeom prst="chevron">
            <a:avLst/>
          </a:prstGeom>
          <a:solidFill>
            <a:srgbClr val="ABCD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Results</a:t>
            </a:r>
          </a:p>
        </p:txBody>
      </p:sp>
      <p:sp>
        <p:nvSpPr>
          <p:cNvPr id="6" name="Arrow: Chevron 5">
            <a:extLst>
              <a:ext uri="{FF2B5EF4-FFF2-40B4-BE49-F238E27FC236}">
                <a16:creationId xmlns:a16="http://schemas.microsoft.com/office/drawing/2014/main" id="{F11228F9-4CED-4AC0-B348-BF56A82E4018}"/>
              </a:ext>
            </a:extLst>
          </p:cNvPr>
          <p:cNvSpPr/>
          <p:nvPr/>
        </p:nvSpPr>
        <p:spPr>
          <a:xfrm>
            <a:off x="4290506" y="1603261"/>
            <a:ext cx="4047693" cy="490652"/>
          </a:xfrm>
          <a:prstGeom prst="chevron">
            <a:avLst/>
          </a:prstGeom>
          <a:solidFill>
            <a:srgbClr val="0097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Concentrix Solution</a:t>
            </a:r>
          </a:p>
        </p:txBody>
      </p:sp>
      <p:sp>
        <p:nvSpPr>
          <p:cNvPr id="7" name="Rectangle 6">
            <a:extLst>
              <a:ext uri="{FF2B5EF4-FFF2-40B4-BE49-F238E27FC236}">
                <a16:creationId xmlns:a16="http://schemas.microsoft.com/office/drawing/2014/main" id="{C0F018AF-6362-41BA-A9AE-185AE6E0DB1D}"/>
              </a:ext>
            </a:extLst>
          </p:cNvPr>
          <p:cNvSpPr/>
          <p:nvPr/>
        </p:nvSpPr>
        <p:spPr>
          <a:xfrm>
            <a:off x="458791" y="2093913"/>
            <a:ext cx="3755104" cy="2911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dirty="0">
              <a:solidFill>
                <a:srgbClr val="000000"/>
              </a:solidFill>
              <a:latin typeface="Aria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spc="-7" dirty="0">
                <a:solidFill>
                  <a:srgbClr val="000000"/>
                </a:solidFill>
                <a:ea typeface="Osaka"/>
                <a:cs typeface="Arial"/>
              </a:rPr>
              <a:t>Complex process with frequent process updates, required agents to approach SME’s frequently for clarifications on live calls by putting customer on hold effecting AHT and Customer experience. </a:t>
            </a:r>
          </a:p>
          <a:p>
            <a:pPr marL="171450" indent="-171450">
              <a:spcBef>
                <a:spcPts val="600"/>
              </a:spcBef>
              <a:spcAft>
                <a:spcPts val="600"/>
              </a:spcAft>
              <a:buClr>
                <a:srgbClr val="C00000"/>
              </a:buClr>
              <a:buFont typeface="Wingdings" panose="05000000000000000000" pitchFamily="2" charset="2"/>
              <a:buChar char="§"/>
              <a:defRPr/>
            </a:pPr>
            <a:r>
              <a:rPr lang="en-US" sz="1400" b="1" spc="-7" dirty="0">
                <a:solidFill>
                  <a:srgbClr val="000000"/>
                </a:solidFill>
                <a:ea typeface="Osaka"/>
                <a:cs typeface="Arial"/>
              </a:rPr>
              <a:t>Increased error rate </a:t>
            </a:r>
            <a:r>
              <a:rPr lang="en-US" sz="1400" spc="-7" dirty="0">
                <a:solidFill>
                  <a:srgbClr val="000000"/>
                </a:solidFill>
                <a:ea typeface="Osaka"/>
                <a:cs typeface="Arial"/>
              </a:rPr>
              <a:t>due to Lack of knowledge base</a:t>
            </a:r>
            <a:r>
              <a:rPr lang="en-US" sz="1400" b="1" spc="-7" dirty="0">
                <a:solidFill>
                  <a:srgbClr val="000000"/>
                </a:solidFill>
                <a:ea typeface="Osaka"/>
                <a:cs typeface="Arial"/>
              </a:rPr>
              <a:t>.</a:t>
            </a:r>
            <a:endParaRPr lang="en-US" sz="1400" spc="-7" dirty="0">
              <a:solidFill>
                <a:srgbClr val="000000"/>
              </a:solidFill>
              <a:ea typeface="Osaka" pitchFamily="-84" charset="-128"/>
              <a:cs typeface="Arial"/>
            </a:endParaRPr>
          </a:p>
        </p:txBody>
      </p:sp>
      <p:sp>
        <p:nvSpPr>
          <p:cNvPr id="8" name="Rectangle 7">
            <a:extLst>
              <a:ext uri="{FF2B5EF4-FFF2-40B4-BE49-F238E27FC236}">
                <a16:creationId xmlns:a16="http://schemas.microsoft.com/office/drawing/2014/main" id="{AF052779-71E6-4803-B62E-ABBE0DD0C7F6}"/>
              </a:ext>
            </a:extLst>
          </p:cNvPr>
          <p:cNvSpPr/>
          <p:nvPr/>
        </p:nvSpPr>
        <p:spPr>
          <a:xfrm>
            <a:off x="4287016" y="2093427"/>
            <a:ext cx="3726087" cy="29123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dirty="0">
              <a:solidFill>
                <a:srgbClr val="000000"/>
              </a:solidFill>
              <a:latin typeface="Aria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r>
              <a:rPr lang="en-US" sz="1400" spc="-7" dirty="0">
                <a:solidFill>
                  <a:srgbClr val="000000"/>
                </a:solidFill>
                <a:ea typeface="Osaka" pitchFamily="-84" charset="-128"/>
                <a:cs typeface="Arial"/>
              </a:rPr>
              <a:t>Concentrix designed and deployed Knowledge BOT (Automated Chat Engine) to provide ready help to agent queries, thereby reducing agent hold/TT and dependency on SME, resulting in improved customer experience</a:t>
            </a:r>
          </a:p>
        </p:txBody>
      </p:sp>
      <p:sp>
        <p:nvSpPr>
          <p:cNvPr id="9" name="Rectangle 8">
            <a:extLst>
              <a:ext uri="{FF2B5EF4-FFF2-40B4-BE49-F238E27FC236}">
                <a16:creationId xmlns:a16="http://schemas.microsoft.com/office/drawing/2014/main" id="{1FD8121F-E1E6-4246-B323-98BB5ABCCDCC}"/>
              </a:ext>
            </a:extLst>
          </p:cNvPr>
          <p:cNvSpPr/>
          <p:nvPr/>
        </p:nvSpPr>
        <p:spPr>
          <a:xfrm>
            <a:off x="8086222" y="2093426"/>
            <a:ext cx="3657592" cy="29123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dirty="0">
              <a:solidFill>
                <a:srgbClr val="000000"/>
              </a:solidFill>
              <a:latin typeface="Arial"/>
              <a:ea typeface="Osaka" pitchFamily="-84" charset="-128"/>
              <a:cs typeface="Arial"/>
            </a:endParaRPr>
          </a:p>
          <a:p>
            <a:pPr marL="171450" indent="-171450">
              <a:spcBef>
                <a:spcPts val="600"/>
              </a:spcBef>
              <a:spcAft>
                <a:spcPts val="600"/>
              </a:spcAft>
              <a:buClr>
                <a:srgbClr val="ABCD29"/>
              </a:buClr>
              <a:buFont typeface="Wingdings" panose="05000000000000000000" pitchFamily="2" charset="2"/>
              <a:buChar char="§"/>
              <a:defRPr/>
            </a:pPr>
            <a:r>
              <a:rPr lang="en-US" sz="1400" b="1" spc="-7" dirty="0">
                <a:solidFill>
                  <a:srgbClr val="000000"/>
                </a:solidFill>
                <a:ea typeface="Osaka" pitchFamily="-84" charset="-128"/>
                <a:cs typeface="Arial"/>
              </a:rPr>
              <a:t>Reduced AHT, </a:t>
            </a:r>
            <a:r>
              <a:rPr lang="en-US" sz="1400" spc="-7" dirty="0">
                <a:solidFill>
                  <a:srgbClr val="000000"/>
                </a:solidFill>
                <a:ea typeface="Osaka" pitchFamily="-84" charset="-128"/>
                <a:cs typeface="Arial"/>
              </a:rPr>
              <a:t>Improved quality and Customer experience</a:t>
            </a:r>
          </a:p>
          <a:p>
            <a:pPr marL="171450" indent="-171450">
              <a:spcBef>
                <a:spcPts val="600"/>
              </a:spcBef>
              <a:spcAft>
                <a:spcPts val="600"/>
              </a:spcAft>
              <a:buClr>
                <a:srgbClr val="ABCD29"/>
              </a:buClr>
              <a:buFont typeface="Wingdings" panose="05000000000000000000" pitchFamily="2" charset="2"/>
              <a:buChar char="§"/>
              <a:defRPr/>
            </a:pPr>
            <a:r>
              <a:rPr lang="en-US" sz="1400" b="1" spc="-7" dirty="0">
                <a:solidFill>
                  <a:srgbClr val="000000"/>
                </a:solidFill>
                <a:ea typeface="Osaka" pitchFamily="-84" charset="-128"/>
                <a:cs typeface="Arial"/>
              </a:rPr>
              <a:t>Empowered agents</a:t>
            </a:r>
          </a:p>
          <a:p>
            <a:pPr marL="171450" indent="-171450">
              <a:spcBef>
                <a:spcPts val="600"/>
              </a:spcBef>
              <a:spcAft>
                <a:spcPts val="600"/>
              </a:spcAft>
              <a:buClr>
                <a:srgbClr val="ABCD29"/>
              </a:buClr>
              <a:buFont typeface="Wingdings" panose="05000000000000000000" pitchFamily="2" charset="2"/>
              <a:buChar char="§"/>
              <a:defRPr/>
            </a:pPr>
            <a:r>
              <a:rPr lang="en-US" sz="1400" b="1" spc="-7" dirty="0">
                <a:solidFill>
                  <a:srgbClr val="000000"/>
                </a:solidFill>
                <a:ea typeface="Osaka" pitchFamily="-84" charset="-128"/>
                <a:cs typeface="Arial"/>
              </a:rPr>
              <a:t>Reduced </a:t>
            </a:r>
            <a:r>
              <a:rPr lang="en-US" sz="1400" spc="-7" dirty="0">
                <a:solidFill>
                  <a:srgbClr val="000000"/>
                </a:solidFill>
                <a:ea typeface="Osaka" pitchFamily="-84" charset="-128"/>
                <a:cs typeface="Arial"/>
              </a:rPr>
              <a:t>Manuel intervention as Little or no dependency on SME.</a:t>
            </a:r>
          </a:p>
          <a:p>
            <a:pPr marL="171450" indent="-171450">
              <a:spcBef>
                <a:spcPts val="600"/>
              </a:spcBef>
              <a:spcAft>
                <a:spcPts val="600"/>
              </a:spcAft>
              <a:buClr>
                <a:srgbClr val="ABCD29"/>
              </a:buClr>
              <a:buFont typeface="Wingdings" panose="05000000000000000000" pitchFamily="2" charset="2"/>
              <a:buChar char="§"/>
              <a:defRPr/>
            </a:pPr>
            <a:r>
              <a:rPr lang="en-US" sz="1400" b="1" spc="-7" dirty="0">
                <a:solidFill>
                  <a:srgbClr val="000000"/>
                </a:solidFill>
                <a:ea typeface="Osaka" pitchFamily="-84" charset="-128"/>
                <a:cs typeface="Arial"/>
              </a:rPr>
              <a:t>Deploy </a:t>
            </a:r>
            <a:r>
              <a:rPr lang="en-US" sz="1400" spc="-7" dirty="0">
                <a:solidFill>
                  <a:srgbClr val="000000"/>
                </a:solidFill>
                <a:ea typeface="Osaka" pitchFamily="-84" charset="-128"/>
                <a:cs typeface="Arial"/>
              </a:rPr>
              <a:t>across two locations Ranchi &amp; Kolkata.</a:t>
            </a:r>
          </a:p>
        </p:txBody>
      </p:sp>
      <p:pic>
        <p:nvPicPr>
          <p:cNvPr id="10" name="Picture 9">
            <a:extLst>
              <a:ext uri="{FF2B5EF4-FFF2-40B4-BE49-F238E27FC236}">
                <a16:creationId xmlns:a16="http://schemas.microsoft.com/office/drawing/2014/main" id="{72828850-63FB-4767-9C2F-518CE632D59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8597" y="1456938"/>
            <a:ext cx="689982" cy="796133"/>
          </a:xfrm>
          <a:prstGeom prst="rect">
            <a:avLst/>
          </a:prstGeom>
        </p:spPr>
      </p:pic>
      <p:pic>
        <p:nvPicPr>
          <p:cNvPr id="11" name="Picture 10">
            <a:extLst>
              <a:ext uri="{FF2B5EF4-FFF2-40B4-BE49-F238E27FC236}">
                <a16:creationId xmlns:a16="http://schemas.microsoft.com/office/drawing/2014/main" id="{081B0EEB-AB0A-42BC-85A2-9174CC87A78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67231" y="1456938"/>
            <a:ext cx="832701" cy="772609"/>
          </a:xfrm>
          <a:prstGeom prst="rect">
            <a:avLst/>
          </a:prstGeom>
        </p:spPr>
      </p:pic>
      <p:pic>
        <p:nvPicPr>
          <p:cNvPr id="12" name="Picture 11">
            <a:extLst>
              <a:ext uri="{FF2B5EF4-FFF2-40B4-BE49-F238E27FC236}">
                <a16:creationId xmlns:a16="http://schemas.microsoft.com/office/drawing/2014/main" id="{E4FC68BA-94A3-44F0-9E8E-41D3A7055AFB}"/>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2630" t="12533" r="12249" b="12830"/>
          <a:stretch/>
        </p:blipFill>
        <p:spPr>
          <a:xfrm>
            <a:off x="8522829" y="1468089"/>
            <a:ext cx="774025" cy="769035"/>
          </a:xfrm>
          <a:prstGeom prst="rect">
            <a:avLst/>
          </a:prstGeom>
        </p:spPr>
      </p:pic>
      <p:sp>
        <p:nvSpPr>
          <p:cNvPr id="13" name="Rectangle 12">
            <a:extLst>
              <a:ext uri="{FF2B5EF4-FFF2-40B4-BE49-F238E27FC236}">
                <a16:creationId xmlns:a16="http://schemas.microsoft.com/office/drawing/2014/main" id="{935EB1CA-C338-4103-9414-FCE293FC8179}"/>
              </a:ext>
            </a:extLst>
          </p:cNvPr>
          <p:cNvSpPr/>
          <p:nvPr/>
        </p:nvSpPr>
        <p:spPr>
          <a:xfrm>
            <a:off x="606271" y="5436037"/>
            <a:ext cx="11407681" cy="1068003"/>
          </a:xfrm>
          <a:prstGeom prst="rect">
            <a:avLst/>
          </a:prstGeom>
          <a:solidFill>
            <a:srgbClr val="0033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spc="-7">
              <a:solidFill>
                <a:srgbClr val="454545"/>
              </a:solidFill>
              <a:ea typeface="Osaka" pitchFamily="-84" charset="-128"/>
              <a:cs typeface="Arial"/>
            </a:endParaRPr>
          </a:p>
        </p:txBody>
      </p:sp>
      <p:sp>
        <p:nvSpPr>
          <p:cNvPr id="14" name="Rectangle 13">
            <a:extLst>
              <a:ext uri="{FF2B5EF4-FFF2-40B4-BE49-F238E27FC236}">
                <a16:creationId xmlns:a16="http://schemas.microsoft.com/office/drawing/2014/main" id="{A6552281-A0FB-40F7-AE37-D4660D60CB9C}"/>
              </a:ext>
            </a:extLst>
          </p:cNvPr>
          <p:cNvSpPr/>
          <p:nvPr/>
        </p:nvSpPr>
        <p:spPr>
          <a:xfrm>
            <a:off x="9370850" y="5624457"/>
            <a:ext cx="2477060" cy="5731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spc="-7">
                <a:solidFill>
                  <a:schemeClr val="bg1"/>
                </a:solidFill>
                <a:ea typeface="Osaka" pitchFamily="-84" charset="-128"/>
                <a:cs typeface="Arial"/>
              </a:rPr>
              <a:t>Concentrix Cognitive Automation Implementation</a:t>
            </a:r>
          </a:p>
        </p:txBody>
      </p:sp>
      <p:cxnSp>
        <p:nvCxnSpPr>
          <p:cNvPr id="15" name="Straight Connector 14">
            <a:extLst>
              <a:ext uri="{FF2B5EF4-FFF2-40B4-BE49-F238E27FC236}">
                <a16:creationId xmlns:a16="http://schemas.microsoft.com/office/drawing/2014/main" id="{26346CD6-281D-4856-87DE-5C9EB0DE7A07}"/>
              </a:ext>
            </a:extLst>
          </p:cNvPr>
          <p:cNvCxnSpPr>
            <a:cxnSpLocks/>
          </p:cNvCxnSpPr>
          <p:nvPr/>
        </p:nvCxnSpPr>
        <p:spPr>
          <a:xfrm>
            <a:off x="9204808" y="5445106"/>
            <a:ext cx="0" cy="105893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7905701F-C222-4C54-8E28-FEE5B14BB5F1}"/>
              </a:ext>
            </a:extLst>
          </p:cNvPr>
          <p:cNvSpPr/>
          <p:nvPr/>
        </p:nvSpPr>
        <p:spPr>
          <a:xfrm>
            <a:off x="606270" y="5554021"/>
            <a:ext cx="8432495" cy="8910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spc="-7">
              <a:solidFill>
                <a:schemeClr val="bg1"/>
              </a:solidFill>
              <a:ea typeface="Osaka" pitchFamily="-84" charset="-128"/>
              <a:cs typeface="Arial"/>
            </a:endParaRPr>
          </a:p>
        </p:txBody>
      </p:sp>
    </p:spTree>
    <p:extLst>
      <p:ext uri="{BB962C8B-B14F-4D97-AF65-F5344CB8AC3E}">
        <p14:creationId xmlns:p14="http://schemas.microsoft.com/office/powerpoint/2010/main" val="20915895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6803C51E-B8DB-46B6-9AD1-FDEBFC2AEA72}"/>
              </a:ext>
            </a:extLst>
          </p:cNvPr>
          <p:cNvSpPr/>
          <p:nvPr/>
        </p:nvSpPr>
        <p:spPr>
          <a:xfrm>
            <a:off x="158663" y="1640558"/>
            <a:ext cx="4023360" cy="491624"/>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7" normalizeH="0" baseline="0" noProof="0" dirty="0">
                <a:ln>
                  <a:noFill/>
                </a:ln>
                <a:solidFill>
                  <a:srgbClr val="FFFFFF"/>
                </a:solidFill>
                <a:effectLst/>
                <a:uLnTx/>
                <a:uFillTx/>
                <a:latin typeface="Arial"/>
                <a:ea typeface="Osaka" pitchFamily="-84" charset="-128"/>
                <a:cs typeface="Arial"/>
              </a:rPr>
              <a:t>Business Challenges</a:t>
            </a:r>
          </a:p>
        </p:txBody>
      </p:sp>
      <p:sp>
        <p:nvSpPr>
          <p:cNvPr id="4" name="Arrow: Chevron 3">
            <a:extLst>
              <a:ext uri="{FF2B5EF4-FFF2-40B4-BE49-F238E27FC236}">
                <a16:creationId xmlns:a16="http://schemas.microsoft.com/office/drawing/2014/main" id="{AF9EB7B5-85BD-4446-ADD2-F5B3AD5EC5E8}"/>
              </a:ext>
            </a:extLst>
          </p:cNvPr>
          <p:cNvSpPr/>
          <p:nvPr/>
        </p:nvSpPr>
        <p:spPr>
          <a:xfrm>
            <a:off x="7962303" y="1642658"/>
            <a:ext cx="4023360" cy="479503"/>
          </a:xfrm>
          <a:prstGeom prst="chevron">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7" normalizeH="0" baseline="0" noProof="0" dirty="0">
                <a:ln>
                  <a:noFill/>
                </a:ln>
                <a:solidFill>
                  <a:srgbClr val="FFFFFF"/>
                </a:solidFill>
                <a:effectLst/>
                <a:uLnTx/>
                <a:uFillTx/>
                <a:latin typeface="Arial"/>
                <a:ea typeface="Osaka" pitchFamily="-84" charset="-128"/>
                <a:cs typeface="Arial"/>
              </a:rPr>
              <a:t>Benefits/Savings</a:t>
            </a:r>
          </a:p>
        </p:txBody>
      </p:sp>
      <p:sp>
        <p:nvSpPr>
          <p:cNvPr id="5" name="Arrow: Chevron 4">
            <a:extLst>
              <a:ext uri="{FF2B5EF4-FFF2-40B4-BE49-F238E27FC236}">
                <a16:creationId xmlns:a16="http://schemas.microsoft.com/office/drawing/2014/main" id="{2982E3FC-8FD1-4B35-B4A5-A14CB36ECCD6}"/>
              </a:ext>
            </a:extLst>
          </p:cNvPr>
          <p:cNvSpPr/>
          <p:nvPr/>
        </p:nvSpPr>
        <p:spPr>
          <a:xfrm>
            <a:off x="4051664" y="1648591"/>
            <a:ext cx="4023360" cy="490652"/>
          </a:xfrm>
          <a:prstGeom prst="chevron">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7" normalizeH="0" baseline="0" noProof="0" dirty="0">
                <a:ln>
                  <a:noFill/>
                </a:ln>
                <a:solidFill>
                  <a:srgbClr val="FFFFFF"/>
                </a:solidFill>
                <a:effectLst/>
                <a:uLnTx/>
                <a:uFillTx/>
                <a:latin typeface="Arial"/>
                <a:ea typeface="Osaka" pitchFamily="-84" charset="-128"/>
                <a:cs typeface="Arial"/>
              </a:rPr>
              <a:t>   Concentrix Solution</a:t>
            </a:r>
          </a:p>
        </p:txBody>
      </p:sp>
      <p:sp>
        <p:nvSpPr>
          <p:cNvPr id="6" name="Rectangle 5">
            <a:extLst>
              <a:ext uri="{FF2B5EF4-FFF2-40B4-BE49-F238E27FC236}">
                <a16:creationId xmlns:a16="http://schemas.microsoft.com/office/drawing/2014/main" id="{CE0C5B70-43DB-446F-B432-BA585750B87C}"/>
              </a:ext>
            </a:extLst>
          </p:cNvPr>
          <p:cNvSpPr/>
          <p:nvPr/>
        </p:nvSpPr>
        <p:spPr>
          <a:xfrm>
            <a:off x="120563" y="2393705"/>
            <a:ext cx="3755104" cy="35670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85750" indent="-285750" fontAlgn="base">
              <a:spcBef>
                <a:spcPct val="0"/>
              </a:spcBef>
              <a:spcAft>
                <a:spcPct val="0"/>
              </a:spcAft>
              <a:buClr>
                <a:srgbClr val="C00000"/>
              </a:buClr>
              <a:buFont typeface="Wingdings" panose="05000000000000000000" pitchFamily="2" charset="2"/>
              <a:buChar char="§"/>
              <a:defRPr/>
            </a:pPr>
            <a:r>
              <a:rPr lang="en-US" sz="1400" spc="-7" dirty="0">
                <a:solidFill>
                  <a:srgbClr val="000000"/>
                </a:solidFill>
                <a:ea typeface="Osaka" pitchFamily="-84" charset="-128"/>
                <a:cs typeface="Arial" panose="020B0604020202020204" pitchFamily="34" charset="0"/>
              </a:rPr>
              <a:t>New Hire performance on AHT was below Client target </a:t>
            </a:r>
            <a:endParaRPr kumimoji="0" lang="en-US" sz="1400" b="0" i="0" u="none" strike="noStrike" kern="1200" cap="none" spc="-7" normalizeH="0" baseline="0" noProof="0" dirty="0">
              <a:ln>
                <a:noFill/>
              </a:ln>
              <a:solidFill>
                <a:srgbClr val="000000"/>
              </a:solidFill>
              <a:effectLst/>
              <a:uLnTx/>
              <a:uFillTx/>
              <a:ea typeface="Osaka" pitchFamily="-84" charset="-128"/>
              <a:cs typeface="Arial" panose="020B0604020202020204" pitchFamily="34" charset="0"/>
            </a:endParaRPr>
          </a:p>
          <a:p>
            <a:pPr marL="285750" marR="0" lvl="0" indent="-28575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
              <a:tabLst/>
              <a:defRPr/>
            </a:pPr>
            <a:r>
              <a:rPr kumimoji="0" lang="en-US" sz="1400" b="0" i="0" u="none" strike="noStrike" kern="1200" cap="none" spc="-7" normalizeH="0" baseline="0" noProof="0" dirty="0">
                <a:ln>
                  <a:noFill/>
                </a:ln>
                <a:solidFill>
                  <a:srgbClr val="000000"/>
                </a:solidFill>
                <a:effectLst/>
                <a:uLnTx/>
                <a:uFillTx/>
                <a:ea typeface="Osaka" pitchFamily="-84" charset="-128"/>
                <a:cs typeface="Arial" panose="020B0604020202020204" pitchFamily="34" charset="0"/>
              </a:rPr>
              <a:t>Process/Product training was highly dependent on the Trainers</a:t>
            </a:r>
          </a:p>
          <a:p>
            <a:pPr marL="285750" marR="0" lvl="0" indent="-28575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
              <a:tabLst/>
              <a:defRPr/>
            </a:pPr>
            <a:r>
              <a:rPr lang="en-US" sz="1400" spc="-7" dirty="0">
                <a:solidFill>
                  <a:srgbClr val="000000"/>
                </a:solidFill>
                <a:ea typeface="Osaka" pitchFamily="-84" charset="-128"/>
                <a:cs typeface="Arial" panose="020B0604020202020204" pitchFamily="34" charset="0"/>
              </a:rPr>
              <a:t>Seasonal ramp needed hiring of additional trainers or upskill temp trainers</a:t>
            </a:r>
          </a:p>
          <a:p>
            <a:pPr marL="285750" marR="0" lvl="0" indent="-28575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
              <a:tabLst/>
              <a:defRPr/>
            </a:pPr>
            <a:r>
              <a:rPr kumimoji="0" lang="en-US" sz="1400" b="0" i="0" u="none" strike="noStrike" kern="1200" cap="none" spc="-7" normalizeH="0" baseline="0" noProof="0" dirty="0">
                <a:ln>
                  <a:noFill/>
                </a:ln>
                <a:solidFill>
                  <a:srgbClr val="000000"/>
                </a:solidFill>
                <a:effectLst/>
                <a:uLnTx/>
                <a:uFillTx/>
                <a:ea typeface="Osaka" pitchFamily="-84" charset="-128"/>
                <a:cs typeface="Arial" panose="020B0604020202020204" pitchFamily="34" charset="0"/>
              </a:rPr>
              <a:t>No </a:t>
            </a:r>
            <a:r>
              <a:rPr lang="en-US" sz="1400" spc="-7" dirty="0">
                <a:solidFill>
                  <a:srgbClr val="000000"/>
                </a:solidFill>
                <a:ea typeface="Osaka" pitchFamily="-84" charset="-128"/>
                <a:cs typeface="Arial" panose="020B0604020202020204" pitchFamily="34" charset="0"/>
              </a:rPr>
              <a:t>self paced mode to conduct multiple training batches or refresher sessions</a:t>
            </a:r>
            <a:r>
              <a:rPr kumimoji="0" lang="en-US" sz="1400" b="0" i="0" u="none" strike="noStrike" kern="1200" cap="none" spc="-7" normalizeH="0" baseline="0" noProof="0" dirty="0">
                <a:ln>
                  <a:noFill/>
                </a:ln>
                <a:solidFill>
                  <a:srgbClr val="000000"/>
                </a:solidFill>
                <a:effectLst/>
                <a:uLnTx/>
                <a:uFillTx/>
                <a:ea typeface="Osaka" pitchFamily="-84" charset="-128"/>
                <a:cs typeface="Arial" panose="020B0604020202020204" pitchFamily="34" charset="0"/>
              </a:rPr>
              <a:t> </a:t>
            </a:r>
          </a:p>
        </p:txBody>
      </p:sp>
      <p:sp>
        <p:nvSpPr>
          <p:cNvPr id="7" name="Rectangle 6">
            <a:extLst>
              <a:ext uri="{FF2B5EF4-FFF2-40B4-BE49-F238E27FC236}">
                <a16:creationId xmlns:a16="http://schemas.microsoft.com/office/drawing/2014/main" id="{DCC220DD-5CC7-4B28-861E-8DDA7AAB416C}"/>
              </a:ext>
            </a:extLst>
          </p:cNvPr>
          <p:cNvSpPr/>
          <p:nvPr/>
        </p:nvSpPr>
        <p:spPr>
          <a:xfrm>
            <a:off x="4118631" y="2381816"/>
            <a:ext cx="3726087" cy="341940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85750" lvl="0" indent="-285750">
              <a:spcBef>
                <a:spcPts val="600"/>
              </a:spcBef>
              <a:spcAft>
                <a:spcPts val="600"/>
              </a:spcAft>
              <a:buClr>
                <a:srgbClr val="00979F"/>
              </a:buClr>
              <a:buFont typeface="Wingdings" panose="05000000000000000000" pitchFamily="2" charset="2"/>
              <a:buChar char="§"/>
              <a:defRPr/>
            </a:pPr>
            <a:r>
              <a:rPr lang="en-US" sz="1400" spc="-7" dirty="0">
                <a:solidFill>
                  <a:srgbClr val="000000"/>
                </a:solidFill>
                <a:ea typeface="Osaka" pitchFamily="-84" charset="-128"/>
                <a:cs typeface="Arial" panose="020B0604020202020204" pitchFamily="34" charset="0"/>
              </a:rPr>
              <a:t>Deployed Chat based Trainer Bot which lets the New Hire agents to practice multiple modules on their own and it also measure agents performance  </a:t>
            </a:r>
          </a:p>
          <a:p>
            <a:pPr marL="285750" lvl="0" indent="-285750">
              <a:spcBef>
                <a:spcPts val="600"/>
              </a:spcBef>
              <a:spcAft>
                <a:spcPts val="600"/>
              </a:spcAft>
              <a:buClr>
                <a:srgbClr val="00979F"/>
              </a:buClr>
              <a:buFont typeface="Wingdings" panose="05000000000000000000" pitchFamily="2" charset="2"/>
              <a:buChar char="§"/>
              <a:defRPr/>
            </a:pPr>
            <a:r>
              <a:rPr lang="en-US" sz="1400" spc="-7" dirty="0">
                <a:solidFill>
                  <a:srgbClr val="000000"/>
                </a:solidFill>
                <a:ea typeface="Osaka" pitchFamily="-84" charset="-128"/>
                <a:cs typeface="Arial" panose="020B0604020202020204" pitchFamily="34" charset="0"/>
              </a:rPr>
              <a:t>10 product modules from top call drivers were configured for 3 training batches with about 30 trainees as a Pilot</a:t>
            </a:r>
          </a:p>
          <a:p>
            <a:pPr marL="285750" lvl="0" indent="-285750">
              <a:spcBef>
                <a:spcPts val="600"/>
              </a:spcBef>
              <a:spcAft>
                <a:spcPts val="600"/>
              </a:spcAft>
              <a:buClr>
                <a:srgbClr val="00979F"/>
              </a:buClr>
              <a:buFont typeface="Wingdings" panose="05000000000000000000" pitchFamily="2" charset="2"/>
              <a:buChar char="§"/>
              <a:defRPr/>
            </a:pPr>
            <a:r>
              <a:rPr kumimoji="0" lang="en-US" sz="1400" b="0" i="0" u="none" strike="noStrike" kern="1200" cap="none" spc="-7" normalizeH="0" baseline="0" noProof="0" dirty="0">
                <a:ln>
                  <a:noFill/>
                </a:ln>
                <a:solidFill>
                  <a:srgbClr val="000000"/>
                </a:solidFill>
                <a:effectLst/>
                <a:uLnTx/>
                <a:uFillTx/>
                <a:ea typeface="Osaka" pitchFamily="-84" charset="-128"/>
                <a:cs typeface="Arial" panose="020B0604020202020204" pitchFamily="34" charset="0"/>
              </a:rPr>
              <a:t>Batches were made to practice the Call/Chat scenarios for the 10 modules multiple time on their own till they achieved 100% resolution</a:t>
            </a:r>
          </a:p>
        </p:txBody>
      </p:sp>
      <p:sp>
        <p:nvSpPr>
          <p:cNvPr id="8" name="Rectangle 7">
            <a:extLst>
              <a:ext uri="{FF2B5EF4-FFF2-40B4-BE49-F238E27FC236}">
                <a16:creationId xmlns:a16="http://schemas.microsoft.com/office/drawing/2014/main" id="{D29B8FEE-E53C-4543-BDC1-56A208B1FCE4}"/>
              </a:ext>
            </a:extLst>
          </p:cNvPr>
          <p:cNvSpPr/>
          <p:nvPr/>
        </p:nvSpPr>
        <p:spPr>
          <a:xfrm>
            <a:off x="8038503" y="2391746"/>
            <a:ext cx="3825382" cy="29123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85750" lvl="0" indent="-285750" fontAlgn="base">
              <a:buClr>
                <a:srgbClr val="003366"/>
              </a:buClr>
              <a:buFont typeface="Wingdings" panose="05000000000000000000" pitchFamily="2" charset="2"/>
              <a:buChar char="§"/>
              <a:defRPr/>
            </a:pPr>
            <a:r>
              <a:rPr lang="en-US" sz="1400" b="1" spc="-7" dirty="0">
                <a:solidFill>
                  <a:srgbClr val="000000"/>
                </a:solidFill>
                <a:ea typeface="Osaka" pitchFamily="-84" charset="-128"/>
                <a:cs typeface="Arial" panose="020B0604020202020204" pitchFamily="34" charset="0"/>
              </a:rPr>
              <a:t>1.70 Min (15%) </a:t>
            </a:r>
            <a:r>
              <a:rPr lang="en-US" sz="1400" spc="-7" dirty="0">
                <a:solidFill>
                  <a:srgbClr val="000000"/>
                </a:solidFill>
                <a:ea typeface="Osaka" pitchFamily="-84" charset="-128"/>
                <a:cs typeface="Arial" panose="020B0604020202020204" pitchFamily="34" charset="0"/>
              </a:rPr>
              <a:t>of AHT reduction for 3 Pilot batches with </a:t>
            </a:r>
            <a:r>
              <a:rPr lang="en-US" sz="1400" b="1" spc="-7" dirty="0">
                <a:solidFill>
                  <a:srgbClr val="000000"/>
                </a:solidFill>
                <a:ea typeface="Osaka" pitchFamily="-84" charset="-128"/>
                <a:cs typeface="Arial" panose="020B0604020202020204" pitchFamily="34" charset="0"/>
              </a:rPr>
              <a:t>9K USD </a:t>
            </a:r>
            <a:r>
              <a:rPr lang="en-US" sz="1400" spc="-7" dirty="0">
                <a:solidFill>
                  <a:srgbClr val="000000"/>
                </a:solidFill>
                <a:ea typeface="Osaka" pitchFamily="-84" charset="-128"/>
                <a:cs typeface="Arial" panose="020B0604020202020204" pitchFamily="34" charset="0"/>
              </a:rPr>
              <a:t>Saving for the Client </a:t>
            </a:r>
          </a:p>
          <a:p>
            <a:pPr lvl="0" fontAlgn="base">
              <a:buClr>
                <a:srgbClr val="003366"/>
              </a:buClr>
              <a:defRPr/>
            </a:pPr>
            <a:endParaRPr lang="en-US" sz="1400" spc="-7" dirty="0">
              <a:solidFill>
                <a:srgbClr val="000000"/>
              </a:solidFill>
              <a:ea typeface="Osaka" pitchFamily="-84" charset="-128"/>
              <a:cs typeface="Arial" panose="020B0604020202020204" pitchFamily="34" charset="0"/>
            </a:endParaRPr>
          </a:p>
          <a:p>
            <a:pPr marL="285750" lvl="0" indent="-285750" fontAlgn="base">
              <a:buClr>
                <a:srgbClr val="003366"/>
              </a:buClr>
              <a:buFont typeface="Wingdings" panose="05000000000000000000" pitchFamily="2" charset="2"/>
              <a:buChar char="§"/>
              <a:defRPr/>
            </a:pPr>
            <a:r>
              <a:rPr kumimoji="0" lang="en-US" sz="1400" b="1" i="0" u="none" strike="noStrike" kern="1200" cap="none" spc="-7" normalizeH="0" baseline="0" noProof="0" dirty="0">
                <a:ln>
                  <a:noFill/>
                </a:ln>
                <a:solidFill>
                  <a:srgbClr val="000000"/>
                </a:solidFill>
                <a:effectLst/>
                <a:uLnTx/>
                <a:uFillTx/>
                <a:ea typeface="Osaka" pitchFamily="-84" charset="-128"/>
                <a:cs typeface="Arial" panose="020B0604020202020204" pitchFamily="34" charset="0"/>
              </a:rPr>
              <a:t>~14 FTE </a:t>
            </a:r>
            <a:r>
              <a:rPr kumimoji="0" lang="en-US" sz="1400" i="0" u="none" strike="noStrike" kern="1200" cap="none" spc="-7" normalizeH="0" baseline="0" noProof="0" dirty="0">
                <a:ln>
                  <a:noFill/>
                </a:ln>
                <a:solidFill>
                  <a:srgbClr val="000000"/>
                </a:solidFill>
                <a:effectLst/>
                <a:uLnTx/>
                <a:uFillTx/>
                <a:ea typeface="Osaka" pitchFamily="-84" charset="-128"/>
                <a:cs typeface="Arial" panose="020B0604020202020204" pitchFamily="34" charset="0"/>
              </a:rPr>
              <a:t>benefit with </a:t>
            </a:r>
            <a:r>
              <a:rPr kumimoji="0" lang="en-US" sz="1400" b="1" i="0" u="none" strike="noStrike" kern="1200" cap="none" spc="-7" normalizeH="0" baseline="0" noProof="0" dirty="0">
                <a:ln>
                  <a:noFill/>
                </a:ln>
                <a:solidFill>
                  <a:srgbClr val="000000"/>
                </a:solidFill>
                <a:effectLst/>
                <a:uLnTx/>
                <a:uFillTx/>
                <a:ea typeface="Osaka" pitchFamily="-84" charset="-128"/>
                <a:cs typeface="Arial" panose="020B0604020202020204" pitchFamily="34" charset="0"/>
              </a:rPr>
              <a:t>36K USD </a:t>
            </a:r>
            <a:r>
              <a:rPr kumimoji="0" lang="en-US" sz="1400" i="0" u="none" strike="noStrike" kern="1200" cap="none" spc="-7" normalizeH="0" baseline="0" noProof="0" dirty="0">
                <a:ln>
                  <a:noFill/>
                </a:ln>
                <a:solidFill>
                  <a:srgbClr val="000000"/>
                </a:solidFill>
                <a:effectLst/>
                <a:uLnTx/>
                <a:uFillTx/>
                <a:ea typeface="Osaka" pitchFamily="-84" charset="-128"/>
                <a:cs typeface="Arial" panose="020B0604020202020204" pitchFamily="34" charset="0"/>
              </a:rPr>
              <a:t>Saving for CN</a:t>
            </a:r>
            <a:r>
              <a:rPr lang="en-US" sz="1400" spc="-7" dirty="0">
                <a:solidFill>
                  <a:srgbClr val="000000"/>
                </a:solidFill>
                <a:ea typeface="Osaka" pitchFamily="-84" charset="-128"/>
                <a:cs typeface="Arial" panose="020B0604020202020204" pitchFamily="34" charset="0"/>
              </a:rPr>
              <a:t>X Annually</a:t>
            </a:r>
            <a:endParaRPr kumimoji="0" lang="en-US" sz="1400" i="0" u="none" strike="noStrike" kern="1200" cap="none" spc="-7" normalizeH="0" baseline="0" noProof="0" dirty="0">
              <a:ln>
                <a:noFill/>
              </a:ln>
              <a:solidFill>
                <a:srgbClr val="000000"/>
              </a:solidFill>
              <a:effectLst/>
              <a:uLnTx/>
              <a:uFillTx/>
              <a:ea typeface="Osaka" pitchFamily="-84" charset="-128"/>
              <a:cs typeface="Arial" panose="020B0604020202020204" pitchFamily="34" charset="0"/>
            </a:endParaRPr>
          </a:p>
          <a:p>
            <a:pPr marL="742950" lvl="1" indent="-285750" fontAlgn="base">
              <a:buClr>
                <a:srgbClr val="003366"/>
              </a:buClr>
              <a:buFont typeface="Wingdings" panose="05000000000000000000" pitchFamily="2" charset="2"/>
              <a:buChar char="§"/>
              <a:defRPr/>
            </a:pPr>
            <a:endParaRPr lang="en-US" sz="1400" spc="-7" dirty="0">
              <a:solidFill>
                <a:srgbClr val="000000"/>
              </a:solidFill>
              <a:ea typeface="Osaka" pitchFamily="-84" charset="-128"/>
              <a:cs typeface="Arial" panose="020B0604020202020204" pitchFamily="34" charset="0"/>
            </a:endParaRPr>
          </a:p>
        </p:txBody>
      </p:sp>
      <p:pic>
        <p:nvPicPr>
          <p:cNvPr id="9" name="Picture 8">
            <a:extLst>
              <a:ext uri="{FF2B5EF4-FFF2-40B4-BE49-F238E27FC236}">
                <a16:creationId xmlns:a16="http://schemas.microsoft.com/office/drawing/2014/main" id="{A162F5ED-E4A4-4CE6-A3F3-ACDE2E097DD7}"/>
              </a:ext>
            </a:extLst>
          </p:cNvPr>
          <p:cNvPicPr>
            <a:picLocks/>
          </p:cNvPicPr>
          <p:nvPr/>
        </p:nvPicPr>
        <p:blipFill>
          <a:blip r:embed="rId2" cstate="email">
            <a:extLst>
              <a:ext uri="{28A0092B-C50C-407E-A947-70E740481C1C}">
                <a14:useLocalDpi xmlns:a14="http://schemas.microsoft.com/office/drawing/2010/main" val="0"/>
              </a:ext>
            </a:extLst>
          </a:blip>
          <a:stretch>
            <a:fillRect/>
          </a:stretch>
        </p:blipFill>
        <p:spPr>
          <a:xfrm>
            <a:off x="204563" y="1511983"/>
            <a:ext cx="731520" cy="731520"/>
          </a:xfrm>
          <a:prstGeom prst="rect">
            <a:avLst/>
          </a:prstGeom>
        </p:spPr>
      </p:pic>
      <p:pic>
        <p:nvPicPr>
          <p:cNvPr id="10" name="Picture 9">
            <a:extLst>
              <a:ext uri="{FF2B5EF4-FFF2-40B4-BE49-F238E27FC236}">
                <a16:creationId xmlns:a16="http://schemas.microsoft.com/office/drawing/2014/main" id="{3A4A3749-8350-4F72-A4C8-76BD6E13D4A7}"/>
              </a:ext>
            </a:extLst>
          </p:cNvPr>
          <p:cNvPicPr>
            <a:picLocks/>
          </p:cNvPicPr>
          <p:nvPr/>
        </p:nvPicPr>
        <p:blipFill>
          <a:blip r:embed="rId3" cstate="email">
            <a:extLst>
              <a:ext uri="{28A0092B-C50C-407E-A947-70E740481C1C}">
                <a14:useLocalDpi xmlns:a14="http://schemas.microsoft.com/office/drawing/2010/main" val="0"/>
              </a:ext>
            </a:extLst>
          </a:blip>
          <a:stretch>
            <a:fillRect/>
          </a:stretch>
        </p:blipFill>
        <p:spPr>
          <a:xfrm>
            <a:off x="4268304" y="1500065"/>
            <a:ext cx="731520" cy="731520"/>
          </a:xfrm>
          <a:prstGeom prst="rect">
            <a:avLst/>
          </a:prstGeom>
        </p:spPr>
      </p:pic>
      <p:pic>
        <p:nvPicPr>
          <p:cNvPr id="11" name="Picture 10">
            <a:extLst>
              <a:ext uri="{FF2B5EF4-FFF2-40B4-BE49-F238E27FC236}">
                <a16:creationId xmlns:a16="http://schemas.microsoft.com/office/drawing/2014/main" id="{F468B46F-0FF9-4892-9606-9A47A003FC1D}"/>
              </a:ext>
            </a:extLst>
          </p:cNvPr>
          <p:cNvPicPr>
            <a:picLocks/>
          </p:cNvPicPr>
          <p:nvPr/>
        </p:nvPicPr>
        <p:blipFill rotWithShape="1">
          <a:blip r:embed="rId4" cstate="email">
            <a:extLst>
              <a:ext uri="{28A0092B-C50C-407E-A947-70E740481C1C}">
                <a14:useLocalDpi xmlns:a14="http://schemas.microsoft.com/office/drawing/2010/main" val="0"/>
              </a:ext>
            </a:extLst>
          </a:blip>
          <a:srcRect l="12630" t="12533" r="12249" b="12830"/>
          <a:stretch/>
        </p:blipFill>
        <p:spPr>
          <a:xfrm>
            <a:off x="8201992" y="1523291"/>
            <a:ext cx="731520" cy="731520"/>
          </a:xfrm>
          <a:prstGeom prst="rect">
            <a:avLst/>
          </a:prstGeom>
        </p:spPr>
      </p:pic>
      <p:sp>
        <p:nvSpPr>
          <p:cNvPr id="13" name="Rectangle 12">
            <a:extLst>
              <a:ext uri="{FF2B5EF4-FFF2-40B4-BE49-F238E27FC236}">
                <a16:creationId xmlns:a16="http://schemas.microsoft.com/office/drawing/2014/main" id="{8D8C45D8-2E61-4539-87C4-FDD760A7473C}"/>
              </a:ext>
            </a:extLst>
          </p:cNvPr>
          <p:cNvSpPr/>
          <p:nvPr/>
        </p:nvSpPr>
        <p:spPr>
          <a:xfrm>
            <a:off x="418086" y="5440997"/>
            <a:ext cx="11567577" cy="1092503"/>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7" normalizeH="0" baseline="0" noProof="0" dirty="0">
                <a:ln>
                  <a:noFill/>
                </a:ln>
                <a:solidFill>
                  <a:srgbClr val="FFFFFF"/>
                </a:solidFill>
                <a:effectLst/>
                <a:uLnTx/>
                <a:uFillTx/>
                <a:latin typeface="Arial" panose="020B0604020202020204" pitchFamily="34" charset="0"/>
                <a:ea typeface="Osaka" pitchFamily="-84" charset="-128"/>
                <a:cs typeface="Arial" panose="020B0604020202020204" pitchFamily="34" charset="0"/>
              </a:rPr>
              <a:t>STATUS:</a:t>
            </a:r>
          </a:p>
          <a:p>
            <a:pPr marL="285750" lvl="0" indent="-285750">
              <a:buFont typeface="Arial" panose="020B0604020202020204" pitchFamily="34" charset="0"/>
              <a:buChar char="•"/>
              <a:defRPr/>
            </a:pPr>
            <a:r>
              <a:rPr lang="en-US" sz="1400" spc="-7" dirty="0">
                <a:solidFill>
                  <a:srgbClr val="FFFFFF"/>
                </a:solidFill>
                <a:latin typeface="Arial" panose="020B0604020202020204" pitchFamily="34" charset="0"/>
                <a:ea typeface="Osaka" pitchFamily="-84" charset="-128"/>
                <a:cs typeface="Arial" panose="020B0604020202020204" pitchFamily="34" charset="0"/>
              </a:rPr>
              <a:t>Training Bot to be rolled out to all Lobs in 2020 as per Client priorities </a:t>
            </a:r>
            <a:endParaRPr kumimoji="0" lang="en-US" sz="1400" b="0" i="0" u="none" strike="noStrike" kern="1200" cap="none" spc="-7" normalizeH="0" baseline="0" noProof="0" dirty="0">
              <a:ln>
                <a:noFill/>
              </a:ln>
              <a:solidFill>
                <a:srgbClr val="FFFFFF"/>
              </a:solidFill>
              <a:effectLst/>
              <a:uLnTx/>
              <a:uFillTx/>
              <a:latin typeface="Arial" panose="020B0604020202020204" pitchFamily="34" charset="0"/>
              <a:ea typeface="Osaka" pitchFamily="-84" charset="-128"/>
              <a:cs typeface="Arial" panose="020B0604020202020204" pitchFamily="34" charset="0"/>
            </a:endParaRPr>
          </a:p>
        </p:txBody>
      </p:sp>
      <p:sp>
        <p:nvSpPr>
          <p:cNvPr id="14" name="Rectangle 13">
            <a:extLst>
              <a:ext uri="{FF2B5EF4-FFF2-40B4-BE49-F238E27FC236}">
                <a16:creationId xmlns:a16="http://schemas.microsoft.com/office/drawing/2014/main" id="{022FDDA6-C1E3-4E8F-B5D9-DEAA4C2DB90F}"/>
              </a:ext>
            </a:extLst>
          </p:cNvPr>
          <p:cNvSpPr/>
          <p:nvPr/>
        </p:nvSpPr>
        <p:spPr>
          <a:xfrm>
            <a:off x="9265800" y="5687348"/>
            <a:ext cx="2698120" cy="685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i="0" u="none" strike="noStrike" kern="1200" cap="none" spc="-7" normalizeH="0" baseline="0" noProof="0" dirty="0">
              <a:ln>
                <a:noFill/>
              </a:ln>
              <a:solidFill>
                <a:schemeClr val="bg1"/>
              </a:solidFill>
              <a:effectLst/>
              <a:uLnTx/>
              <a:uFillTx/>
              <a:latin typeface="Arial Black" panose="020B0A04020102020204" pitchFamily="34" charset="0"/>
              <a:ea typeface="Osaka" pitchFamily="-84" charset="-128"/>
              <a:cs typeface="Arial"/>
            </a:endParaRPr>
          </a:p>
        </p:txBody>
      </p:sp>
      <p:sp>
        <p:nvSpPr>
          <p:cNvPr id="16" name="Rectangle 15">
            <a:extLst>
              <a:ext uri="{FF2B5EF4-FFF2-40B4-BE49-F238E27FC236}">
                <a16:creationId xmlns:a16="http://schemas.microsoft.com/office/drawing/2014/main" id="{E70263B0-58A1-40E4-9D72-75CE02DA927E}"/>
              </a:ext>
            </a:extLst>
          </p:cNvPr>
          <p:cNvSpPr/>
          <p:nvPr/>
        </p:nvSpPr>
        <p:spPr>
          <a:xfrm>
            <a:off x="9296854" y="5660547"/>
            <a:ext cx="2477060" cy="5731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spc="-7" dirty="0">
                <a:solidFill>
                  <a:schemeClr val="bg1"/>
                </a:solidFill>
                <a:ea typeface="Osaka" pitchFamily="-84" charset="-128"/>
                <a:cs typeface="Arial"/>
              </a:rPr>
              <a:t>Concentrix AI Implementation</a:t>
            </a:r>
          </a:p>
        </p:txBody>
      </p:sp>
      <p:sp>
        <p:nvSpPr>
          <p:cNvPr id="17" name="Title 1">
            <a:extLst>
              <a:ext uri="{FF2B5EF4-FFF2-40B4-BE49-F238E27FC236}">
                <a16:creationId xmlns:a16="http://schemas.microsoft.com/office/drawing/2014/main" id="{9B660BFD-D761-4B31-867D-26FBE4BD6CF5}"/>
              </a:ext>
            </a:extLst>
          </p:cNvPr>
          <p:cNvSpPr txBox="1">
            <a:spLocks/>
          </p:cNvSpPr>
          <p:nvPr/>
        </p:nvSpPr>
        <p:spPr>
          <a:xfrm>
            <a:off x="570323" y="324499"/>
            <a:ext cx="10515600" cy="4241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US Biggest eCommerce Client </a:t>
            </a:r>
          </a:p>
        </p:txBody>
      </p:sp>
      <p:sp>
        <p:nvSpPr>
          <p:cNvPr id="18" name="Text Placeholder 7">
            <a:extLst>
              <a:ext uri="{FF2B5EF4-FFF2-40B4-BE49-F238E27FC236}">
                <a16:creationId xmlns:a16="http://schemas.microsoft.com/office/drawing/2014/main" id="{11EBB08E-A28D-4D00-9D6C-F07D067BD94A}"/>
              </a:ext>
            </a:extLst>
          </p:cNvPr>
          <p:cNvSpPr txBox="1">
            <a:spLocks/>
          </p:cNvSpPr>
          <p:nvPr/>
        </p:nvSpPr>
        <p:spPr>
          <a:xfrm>
            <a:off x="570323" y="1037811"/>
            <a:ext cx="9246704" cy="3048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bg1"/>
                </a:solidFill>
              </a:rPr>
              <a:t>Case Study: Training Chat Bot Deployment</a:t>
            </a:r>
          </a:p>
        </p:txBody>
      </p:sp>
      <p:cxnSp>
        <p:nvCxnSpPr>
          <p:cNvPr id="20" name="Straight Connector 19">
            <a:extLst>
              <a:ext uri="{FF2B5EF4-FFF2-40B4-BE49-F238E27FC236}">
                <a16:creationId xmlns:a16="http://schemas.microsoft.com/office/drawing/2014/main" id="{449D291D-BAC7-47E9-8E38-E92592921E2E}"/>
              </a:ext>
            </a:extLst>
          </p:cNvPr>
          <p:cNvCxnSpPr>
            <a:cxnSpLocks/>
          </p:cNvCxnSpPr>
          <p:nvPr/>
        </p:nvCxnSpPr>
        <p:spPr>
          <a:xfrm>
            <a:off x="9204808" y="5445106"/>
            <a:ext cx="0" cy="105893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2188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70" name="Rectangle 169"/>
          <p:cNvSpPr/>
          <p:nvPr/>
        </p:nvSpPr>
        <p:spPr>
          <a:xfrm>
            <a:off x="163018" y="101282"/>
            <a:ext cx="10652434"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Module Wise Demo’s </a:t>
            </a:r>
            <a:endParaRPr lang="en-US" sz="5400" spc="-300" dirty="0">
              <a:ln w="19050">
                <a:noFill/>
              </a:ln>
              <a:solidFill>
                <a:schemeClr val="bg1">
                  <a:alpha val="50000"/>
                </a:schemeClr>
              </a:solidFill>
            </a:endParaRPr>
          </a:p>
        </p:txBody>
      </p:sp>
      <p:graphicFrame>
        <p:nvGraphicFramePr>
          <p:cNvPr id="2" name="Diagram 1">
            <a:extLst>
              <a:ext uri="{FF2B5EF4-FFF2-40B4-BE49-F238E27FC236}">
                <a16:creationId xmlns:a16="http://schemas.microsoft.com/office/drawing/2014/main" id="{E0CCEB59-B706-4CB9-9D17-68823D854A7D}"/>
              </a:ext>
            </a:extLst>
          </p:cNvPr>
          <p:cNvGraphicFramePr/>
          <p:nvPr>
            <p:extLst>
              <p:ext uri="{D42A27DB-BD31-4B8C-83A1-F6EECF244321}">
                <p14:modId xmlns:p14="http://schemas.microsoft.com/office/powerpoint/2010/main" val="1426851338"/>
              </p:ext>
            </p:extLst>
          </p:nvPr>
        </p:nvGraphicFramePr>
        <p:xfrm>
          <a:off x="300446" y="1024612"/>
          <a:ext cx="11625943" cy="5559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20427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70" name="Rectangle 169"/>
          <p:cNvSpPr/>
          <p:nvPr/>
        </p:nvSpPr>
        <p:spPr>
          <a:xfrm>
            <a:off x="3952876" y="2734270"/>
            <a:ext cx="5019897"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Thank you……</a:t>
            </a:r>
            <a:endParaRPr lang="en-US" sz="5400" spc="-300" dirty="0">
              <a:ln w="19050">
                <a:noFill/>
              </a:ln>
              <a:solidFill>
                <a:schemeClr val="bg1">
                  <a:alpha val="50000"/>
                </a:schemeClr>
              </a:solidFill>
            </a:endParaRPr>
          </a:p>
        </p:txBody>
      </p:sp>
    </p:spTree>
    <p:extLst>
      <p:ext uri="{BB962C8B-B14F-4D97-AF65-F5344CB8AC3E}">
        <p14:creationId xmlns:p14="http://schemas.microsoft.com/office/powerpoint/2010/main" val="7057692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90A9D2-20A6-4B62-82D4-D78CB93265C7}"/>
              </a:ext>
            </a:extLst>
          </p:cNvPr>
          <p:cNvSpPr/>
          <p:nvPr/>
        </p:nvSpPr>
        <p:spPr>
          <a:xfrm>
            <a:off x="1316313" y="6247730"/>
            <a:ext cx="3400808" cy="246221"/>
          </a:xfrm>
          <a:prstGeom prst="rect">
            <a:avLst/>
          </a:prstGeom>
        </p:spPr>
        <p:txBody>
          <a:bodyPr wrap="square" anchor="ctr">
            <a:spAutoFit/>
          </a:bodyPr>
          <a:lstStyle/>
          <a:p>
            <a:pPr algn="ctr"/>
            <a:r>
              <a:rPr lang="en-IN" sz="1000" b="1" i="1" dirty="0">
                <a:latin typeface="Calibri" panose="020F0502020204030204"/>
              </a:rPr>
              <a:t>24X7 Real Time and Almost - Real Time Experience</a:t>
            </a:r>
            <a:endParaRPr lang="en-US" sz="1000" b="1" i="1" dirty="0">
              <a:latin typeface="Calibri" panose="020F0502020204030204"/>
            </a:endParaRPr>
          </a:p>
        </p:txBody>
      </p:sp>
      <p:grpSp>
        <p:nvGrpSpPr>
          <p:cNvPr id="4" name="Group 3">
            <a:extLst>
              <a:ext uri="{FF2B5EF4-FFF2-40B4-BE49-F238E27FC236}">
                <a16:creationId xmlns:a16="http://schemas.microsoft.com/office/drawing/2014/main" id="{FD72633B-B4D2-4BB1-9E65-49416DD4FB5B}"/>
              </a:ext>
            </a:extLst>
          </p:cNvPr>
          <p:cNvGrpSpPr/>
          <p:nvPr/>
        </p:nvGrpSpPr>
        <p:grpSpPr>
          <a:xfrm>
            <a:off x="143341" y="895723"/>
            <a:ext cx="11693811" cy="5662731"/>
            <a:chOff x="143341" y="895723"/>
            <a:chExt cx="11693811" cy="5662731"/>
          </a:xfrm>
        </p:grpSpPr>
        <p:grpSp>
          <p:nvGrpSpPr>
            <p:cNvPr id="5" name="Group 4">
              <a:extLst>
                <a:ext uri="{FF2B5EF4-FFF2-40B4-BE49-F238E27FC236}">
                  <a16:creationId xmlns:a16="http://schemas.microsoft.com/office/drawing/2014/main" id="{E45A1C79-0C27-42F7-828B-94DEBADBCC7E}"/>
                </a:ext>
              </a:extLst>
            </p:cNvPr>
            <p:cNvGrpSpPr/>
            <p:nvPr/>
          </p:nvGrpSpPr>
          <p:grpSpPr>
            <a:xfrm>
              <a:off x="3845079" y="1780022"/>
              <a:ext cx="4366289" cy="4253250"/>
              <a:chOff x="4308506" y="1641506"/>
              <a:chExt cx="3574990" cy="3574990"/>
            </a:xfrm>
          </p:grpSpPr>
          <p:sp>
            <p:nvSpPr>
              <p:cNvPr id="31" name="Freeform 10">
                <a:extLst>
                  <a:ext uri="{FF2B5EF4-FFF2-40B4-BE49-F238E27FC236}">
                    <a16:creationId xmlns:a16="http://schemas.microsoft.com/office/drawing/2014/main" id="{60BD007A-1DFC-41BB-A977-FE11D7D06E3C}"/>
                  </a:ext>
                </a:extLst>
              </p:cNvPr>
              <p:cNvSpPr/>
              <p:nvPr/>
            </p:nvSpPr>
            <p:spPr>
              <a:xfrm>
                <a:off x="6273800" y="1641506"/>
                <a:ext cx="960390" cy="636372"/>
              </a:xfrm>
              <a:custGeom>
                <a:avLst/>
                <a:gdLst>
                  <a:gd name="connsiteX0" fmla="*/ 0 w 960390"/>
                  <a:gd name="connsiteY0" fmla="*/ 0 h 636372"/>
                  <a:gd name="connsiteX1" fmla="*/ 5880 w 960390"/>
                  <a:gd name="connsiteY1" fmla="*/ 297 h 636372"/>
                  <a:gd name="connsiteX2" fmla="*/ 826626 w 960390"/>
                  <a:gd name="connsiteY2" fmla="*/ 297831 h 636372"/>
                  <a:gd name="connsiteX3" fmla="*/ 960390 w 960390"/>
                  <a:gd name="connsiteY3" fmla="*/ 397858 h 636372"/>
                  <a:gd name="connsiteX4" fmla="*/ 721876 w 960390"/>
                  <a:gd name="connsiteY4" fmla="*/ 636372 h 636372"/>
                  <a:gd name="connsiteX5" fmla="*/ 639763 w 960390"/>
                  <a:gd name="connsiteY5" fmla="*/ 574969 h 636372"/>
                  <a:gd name="connsiteX6" fmla="*/ 116897 w 960390"/>
                  <a:gd name="connsiteY6" fmla="*/ 354946 h 636372"/>
                  <a:gd name="connsiteX7" fmla="*/ 0 w 960390"/>
                  <a:gd name="connsiteY7" fmla="*/ 337105 h 636372"/>
                  <a:gd name="connsiteX8" fmla="*/ 0 w 960390"/>
                  <a:gd name="connsiteY8" fmla="*/ 0 h 63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390" h="636372">
                    <a:moveTo>
                      <a:pt x="0" y="0"/>
                    </a:moveTo>
                    <a:lnTo>
                      <a:pt x="5880" y="297"/>
                    </a:lnTo>
                    <a:cubicBezTo>
                      <a:pt x="307841" y="30963"/>
                      <a:pt x="587694" y="136412"/>
                      <a:pt x="826626" y="297831"/>
                    </a:cubicBezTo>
                    <a:lnTo>
                      <a:pt x="960390" y="397858"/>
                    </a:lnTo>
                    <a:lnTo>
                      <a:pt x="721876" y="636372"/>
                    </a:lnTo>
                    <a:lnTo>
                      <a:pt x="639763" y="574969"/>
                    </a:lnTo>
                    <a:cubicBezTo>
                      <a:pt x="484178" y="469857"/>
                      <a:pt x="307276" y="393903"/>
                      <a:pt x="116897" y="354946"/>
                    </a:cubicBezTo>
                    <a:lnTo>
                      <a:pt x="0" y="337105"/>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11">
                <a:extLst>
                  <a:ext uri="{FF2B5EF4-FFF2-40B4-BE49-F238E27FC236}">
                    <a16:creationId xmlns:a16="http://schemas.microsoft.com/office/drawing/2014/main" id="{F76049F8-435C-468C-BAEF-661FA742D87F}"/>
                  </a:ext>
                </a:extLst>
              </p:cNvPr>
              <p:cNvSpPr/>
              <p:nvPr/>
            </p:nvSpPr>
            <p:spPr>
              <a:xfrm>
                <a:off x="4957811" y="1641506"/>
                <a:ext cx="960389" cy="636372"/>
              </a:xfrm>
              <a:custGeom>
                <a:avLst/>
                <a:gdLst>
                  <a:gd name="connsiteX0" fmla="*/ 960389 w 960389"/>
                  <a:gd name="connsiteY0" fmla="*/ 0 h 636372"/>
                  <a:gd name="connsiteX1" fmla="*/ 960389 w 960389"/>
                  <a:gd name="connsiteY1" fmla="*/ 337105 h 636372"/>
                  <a:gd name="connsiteX2" fmla="*/ 843494 w 960389"/>
                  <a:gd name="connsiteY2" fmla="*/ 354946 h 636372"/>
                  <a:gd name="connsiteX3" fmla="*/ 320628 w 960389"/>
                  <a:gd name="connsiteY3" fmla="*/ 574969 h 636372"/>
                  <a:gd name="connsiteX4" fmla="*/ 238514 w 960389"/>
                  <a:gd name="connsiteY4" fmla="*/ 636372 h 636372"/>
                  <a:gd name="connsiteX5" fmla="*/ 0 w 960389"/>
                  <a:gd name="connsiteY5" fmla="*/ 397858 h 636372"/>
                  <a:gd name="connsiteX6" fmla="*/ 133765 w 960389"/>
                  <a:gd name="connsiteY6" fmla="*/ 297831 h 636372"/>
                  <a:gd name="connsiteX7" fmla="*/ 954511 w 960389"/>
                  <a:gd name="connsiteY7" fmla="*/ 297 h 636372"/>
                  <a:gd name="connsiteX8" fmla="*/ 960389 w 960389"/>
                  <a:gd name="connsiteY8" fmla="*/ 0 h 63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389" h="636372">
                    <a:moveTo>
                      <a:pt x="960389" y="0"/>
                    </a:moveTo>
                    <a:lnTo>
                      <a:pt x="960389" y="337105"/>
                    </a:lnTo>
                    <a:lnTo>
                      <a:pt x="843494" y="354946"/>
                    </a:lnTo>
                    <a:cubicBezTo>
                      <a:pt x="653116" y="393903"/>
                      <a:pt x="476214" y="469857"/>
                      <a:pt x="320628" y="574969"/>
                    </a:cubicBezTo>
                    <a:lnTo>
                      <a:pt x="238514" y="636372"/>
                    </a:lnTo>
                    <a:lnTo>
                      <a:pt x="0" y="397858"/>
                    </a:lnTo>
                    <a:lnTo>
                      <a:pt x="133765" y="297831"/>
                    </a:lnTo>
                    <a:cubicBezTo>
                      <a:pt x="372697" y="136412"/>
                      <a:pt x="652550" y="30963"/>
                      <a:pt x="954511" y="297"/>
                    </a:cubicBezTo>
                    <a:lnTo>
                      <a:pt x="960389"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12">
                <a:extLst>
                  <a:ext uri="{FF2B5EF4-FFF2-40B4-BE49-F238E27FC236}">
                    <a16:creationId xmlns:a16="http://schemas.microsoft.com/office/drawing/2014/main" id="{AAA58DF9-CC69-412D-8CB4-5332DDA50805}"/>
                  </a:ext>
                </a:extLst>
              </p:cNvPr>
              <p:cNvSpPr/>
              <p:nvPr/>
            </p:nvSpPr>
            <p:spPr>
              <a:xfrm>
                <a:off x="7247124" y="2290811"/>
                <a:ext cx="636372" cy="960390"/>
              </a:xfrm>
              <a:custGeom>
                <a:avLst/>
                <a:gdLst>
                  <a:gd name="connsiteX0" fmla="*/ 238514 w 636372"/>
                  <a:gd name="connsiteY0" fmla="*/ 0 h 960390"/>
                  <a:gd name="connsiteX1" fmla="*/ 338541 w 636372"/>
                  <a:gd name="connsiteY1" fmla="*/ 133765 h 960390"/>
                  <a:gd name="connsiteX2" fmla="*/ 636075 w 636372"/>
                  <a:gd name="connsiteY2" fmla="*/ 954511 h 960390"/>
                  <a:gd name="connsiteX3" fmla="*/ 636372 w 636372"/>
                  <a:gd name="connsiteY3" fmla="*/ 960390 h 960390"/>
                  <a:gd name="connsiteX4" fmla="*/ 299267 w 636372"/>
                  <a:gd name="connsiteY4" fmla="*/ 960390 h 960390"/>
                  <a:gd name="connsiteX5" fmla="*/ 281426 w 636372"/>
                  <a:gd name="connsiteY5" fmla="*/ 843494 h 960390"/>
                  <a:gd name="connsiteX6" fmla="*/ 61403 w 636372"/>
                  <a:gd name="connsiteY6" fmla="*/ 320628 h 960390"/>
                  <a:gd name="connsiteX7" fmla="*/ 0 w 636372"/>
                  <a:gd name="connsiteY7" fmla="*/ 238514 h 960390"/>
                  <a:gd name="connsiteX8" fmla="*/ 238514 w 636372"/>
                  <a:gd name="connsiteY8" fmla="*/ 0 h 96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372" h="960390">
                    <a:moveTo>
                      <a:pt x="238514" y="0"/>
                    </a:moveTo>
                    <a:lnTo>
                      <a:pt x="338541" y="133765"/>
                    </a:lnTo>
                    <a:cubicBezTo>
                      <a:pt x="499961" y="372697"/>
                      <a:pt x="605409" y="652550"/>
                      <a:pt x="636075" y="954511"/>
                    </a:cubicBezTo>
                    <a:lnTo>
                      <a:pt x="636372" y="960390"/>
                    </a:lnTo>
                    <a:lnTo>
                      <a:pt x="299267" y="960390"/>
                    </a:lnTo>
                    <a:lnTo>
                      <a:pt x="281426" y="843494"/>
                    </a:lnTo>
                    <a:cubicBezTo>
                      <a:pt x="242469" y="653116"/>
                      <a:pt x="166515" y="476214"/>
                      <a:pt x="61403" y="320628"/>
                    </a:cubicBezTo>
                    <a:lnTo>
                      <a:pt x="0" y="238514"/>
                    </a:lnTo>
                    <a:lnTo>
                      <a:pt x="238514"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13">
                <a:extLst>
                  <a:ext uri="{FF2B5EF4-FFF2-40B4-BE49-F238E27FC236}">
                    <a16:creationId xmlns:a16="http://schemas.microsoft.com/office/drawing/2014/main" id="{294FAA00-FF6E-4A5F-AB21-E5D5DACDF1B3}"/>
                  </a:ext>
                </a:extLst>
              </p:cNvPr>
              <p:cNvSpPr/>
              <p:nvPr/>
            </p:nvSpPr>
            <p:spPr>
              <a:xfrm>
                <a:off x="4308506" y="2290812"/>
                <a:ext cx="636372" cy="960389"/>
              </a:xfrm>
              <a:custGeom>
                <a:avLst/>
                <a:gdLst>
                  <a:gd name="connsiteX0" fmla="*/ 397858 w 636372"/>
                  <a:gd name="connsiteY0" fmla="*/ 0 h 960389"/>
                  <a:gd name="connsiteX1" fmla="*/ 636372 w 636372"/>
                  <a:gd name="connsiteY1" fmla="*/ 238514 h 960389"/>
                  <a:gd name="connsiteX2" fmla="*/ 574969 w 636372"/>
                  <a:gd name="connsiteY2" fmla="*/ 320627 h 960389"/>
                  <a:gd name="connsiteX3" fmla="*/ 354946 w 636372"/>
                  <a:gd name="connsiteY3" fmla="*/ 843493 h 960389"/>
                  <a:gd name="connsiteX4" fmla="*/ 337105 w 636372"/>
                  <a:gd name="connsiteY4" fmla="*/ 960389 h 960389"/>
                  <a:gd name="connsiteX5" fmla="*/ 0 w 636372"/>
                  <a:gd name="connsiteY5" fmla="*/ 960389 h 960389"/>
                  <a:gd name="connsiteX6" fmla="*/ 297 w 636372"/>
                  <a:gd name="connsiteY6" fmla="*/ 954510 h 960389"/>
                  <a:gd name="connsiteX7" fmla="*/ 297831 w 636372"/>
                  <a:gd name="connsiteY7" fmla="*/ 133764 h 960389"/>
                  <a:gd name="connsiteX8" fmla="*/ 397858 w 636372"/>
                  <a:gd name="connsiteY8" fmla="*/ 0 h 96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372" h="960389">
                    <a:moveTo>
                      <a:pt x="397858" y="0"/>
                    </a:moveTo>
                    <a:lnTo>
                      <a:pt x="636372" y="238514"/>
                    </a:lnTo>
                    <a:lnTo>
                      <a:pt x="574969" y="320627"/>
                    </a:lnTo>
                    <a:cubicBezTo>
                      <a:pt x="469858" y="476213"/>
                      <a:pt x="393903" y="653115"/>
                      <a:pt x="354946" y="843493"/>
                    </a:cubicBezTo>
                    <a:lnTo>
                      <a:pt x="337105" y="960389"/>
                    </a:lnTo>
                    <a:lnTo>
                      <a:pt x="0" y="960389"/>
                    </a:lnTo>
                    <a:lnTo>
                      <a:pt x="297" y="954510"/>
                    </a:lnTo>
                    <a:cubicBezTo>
                      <a:pt x="30963" y="652549"/>
                      <a:pt x="136412" y="372696"/>
                      <a:pt x="297831" y="133764"/>
                    </a:cubicBezTo>
                    <a:lnTo>
                      <a:pt x="397858"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eeform 14">
                <a:extLst>
                  <a:ext uri="{FF2B5EF4-FFF2-40B4-BE49-F238E27FC236}">
                    <a16:creationId xmlns:a16="http://schemas.microsoft.com/office/drawing/2014/main" id="{BDBDF4C3-B39E-4C70-931F-4529E7216976}"/>
                  </a:ext>
                </a:extLst>
              </p:cNvPr>
              <p:cNvSpPr/>
              <p:nvPr/>
            </p:nvSpPr>
            <p:spPr>
              <a:xfrm>
                <a:off x="4308506" y="3606801"/>
                <a:ext cx="636372" cy="960389"/>
              </a:xfrm>
              <a:custGeom>
                <a:avLst/>
                <a:gdLst>
                  <a:gd name="connsiteX0" fmla="*/ 0 w 636372"/>
                  <a:gd name="connsiteY0" fmla="*/ 0 h 960389"/>
                  <a:gd name="connsiteX1" fmla="*/ 337105 w 636372"/>
                  <a:gd name="connsiteY1" fmla="*/ 0 h 960389"/>
                  <a:gd name="connsiteX2" fmla="*/ 354946 w 636372"/>
                  <a:gd name="connsiteY2" fmla="*/ 116896 h 960389"/>
                  <a:gd name="connsiteX3" fmla="*/ 574969 w 636372"/>
                  <a:gd name="connsiteY3" fmla="*/ 639762 h 960389"/>
                  <a:gd name="connsiteX4" fmla="*/ 636372 w 636372"/>
                  <a:gd name="connsiteY4" fmla="*/ 721875 h 960389"/>
                  <a:gd name="connsiteX5" fmla="*/ 397858 w 636372"/>
                  <a:gd name="connsiteY5" fmla="*/ 960389 h 960389"/>
                  <a:gd name="connsiteX6" fmla="*/ 297831 w 636372"/>
                  <a:gd name="connsiteY6" fmla="*/ 826625 h 960389"/>
                  <a:gd name="connsiteX7" fmla="*/ 297 w 636372"/>
                  <a:gd name="connsiteY7" fmla="*/ 5879 h 960389"/>
                  <a:gd name="connsiteX8" fmla="*/ 0 w 636372"/>
                  <a:gd name="connsiteY8" fmla="*/ 0 h 96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372" h="960389">
                    <a:moveTo>
                      <a:pt x="0" y="0"/>
                    </a:moveTo>
                    <a:lnTo>
                      <a:pt x="337105" y="0"/>
                    </a:lnTo>
                    <a:lnTo>
                      <a:pt x="354946" y="116896"/>
                    </a:lnTo>
                    <a:cubicBezTo>
                      <a:pt x="393903" y="307275"/>
                      <a:pt x="469858" y="484177"/>
                      <a:pt x="574969" y="639762"/>
                    </a:cubicBezTo>
                    <a:lnTo>
                      <a:pt x="636372" y="721875"/>
                    </a:lnTo>
                    <a:lnTo>
                      <a:pt x="397858" y="960389"/>
                    </a:lnTo>
                    <a:lnTo>
                      <a:pt x="297831" y="826625"/>
                    </a:lnTo>
                    <a:cubicBezTo>
                      <a:pt x="136412" y="587693"/>
                      <a:pt x="30963" y="307840"/>
                      <a:pt x="297" y="5879"/>
                    </a:cubicBez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eeform 15">
                <a:extLst>
                  <a:ext uri="{FF2B5EF4-FFF2-40B4-BE49-F238E27FC236}">
                    <a16:creationId xmlns:a16="http://schemas.microsoft.com/office/drawing/2014/main" id="{08EAA620-E057-4111-9693-33666C395564}"/>
                  </a:ext>
                </a:extLst>
              </p:cNvPr>
              <p:cNvSpPr/>
              <p:nvPr/>
            </p:nvSpPr>
            <p:spPr>
              <a:xfrm>
                <a:off x="7247124" y="3606801"/>
                <a:ext cx="636372" cy="960390"/>
              </a:xfrm>
              <a:custGeom>
                <a:avLst/>
                <a:gdLst>
                  <a:gd name="connsiteX0" fmla="*/ 299267 w 636372"/>
                  <a:gd name="connsiteY0" fmla="*/ 0 h 960390"/>
                  <a:gd name="connsiteX1" fmla="*/ 636372 w 636372"/>
                  <a:gd name="connsiteY1" fmla="*/ 0 h 960390"/>
                  <a:gd name="connsiteX2" fmla="*/ 636075 w 636372"/>
                  <a:gd name="connsiteY2" fmla="*/ 5879 h 960390"/>
                  <a:gd name="connsiteX3" fmla="*/ 338541 w 636372"/>
                  <a:gd name="connsiteY3" fmla="*/ 826625 h 960390"/>
                  <a:gd name="connsiteX4" fmla="*/ 238514 w 636372"/>
                  <a:gd name="connsiteY4" fmla="*/ 960390 h 960390"/>
                  <a:gd name="connsiteX5" fmla="*/ 0 w 636372"/>
                  <a:gd name="connsiteY5" fmla="*/ 721876 h 960390"/>
                  <a:gd name="connsiteX6" fmla="*/ 61403 w 636372"/>
                  <a:gd name="connsiteY6" fmla="*/ 639762 h 960390"/>
                  <a:gd name="connsiteX7" fmla="*/ 281426 w 636372"/>
                  <a:gd name="connsiteY7" fmla="*/ 116896 h 960390"/>
                  <a:gd name="connsiteX8" fmla="*/ 299267 w 636372"/>
                  <a:gd name="connsiteY8" fmla="*/ 0 h 96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372" h="960390">
                    <a:moveTo>
                      <a:pt x="299267" y="0"/>
                    </a:moveTo>
                    <a:lnTo>
                      <a:pt x="636372" y="0"/>
                    </a:lnTo>
                    <a:lnTo>
                      <a:pt x="636075" y="5879"/>
                    </a:lnTo>
                    <a:cubicBezTo>
                      <a:pt x="605409" y="307840"/>
                      <a:pt x="499961" y="587693"/>
                      <a:pt x="338541" y="826625"/>
                    </a:cubicBezTo>
                    <a:lnTo>
                      <a:pt x="238514" y="960390"/>
                    </a:lnTo>
                    <a:lnTo>
                      <a:pt x="0" y="721876"/>
                    </a:lnTo>
                    <a:lnTo>
                      <a:pt x="61403" y="639762"/>
                    </a:lnTo>
                    <a:cubicBezTo>
                      <a:pt x="166515" y="484177"/>
                      <a:pt x="242469" y="307275"/>
                      <a:pt x="281426" y="116896"/>
                    </a:cubicBezTo>
                    <a:lnTo>
                      <a:pt x="299267"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eeform 16">
                <a:extLst>
                  <a:ext uri="{FF2B5EF4-FFF2-40B4-BE49-F238E27FC236}">
                    <a16:creationId xmlns:a16="http://schemas.microsoft.com/office/drawing/2014/main" id="{102A0237-2568-468A-8CEB-F49E1720B39B}"/>
                  </a:ext>
                </a:extLst>
              </p:cNvPr>
              <p:cNvSpPr/>
              <p:nvPr/>
            </p:nvSpPr>
            <p:spPr>
              <a:xfrm>
                <a:off x="4957811" y="4580124"/>
                <a:ext cx="960389" cy="636372"/>
              </a:xfrm>
              <a:custGeom>
                <a:avLst/>
                <a:gdLst>
                  <a:gd name="connsiteX0" fmla="*/ 238514 w 960389"/>
                  <a:gd name="connsiteY0" fmla="*/ 0 h 636372"/>
                  <a:gd name="connsiteX1" fmla="*/ 320628 w 960389"/>
                  <a:gd name="connsiteY1" fmla="*/ 61403 h 636372"/>
                  <a:gd name="connsiteX2" fmla="*/ 843494 w 960389"/>
                  <a:gd name="connsiteY2" fmla="*/ 281426 h 636372"/>
                  <a:gd name="connsiteX3" fmla="*/ 960389 w 960389"/>
                  <a:gd name="connsiteY3" fmla="*/ 299267 h 636372"/>
                  <a:gd name="connsiteX4" fmla="*/ 960389 w 960389"/>
                  <a:gd name="connsiteY4" fmla="*/ 636372 h 636372"/>
                  <a:gd name="connsiteX5" fmla="*/ 954511 w 960389"/>
                  <a:gd name="connsiteY5" fmla="*/ 636075 h 636372"/>
                  <a:gd name="connsiteX6" fmla="*/ 133765 w 960389"/>
                  <a:gd name="connsiteY6" fmla="*/ 338541 h 636372"/>
                  <a:gd name="connsiteX7" fmla="*/ 0 w 960389"/>
                  <a:gd name="connsiteY7" fmla="*/ 238514 h 636372"/>
                  <a:gd name="connsiteX8" fmla="*/ 238514 w 960389"/>
                  <a:gd name="connsiteY8" fmla="*/ 0 h 63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389" h="636372">
                    <a:moveTo>
                      <a:pt x="238514" y="0"/>
                    </a:moveTo>
                    <a:lnTo>
                      <a:pt x="320628" y="61403"/>
                    </a:lnTo>
                    <a:cubicBezTo>
                      <a:pt x="476214" y="166515"/>
                      <a:pt x="653116" y="242469"/>
                      <a:pt x="843494" y="281426"/>
                    </a:cubicBezTo>
                    <a:lnTo>
                      <a:pt x="960389" y="299267"/>
                    </a:lnTo>
                    <a:lnTo>
                      <a:pt x="960389" y="636372"/>
                    </a:lnTo>
                    <a:lnTo>
                      <a:pt x="954511" y="636075"/>
                    </a:lnTo>
                    <a:cubicBezTo>
                      <a:pt x="652550" y="605409"/>
                      <a:pt x="372697" y="499961"/>
                      <a:pt x="133765" y="338541"/>
                    </a:cubicBezTo>
                    <a:lnTo>
                      <a:pt x="0" y="238514"/>
                    </a:lnTo>
                    <a:lnTo>
                      <a:pt x="238514"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reeform 17">
                <a:extLst>
                  <a:ext uri="{FF2B5EF4-FFF2-40B4-BE49-F238E27FC236}">
                    <a16:creationId xmlns:a16="http://schemas.microsoft.com/office/drawing/2014/main" id="{570D66CE-F611-424C-8F0E-6629D4699098}"/>
                  </a:ext>
                </a:extLst>
              </p:cNvPr>
              <p:cNvSpPr/>
              <p:nvPr/>
            </p:nvSpPr>
            <p:spPr>
              <a:xfrm>
                <a:off x="6273800" y="4580124"/>
                <a:ext cx="960390" cy="636372"/>
              </a:xfrm>
              <a:custGeom>
                <a:avLst/>
                <a:gdLst>
                  <a:gd name="connsiteX0" fmla="*/ 721876 w 960390"/>
                  <a:gd name="connsiteY0" fmla="*/ 0 h 636372"/>
                  <a:gd name="connsiteX1" fmla="*/ 960390 w 960390"/>
                  <a:gd name="connsiteY1" fmla="*/ 238514 h 636372"/>
                  <a:gd name="connsiteX2" fmla="*/ 826626 w 960390"/>
                  <a:gd name="connsiteY2" fmla="*/ 338541 h 636372"/>
                  <a:gd name="connsiteX3" fmla="*/ 5880 w 960390"/>
                  <a:gd name="connsiteY3" fmla="*/ 636075 h 636372"/>
                  <a:gd name="connsiteX4" fmla="*/ 0 w 960390"/>
                  <a:gd name="connsiteY4" fmla="*/ 636372 h 636372"/>
                  <a:gd name="connsiteX5" fmla="*/ 0 w 960390"/>
                  <a:gd name="connsiteY5" fmla="*/ 299267 h 636372"/>
                  <a:gd name="connsiteX6" fmla="*/ 116897 w 960390"/>
                  <a:gd name="connsiteY6" fmla="*/ 281426 h 636372"/>
                  <a:gd name="connsiteX7" fmla="*/ 639763 w 960390"/>
                  <a:gd name="connsiteY7" fmla="*/ 61403 h 636372"/>
                  <a:gd name="connsiteX8" fmla="*/ 721876 w 960390"/>
                  <a:gd name="connsiteY8" fmla="*/ 0 h 63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390" h="636372">
                    <a:moveTo>
                      <a:pt x="721876" y="0"/>
                    </a:moveTo>
                    <a:lnTo>
                      <a:pt x="960390" y="238514"/>
                    </a:lnTo>
                    <a:lnTo>
                      <a:pt x="826626" y="338541"/>
                    </a:lnTo>
                    <a:cubicBezTo>
                      <a:pt x="587694" y="499961"/>
                      <a:pt x="307841" y="605409"/>
                      <a:pt x="5880" y="636075"/>
                    </a:cubicBezTo>
                    <a:lnTo>
                      <a:pt x="0" y="636372"/>
                    </a:lnTo>
                    <a:lnTo>
                      <a:pt x="0" y="299267"/>
                    </a:lnTo>
                    <a:lnTo>
                      <a:pt x="116897" y="281426"/>
                    </a:lnTo>
                    <a:cubicBezTo>
                      <a:pt x="307276" y="242469"/>
                      <a:pt x="484178" y="166515"/>
                      <a:pt x="639763" y="61403"/>
                    </a:cubicBezTo>
                    <a:lnTo>
                      <a:pt x="7218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 name="Group 5">
              <a:extLst>
                <a:ext uri="{FF2B5EF4-FFF2-40B4-BE49-F238E27FC236}">
                  <a16:creationId xmlns:a16="http://schemas.microsoft.com/office/drawing/2014/main" id="{67A43474-1ACC-458A-AD41-5F6E2C8984A7}"/>
                </a:ext>
              </a:extLst>
            </p:cNvPr>
            <p:cNvGrpSpPr/>
            <p:nvPr/>
          </p:nvGrpSpPr>
          <p:grpSpPr>
            <a:xfrm>
              <a:off x="7127034" y="1780022"/>
              <a:ext cx="2400300" cy="757107"/>
              <a:chOff x="6995676" y="2094088"/>
              <a:chExt cx="1965296" cy="636372"/>
            </a:xfrm>
          </p:grpSpPr>
          <p:cxnSp>
            <p:nvCxnSpPr>
              <p:cNvPr id="29" name="Straight Connector 28">
                <a:extLst>
                  <a:ext uri="{FF2B5EF4-FFF2-40B4-BE49-F238E27FC236}">
                    <a16:creationId xmlns:a16="http://schemas.microsoft.com/office/drawing/2014/main" id="{C9AD0260-88DA-4550-B4B5-02B10C40DFD8}"/>
                  </a:ext>
                </a:extLst>
              </p:cNvPr>
              <p:cNvCxnSpPr/>
              <p:nvPr/>
            </p:nvCxnSpPr>
            <p:spPr>
              <a:xfrm>
                <a:off x="7632048" y="2094088"/>
                <a:ext cx="1328924"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CB807CD-29CB-4297-8DEC-98F18EF53C99}"/>
                  </a:ext>
                </a:extLst>
              </p:cNvPr>
              <p:cNvCxnSpPr/>
              <p:nvPr/>
            </p:nvCxnSpPr>
            <p:spPr>
              <a:xfrm flipV="1">
                <a:off x="6995676" y="2094088"/>
                <a:ext cx="636372" cy="636372"/>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0EF5BC8E-F1D3-4287-AA22-CF6A43EC2959}"/>
                </a:ext>
              </a:extLst>
            </p:cNvPr>
            <p:cNvGrpSpPr/>
            <p:nvPr/>
          </p:nvGrpSpPr>
          <p:grpSpPr>
            <a:xfrm flipV="1">
              <a:off x="7434139" y="4978872"/>
              <a:ext cx="2093196" cy="761518"/>
              <a:chOff x="6995676" y="2094088"/>
              <a:chExt cx="1713848" cy="636372"/>
            </a:xfrm>
          </p:grpSpPr>
          <p:cxnSp>
            <p:nvCxnSpPr>
              <p:cNvPr id="27" name="Straight Connector 26">
                <a:extLst>
                  <a:ext uri="{FF2B5EF4-FFF2-40B4-BE49-F238E27FC236}">
                    <a16:creationId xmlns:a16="http://schemas.microsoft.com/office/drawing/2014/main" id="{34EE5F56-E0DF-45C2-AD15-30191669D748}"/>
                  </a:ext>
                </a:extLst>
              </p:cNvPr>
              <p:cNvCxnSpPr/>
              <p:nvPr/>
            </p:nvCxnSpPr>
            <p:spPr>
              <a:xfrm flipV="1">
                <a:off x="7632048" y="2094088"/>
                <a:ext cx="107747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AF20BC-E03C-45FF-BB60-64DBF1A2CD36}"/>
                  </a:ext>
                </a:extLst>
              </p:cNvPr>
              <p:cNvCxnSpPr/>
              <p:nvPr/>
            </p:nvCxnSpPr>
            <p:spPr>
              <a:xfrm flipV="1">
                <a:off x="6995676" y="2094088"/>
                <a:ext cx="636372" cy="636372"/>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47DFF19C-A724-4FD6-9EB5-D24AF43FCFF0}"/>
                </a:ext>
              </a:extLst>
            </p:cNvPr>
            <p:cNvGrpSpPr/>
            <p:nvPr/>
          </p:nvGrpSpPr>
          <p:grpSpPr>
            <a:xfrm flipH="1">
              <a:off x="2510285" y="2071063"/>
              <a:ext cx="2108931" cy="757107"/>
              <a:chOff x="6995676" y="2094088"/>
              <a:chExt cx="1729146" cy="636372"/>
            </a:xfrm>
          </p:grpSpPr>
          <p:cxnSp>
            <p:nvCxnSpPr>
              <p:cNvPr id="25" name="Straight Connector 24">
                <a:extLst>
                  <a:ext uri="{FF2B5EF4-FFF2-40B4-BE49-F238E27FC236}">
                    <a16:creationId xmlns:a16="http://schemas.microsoft.com/office/drawing/2014/main" id="{65AD6F1D-E0C7-4D52-9260-02A2296FE963}"/>
                  </a:ext>
                </a:extLst>
              </p:cNvPr>
              <p:cNvCxnSpPr/>
              <p:nvPr/>
            </p:nvCxnSpPr>
            <p:spPr>
              <a:xfrm>
                <a:off x="7632047" y="2094088"/>
                <a:ext cx="109277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FD6D20-00CF-427F-A4FB-61F74E118A42}"/>
                  </a:ext>
                </a:extLst>
              </p:cNvPr>
              <p:cNvCxnSpPr/>
              <p:nvPr/>
            </p:nvCxnSpPr>
            <p:spPr>
              <a:xfrm flipV="1">
                <a:off x="6995676" y="2094088"/>
                <a:ext cx="636372" cy="636372"/>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71D50484-B2F6-4F4A-8887-A8A078FB14AB}"/>
                </a:ext>
              </a:extLst>
            </p:cNvPr>
            <p:cNvGrpSpPr/>
            <p:nvPr/>
          </p:nvGrpSpPr>
          <p:grpSpPr>
            <a:xfrm flipH="1" flipV="1">
              <a:off x="2522724" y="5271754"/>
              <a:ext cx="2399869" cy="761518"/>
              <a:chOff x="6995676" y="2094088"/>
              <a:chExt cx="1967691" cy="636372"/>
            </a:xfrm>
          </p:grpSpPr>
          <p:cxnSp>
            <p:nvCxnSpPr>
              <p:cNvPr id="23" name="Straight Connector 22">
                <a:extLst>
                  <a:ext uri="{FF2B5EF4-FFF2-40B4-BE49-F238E27FC236}">
                    <a16:creationId xmlns:a16="http://schemas.microsoft.com/office/drawing/2014/main" id="{4E050464-FC8C-4C9B-A07A-5E0F98683710}"/>
                  </a:ext>
                </a:extLst>
              </p:cNvPr>
              <p:cNvCxnSpPr/>
              <p:nvPr/>
            </p:nvCxnSpPr>
            <p:spPr>
              <a:xfrm flipV="1">
                <a:off x="7632046" y="2094088"/>
                <a:ext cx="1331321"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C62DB38-E03E-4046-9074-46684FA5CB1A}"/>
                  </a:ext>
                </a:extLst>
              </p:cNvPr>
              <p:cNvCxnSpPr/>
              <p:nvPr/>
            </p:nvCxnSpPr>
            <p:spPr>
              <a:xfrm flipV="1">
                <a:off x="6995676" y="2094088"/>
                <a:ext cx="636372" cy="636372"/>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0DA0A8D8-824C-4E45-B877-58191E6F5990}"/>
                </a:ext>
              </a:extLst>
            </p:cNvPr>
            <p:cNvCxnSpPr/>
            <p:nvPr/>
          </p:nvCxnSpPr>
          <p:spPr>
            <a:xfrm>
              <a:off x="7799646" y="3695114"/>
              <a:ext cx="1734075" cy="0"/>
            </a:xfrm>
            <a:prstGeom prst="line">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C187716-E2F9-421D-8788-4DBD2293CA16}"/>
                </a:ext>
              </a:extLst>
            </p:cNvPr>
            <p:cNvCxnSpPr>
              <a:cxnSpLocks/>
            </p:cNvCxnSpPr>
            <p:nvPr/>
          </p:nvCxnSpPr>
          <p:spPr>
            <a:xfrm flipH="1" flipV="1">
              <a:off x="5811067" y="1326586"/>
              <a:ext cx="4461" cy="8545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D8D930-76FC-4ACB-91C8-D31D61C8ABAA}"/>
                </a:ext>
              </a:extLst>
            </p:cNvPr>
            <p:cNvCxnSpPr/>
            <p:nvPr/>
          </p:nvCxnSpPr>
          <p:spPr>
            <a:xfrm>
              <a:off x="2522723" y="4118180"/>
              <a:ext cx="1731034" cy="0"/>
            </a:xfrm>
            <a:prstGeom prst="line">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BCFA-10E5-405B-ADCC-C004F03DCFC8}"/>
                </a:ext>
              </a:extLst>
            </p:cNvPr>
            <p:cNvCxnSpPr/>
            <p:nvPr/>
          </p:nvCxnSpPr>
          <p:spPr>
            <a:xfrm>
              <a:off x="6245375" y="5632210"/>
              <a:ext cx="4" cy="92624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A6F5818-0CA8-4C0C-B452-A0F454D1FA9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b="4410"/>
            <a:stretch/>
          </p:blipFill>
          <p:spPr>
            <a:xfrm>
              <a:off x="4248533" y="2095166"/>
              <a:ext cx="3912732" cy="3717056"/>
            </a:xfrm>
            <a:prstGeom prst="rect">
              <a:avLst/>
            </a:prstGeom>
          </p:spPr>
        </p:pic>
        <p:sp>
          <p:nvSpPr>
            <p:cNvPr id="15" name="Rectangle 14">
              <a:extLst>
                <a:ext uri="{FF2B5EF4-FFF2-40B4-BE49-F238E27FC236}">
                  <a16:creationId xmlns:a16="http://schemas.microsoft.com/office/drawing/2014/main" id="{C9A5D783-21DB-42D7-B674-99D2981E4FC3}"/>
                </a:ext>
              </a:extLst>
            </p:cNvPr>
            <p:cNvSpPr/>
            <p:nvPr/>
          </p:nvSpPr>
          <p:spPr>
            <a:xfrm>
              <a:off x="8300000" y="1727091"/>
              <a:ext cx="3492851" cy="430863"/>
            </a:xfrm>
            <a:prstGeom prst="rect">
              <a:avLst/>
            </a:prstGeom>
            <a:solidFill>
              <a:srgbClr val="5B9BD5"/>
            </a:solidFill>
            <a:ln>
              <a:solidFill>
                <a:srgbClr val="5B9BD5"/>
              </a:solidFill>
            </a:ln>
            <a:effectLst>
              <a:outerShdw blurRad="50800" dist="762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91416" tIns="45708" rIns="91416" bIns="45708" anchor="ctr" anchorCtr="1">
              <a:spAutoFit/>
            </a:bodyPr>
            <a:lstStyle/>
            <a:p>
              <a:pPr algn="ctr" defTabSz="914126"/>
              <a:r>
                <a:rPr lang="en-US" sz="1100" b="1" dirty="0">
                  <a:ln w="0"/>
                  <a:solidFill>
                    <a:schemeClr val="tx1"/>
                  </a:solidFill>
                  <a:latin typeface="Arial"/>
                </a:rPr>
                <a:t>Omni Channel Touchpoint</a:t>
              </a:r>
            </a:p>
            <a:p>
              <a:pPr algn="ctr" defTabSz="914126"/>
              <a:r>
                <a:rPr lang="en-US" sz="1000" dirty="0">
                  <a:ln w="0"/>
                  <a:solidFill>
                    <a:schemeClr val="tx1"/>
                  </a:solidFill>
                  <a:latin typeface="Arial"/>
                </a:rPr>
                <a:t>( Online, Offline, Instant &amp; Social Messaging ) </a:t>
              </a:r>
            </a:p>
          </p:txBody>
        </p:sp>
        <p:sp>
          <p:nvSpPr>
            <p:cNvPr id="16" name="Rectangle 15">
              <a:extLst>
                <a:ext uri="{FF2B5EF4-FFF2-40B4-BE49-F238E27FC236}">
                  <a16:creationId xmlns:a16="http://schemas.microsoft.com/office/drawing/2014/main" id="{9A90E9DC-CDAA-47E9-98EA-63895D1EF7D8}"/>
                </a:ext>
              </a:extLst>
            </p:cNvPr>
            <p:cNvSpPr/>
            <p:nvPr/>
          </p:nvSpPr>
          <p:spPr>
            <a:xfrm>
              <a:off x="8344301" y="3250036"/>
              <a:ext cx="3492851" cy="430863"/>
            </a:xfrm>
            <a:prstGeom prst="rect">
              <a:avLst/>
            </a:prstGeom>
            <a:solidFill>
              <a:srgbClr val="9DC3E6"/>
            </a:solidFill>
            <a:ln>
              <a:solidFill>
                <a:srgbClr val="9DC3E6"/>
              </a:solidFill>
            </a:ln>
            <a:effectLst>
              <a:outerShdw blurRad="50800" dist="762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91416" tIns="45708" rIns="91416" bIns="45708" anchor="ctr" anchorCtr="1">
              <a:spAutoFit/>
            </a:bodyPr>
            <a:lstStyle/>
            <a:p>
              <a:pPr algn="ctr" defTabSz="914126"/>
              <a:r>
                <a:rPr lang="en-US" sz="1100" b="1" dirty="0">
                  <a:ln w="0"/>
                  <a:solidFill>
                    <a:schemeClr val="tx1"/>
                  </a:solidFill>
                  <a:latin typeface="Arial"/>
                </a:rPr>
                <a:t>Natural Language Understanding</a:t>
              </a:r>
            </a:p>
            <a:p>
              <a:pPr algn="ctr" defTabSz="914126"/>
              <a:r>
                <a:rPr lang="en-US" sz="1000" dirty="0">
                  <a:ln w="0"/>
                  <a:solidFill>
                    <a:schemeClr val="tx1"/>
                  </a:solidFill>
                  <a:latin typeface="Arial"/>
                </a:rPr>
                <a:t>( Intent , Entity and Tone Identification) </a:t>
              </a:r>
            </a:p>
          </p:txBody>
        </p:sp>
        <p:sp>
          <p:nvSpPr>
            <p:cNvPr id="17" name="Rectangle 16">
              <a:extLst>
                <a:ext uri="{FF2B5EF4-FFF2-40B4-BE49-F238E27FC236}">
                  <a16:creationId xmlns:a16="http://schemas.microsoft.com/office/drawing/2014/main" id="{4F346675-FD4D-426C-894B-CADC7BD500ED}"/>
                </a:ext>
              </a:extLst>
            </p:cNvPr>
            <p:cNvSpPr/>
            <p:nvPr/>
          </p:nvSpPr>
          <p:spPr>
            <a:xfrm>
              <a:off x="8344301" y="5305423"/>
              <a:ext cx="3492851" cy="430863"/>
            </a:xfrm>
            <a:prstGeom prst="rect">
              <a:avLst/>
            </a:prstGeom>
            <a:solidFill>
              <a:srgbClr val="E7E6E6"/>
            </a:solidFill>
            <a:ln>
              <a:solidFill>
                <a:srgbClr val="E7E6E6"/>
              </a:solidFill>
            </a:ln>
            <a:effectLst>
              <a:outerShdw blurRad="50800" dist="762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91416" tIns="45708" rIns="91416" bIns="45708" anchor="ctr" anchorCtr="1">
              <a:spAutoFit/>
            </a:bodyPr>
            <a:lstStyle/>
            <a:p>
              <a:pPr algn="ctr" defTabSz="914126"/>
              <a:r>
                <a:rPr lang="en-US" sz="1100" b="1" dirty="0">
                  <a:ln w="0"/>
                  <a:solidFill>
                    <a:schemeClr val="tx1"/>
                  </a:solidFill>
                  <a:latin typeface="Arial"/>
                </a:rPr>
                <a:t>Integration with Business Applications</a:t>
              </a:r>
            </a:p>
            <a:p>
              <a:pPr algn="ctr" defTabSz="914126"/>
              <a:r>
                <a:rPr lang="en-US" sz="1000" dirty="0">
                  <a:ln w="0"/>
                  <a:solidFill>
                    <a:schemeClr val="tx1"/>
                  </a:solidFill>
                  <a:latin typeface="Arial"/>
                </a:rPr>
                <a:t>(Enterprise Systems, Email &amp; Workflow Solutions ) </a:t>
              </a:r>
            </a:p>
          </p:txBody>
        </p:sp>
        <p:sp>
          <p:nvSpPr>
            <p:cNvPr id="18" name="Rectangle 17">
              <a:extLst>
                <a:ext uri="{FF2B5EF4-FFF2-40B4-BE49-F238E27FC236}">
                  <a16:creationId xmlns:a16="http://schemas.microsoft.com/office/drawing/2014/main" id="{0C68CA6E-4499-4597-93AC-7957AF80AA82}"/>
                </a:ext>
              </a:extLst>
            </p:cNvPr>
            <p:cNvSpPr/>
            <p:nvPr/>
          </p:nvSpPr>
          <p:spPr>
            <a:xfrm>
              <a:off x="4948939" y="6113674"/>
              <a:ext cx="3492851" cy="430863"/>
            </a:xfrm>
            <a:prstGeom prst="rect">
              <a:avLst/>
            </a:prstGeom>
            <a:solidFill>
              <a:srgbClr val="FFC000"/>
            </a:solidFill>
            <a:ln>
              <a:solidFill>
                <a:srgbClr val="FFC000"/>
              </a:solidFill>
            </a:ln>
            <a:effectLst>
              <a:outerShdw blurRad="50800" dist="762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91416" tIns="45708" rIns="91416" bIns="45708" anchor="ctr" anchorCtr="1">
              <a:spAutoFit/>
            </a:bodyPr>
            <a:lstStyle/>
            <a:p>
              <a:pPr algn="ctr" defTabSz="914126"/>
              <a:r>
                <a:rPr lang="en-US" sz="1100" b="1" dirty="0">
                  <a:ln w="0"/>
                  <a:solidFill>
                    <a:schemeClr val="tx1"/>
                  </a:solidFill>
                  <a:latin typeface="Arial"/>
                </a:rPr>
                <a:t>Secured &amp; Compliance Deployment Model</a:t>
              </a:r>
            </a:p>
            <a:p>
              <a:pPr algn="ctr" defTabSz="914126"/>
              <a:r>
                <a:rPr lang="en-US" sz="1000" dirty="0">
                  <a:ln w="0"/>
                  <a:solidFill>
                    <a:schemeClr val="tx1"/>
                  </a:solidFill>
                  <a:latin typeface="Arial"/>
                </a:rPr>
                <a:t>(Orchestrate Cloud &amp; On-Premise ) </a:t>
              </a:r>
            </a:p>
          </p:txBody>
        </p:sp>
        <p:sp>
          <p:nvSpPr>
            <p:cNvPr id="19" name="Rectangle 18">
              <a:extLst>
                <a:ext uri="{FF2B5EF4-FFF2-40B4-BE49-F238E27FC236}">
                  <a16:creationId xmlns:a16="http://schemas.microsoft.com/office/drawing/2014/main" id="{B756148D-9CE5-4480-8FD4-D2CFB32FF7C4}"/>
                </a:ext>
              </a:extLst>
            </p:cNvPr>
            <p:cNvSpPr/>
            <p:nvPr/>
          </p:nvSpPr>
          <p:spPr>
            <a:xfrm>
              <a:off x="143341" y="1752709"/>
              <a:ext cx="3826144" cy="430863"/>
            </a:xfrm>
            <a:prstGeom prst="rect">
              <a:avLst/>
            </a:prstGeom>
            <a:solidFill>
              <a:srgbClr val="E7E6E6"/>
            </a:solidFill>
            <a:ln>
              <a:solidFill>
                <a:srgbClr val="E7E6E6"/>
              </a:solidFill>
            </a:ln>
            <a:effectLst>
              <a:outerShdw blurRad="50800" dist="762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91416" tIns="45708" rIns="91416" bIns="45708" anchor="ctr" anchorCtr="1">
              <a:spAutoFit/>
            </a:bodyPr>
            <a:lstStyle/>
            <a:p>
              <a:pPr algn="ctr" defTabSz="914126"/>
              <a:r>
                <a:rPr lang="en-US" sz="1100" b="1" dirty="0">
                  <a:ln w="0"/>
                  <a:solidFill>
                    <a:schemeClr val="tx1"/>
                  </a:solidFill>
                  <a:latin typeface="Arial"/>
                </a:rPr>
                <a:t>BOT Ecosystem</a:t>
              </a:r>
            </a:p>
            <a:p>
              <a:pPr algn="ctr" defTabSz="914126"/>
              <a:r>
                <a:rPr lang="en-US" sz="1000" dirty="0">
                  <a:ln w="0"/>
                  <a:solidFill>
                    <a:schemeClr val="tx1"/>
                  </a:solidFill>
                  <a:latin typeface="Arial"/>
                </a:rPr>
                <a:t>(Harmony of Voice, Chat, Email, Knowledge and Task Bot) </a:t>
              </a:r>
            </a:p>
          </p:txBody>
        </p:sp>
        <p:sp>
          <p:nvSpPr>
            <p:cNvPr id="20" name="Rectangle 19">
              <a:extLst>
                <a:ext uri="{FF2B5EF4-FFF2-40B4-BE49-F238E27FC236}">
                  <a16:creationId xmlns:a16="http://schemas.microsoft.com/office/drawing/2014/main" id="{0B50C142-2896-46B3-B960-0D42D2909ED1}"/>
                </a:ext>
              </a:extLst>
            </p:cNvPr>
            <p:cNvSpPr/>
            <p:nvPr/>
          </p:nvSpPr>
          <p:spPr>
            <a:xfrm>
              <a:off x="3938626" y="895723"/>
              <a:ext cx="4066653" cy="430863"/>
            </a:xfrm>
            <a:prstGeom prst="rect">
              <a:avLst/>
            </a:prstGeom>
            <a:solidFill>
              <a:srgbClr val="FFC000"/>
            </a:solidFill>
            <a:ln>
              <a:solidFill>
                <a:srgbClr val="FFC000"/>
              </a:solidFill>
            </a:ln>
            <a:effectLst>
              <a:outerShdw blurRad="50800" dist="762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91416" tIns="45708" rIns="91416" bIns="45708" anchor="ctr" anchorCtr="1">
              <a:spAutoFit/>
            </a:bodyPr>
            <a:lstStyle/>
            <a:p>
              <a:pPr algn="ctr" defTabSz="914126"/>
              <a:r>
                <a:rPr lang="en-US" sz="1100" b="1" dirty="0">
                  <a:ln w="0"/>
                  <a:solidFill>
                    <a:schemeClr val="tx1"/>
                  </a:solidFill>
                  <a:latin typeface="Arial"/>
                </a:rPr>
                <a:t>Vendor Agnostic</a:t>
              </a:r>
            </a:p>
            <a:p>
              <a:pPr algn="ctr" defTabSz="914126"/>
              <a:r>
                <a:rPr lang="en-US" sz="1000" dirty="0">
                  <a:ln w="0"/>
                  <a:solidFill>
                    <a:schemeClr val="tx1"/>
                  </a:solidFill>
                  <a:latin typeface="Arial"/>
                </a:rPr>
                <a:t>(Amazon, KORE AI, Google, IBM Watson, </a:t>
              </a:r>
              <a:r>
                <a:rPr lang="en-US" sz="1000" dirty="0" err="1">
                  <a:ln w="0"/>
                  <a:solidFill>
                    <a:schemeClr val="tx1"/>
                  </a:solidFill>
                  <a:latin typeface="Arial"/>
                </a:rPr>
                <a:t>Uipath</a:t>
              </a:r>
              <a:r>
                <a:rPr lang="en-US" sz="1000" dirty="0">
                  <a:ln w="0"/>
                  <a:solidFill>
                    <a:schemeClr val="tx1"/>
                  </a:solidFill>
                  <a:latin typeface="Arial"/>
                </a:rPr>
                <a:t>, etc.,)</a:t>
              </a:r>
            </a:p>
          </p:txBody>
        </p:sp>
        <p:sp>
          <p:nvSpPr>
            <p:cNvPr id="21" name="Rectangle 20">
              <a:extLst>
                <a:ext uri="{FF2B5EF4-FFF2-40B4-BE49-F238E27FC236}">
                  <a16:creationId xmlns:a16="http://schemas.microsoft.com/office/drawing/2014/main" id="{AD69B6D8-8845-4F75-B977-474C55DFE1E3}"/>
                </a:ext>
              </a:extLst>
            </p:cNvPr>
            <p:cNvSpPr/>
            <p:nvPr/>
          </p:nvSpPr>
          <p:spPr>
            <a:xfrm>
              <a:off x="774877" y="3660025"/>
              <a:ext cx="2613363" cy="430863"/>
            </a:xfrm>
            <a:prstGeom prst="rect">
              <a:avLst/>
            </a:prstGeom>
            <a:solidFill>
              <a:srgbClr val="9DC3E6"/>
            </a:solidFill>
            <a:ln>
              <a:solidFill>
                <a:srgbClr val="9DC3E6"/>
              </a:solidFill>
            </a:ln>
            <a:effectLst>
              <a:outerShdw blurRad="50800" dist="762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91416" tIns="45708" rIns="91416" bIns="45708" anchor="ctr" anchorCtr="1">
              <a:spAutoFit/>
            </a:bodyPr>
            <a:lstStyle/>
            <a:p>
              <a:pPr algn="ctr" defTabSz="914126"/>
              <a:r>
                <a:rPr lang="en-US" sz="1100" b="1" dirty="0">
                  <a:ln w="0"/>
                  <a:solidFill>
                    <a:schemeClr val="tx1"/>
                  </a:solidFill>
                  <a:latin typeface="Arial"/>
                </a:rPr>
                <a:t>AI &amp; machine Learning</a:t>
              </a:r>
            </a:p>
            <a:p>
              <a:pPr algn="ctr" defTabSz="914126"/>
              <a:r>
                <a:rPr lang="en-US" sz="1000" dirty="0">
                  <a:ln w="0"/>
                  <a:solidFill>
                    <a:schemeClr val="tx1"/>
                  </a:solidFill>
                  <a:latin typeface="Arial"/>
                </a:rPr>
                <a:t>(Pattern Recognition &amp; Deep Learning)</a:t>
              </a:r>
            </a:p>
          </p:txBody>
        </p:sp>
        <p:sp>
          <p:nvSpPr>
            <p:cNvPr id="22" name="Rectangle 21">
              <a:extLst>
                <a:ext uri="{FF2B5EF4-FFF2-40B4-BE49-F238E27FC236}">
                  <a16:creationId xmlns:a16="http://schemas.microsoft.com/office/drawing/2014/main" id="{0F668ABC-D052-45BB-AAD5-78BA83B2A97F}"/>
                </a:ext>
              </a:extLst>
            </p:cNvPr>
            <p:cNvSpPr/>
            <p:nvPr/>
          </p:nvSpPr>
          <p:spPr>
            <a:xfrm>
              <a:off x="307498" y="5594915"/>
              <a:ext cx="3800608" cy="430863"/>
            </a:xfrm>
            <a:prstGeom prst="rect">
              <a:avLst/>
            </a:prstGeom>
            <a:solidFill>
              <a:srgbClr val="2E75B6"/>
            </a:solidFill>
            <a:ln>
              <a:solidFill>
                <a:srgbClr val="2E75B6"/>
              </a:solidFill>
            </a:ln>
            <a:effectLst>
              <a:outerShdw blurRad="50800" dist="762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91416" tIns="45708" rIns="91416" bIns="45708" anchor="ctr" anchorCtr="1">
              <a:spAutoFit/>
            </a:bodyPr>
            <a:lstStyle/>
            <a:p>
              <a:pPr algn="ctr" defTabSz="914126"/>
              <a:r>
                <a:rPr lang="en-US" sz="1100" b="1" dirty="0">
                  <a:ln w="0"/>
                  <a:solidFill>
                    <a:schemeClr val="tx1"/>
                  </a:solidFill>
                  <a:latin typeface="Arial"/>
                </a:rPr>
                <a:t>Business Analytics &amp; Customer Insights</a:t>
              </a:r>
            </a:p>
            <a:p>
              <a:pPr algn="ctr" defTabSz="914126"/>
              <a:r>
                <a:rPr lang="en-US" sz="1000" dirty="0">
                  <a:ln w="0"/>
                  <a:solidFill>
                    <a:schemeClr val="tx1"/>
                  </a:solidFill>
                  <a:latin typeface="Arial"/>
                </a:rPr>
                <a:t>(Social Listening, Empathy Detection, Behavior Analysis)</a:t>
              </a:r>
            </a:p>
          </p:txBody>
        </p:sp>
      </p:grpSp>
      <p:sp>
        <p:nvSpPr>
          <p:cNvPr id="39" name="Rectangle 38">
            <a:extLst>
              <a:ext uri="{FF2B5EF4-FFF2-40B4-BE49-F238E27FC236}">
                <a16:creationId xmlns:a16="http://schemas.microsoft.com/office/drawing/2014/main" id="{F024566C-D98B-46A3-980C-D530DE291FB4}"/>
              </a:ext>
            </a:extLst>
          </p:cNvPr>
          <p:cNvSpPr/>
          <p:nvPr/>
        </p:nvSpPr>
        <p:spPr>
          <a:xfrm>
            <a:off x="1495094" y="21104"/>
            <a:ext cx="9500562"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Cognitive Customer Engagement</a:t>
            </a:r>
            <a:endParaRPr lang="en-US" sz="5400" spc="-300" dirty="0">
              <a:ln w="19050">
                <a:noFill/>
              </a:ln>
              <a:solidFill>
                <a:schemeClr val="bg1">
                  <a:alpha val="50000"/>
                </a:schemeClr>
              </a:solidFill>
            </a:endParaRPr>
          </a:p>
        </p:txBody>
      </p:sp>
    </p:spTree>
    <p:extLst>
      <p:ext uri="{BB962C8B-B14F-4D97-AF65-F5344CB8AC3E}">
        <p14:creationId xmlns:p14="http://schemas.microsoft.com/office/powerpoint/2010/main" val="2321948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CD5F919-E0D7-488A-86D9-42001AD8AE19}"/>
              </a:ext>
            </a:extLst>
          </p:cNvPr>
          <p:cNvGraphicFramePr/>
          <p:nvPr>
            <p:extLst>
              <p:ext uri="{D42A27DB-BD31-4B8C-83A1-F6EECF244321}">
                <p14:modId xmlns:p14="http://schemas.microsoft.com/office/powerpoint/2010/main" val="3608234460"/>
              </p:ext>
            </p:extLst>
          </p:nvPr>
        </p:nvGraphicFramePr>
        <p:xfrm>
          <a:off x="2031471" y="1025172"/>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2">
            <a:extLst>
              <a:ext uri="{FF2B5EF4-FFF2-40B4-BE49-F238E27FC236}">
                <a16:creationId xmlns:a16="http://schemas.microsoft.com/office/drawing/2014/main" id="{1E3CA076-2445-407D-B485-0354F3D15C6F}"/>
              </a:ext>
            </a:extLst>
          </p:cNvPr>
          <p:cNvSpPr txBox="1">
            <a:spLocks/>
          </p:cNvSpPr>
          <p:nvPr/>
        </p:nvSpPr>
        <p:spPr>
          <a:xfrm>
            <a:off x="11276013" y="6636433"/>
            <a:ext cx="595312" cy="2571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4DA87C60-B916-C847-A335-DD43288D6618}" type="slidenum">
              <a:rPr lang="en-GB" altLang="en-US" smtClean="0"/>
              <a:pPr>
                <a:defRPr/>
              </a:pPr>
              <a:t>4</a:t>
            </a:fld>
            <a:endParaRPr lang="en-GB" altLang="en-US" dirty="0"/>
          </a:p>
        </p:txBody>
      </p:sp>
      <p:sp>
        <p:nvSpPr>
          <p:cNvPr id="5" name="Rectangle 4">
            <a:extLst>
              <a:ext uri="{FF2B5EF4-FFF2-40B4-BE49-F238E27FC236}">
                <a16:creationId xmlns:a16="http://schemas.microsoft.com/office/drawing/2014/main" id="{C01A7447-397F-4CE9-9115-0D9BF0F8E7F7}"/>
              </a:ext>
            </a:extLst>
          </p:cNvPr>
          <p:cNvSpPr/>
          <p:nvPr/>
        </p:nvSpPr>
        <p:spPr>
          <a:xfrm>
            <a:off x="497879" y="101842"/>
            <a:ext cx="9500562"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Core Features</a:t>
            </a:r>
            <a:endParaRPr lang="en-US" sz="5400" spc="-300" dirty="0">
              <a:ln w="19050">
                <a:noFill/>
              </a:ln>
              <a:solidFill>
                <a:schemeClr val="bg1">
                  <a:alpha val="50000"/>
                </a:schemeClr>
              </a:solidFill>
            </a:endParaRPr>
          </a:p>
        </p:txBody>
      </p:sp>
    </p:spTree>
    <p:extLst>
      <p:ext uri="{BB962C8B-B14F-4D97-AF65-F5344CB8AC3E}">
        <p14:creationId xmlns:p14="http://schemas.microsoft.com/office/powerpoint/2010/main" val="4792711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rapezoid 1">
            <a:extLst>
              <a:ext uri="{FF2B5EF4-FFF2-40B4-BE49-F238E27FC236}">
                <a16:creationId xmlns:a16="http://schemas.microsoft.com/office/drawing/2014/main" id="{9941728A-E02D-4208-8566-E1E991F61F8F}"/>
              </a:ext>
            </a:extLst>
          </p:cNvPr>
          <p:cNvSpPr/>
          <p:nvPr/>
        </p:nvSpPr>
        <p:spPr>
          <a:xfrm rot="16200000">
            <a:off x="-231464" y="2889371"/>
            <a:ext cx="5984575" cy="1494985"/>
          </a:xfrm>
          <a:prstGeom prst="trapezoid">
            <a:avLst>
              <a:gd name="adj" fmla="val 84779"/>
            </a:avLst>
          </a:prstGeom>
          <a:ln>
            <a:noFill/>
          </a:ln>
        </p:spPr>
        <p:style>
          <a:lnRef idx="1">
            <a:schemeClr val="dk1"/>
          </a:lnRef>
          <a:fillRef idx="2">
            <a:schemeClr val="dk1"/>
          </a:fillRef>
          <a:effectRef idx="1">
            <a:schemeClr val="dk1"/>
          </a:effectRef>
          <a:fontRef idx="minor">
            <a:schemeClr val="dk1"/>
          </a:fontRef>
        </p:style>
        <p:txBody>
          <a:bodyPr wrap="square" rtlCol="0" anchor="ctr">
            <a:spAutoFit/>
          </a:bodyPr>
          <a:lstStyle/>
          <a:p>
            <a:pPr algn="l">
              <a:lnSpc>
                <a:spcPct val="90000"/>
              </a:lnSpc>
            </a:pPr>
            <a:endParaRPr lang="en-US" sz="1400" kern="0" dirty="0"/>
          </a:p>
        </p:txBody>
      </p:sp>
      <p:grpSp>
        <p:nvGrpSpPr>
          <p:cNvPr id="3" name="Group 2">
            <a:extLst>
              <a:ext uri="{FF2B5EF4-FFF2-40B4-BE49-F238E27FC236}">
                <a16:creationId xmlns:a16="http://schemas.microsoft.com/office/drawing/2014/main" id="{5BB4A264-B0E9-4289-9EB8-C9AF5BFD6D0D}"/>
              </a:ext>
            </a:extLst>
          </p:cNvPr>
          <p:cNvGrpSpPr/>
          <p:nvPr/>
        </p:nvGrpSpPr>
        <p:grpSpPr>
          <a:xfrm>
            <a:off x="3415008" y="644578"/>
            <a:ext cx="8050976" cy="6086006"/>
            <a:chOff x="2098967" y="1397896"/>
            <a:chExt cx="8071401" cy="3891755"/>
          </a:xfrm>
        </p:grpSpPr>
        <p:sp>
          <p:nvSpPr>
            <p:cNvPr id="4" name="TextBox 3">
              <a:extLst>
                <a:ext uri="{FF2B5EF4-FFF2-40B4-BE49-F238E27FC236}">
                  <a16:creationId xmlns:a16="http://schemas.microsoft.com/office/drawing/2014/main" id="{4EB4F577-CA0F-4D6E-A748-AD2BD26DE02B}"/>
                </a:ext>
              </a:extLst>
            </p:cNvPr>
            <p:cNvSpPr txBox="1"/>
            <p:nvPr/>
          </p:nvSpPr>
          <p:spPr>
            <a:xfrm rot="16200000">
              <a:off x="4188790" y="-691927"/>
              <a:ext cx="3891755" cy="8071401"/>
            </a:xfrm>
            <a:prstGeom prst="roundRect">
              <a:avLst>
                <a:gd name="adj" fmla="val 3917"/>
              </a:avLst>
            </a:prstGeom>
            <a:solidFill>
              <a:schemeClr val="bg1">
                <a:lumMod val="75000"/>
              </a:schemeClr>
            </a:solidFill>
            <a:ln>
              <a:noFill/>
            </a:ln>
            <a:effectLst>
              <a:outerShdw blurRad="50800" dist="38100" dir="2700000" algn="tl" rotWithShape="0">
                <a:prstClr val="black">
                  <a:alpha val="40000"/>
                </a:prstClr>
              </a:outerShdw>
            </a:effectLst>
          </p:spPr>
          <p:txBody>
            <a:bodyPr wrap="square" rtlCol="0" anchor="t">
              <a:noAutofit/>
            </a:bodyPr>
            <a:lstStyle/>
            <a:p>
              <a:pPr lvl="0" algn="ctr" eaLnBrk="1">
                <a:defRPr/>
              </a:pPr>
              <a:endParaRPr lang="en-US" sz="1600" b="1" dirty="0">
                <a:solidFill>
                  <a:schemeClr val="bg1"/>
                </a:solidFill>
              </a:endParaRPr>
            </a:p>
          </p:txBody>
        </p:sp>
        <p:grpSp>
          <p:nvGrpSpPr>
            <p:cNvPr id="5" name="Group 4">
              <a:extLst>
                <a:ext uri="{FF2B5EF4-FFF2-40B4-BE49-F238E27FC236}">
                  <a16:creationId xmlns:a16="http://schemas.microsoft.com/office/drawing/2014/main" id="{32C647E7-B5F5-49F6-BD09-6B90BCD711C6}"/>
                </a:ext>
              </a:extLst>
            </p:cNvPr>
            <p:cNvGrpSpPr/>
            <p:nvPr/>
          </p:nvGrpSpPr>
          <p:grpSpPr>
            <a:xfrm>
              <a:off x="2247681" y="1486533"/>
              <a:ext cx="7773972" cy="3738255"/>
              <a:chOff x="2268181" y="1464239"/>
              <a:chExt cx="7773972" cy="3738255"/>
            </a:xfrm>
          </p:grpSpPr>
          <p:sp>
            <p:nvSpPr>
              <p:cNvPr id="6" name="Rectangle 128">
                <a:extLst>
                  <a:ext uri="{FF2B5EF4-FFF2-40B4-BE49-F238E27FC236}">
                    <a16:creationId xmlns:a16="http://schemas.microsoft.com/office/drawing/2014/main" id="{2D85C4BC-9073-4E7F-A848-70D17D305261}"/>
                  </a:ext>
                </a:extLst>
              </p:cNvPr>
              <p:cNvSpPr/>
              <p:nvPr/>
            </p:nvSpPr>
            <p:spPr>
              <a:xfrm>
                <a:off x="2268182" y="3346170"/>
                <a:ext cx="7773971" cy="658389"/>
              </a:xfrm>
              <a:prstGeom prst="roundRect">
                <a:avLst>
                  <a:gd name="adj" fmla="val 0"/>
                </a:avLst>
              </a:prstGeom>
              <a:solidFill>
                <a:schemeClr val="accent2"/>
              </a:solidFill>
              <a:ln>
                <a:noFill/>
              </a:ln>
              <a:effectLst>
                <a:outerShdw blurRad="50800" dist="38100" dir="5400000" algn="t" rotWithShape="0">
                  <a:prstClr val="black">
                    <a:alpha val="40000"/>
                  </a:prstClr>
                </a:outerShdw>
              </a:effectLst>
            </p:spPr>
            <p:txBody>
              <a:bodyPr wrap="square" anchor="ctr">
                <a:noAutofit/>
              </a:bodyPr>
              <a:lstStyle/>
              <a:p>
                <a:pPr lvl="0" algn="ctr" eaLnBrk="1">
                  <a:defRPr/>
                </a:pPr>
                <a:r>
                  <a:rPr lang="en-US" sz="2000" b="1" dirty="0">
                    <a:solidFill>
                      <a:schemeClr val="bg1"/>
                    </a:solidFill>
                  </a:rPr>
                  <a:t>Agent Assist</a:t>
                </a:r>
              </a:p>
              <a:p>
                <a:pPr lvl="0" algn="ctr">
                  <a:defRPr/>
                </a:pPr>
                <a:r>
                  <a:rPr lang="en-US" dirty="0">
                    <a:solidFill>
                      <a:schemeClr val="bg1"/>
                    </a:solidFill>
                  </a:rPr>
                  <a:t>Automates elements of what the call center </a:t>
                </a:r>
                <a:r>
                  <a:rPr lang="en-US" b="1" dirty="0">
                    <a:solidFill>
                      <a:schemeClr val="bg1"/>
                    </a:solidFill>
                  </a:rPr>
                  <a:t>agent</a:t>
                </a:r>
                <a:r>
                  <a:rPr lang="en-US" dirty="0">
                    <a:solidFill>
                      <a:schemeClr val="bg1"/>
                    </a:solidFill>
                  </a:rPr>
                  <a:t> does with his/her desktop tools and/or 2) says to customers during the customer interaction</a:t>
                </a:r>
                <a:endParaRPr lang="en-US" sz="2000" b="1" dirty="0">
                  <a:solidFill>
                    <a:schemeClr val="bg1"/>
                  </a:solidFill>
                </a:endParaRPr>
              </a:p>
              <a:p>
                <a:pPr lvl="0" algn="ctr" eaLnBrk="1">
                  <a:defRPr/>
                </a:pPr>
                <a:r>
                  <a:rPr lang="en-US" b="1" dirty="0">
                    <a:solidFill>
                      <a:schemeClr val="bg1"/>
                    </a:solidFill>
                  </a:rPr>
                  <a:t>Guided Workflow Bot, Knowledge Base Search </a:t>
                </a:r>
              </a:p>
            </p:txBody>
          </p:sp>
          <p:sp>
            <p:nvSpPr>
              <p:cNvPr id="7" name="TextBox 6">
                <a:extLst>
                  <a:ext uri="{FF2B5EF4-FFF2-40B4-BE49-F238E27FC236}">
                    <a16:creationId xmlns:a16="http://schemas.microsoft.com/office/drawing/2014/main" id="{90E8BE8A-CCA2-4DE7-BA60-83DB68A79994}"/>
                  </a:ext>
                </a:extLst>
              </p:cNvPr>
              <p:cNvSpPr txBox="1"/>
              <p:nvPr/>
            </p:nvSpPr>
            <p:spPr>
              <a:xfrm>
                <a:off x="2268182" y="1464239"/>
                <a:ext cx="7748588" cy="587217"/>
              </a:xfrm>
              <a:prstGeom prst="roundRect">
                <a:avLst>
                  <a:gd name="adj" fmla="val 0"/>
                </a:avLst>
              </a:prstGeom>
              <a:solidFill>
                <a:schemeClr val="tx2"/>
              </a:solidFill>
              <a:ln>
                <a:noFill/>
              </a:ln>
              <a:effectLst>
                <a:outerShdw blurRad="50800" dist="38100" dir="5400000" algn="t" rotWithShape="0">
                  <a:prstClr val="black">
                    <a:alpha val="40000"/>
                  </a:prstClr>
                </a:outerShdw>
              </a:effectLst>
            </p:spPr>
            <p:txBody>
              <a:bodyPr wrap="square" rtlCol="0" anchor="ctr">
                <a:noAutofit/>
              </a:bodyPr>
              <a:lstStyle/>
              <a:p>
                <a:pPr lvl="0" algn="ctr" eaLnBrk="1">
                  <a:defRPr/>
                </a:pPr>
                <a:r>
                  <a:rPr lang="en-US" sz="2000" b="1" dirty="0">
                    <a:solidFill>
                      <a:schemeClr val="bg1"/>
                    </a:solidFill>
                  </a:rPr>
                  <a:t>Emailbot</a:t>
                </a:r>
              </a:p>
              <a:p>
                <a:pPr lvl="0" algn="ctr">
                  <a:defRPr/>
                </a:pPr>
                <a:r>
                  <a:rPr lang="en-US" dirty="0">
                    <a:solidFill>
                      <a:schemeClr val="bg1"/>
                    </a:solidFill>
                  </a:rPr>
                  <a:t>Automates selected tasks by managing responses &amp; responding to </a:t>
                </a:r>
                <a:r>
                  <a:rPr lang="en-US" b="1" dirty="0">
                    <a:solidFill>
                      <a:schemeClr val="bg1"/>
                    </a:solidFill>
                  </a:rPr>
                  <a:t>emails </a:t>
                </a:r>
              </a:p>
              <a:p>
                <a:pPr lvl="0" algn="ctr">
                  <a:defRPr/>
                </a:pPr>
                <a:r>
                  <a:rPr lang="en-US" b="1" dirty="0">
                    <a:solidFill>
                      <a:schemeClr val="bg1"/>
                    </a:solidFill>
                  </a:rPr>
                  <a:t>Integrated and Non-integrated</a:t>
                </a:r>
              </a:p>
            </p:txBody>
          </p:sp>
          <p:sp>
            <p:nvSpPr>
              <p:cNvPr id="8" name="TextBox 7">
                <a:extLst>
                  <a:ext uri="{FF2B5EF4-FFF2-40B4-BE49-F238E27FC236}">
                    <a16:creationId xmlns:a16="http://schemas.microsoft.com/office/drawing/2014/main" id="{654ED11B-154E-4319-85FF-4AB085BAE007}"/>
                  </a:ext>
                </a:extLst>
              </p:cNvPr>
              <p:cNvSpPr txBox="1"/>
              <p:nvPr/>
            </p:nvSpPr>
            <p:spPr>
              <a:xfrm>
                <a:off x="2268182" y="2110869"/>
                <a:ext cx="7773971" cy="587218"/>
              </a:xfrm>
              <a:prstGeom prst="roundRect">
                <a:avLst>
                  <a:gd name="adj" fmla="val 0"/>
                </a:avLst>
              </a:prstGeom>
              <a:solidFill>
                <a:schemeClr val="accent4"/>
              </a:solidFill>
              <a:ln>
                <a:noFill/>
              </a:ln>
              <a:effectLst>
                <a:outerShdw blurRad="50800" dist="38100" dir="5400000" algn="t" rotWithShape="0">
                  <a:prstClr val="black">
                    <a:alpha val="40000"/>
                  </a:prstClr>
                </a:outerShdw>
              </a:effectLst>
            </p:spPr>
            <p:txBody>
              <a:bodyPr wrap="square" rtlCol="0" anchor="ctr">
                <a:noAutofit/>
              </a:bodyPr>
              <a:lstStyle/>
              <a:p>
                <a:pPr lvl="0" algn="ctr">
                  <a:defRPr/>
                </a:pPr>
                <a:r>
                  <a:rPr lang="en-US" sz="2000" b="1" dirty="0">
                    <a:solidFill>
                      <a:schemeClr val="bg1"/>
                    </a:solidFill>
                  </a:rPr>
                  <a:t>Chatbot</a:t>
                </a:r>
                <a:br>
                  <a:rPr lang="en-US" sz="2000" b="1" dirty="0">
                    <a:solidFill>
                      <a:schemeClr val="bg1"/>
                    </a:solidFill>
                  </a:rPr>
                </a:br>
                <a:r>
                  <a:rPr lang="en-US" dirty="0">
                    <a:solidFill>
                      <a:schemeClr val="bg1"/>
                    </a:solidFill>
                  </a:rPr>
                  <a:t>Conversational AI designed to simplify human interaction with</a:t>
                </a:r>
              </a:p>
              <a:p>
                <a:pPr lvl="0" algn="ctr">
                  <a:defRPr/>
                </a:pPr>
                <a:r>
                  <a:rPr lang="en-US" b="1" dirty="0">
                    <a:solidFill>
                      <a:schemeClr val="bg1"/>
                    </a:solidFill>
                  </a:rPr>
                  <a:t>FAQ based approach</a:t>
                </a:r>
              </a:p>
            </p:txBody>
          </p:sp>
          <p:sp>
            <p:nvSpPr>
              <p:cNvPr id="9" name="Rectangle 126">
                <a:extLst>
                  <a:ext uri="{FF2B5EF4-FFF2-40B4-BE49-F238E27FC236}">
                    <a16:creationId xmlns:a16="http://schemas.microsoft.com/office/drawing/2014/main" id="{42BF7121-C3AB-48D2-8B1A-7B9E7A51D23D}"/>
                  </a:ext>
                </a:extLst>
              </p:cNvPr>
              <p:cNvSpPr/>
              <p:nvPr/>
            </p:nvSpPr>
            <p:spPr>
              <a:xfrm>
                <a:off x="2268182" y="2764311"/>
                <a:ext cx="7773971" cy="544492"/>
              </a:xfrm>
              <a:prstGeom prst="roundRect">
                <a:avLst>
                  <a:gd name="adj" fmla="val 0"/>
                </a:avLst>
              </a:prstGeom>
              <a:solidFill>
                <a:srgbClr val="92D050"/>
              </a:solidFill>
              <a:ln>
                <a:noFill/>
              </a:ln>
              <a:effectLst>
                <a:outerShdw blurRad="50800" dist="38100" dir="5400000" algn="t" rotWithShape="0">
                  <a:prstClr val="black">
                    <a:alpha val="40000"/>
                  </a:prstClr>
                </a:outerShdw>
              </a:effectLst>
            </p:spPr>
            <p:txBody>
              <a:bodyPr wrap="square" anchor="ctr">
                <a:noAutofit/>
              </a:bodyPr>
              <a:lstStyle/>
              <a:p>
                <a:pPr algn="ctr">
                  <a:defRPr/>
                </a:pPr>
                <a:r>
                  <a:rPr lang="en-US" sz="2000" b="1" dirty="0" err="1">
                    <a:solidFill>
                      <a:schemeClr val="bg1"/>
                    </a:solidFill>
                  </a:rPr>
                  <a:t>Voicebot</a:t>
                </a:r>
                <a:endParaRPr lang="en-US" sz="2000" b="1" dirty="0">
                  <a:solidFill>
                    <a:schemeClr val="bg1"/>
                  </a:solidFill>
                </a:endParaRPr>
              </a:p>
              <a:p>
                <a:pPr algn="ctr">
                  <a:defRPr/>
                </a:pPr>
                <a:r>
                  <a:rPr lang="en-US" dirty="0">
                    <a:solidFill>
                      <a:schemeClr val="bg1"/>
                    </a:solidFill>
                  </a:rPr>
                  <a:t>Beyond IVR, AI powered digital assistants engage with your customers</a:t>
                </a:r>
                <a:endParaRPr lang="en-US" b="1" dirty="0">
                  <a:solidFill>
                    <a:schemeClr val="bg1"/>
                  </a:solidFill>
                </a:endParaRPr>
              </a:p>
            </p:txBody>
          </p:sp>
          <p:sp>
            <p:nvSpPr>
              <p:cNvPr id="10" name="Rectangle 128">
                <a:extLst>
                  <a:ext uri="{FF2B5EF4-FFF2-40B4-BE49-F238E27FC236}">
                    <a16:creationId xmlns:a16="http://schemas.microsoft.com/office/drawing/2014/main" id="{D4B40CD2-230A-45DB-8828-175055AA539A}"/>
                  </a:ext>
                </a:extLst>
              </p:cNvPr>
              <p:cNvSpPr/>
              <p:nvPr/>
            </p:nvSpPr>
            <p:spPr>
              <a:xfrm>
                <a:off x="2268181" y="4673831"/>
                <a:ext cx="7773971" cy="528663"/>
              </a:xfrm>
              <a:prstGeom prst="roundRect">
                <a:avLst>
                  <a:gd name="adj" fmla="val 0"/>
                </a:avLst>
              </a:prstGeom>
              <a:solidFill>
                <a:schemeClr val="tx1"/>
              </a:solidFill>
              <a:ln>
                <a:noFill/>
              </a:ln>
              <a:effectLst>
                <a:outerShdw blurRad="50800" dist="38100" dir="5400000" algn="t" rotWithShape="0">
                  <a:prstClr val="black">
                    <a:alpha val="40000"/>
                  </a:prstClr>
                </a:outerShdw>
              </a:effectLst>
            </p:spPr>
            <p:txBody>
              <a:bodyPr wrap="square" anchor="ctr">
                <a:noAutofit/>
              </a:bodyPr>
              <a:lstStyle/>
              <a:p>
                <a:pPr algn="ctr">
                  <a:defRPr/>
                </a:pPr>
                <a:r>
                  <a:rPr lang="en-US" b="1" dirty="0">
                    <a:solidFill>
                      <a:schemeClr val="bg1"/>
                    </a:solidFill>
                  </a:rPr>
                  <a:t>Survey Bot</a:t>
                </a:r>
              </a:p>
              <a:p>
                <a:pPr algn="ctr">
                  <a:defRPr/>
                </a:pPr>
                <a:r>
                  <a:rPr lang="en-US" dirty="0">
                    <a:solidFill>
                      <a:schemeClr val="bg1"/>
                    </a:solidFill>
                  </a:rPr>
                  <a:t>AI based conversational </a:t>
                </a:r>
                <a:r>
                  <a:rPr lang="en-US" b="1" dirty="0">
                    <a:solidFill>
                      <a:schemeClr val="bg1"/>
                    </a:solidFill>
                  </a:rPr>
                  <a:t>survey</a:t>
                </a:r>
                <a:r>
                  <a:rPr lang="en-US" dirty="0">
                    <a:solidFill>
                      <a:schemeClr val="bg1"/>
                    </a:solidFill>
                  </a:rPr>
                  <a:t> tool that helps you create engaging </a:t>
                </a:r>
                <a:r>
                  <a:rPr lang="en-US" b="1" dirty="0">
                    <a:solidFill>
                      <a:schemeClr val="bg1"/>
                    </a:solidFill>
                  </a:rPr>
                  <a:t>surveys</a:t>
                </a:r>
              </a:p>
            </p:txBody>
          </p:sp>
        </p:grpSp>
      </p:grpSp>
      <p:sp>
        <p:nvSpPr>
          <p:cNvPr id="11" name="Rectangle 10">
            <a:extLst>
              <a:ext uri="{FF2B5EF4-FFF2-40B4-BE49-F238E27FC236}">
                <a16:creationId xmlns:a16="http://schemas.microsoft.com/office/drawing/2014/main" id="{53D63434-EC7F-4182-AF40-B464C1AE21F5}"/>
              </a:ext>
            </a:extLst>
          </p:cNvPr>
          <p:cNvSpPr/>
          <p:nvPr/>
        </p:nvSpPr>
        <p:spPr>
          <a:xfrm>
            <a:off x="463992" y="2643715"/>
            <a:ext cx="2351315" cy="2049458"/>
          </a:xfrm>
          <a:prstGeom prst="rect">
            <a:avLst/>
          </a:prstGeom>
          <a:solidFill>
            <a:srgbClr val="003366"/>
          </a:solidFill>
          <a:ln w="28575">
            <a:solidFill>
              <a:schemeClr val="accent6"/>
            </a:solidFill>
          </a:ln>
        </p:spPr>
        <p:txBody>
          <a:bodyPr wrap="square" rtlCol="0" anchor="ctr">
            <a:spAutoFit/>
          </a:bodyPr>
          <a:lstStyle/>
          <a:p>
            <a:pPr algn="l">
              <a:lnSpc>
                <a:spcPct val="90000"/>
              </a:lnSpc>
            </a:pPr>
            <a:endParaRPr lang="en-US" sz="1400" kern="0" dirty="0"/>
          </a:p>
        </p:txBody>
      </p:sp>
      <p:pic>
        <p:nvPicPr>
          <p:cNvPr id="12" name="Picture 11">
            <a:extLst>
              <a:ext uri="{FF2B5EF4-FFF2-40B4-BE49-F238E27FC236}">
                <a16:creationId xmlns:a16="http://schemas.microsoft.com/office/drawing/2014/main" id="{F7FB27BA-769F-4DC5-B65F-A69B26AF29D9}"/>
              </a:ext>
            </a:extLst>
          </p:cNvPr>
          <p:cNvPicPr>
            <a:picLocks noChangeAspect="1"/>
          </p:cNvPicPr>
          <p:nvPr/>
        </p:nvPicPr>
        <p:blipFill>
          <a:blip r:embed="rId2"/>
          <a:stretch>
            <a:fillRect/>
          </a:stretch>
        </p:blipFill>
        <p:spPr>
          <a:xfrm>
            <a:off x="960664" y="2852737"/>
            <a:ext cx="1285875" cy="1152525"/>
          </a:xfrm>
          <a:prstGeom prst="rect">
            <a:avLst/>
          </a:prstGeom>
        </p:spPr>
      </p:pic>
      <p:sp>
        <p:nvSpPr>
          <p:cNvPr id="13" name="TextBox 12">
            <a:extLst>
              <a:ext uri="{FF2B5EF4-FFF2-40B4-BE49-F238E27FC236}">
                <a16:creationId xmlns:a16="http://schemas.microsoft.com/office/drawing/2014/main" id="{2E90E02E-BE9F-4C9D-A143-8E17D90CBEC2}"/>
              </a:ext>
            </a:extLst>
          </p:cNvPr>
          <p:cNvSpPr txBox="1"/>
          <p:nvPr/>
        </p:nvSpPr>
        <p:spPr>
          <a:xfrm flipH="1">
            <a:off x="1268832" y="3923671"/>
            <a:ext cx="821725" cy="492443"/>
          </a:xfrm>
          <a:prstGeom prst="rect">
            <a:avLst/>
          </a:prstGeom>
          <a:noFill/>
        </p:spPr>
        <p:txBody>
          <a:bodyPr wrap="square" rtlCol="0">
            <a:spAutoFit/>
          </a:bodyPr>
          <a:lstStyle/>
          <a:p>
            <a:r>
              <a:rPr lang="en-US" sz="2600" dirty="0">
                <a:solidFill>
                  <a:schemeClr val="accent4">
                    <a:lumMod val="60000"/>
                    <a:lumOff val="40000"/>
                  </a:schemeClr>
                </a:solidFill>
              </a:rPr>
              <a:t>CCE</a:t>
            </a:r>
          </a:p>
        </p:txBody>
      </p:sp>
      <p:sp>
        <p:nvSpPr>
          <p:cNvPr id="14" name="Rectangle 128">
            <a:extLst>
              <a:ext uri="{FF2B5EF4-FFF2-40B4-BE49-F238E27FC236}">
                <a16:creationId xmlns:a16="http://schemas.microsoft.com/office/drawing/2014/main" id="{BF0638E8-9C81-42EA-BB58-77C647FCC0DB}"/>
              </a:ext>
            </a:extLst>
          </p:cNvPr>
          <p:cNvSpPr/>
          <p:nvPr/>
        </p:nvSpPr>
        <p:spPr>
          <a:xfrm>
            <a:off x="3598980" y="4847366"/>
            <a:ext cx="7754299" cy="851488"/>
          </a:xfrm>
          <a:prstGeom prst="roundRect">
            <a:avLst>
              <a:gd name="adj" fmla="val 0"/>
            </a:avLst>
          </a:prstGeom>
          <a:ln/>
        </p:spPr>
        <p:style>
          <a:lnRef idx="0">
            <a:schemeClr val="accent1"/>
          </a:lnRef>
          <a:fillRef idx="3">
            <a:schemeClr val="accent1"/>
          </a:fillRef>
          <a:effectRef idx="3">
            <a:schemeClr val="accent1"/>
          </a:effectRef>
          <a:fontRef idx="minor">
            <a:schemeClr val="lt1"/>
          </a:fontRef>
        </p:style>
        <p:txBody>
          <a:bodyPr wrap="square" anchor="ctr">
            <a:noAutofit/>
          </a:bodyPr>
          <a:lstStyle/>
          <a:p>
            <a:pPr lvl="0" algn="ctr" eaLnBrk="1">
              <a:defRPr/>
            </a:pPr>
            <a:r>
              <a:rPr lang="en-US" sz="2000" b="1" dirty="0" err="1">
                <a:solidFill>
                  <a:schemeClr val="bg1"/>
                </a:solidFill>
              </a:rPr>
              <a:t>Trainerbot</a:t>
            </a:r>
            <a:endParaRPr lang="en-US" sz="2000" dirty="0">
              <a:solidFill>
                <a:schemeClr val="bg1"/>
              </a:solidFill>
            </a:endParaRPr>
          </a:p>
          <a:p>
            <a:pPr lvl="0" algn="ctr" eaLnBrk="1">
              <a:defRPr/>
            </a:pPr>
            <a:r>
              <a:rPr lang="en-US" dirty="0">
                <a:solidFill>
                  <a:schemeClr val="bg1"/>
                </a:solidFill>
              </a:rPr>
              <a:t>Customer chat &amp; voice simulation for training agent</a:t>
            </a:r>
          </a:p>
          <a:p>
            <a:pPr lvl="0" algn="ctr">
              <a:defRPr/>
            </a:pPr>
            <a:r>
              <a:rPr lang="en-US" b="1" dirty="0">
                <a:solidFill>
                  <a:schemeClr val="bg1"/>
                </a:solidFill>
              </a:rPr>
              <a:t>Chat TrainerBot, Voice TrainerBot</a:t>
            </a:r>
            <a:endParaRPr lang="en-US" dirty="0">
              <a:solidFill>
                <a:schemeClr val="bg1"/>
              </a:solidFill>
            </a:endParaRPr>
          </a:p>
        </p:txBody>
      </p:sp>
      <p:sp>
        <p:nvSpPr>
          <p:cNvPr id="15" name="Rectangle 14">
            <a:extLst>
              <a:ext uri="{FF2B5EF4-FFF2-40B4-BE49-F238E27FC236}">
                <a16:creationId xmlns:a16="http://schemas.microsoft.com/office/drawing/2014/main" id="{C70C3753-9975-41AD-8E06-E040D5D3C06E}"/>
              </a:ext>
            </a:extLst>
          </p:cNvPr>
          <p:cNvSpPr/>
          <p:nvPr/>
        </p:nvSpPr>
        <p:spPr>
          <a:xfrm>
            <a:off x="37092" y="101742"/>
            <a:ext cx="4418894"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Modules</a:t>
            </a:r>
            <a:endParaRPr lang="en-US" sz="5400" spc="-300" dirty="0">
              <a:ln w="19050">
                <a:noFill/>
              </a:ln>
              <a:solidFill>
                <a:schemeClr val="bg1">
                  <a:alpha val="50000"/>
                </a:schemeClr>
              </a:solidFill>
            </a:endParaRPr>
          </a:p>
        </p:txBody>
      </p:sp>
    </p:spTree>
    <p:extLst>
      <p:ext uri="{BB962C8B-B14F-4D97-AF65-F5344CB8AC3E}">
        <p14:creationId xmlns:p14="http://schemas.microsoft.com/office/powerpoint/2010/main" val="100409357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70" name="Rectangle 169"/>
          <p:cNvSpPr/>
          <p:nvPr/>
        </p:nvSpPr>
        <p:spPr>
          <a:xfrm>
            <a:off x="222352" y="45125"/>
            <a:ext cx="5918522"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Business Benefits</a:t>
            </a:r>
            <a:endParaRPr lang="en-US" sz="5400" spc="-300" dirty="0">
              <a:ln w="19050">
                <a:noFill/>
              </a:ln>
              <a:solidFill>
                <a:schemeClr val="bg1">
                  <a:alpha val="50000"/>
                </a:schemeClr>
              </a:solidFill>
            </a:endParaRPr>
          </a:p>
        </p:txBody>
      </p:sp>
      <p:grpSp>
        <p:nvGrpSpPr>
          <p:cNvPr id="161" name="Group 160"/>
          <p:cNvGrpSpPr/>
          <p:nvPr/>
        </p:nvGrpSpPr>
        <p:grpSpPr>
          <a:xfrm>
            <a:off x="6095999" y="1241583"/>
            <a:ext cx="5791201" cy="1119981"/>
            <a:chOff x="4959307" y="1636712"/>
            <a:chExt cx="5924592" cy="1119981"/>
          </a:xfrm>
        </p:grpSpPr>
        <p:sp>
          <p:nvSpPr>
            <p:cNvPr id="158" name="Rectangle 157"/>
            <p:cNvSpPr/>
            <p:nvPr/>
          </p:nvSpPr>
          <p:spPr>
            <a:xfrm>
              <a:off x="4959307" y="1636712"/>
              <a:ext cx="1623575" cy="109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9" name="Rectangle 158"/>
            <p:cNvSpPr/>
            <p:nvPr/>
          </p:nvSpPr>
          <p:spPr>
            <a:xfrm>
              <a:off x="6583596" y="1662111"/>
              <a:ext cx="4300303" cy="109458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33450">
                <a:lnSpc>
                  <a:spcPct val="90000"/>
                </a:lnSpc>
                <a:spcBef>
                  <a:spcPct val="0"/>
                </a:spcBef>
                <a:spcAft>
                  <a:spcPct val="35000"/>
                </a:spcAft>
              </a:pPr>
              <a:r>
                <a:rPr lang="en-US" sz="2000" dirty="0">
                  <a:solidFill>
                    <a:prstClr val="white"/>
                  </a:solidFill>
                </a:rPr>
                <a:t>      CSAT Improvement</a:t>
              </a:r>
            </a:p>
          </p:txBody>
        </p:sp>
        <p:sp>
          <p:nvSpPr>
            <p:cNvPr id="160" name="Isosceles Triangle 159"/>
            <p:cNvSpPr/>
            <p:nvPr/>
          </p:nvSpPr>
          <p:spPr>
            <a:xfrm rot="5400000">
              <a:off x="6551134" y="2042716"/>
              <a:ext cx="355600" cy="2921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162" name="Group 161"/>
          <p:cNvGrpSpPr/>
          <p:nvPr/>
        </p:nvGrpSpPr>
        <p:grpSpPr>
          <a:xfrm>
            <a:off x="6096000" y="2466608"/>
            <a:ext cx="5791200" cy="1094582"/>
            <a:chOff x="6251575" y="1662111"/>
            <a:chExt cx="4632324" cy="1094582"/>
          </a:xfrm>
        </p:grpSpPr>
        <p:sp>
          <p:nvSpPr>
            <p:cNvPr id="163" name="Rectangle 162"/>
            <p:cNvSpPr/>
            <p:nvPr/>
          </p:nvSpPr>
          <p:spPr>
            <a:xfrm>
              <a:off x="6251575" y="1662111"/>
              <a:ext cx="1295400" cy="1094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4" name="Rectangle 163"/>
            <p:cNvSpPr/>
            <p:nvPr/>
          </p:nvSpPr>
          <p:spPr>
            <a:xfrm>
              <a:off x="7521574" y="1662111"/>
              <a:ext cx="3362325" cy="109458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anose="020B0604020202020204" pitchFamily="34" charset="0"/>
                <a:buChar char="•"/>
              </a:pPr>
              <a:r>
                <a:rPr lang="en-US" sz="2000" dirty="0">
                  <a:solidFill>
                    <a:prstClr val="white"/>
                  </a:solidFill>
                </a:rPr>
                <a:t>     Efficiency Improvement</a:t>
              </a:r>
            </a:p>
          </p:txBody>
        </p:sp>
        <p:sp>
          <p:nvSpPr>
            <p:cNvPr id="165" name="Isosceles Triangle 164"/>
            <p:cNvSpPr/>
            <p:nvPr/>
          </p:nvSpPr>
          <p:spPr>
            <a:xfrm rot="5400000">
              <a:off x="7477123" y="2059781"/>
              <a:ext cx="355600" cy="2921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167" name="Rectangle 166"/>
          <p:cNvSpPr/>
          <p:nvPr/>
        </p:nvSpPr>
        <p:spPr>
          <a:xfrm>
            <a:off x="6099259" y="3699084"/>
            <a:ext cx="1628692" cy="1094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p:cNvSpPr/>
          <p:nvPr/>
        </p:nvSpPr>
        <p:spPr>
          <a:xfrm>
            <a:off x="7702550" y="3699084"/>
            <a:ext cx="4184650" cy="109458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anose="020B0604020202020204" pitchFamily="34" charset="0"/>
              <a:buChar char="•"/>
            </a:pPr>
            <a:r>
              <a:rPr lang="en-US" sz="2000" dirty="0">
                <a:solidFill>
                  <a:prstClr val="white"/>
                </a:solidFill>
              </a:rPr>
              <a:t>   Accuracy Improvement</a:t>
            </a:r>
          </a:p>
        </p:txBody>
      </p:sp>
      <p:sp>
        <p:nvSpPr>
          <p:cNvPr id="169" name="Isosceles Triangle 168"/>
          <p:cNvSpPr/>
          <p:nvPr/>
        </p:nvSpPr>
        <p:spPr>
          <a:xfrm rot="5400000">
            <a:off x="7658099" y="4096754"/>
            <a:ext cx="355600" cy="2921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Slide Number Placeholder 2">
            <a:extLst>
              <a:ext uri="{FF2B5EF4-FFF2-40B4-BE49-F238E27FC236}">
                <a16:creationId xmlns:a16="http://schemas.microsoft.com/office/drawing/2014/main" id="{3785D56D-2ACD-43A8-A707-079B6C4CC787}"/>
              </a:ext>
            </a:extLst>
          </p:cNvPr>
          <p:cNvSpPr txBox="1">
            <a:spLocks/>
          </p:cNvSpPr>
          <p:nvPr/>
        </p:nvSpPr>
        <p:spPr>
          <a:xfrm>
            <a:off x="11734677" y="5503073"/>
            <a:ext cx="595312" cy="2571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4DA87C60-B916-C847-A335-DD43288D6618}" type="slidenum">
              <a:rPr lang="en-GB" altLang="en-US" smtClean="0">
                <a:solidFill>
                  <a:schemeClr val="bg1"/>
                </a:solidFill>
              </a:rPr>
              <a:pPr>
                <a:defRPr/>
              </a:pPr>
              <a:t>6</a:t>
            </a:fld>
            <a:endParaRPr lang="en-GB" altLang="en-US" dirty="0">
              <a:solidFill>
                <a:schemeClr val="bg1"/>
              </a:solidFill>
            </a:endParaRPr>
          </a:p>
        </p:txBody>
      </p:sp>
      <p:grpSp>
        <p:nvGrpSpPr>
          <p:cNvPr id="171" name="Group 170">
            <a:extLst>
              <a:ext uri="{FF2B5EF4-FFF2-40B4-BE49-F238E27FC236}">
                <a16:creationId xmlns:a16="http://schemas.microsoft.com/office/drawing/2014/main" id="{0ED0E98F-E781-4474-B05C-DBF629869519}"/>
              </a:ext>
            </a:extLst>
          </p:cNvPr>
          <p:cNvGrpSpPr/>
          <p:nvPr/>
        </p:nvGrpSpPr>
        <p:grpSpPr>
          <a:xfrm>
            <a:off x="192375" y="1214103"/>
            <a:ext cx="5791201" cy="1119981"/>
            <a:chOff x="4959307" y="1636712"/>
            <a:chExt cx="5924592" cy="1119981"/>
          </a:xfrm>
        </p:grpSpPr>
        <p:sp>
          <p:nvSpPr>
            <p:cNvPr id="172" name="Rectangle 171">
              <a:extLst>
                <a:ext uri="{FF2B5EF4-FFF2-40B4-BE49-F238E27FC236}">
                  <a16:creationId xmlns:a16="http://schemas.microsoft.com/office/drawing/2014/main" id="{08CC4E97-6F86-489A-BEED-AE52DC82CF60}"/>
                </a:ext>
              </a:extLst>
            </p:cNvPr>
            <p:cNvSpPr/>
            <p:nvPr/>
          </p:nvSpPr>
          <p:spPr>
            <a:xfrm>
              <a:off x="4959307" y="1636712"/>
              <a:ext cx="1623575" cy="109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3" name="Rectangle 172">
              <a:extLst>
                <a:ext uri="{FF2B5EF4-FFF2-40B4-BE49-F238E27FC236}">
                  <a16:creationId xmlns:a16="http://schemas.microsoft.com/office/drawing/2014/main" id="{3D76BED9-971F-4533-92BD-70FDFD2A33DB}"/>
                </a:ext>
              </a:extLst>
            </p:cNvPr>
            <p:cNvSpPr/>
            <p:nvPr/>
          </p:nvSpPr>
          <p:spPr>
            <a:xfrm>
              <a:off x="6583596" y="1662111"/>
              <a:ext cx="4300303" cy="109458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anose="020B0604020202020204" pitchFamily="34" charset="0"/>
                <a:buChar char="•"/>
              </a:pPr>
              <a:r>
                <a:rPr lang="en-US" sz="2000" dirty="0">
                  <a:solidFill>
                    <a:prstClr val="white"/>
                  </a:solidFill>
                </a:rPr>
                <a:t>   Operational Cost Reduction</a:t>
              </a:r>
            </a:p>
          </p:txBody>
        </p:sp>
        <p:sp>
          <p:nvSpPr>
            <p:cNvPr id="174" name="Isosceles Triangle 173">
              <a:extLst>
                <a:ext uri="{FF2B5EF4-FFF2-40B4-BE49-F238E27FC236}">
                  <a16:creationId xmlns:a16="http://schemas.microsoft.com/office/drawing/2014/main" id="{E01FEF7A-D634-4C94-A00B-1FD491FCD89D}"/>
                </a:ext>
              </a:extLst>
            </p:cNvPr>
            <p:cNvSpPr/>
            <p:nvPr/>
          </p:nvSpPr>
          <p:spPr>
            <a:xfrm rot="5400000">
              <a:off x="6551134" y="2042716"/>
              <a:ext cx="355600" cy="2921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179" name="Group 178">
            <a:extLst>
              <a:ext uri="{FF2B5EF4-FFF2-40B4-BE49-F238E27FC236}">
                <a16:creationId xmlns:a16="http://schemas.microsoft.com/office/drawing/2014/main" id="{375AFD0B-C4D2-4586-B58C-98E4ABFC4539}"/>
              </a:ext>
            </a:extLst>
          </p:cNvPr>
          <p:cNvGrpSpPr/>
          <p:nvPr/>
        </p:nvGrpSpPr>
        <p:grpSpPr>
          <a:xfrm>
            <a:off x="222352" y="2454118"/>
            <a:ext cx="5791200" cy="1094582"/>
            <a:chOff x="6251575" y="1662111"/>
            <a:chExt cx="4632324" cy="1094582"/>
          </a:xfrm>
        </p:grpSpPr>
        <p:sp>
          <p:nvSpPr>
            <p:cNvPr id="180" name="Rectangle 179">
              <a:extLst>
                <a:ext uri="{FF2B5EF4-FFF2-40B4-BE49-F238E27FC236}">
                  <a16:creationId xmlns:a16="http://schemas.microsoft.com/office/drawing/2014/main" id="{5CD5BD84-5071-4155-BFFB-287EF00AB690}"/>
                </a:ext>
              </a:extLst>
            </p:cNvPr>
            <p:cNvSpPr/>
            <p:nvPr/>
          </p:nvSpPr>
          <p:spPr>
            <a:xfrm>
              <a:off x="6251575" y="1662111"/>
              <a:ext cx="1295400" cy="1094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1" name="Rectangle 180">
              <a:extLst>
                <a:ext uri="{FF2B5EF4-FFF2-40B4-BE49-F238E27FC236}">
                  <a16:creationId xmlns:a16="http://schemas.microsoft.com/office/drawing/2014/main" id="{13BC842F-6A3F-41C1-B480-CA4038668DCD}"/>
                </a:ext>
              </a:extLst>
            </p:cNvPr>
            <p:cNvSpPr/>
            <p:nvPr/>
          </p:nvSpPr>
          <p:spPr>
            <a:xfrm>
              <a:off x="7521574" y="1662111"/>
              <a:ext cx="3362325" cy="109458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solidFill>
                    <a:prstClr val="white"/>
                  </a:solidFill>
                </a:rPr>
                <a:t>     Average Handling Time </a:t>
              </a:r>
            </a:p>
            <a:p>
              <a:pPr lvl="0"/>
              <a:r>
                <a:rPr lang="en-US" sz="2000" dirty="0">
                  <a:solidFill>
                    <a:prstClr val="white"/>
                  </a:solidFill>
                </a:rPr>
                <a:t>     Improvement</a:t>
              </a:r>
            </a:p>
          </p:txBody>
        </p:sp>
        <p:sp>
          <p:nvSpPr>
            <p:cNvPr id="182" name="Isosceles Triangle 181">
              <a:extLst>
                <a:ext uri="{FF2B5EF4-FFF2-40B4-BE49-F238E27FC236}">
                  <a16:creationId xmlns:a16="http://schemas.microsoft.com/office/drawing/2014/main" id="{899A1F2F-C755-43E7-B1D8-8F7FB1A1FDAE}"/>
                </a:ext>
              </a:extLst>
            </p:cNvPr>
            <p:cNvSpPr/>
            <p:nvPr/>
          </p:nvSpPr>
          <p:spPr>
            <a:xfrm rot="5400000">
              <a:off x="7477123" y="2059781"/>
              <a:ext cx="355600" cy="2921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183" name="Rectangle 182">
            <a:extLst>
              <a:ext uri="{FF2B5EF4-FFF2-40B4-BE49-F238E27FC236}">
                <a16:creationId xmlns:a16="http://schemas.microsoft.com/office/drawing/2014/main" id="{FE790D7A-76A0-4963-9C28-110F6376A96D}"/>
              </a:ext>
            </a:extLst>
          </p:cNvPr>
          <p:cNvSpPr/>
          <p:nvPr/>
        </p:nvSpPr>
        <p:spPr>
          <a:xfrm>
            <a:off x="222351" y="3701584"/>
            <a:ext cx="1696389" cy="1094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a:extLst>
              <a:ext uri="{FF2B5EF4-FFF2-40B4-BE49-F238E27FC236}">
                <a16:creationId xmlns:a16="http://schemas.microsoft.com/office/drawing/2014/main" id="{7DFAE104-8185-43CC-A3AC-060115D0F462}"/>
              </a:ext>
            </a:extLst>
          </p:cNvPr>
          <p:cNvSpPr/>
          <p:nvPr/>
        </p:nvSpPr>
        <p:spPr>
          <a:xfrm>
            <a:off x="1931441" y="3701584"/>
            <a:ext cx="4079615" cy="109458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solidFill>
                  <a:prstClr val="white"/>
                </a:solidFill>
              </a:rPr>
              <a:t>   First Call Resolution Improvement</a:t>
            </a:r>
          </a:p>
        </p:txBody>
      </p:sp>
      <p:sp>
        <p:nvSpPr>
          <p:cNvPr id="185" name="Isosceles Triangle 184">
            <a:extLst>
              <a:ext uri="{FF2B5EF4-FFF2-40B4-BE49-F238E27FC236}">
                <a16:creationId xmlns:a16="http://schemas.microsoft.com/office/drawing/2014/main" id="{83B3A8F9-59A5-41FF-8946-BC9F87697EBD}"/>
              </a:ext>
            </a:extLst>
          </p:cNvPr>
          <p:cNvSpPr/>
          <p:nvPr/>
        </p:nvSpPr>
        <p:spPr>
          <a:xfrm rot="5400000">
            <a:off x="1784449" y="4114244"/>
            <a:ext cx="355600" cy="2921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A8B15F9-D5B5-44C0-B56D-F561BD897AD7}"/>
              </a:ext>
            </a:extLst>
          </p:cNvPr>
          <p:cNvSpPr/>
          <p:nvPr/>
        </p:nvSpPr>
        <p:spPr>
          <a:xfrm>
            <a:off x="6131739" y="5005727"/>
            <a:ext cx="1628692" cy="109458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87" name="Rectangle 186">
            <a:extLst>
              <a:ext uri="{FF2B5EF4-FFF2-40B4-BE49-F238E27FC236}">
                <a16:creationId xmlns:a16="http://schemas.microsoft.com/office/drawing/2014/main" id="{B4E6B9C8-367A-43C4-85A2-99F08E54BEE8}"/>
              </a:ext>
            </a:extLst>
          </p:cNvPr>
          <p:cNvSpPr/>
          <p:nvPr/>
        </p:nvSpPr>
        <p:spPr>
          <a:xfrm>
            <a:off x="7735030" y="4990734"/>
            <a:ext cx="4184650" cy="109458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anose="020B0604020202020204" pitchFamily="34" charset="0"/>
              <a:buChar char="•"/>
            </a:pPr>
            <a:r>
              <a:rPr lang="en-US" sz="2000" dirty="0">
                <a:solidFill>
                  <a:prstClr val="white"/>
                </a:solidFill>
              </a:rPr>
              <a:t>   Increased Customer Engagement</a:t>
            </a:r>
          </a:p>
        </p:txBody>
      </p:sp>
      <p:sp>
        <p:nvSpPr>
          <p:cNvPr id="188" name="Isosceles Triangle 187">
            <a:extLst>
              <a:ext uri="{FF2B5EF4-FFF2-40B4-BE49-F238E27FC236}">
                <a16:creationId xmlns:a16="http://schemas.microsoft.com/office/drawing/2014/main" id="{3E70E50B-41AB-4B8A-A663-BA78740B7861}"/>
              </a:ext>
            </a:extLst>
          </p:cNvPr>
          <p:cNvSpPr/>
          <p:nvPr/>
        </p:nvSpPr>
        <p:spPr>
          <a:xfrm rot="5400000">
            <a:off x="7690579" y="5388404"/>
            <a:ext cx="355600" cy="292100"/>
          </a:xfrm>
          <a:prstGeom prst="triangl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79EFF331-70C6-46EF-9EA7-D8EC98D12476}"/>
              </a:ext>
            </a:extLst>
          </p:cNvPr>
          <p:cNvSpPr/>
          <p:nvPr/>
        </p:nvSpPr>
        <p:spPr>
          <a:xfrm>
            <a:off x="133685" y="5008227"/>
            <a:ext cx="1817536" cy="109458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90" name="Rectangle 189">
            <a:extLst>
              <a:ext uri="{FF2B5EF4-FFF2-40B4-BE49-F238E27FC236}">
                <a16:creationId xmlns:a16="http://schemas.microsoft.com/office/drawing/2014/main" id="{D57C16C1-D4D2-431E-9854-0A2A99D44A1D}"/>
              </a:ext>
            </a:extLst>
          </p:cNvPr>
          <p:cNvSpPr/>
          <p:nvPr/>
        </p:nvSpPr>
        <p:spPr>
          <a:xfrm>
            <a:off x="1928282" y="4993234"/>
            <a:ext cx="4079615" cy="109458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solidFill>
                  <a:prstClr val="white"/>
                </a:solidFill>
              </a:rPr>
              <a:t>   Monitoring Data &amp; Gaining Insights</a:t>
            </a:r>
          </a:p>
        </p:txBody>
      </p:sp>
      <p:sp>
        <p:nvSpPr>
          <p:cNvPr id="191" name="Isosceles Triangle 190">
            <a:extLst>
              <a:ext uri="{FF2B5EF4-FFF2-40B4-BE49-F238E27FC236}">
                <a16:creationId xmlns:a16="http://schemas.microsoft.com/office/drawing/2014/main" id="{0159D939-AD7A-450C-AB75-A18A58B2D13C}"/>
              </a:ext>
            </a:extLst>
          </p:cNvPr>
          <p:cNvSpPr/>
          <p:nvPr/>
        </p:nvSpPr>
        <p:spPr>
          <a:xfrm rot="5400000">
            <a:off x="1816929" y="5402789"/>
            <a:ext cx="355600" cy="298310"/>
          </a:xfrm>
          <a:prstGeom prst="triangl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 name="Picture 10" descr="https://banner2.cleanpng.com/20180418/fvq/kisspng-savings-account-bank-deposit-account-savings-5ad7f7eb8a14c7.4519852415241031475656.jpg">
            <a:extLst>
              <a:ext uri="{FF2B5EF4-FFF2-40B4-BE49-F238E27FC236}">
                <a16:creationId xmlns:a16="http://schemas.microsoft.com/office/drawing/2014/main" id="{EBD63B06-DB0F-4DC8-8CCC-865F365D036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00" b="90000" l="10000" r="90000">
                        <a14:foregroundMark x1="52000" y1="63200" x2="52000" y2="63200"/>
                        <a14:foregroundMark x1="49889" y1="74600" x2="49889" y2="74600"/>
                        <a14:foregroundMark x1="34111" y1="63000" x2="34111" y2="63000"/>
                        <a14:foregroundMark x1="45667" y1="44400" x2="45667" y2="44400"/>
                        <a14:foregroundMark x1="49889" y1="18000" x2="49889" y2="18000"/>
                        <a14:foregroundMark x1="57444" y1="26200" x2="57444" y2="26200"/>
                        <a14:foregroundMark x1="61556" y1="34600" x2="61556" y2="34600"/>
                        <a14:foregroundMark x1="56000" y1="20400" x2="56000" y2="20400"/>
                        <a14:foregroundMark x1="31667" y1="42800" x2="31667" y2="42800"/>
                        <a14:foregroundMark x1="66333" y1="62000" x2="66333" y2="62000"/>
                        <a14:foregroundMark x1="60889" y1="55800" x2="60889" y2="55800"/>
                        <a14:foregroundMark x1="63333" y1="49400" x2="63333" y2="49400"/>
                        <a14:foregroundMark x1="64889" y1="43400" x2="64889" y2="43400"/>
                        <a14:foregroundMark x1="34111" y1="28400" x2="34111" y2="28400"/>
                        <a14:foregroundMark x1="35222" y1="20800" x2="35222" y2="20800"/>
                        <a14:foregroundMark x1="38222" y1="14200" x2="38222" y2="14200"/>
                        <a14:foregroundMark x1="41444" y1="10200" x2="41444" y2="10200"/>
                        <a14:foregroundMark x1="45111" y1="6600" x2="45111" y2="6600"/>
                        <a14:foregroundMark x1="49556" y1="6000" x2="49556" y2="6000"/>
                        <a14:foregroundMark x1="53556" y1="8000" x2="53556" y2="8000"/>
                        <a14:foregroundMark x1="58222" y1="9400" x2="58222" y2="9400"/>
                        <a14:foregroundMark x1="60556" y1="15200" x2="60556" y2="15200"/>
                        <a14:foregroundMark x1="63000" y1="20800" x2="63000" y2="20800"/>
                        <a14:foregroundMark x1="51667" y1="68600" x2="51667" y2="68600"/>
                        <a14:foregroundMark x1="50222" y1="75000" x2="50222" y2="75000"/>
                        <a14:foregroundMark x1="49667" y1="88400" x2="49667" y2="88400"/>
                        <a14:foregroundMark x1="49667" y1="88400" x2="49667" y2="88400"/>
                        <a14:foregroundMark x1="49667" y1="88400" x2="49667" y2="88400"/>
                      </a14:backgroundRemoval>
                    </a14:imgEffect>
                  </a14:imgLayer>
                </a14:imgProps>
              </a:ext>
              <a:ext uri="{28A0092B-C50C-407E-A947-70E740481C1C}">
                <a14:useLocalDpi xmlns:a14="http://schemas.microsoft.com/office/drawing/2010/main" val="0"/>
              </a:ext>
            </a:extLst>
          </a:blip>
          <a:srcRect/>
          <a:stretch>
            <a:fillRect/>
          </a:stretch>
        </p:blipFill>
        <p:spPr bwMode="auto">
          <a:xfrm>
            <a:off x="-92864" y="1208295"/>
            <a:ext cx="2128893" cy="118271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2" descr="Image result for AHT png">
            <a:extLst>
              <a:ext uri="{FF2B5EF4-FFF2-40B4-BE49-F238E27FC236}">
                <a16:creationId xmlns:a16="http://schemas.microsoft.com/office/drawing/2014/main" id="{BB2A7E48-8BC8-4306-BDBC-160F813D8B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6" name="Picture 18" descr="Related image">
            <a:extLst>
              <a:ext uri="{FF2B5EF4-FFF2-40B4-BE49-F238E27FC236}">
                <a16:creationId xmlns:a16="http://schemas.microsoft.com/office/drawing/2014/main" id="{38E56F0D-CAE7-4942-8660-5B9AAD0E35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924"/>
          <a:stretch/>
        </p:blipFill>
        <p:spPr bwMode="auto">
          <a:xfrm>
            <a:off x="270366" y="2380006"/>
            <a:ext cx="1388996" cy="1153924"/>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Related image">
            <a:extLst>
              <a:ext uri="{FF2B5EF4-FFF2-40B4-BE49-F238E27FC236}">
                <a16:creationId xmlns:a16="http://schemas.microsoft.com/office/drawing/2014/main" id="{EC5931C7-CB38-4D12-B8F5-835A41EDB4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597" y="3612024"/>
            <a:ext cx="908557" cy="117506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Image result for Monitoring Data &amp; Gaining Insights png">
            <a:extLst>
              <a:ext uri="{FF2B5EF4-FFF2-40B4-BE49-F238E27FC236}">
                <a16:creationId xmlns:a16="http://schemas.microsoft.com/office/drawing/2014/main" id="{655B1565-C63D-4F1C-8BB1-DE3DB0E910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19" y="5023390"/>
            <a:ext cx="1740996" cy="1094583"/>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Related image">
            <a:extLst>
              <a:ext uri="{FF2B5EF4-FFF2-40B4-BE49-F238E27FC236}">
                <a16:creationId xmlns:a16="http://schemas.microsoft.com/office/drawing/2014/main" id="{7C37FB87-4690-4BF1-BDE6-8F150BC6E1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4853" y="1443467"/>
            <a:ext cx="1268383" cy="663689"/>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Related image">
            <a:extLst>
              <a:ext uri="{FF2B5EF4-FFF2-40B4-BE49-F238E27FC236}">
                <a16:creationId xmlns:a16="http://schemas.microsoft.com/office/drawing/2014/main" id="{7D866989-4D5E-487F-BB91-FB0C2DD0801C}"/>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4750" b="99250" l="1875" r="97500">
                        <a14:foregroundMark x1="6625" y1="87750" x2="6625" y2="87750"/>
                        <a14:foregroundMark x1="46125" y1="91500" x2="46125" y2="91500"/>
                        <a14:foregroundMark x1="93375" y1="40750" x2="93375" y2="40750"/>
                        <a14:foregroundMark x1="97500" y1="37500" x2="97500" y2="37500"/>
                        <a14:foregroundMark x1="44375" y1="59500" x2="44375" y2="59500"/>
                        <a14:foregroundMark x1="73875" y1="4750" x2="73875" y2="4750"/>
                        <a14:foregroundMark x1="1875" y1="91500" x2="1875" y2="91500"/>
                        <a14:foregroundMark x1="2875" y1="99250" x2="2875" y2="99250"/>
                      </a14:backgroundRemoval>
                    </a14:imgEffect>
                  </a14:imgLayer>
                </a14:imgProps>
              </a:ext>
              <a:ext uri="{28A0092B-C50C-407E-A947-70E740481C1C}">
                <a14:useLocalDpi xmlns:a14="http://schemas.microsoft.com/office/drawing/2010/main" val="0"/>
              </a:ext>
            </a:extLst>
          </a:blip>
          <a:srcRect/>
          <a:stretch>
            <a:fillRect/>
          </a:stretch>
        </p:blipFill>
        <p:spPr bwMode="auto">
          <a:xfrm>
            <a:off x="6165652" y="2560216"/>
            <a:ext cx="1502185" cy="751093"/>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descr="Image result for accuracy improvement">
            <a:extLst>
              <a:ext uri="{FF2B5EF4-FFF2-40B4-BE49-F238E27FC236}">
                <a16:creationId xmlns:a16="http://schemas.microsoft.com/office/drawing/2014/main" id="{90DF2299-C345-496B-B3A3-B4CDF23998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4526" y="3946218"/>
            <a:ext cx="1528024" cy="645630"/>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descr="Image result for customer engagement">
            <a:extLst>
              <a:ext uri="{FF2B5EF4-FFF2-40B4-BE49-F238E27FC236}">
                <a16:creationId xmlns:a16="http://schemas.microsoft.com/office/drawing/2014/main" id="{7E5A48F9-E031-4AB2-A2A4-5F6152B1E765}"/>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foregroundMark x1="26545" y1="49180" x2="26545" y2="49180"/>
                        <a14:foregroundMark x1="29091" y1="25137" x2="29091" y2="25137"/>
                        <a14:foregroundMark x1="30182" y1="60656" x2="30182" y2="60656"/>
                        <a14:foregroundMark x1="66182" y1="68306" x2="66182" y2="68306"/>
                        <a14:foregroundMark x1="70909" y1="33880" x2="70909" y2="33880"/>
                        <a14:foregroundMark x1="58909" y1="32240" x2="58909" y2="32240"/>
                        <a14:foregroundMark x1="57455" y1="27869" x2="57455" y2="27869"/>
                        <a14:foregroundMark x1="50909" y1="17486" x2="50909" y2="17486"/>
                        <a14:foregroundMark x1="39273" y1="14754" x2="39273" y2="14754"/>
                        <a14:foregroundMark x1="40364" y1="35519" x2="40364" y2="35519"/>
                        <a14:foregroundMark x1="42909" y1="32240" x2="42909" y2="32240"/>
                        <a14:foregroundMark x1="40364" y1="27869" x2="40364" y2="27869"/>
                        <a14:foregroundMark x1="41455" y1="30601" x2="41455" y2="30601"/>
                        <a14:foregroundMark x1="43273" y1="38798" x2="43273" y2="38798"/>
                        <a14:foregroundMark x1="66182" y1="14754" x2="66182" y2="14754"/>
                        <a14:foregroundMark x1="70909" y1="51913" x2="70909" y2="51913"/>
                        <a14:foregroundMark x1="57091" y1="33880" x2="57091" y2="33880"/>
                        <a14:foregroundMark x1="57091" y1="36612" x2="57091" y2="36612"/>
                        <a14:foregroundMark x1="42182" y1="37158" x2="42182" y2="37158"/>
                        <a14:foregroundMark x1="35273" y1="13115" x2="35273" y2="13115"/>
                        <a14:foregroundMark x1="41455" y1="9836" x2="41455" y2="9836"/>
                        <a14:foregroundMark x1="41091" y1="18579" x2="41091" y2="18579"/>
                        <a14:foregroundMark x1="23273" y1="37158" x2="23273" y2="37158"/>
                        <a14:foregroundMark x1="22182" y1="38251" x2="22182" y2="38251"/>
                        <a14:foregroundMark x1="35273" y1="53005" x2="35273" y2="53005"/>
                        <a14:foregroundMark x1="36364" y1="77596" x2="36364" y2="77596"/>
                      </a14:backgroundRemoval>
                    </a14:imgEffect>
                  </a14:imgLayer>
                </a14:imgProps>
              </a:ext>
              <a:ext uri="{28A0092B-C50C-407E-A947-70E740481C1C}">
                <a14:useLocalDpi xmlns:a14="http://schemas.microsoft.com/office/drawing/2010/main" val="0"/>
              </a:ext>
            </a:extLst>
          </a:blip>
          <a:srcRect/>
          <a:stretch>
            <a:fillRect/>
          </a:stretch>
        </p:blipFill>
        <p:spPr bwMode="auto">
          <a:xfrm>
            <a:off x="6072407" y="4983919"/>
            <a:ext cx="1763492" cy="1173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6229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55BD04-262B-4642-9FED-9A30AB7790BB}"/>
              </a:ext>
            </a:extLst>
          </p:cNvPr>
          <p:cNvSpPr/>
          <p:nvPr/>
        </p:nvSpPr>
        <p:spPr>
          <a:xfrm>
            <a:off x="497879" y="101842"/>
            <a:ext cx="9500562"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Design Attributes</a:t>
            </a:r>
            <a:endParaRPr lang="en-US" sz="5400" spc="-300" dirty="0">
              <a:ln w="19050">
                <a:noFill/>
              </a:ln>
              <a:solidFill>
                <a:schemeClr val="bg1">
                  <a:alpha val="50000"/>
                </a:schemeClr>
              </a:solidFill>
            </a:endParaRPr>
          </a:p>
        </p:txBody>
      </p:sp>
      <p:sp>
        <p:nvSpPr>
          <p:cNvPr id="5" name="Content Placeholder 2">
            <a:extLst>
              <a:ext uri="{FF2B5EF4-FFF2-40B4-BE49-F238E27FC236}">
                <a16:creationId xmlns:a16="http://schemas.microsoft.com/office/drawing/2014/main" id="{9D8AA384-1A75-4CBD-AF8A-0ACD7C9F5D47}"/>
              </a:ext>
            </a:extLst>
          </p:cNvPr>
          <p:cNvSpPr txBox="1">
            <a:spLocks/>
          </p:cNvSpPr>
          <p:nvPr/>
        </p:nvSpPr>
        <p:spPr>
          <a:xfrm>
            <a:off x="837981" y="1210401"/>
            <a:ext cx="10512862" cy="496584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052">
              <a:spcBef>
                <a:spcPts val="0"/>
              </a:spcBef>
              <a:spcAft>
                <a:spcPts val="600"/>
              </a:spcAft>
              <a:buClr>
                <a:srgbClr val="ACC92A"/>
              </a:buClr>
              <a:buSzPct val="100000"/>
            </a:pPr>
            <a:endParaRPr lang="en-US" sz="1999">
              <a:solidFill>
                <a:srgbClr val="002664"/>
              </a:solidFill>
            </a:endParaRPr>
          </a:p>
          <a:p>
            <a:pPr defTabSz="457052">
              <a:spcBef>
                <a:spcPts val="0"/>
              </a:spcBef>
              <a:spcAft>
                <a:spcPts val="600"/>
              </a:spcAft>
              <a:buClr>
                <a:srgbClr val="ACC92A"/>
              </a:buClr>
              <a:buSzPct val="100000"/>
            </a:pPr>
            <a:endParaRPr lang="en-US" sz="1999">
              <a:solidFill>
                <a:srgbClr val="002664"/>
              </a:solidFill>
            </a:endParaRPr>
          </a:p>
          <a:p>
            <a:pPr defTabSz="457052">
              <a:spcBef>
                <a:spcPts val="0"/>
              </a:spcBef>
              <a:spcAft>
                <a:spcPts val="600"/>
              </a:spcAft>
              <a:buClr>
                <a:srgbClr val="ACC92A"/>
              </a:buClr>
              <a:buSzPct val="100000"/>
            </a:pPr>
            <a:endParaRPr lang="en-US" sz="1999">
              <a:solidFill>
                <a:srgbClr val="002664"/>
              </a:solidFill>
            </a:endParaRPr>
          </a:p>
        </p:txBody>
      </p:sp>
      <p:graphicFrame>
        <p:nvGraphicFramePr>
          <p:cNvPr id="7" name="Diagram 6">
            <a:extLst>
              <a:ext uri="{FF2B5EF4-FFF2-40B4-BE49-F238E27FC236}">
                <a16:creationId xmlns:a16="http://schemas.microsoft.com/office/drawing/2014/main" id="{A39136A6-8D52-4A46-9988-C21BEED7DE24}"/>
              </a:ext>
            </a:extLst>
          </p:cNvPr>
          <p:cNvGraphicFramePr/>
          <p:nvPr>
            <p:extLst>
              <p:ext uri="{D42A27DB-BD31-4B8C-83A1-F6EECF244321}">
                <p14:modId xmlns:p14="http://schemas.microsoft.com/office/powerpoint/2010/main" val="135768264"/>
              </p:ext>
            </p:extLst>
          </p:nvPr>
        </p:nvGraphicFramePr>
        <p:xfrm>
          <a:off x="1032924" y="1100101"/>
          <a:ext cx="9979210"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2386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55BD04-262B-4642-9FED-9A30AB7790BB}"/>
              </a:ext>
            </a:extLst>
          </p:cNvPr>
          <p:cNvSpPr/>
          <p:nvPr/>
        </p:nvSpPr>
        <p:spPr>
          <a:xfrm>
            <a:off x="52776" y="12759"/>
            <a:ext cx="3027511" cy="553998"/>
          </a:xfrm>
          <a:prstGeom prst="rect">
            <a:avLst/>
          </a:prstGeom>
        </p:spPr>
        <p:txBody>
          <a:bodyPr wrap="square">
            <a:spAutoFit/>
          </a:bodyPr>
          <a:lstStyle/>
          <a:p>
            <a:r>
              <a:rPr lang="en-US" sz="3000" spc="-300" dirty="0">
                <a:ln w="19050">
                  <a:noFill/>
                </a:ln>
                <a:solidFill>
                  <a:schemeClr val="bg1"/>
                </a:solidFill>
              </a:rPr>
              <a:t>CCE Framework</a:t>
            </a:r>
          </a:p>
        </p:txBody>
      </p:sp>
      <p:sp>
        <p:nvSpPr>
          <p:cNvPr id="5" name="Content Placeholder 2">
            <a:extLst>
              <a:ext uri="{FF2B5EF4-FFF2-40B4-BE49-F238E27FC236}">
                <a16:creationId xmlns:a16="http://schemas.microsoft.com/office/drawing/2014/main" id="{9D8AA384-1A75-4CBD-AF8A-0ACD7C9F5D47}"/>
              </a:ext>
            </a:extLst>
          </p:cNvPr>
          <p:cNvSpPr txBox="1">
            <a:spLocks/>
          </p:cNvSpPr>
          <p:nvPr/>
        </p:nvSpPr>
        <p:spPr>
          <a:xfrm>
            <a:off x="837981" y="1210401"/>
            <a:ext cx="10512862" cy="496584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052">
              <a:spcBef>
                <a:spcPts val="0"/>
              </a:spcBef>
              <a:spcAft>
                <a:spcPts val="600"/>
              </a:spcAft>
              <a:buClr>
                <a:srgbClr val="ACC92A"/>
              </a:buClr>
              <a:buSzPct val="100000"/>
            </a:pPr>
            <a:endParaRPr lang="en-US" sz="1999">
              <a:solidFill>
                <a:schemeClr val="bg1"/>
              </a:solidFill>
            </a:endParaRPr>
          </a:p>
          <a:p>
            <a:pPr defTabSz="457052">
              <a:spcBef>
                <a:spcPts val="0"/>
              </a:spcBef>
              <a:spcAft>
                <a:spcPts val="600"/>
              </a:spcAft>
              <a:buClr>
                <a:srgbClr val="ACC92A"/>
              </a:buClr>
              <a:buSzPct val="100000"/>
            </a:pPr>
            <a:endParaRPr lang="en-US" sz="1999">
              <a:solidFill>
                <a:schemeClr val="bg1"/>
              </a:solidFill>
            </a:endParaRPr>
          </a:p>
          <a:p>
            <a:pPr defTabSz="457052">
              <a:spcBef>
                <a:spcPts val="0"/>
              </a:spcBef>
              <a:spcAft>
                <a:spcPts val="600"/>
              </a:spcAft>
              <a:buClr>
                <a:srgbClr val="ACC92A"/>
              </a:buClr>
              <a:buSzPct val="100000"/>
            </a:pPr>
            <a:endParaRPr lang="en-US" sz="1999">
              <a:solidFill>
                <a:schemeClr val="bg1"/>
              </a:solidFill>
            </a:endParaRPr>
          </a:p>
        </p:txBody>
      </p:sp>
      <p:pic>
        <p:nvPicPr>
          <p:cNvPr id="6" name="Picture 5">
            <a:extLst>
              <a:ext uri="{FF2B5EF4-FFF2-40B4-BE49-F238E27FC236}">
                <a16:creationId xmlns:a16="http://schemas.microsoft.com/office/drawing/2014/main" id="{54C23449-D678-46FE-93E9-32A81C4CAB34}"/>
              </a:ext>
            </a:extLst>
          </p:cNvPr>
          <p:cNvPicPr>
            <a:picLocks noChangeAspect="1"/>
          </p:cNvPicPr>
          <p:nvPr/>
        </p:nvPicPr>
        <p:blipFill>
          <a:blip r:embed="rId2"/>
          <a:stretch>
            <a:fillRect/>
          </a:stretch>
        </p:blipFill>
        <p:spPr>
          <a:xfrm>
            <a:off x="10018241" y="192500"/>
            <a:ext cx="1618828" cy="1399810"/>
          </a:xfrm>
          <a:prstGeom prst="rect">
            <a:avLst/>
          </a:prstGeom>
        </p:spPr>
      </p:pic>
      <p:sp>
        <p:nvSpPr>
          <p:cNvPr id="8" name="Rectangle 7">
            <a:extLst>
              <a:ext uri="{FF2B5EF4-FFF2-40B4-BE49-F238E27FC236}">
                <a16:creationId xmlns:a16="http://schemas.microsoft.com/office/drawing/2014/main" id="{E9A3F34A-7595-4F5F-BE4B-6F1E2EA049B9}"/>
              </a:ext>
            </a:extLst>
          </p:cNvPr>
          <p:cNvSpPr/>
          <p:nvPr/>
        </p:nvSpPr>
        <p:spPr>
          <a:xfrm>
            <a:off x="5127679" y="776388"/>
            <a:ext cx="3138244" cy="4281311"/>
          </a:xfrm>
          <a:prstGeom prst="rect">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endParaRPr lang="en-US" sz="1799">
              <a:solidFill>
                <a:schemeClr val="bg1"/>
              </a:solidFill>
              <a:latin typeface="Calibri" panose="020F0502020204030204"/>
            </a:endParaRPr>
          </a:p>
        </p:txBody>
      </p:sp>
      <p:sp>
        <p:nvSpPr>
          <p:cNvPr id="9" name="Rectangle: Rounded Corners 8">
            <a:extLst>
              <a:ext uri="{FF2B5EF4-FFF2-40B4-BE49-F238E27FC236}">
                <a16:creationId xmlns:a16="http://schemas.microsoft.com/office/drawing/2014/main" id="{CC66CF3B-5FC1-46F9-85EA-1E94F80FFFA8}"/>
              </a:ext>
            </a:extLst>
          </p:cNvPr>
          <p:cNvSpPr/>
          <p:nvPr/>
        </p:nvSpPr>
        <p:spPr>
          <a:xfrm>
            <a:off x="5973756" y="1680180"/>
            <a:ext cx="1489030" cy="23125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914126" fontAlgn="auto">
              <a:spcBef>
                <a:spcPts val="0"/>
              </a:spcBef>
              <a:spcAft>
                <a:spcPts val="0"/>
              </a:spcAft>
            </a:pPr>
            <a:endParaRPr lang="en-US" sz="1799">
              <a:solidFill>
                <a:schemeClr val="bg1"/>
              </a:solidFill>
              <a:latin typeface="Calibri" panose="020F0502020204030204"/>
            </a:endParaRPr>
          </a:p>
        </p:txBody>
      </p:sp>
      <p:sp>
        <p:nvSpPr>
          <p:cNvPr id="10" name="TextBox 9">
            <a:extLst>
              <a:ext uri="{FF2B5EF4-FFF2-40B4-BE49-F238E27FC236}">
                <a16:creationId xmlns:a16="http://schemas.microsoft.com/office/drawing/2014/main" id="{50867955-16C3-49B5-A1EC-6E50A5E7CE90}"/>
              </a:ext>
            </a:extLst>
          </p:cNvPr>
          <p:cNvSpPr txBox="1"/>
          <p:nvPr/>
        </p:nvSpPr>
        <p:spPr>
          <a:xfrm>
            <a:off x="5945437" y="373497"/>
            <a:ext cx="1496850" cy="338466"/>
          </a:xfrm>
          <a:prstGeom prst="rect">
            <a:avLst/>
          </a:prstGeom>
          <a:noFill/>
        </p:spPr>
        <p:txBody>
          <a:bodyPr wrap="square" rtlCol="0">
            <a:spAutoFit/>
          </a:bodyPr>
          <a:lstStyle/>
          <a:p>
            <a:pPr defTabSz="914126" fontAlgn="auto">
              <a:spcBef>
                <a:spcPts val="0"/>
              </a:spcBef>
              <a:spcAft>
                <a:spcPts val="0"/>
              </a:spcAft>
            </a:pPr>
            <a:r>
              <a:rPr lang="en-US" sz="1600" dirty="0">
                <a:solidFill>
                  <a:schemeClr val="bg1"/>
                </a:solidFill>
                <a:latin typeface="Calibri" panose="020F0502020204030204"/>
                <a:ea typeface="+mn-ea"/>
                <a:cs typeface="+mn-cs"/>
              </a:rPr>
              <a:t>CCE Framework</a:t>
            </a:r>
          </a:p>
        </p:txBody>
      </p:sp>
      <p:grpSp>
        <p:nvGrpSpPr>
          <p:cNvPr id="11" name="Group 10">
            <a:extLst>
              <a:ext uri="{FF2B5EF4-FFF2-40B4-BE49-F238E27FC236}">
                <a16:creationId xmlns:a16="http://schemas.microsoft.com/office/drawing/2014/main" id="{7234F925-F7F3-4169-A66F-7E1EA6A5910B}"/>
              </a:ext>
            </a:extLst>
          </p:cNvPr>
          <p:cNvGrpSpPr/>
          <p:nvPr/>
        </p:nvGrpSpPr>
        <p:grpSpPr>
          <a:xfrm>
            <a:off x="8265921" y="3172782"/>
            <a:ext cx="2063108" cy="1825787"/>
            <a:chOff x="8571240" y="5456334"/>
            <a:chExt cx="2063646" cy="1826263"/>
          </a:xfrm>
        </p:grpSpPr>
        <p:cxnSp>
          <p:nvCxnSpPr>
            <p:cNvPr id="12" name="Straight Arrow Connector 11">
              <a:extLst>
                <a:ext uri="{FF2B5EF4-FFF2-40B4-BE49-F238E27FC236}">
                  <a16:creationId xmlns:a16="http://schemas.microsoft.com/office/drawing/2014/main" id="{0CCEE1D1-08F8-4423-BA80-34A042B81D46}"/>
                </a:ext>
              </a:extLst>
            </p:cNvPr>
            <p:cNvCxnSpPr>
              <a:cxnSpLocks/>
            </p:cNvCxnSpPr>
            <p:nvPr/>
          </p:nvCxnSpPr>
          <p:spPr>
            <a:xfrm flipV="1">
              <a:off x="8571240" y="6363896"/>
              <a:ext cx="1122977" cy="44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3E5E6EE-6813-4792-8B2A-BC6DDC17DF05}"/>
                </a:ext>
              </a:extLst>
            </p:cNvPr>
            <p:cNvSpPr txBox="1"/>
            <p:nvPr/>
          </p:nvSpPr>
          <p:spPr>
            <a:xfrm>
              <a:off x="8602349" y="6377313"/>
              <a:ext cx="1059276" cy="430887"/>
            </a:xfrm>
            <a:prstGeom prst="rect">
              <a:avLst/>
            </a:prstGeom>
            <a:noFill/>
          </p:spPr>
          <p:txBody>
            <a:bodyPr wrap="square" rtlCol="0">
              <a:spAutoFit/>
            </a:bodyPr>
            <a:lstStyle/>
            <a:p>
              <a:pPr algn="ctr" defTabSz="914126" fontAlgn="auto">
                <a:spcBef>
                  <a:spcPts val="0"/>
                </a:spcBef>
                <a:spcAft>
                  <a:spcPts val="0"/>
                </a:spcAft>
              </a:pPr>
              <a:r>
                <a:rPr lang="en-US" sz="1100" dirty="0">
                  <a:solidFill>
                    <a:schemeClr val="bg1"/>
                  </a:solidFill>
                  <a:latin typeface="Calibri" panose="020F0502020204030204"/>
                  <a:ea typeface="+mn-ea"/>
                  <a:cs typeface="+mn-cs"/>
                </a:rPr>
                <a:t>Enterprise</a:t>
              </a:r>
            </a:p>
            <a:p>
              <a:pPr algn="ctr" defTabSz="914126" fontAlgn="auto">
                <a:spcBef>
                  <a:spcPts val="0"/>
                </a:spcBef>
                <a:spcAft>
                  <a:spcPts val="0"/>
                </a:spcAft>
              </a:pPr>
              <a:r>
                <a:rPr lang="en-US" sz="1100" dirty="0">
                  <a:solidFill>
                    <a:schemeClr val="bg1"/>
                  </a:solidFill>
                  <a:latin typeface="Calibri" panose="020F0502020204030204"/>
                  <a:ea typeface="+mn-ea"/>
                  <a:cs typeface="+mn-cs"/>
                </a:rPr>
                <a:t>API</a:t>
              </a:r>
            </a:p>
          </p:txBody>
        </p:sp>
        <p:sp>
          <p:nvSpPr>
            <p:cNvPr id="14" name="Rectangle 13">
              <a:extLst>
                <a:ext uri="{FF2B5EF4-FFF2-40B4-BE49-F238E27FC236}">
                  <a16:creationId xmlns:a16="http://schemas.microsoft.com/office/drawing/2014/main" id="{D8CA7B6D-48E8-49C9-8B97-785058F4337F}"/>
                </a:ext>
              </a:extLst>
            </p:cNvPr>
            <p:cNvSpPr/>
            <p:nvPr/>
          </p:nvSpPr>
          <p:spPr>
            <a:xfrm>
              <a:off x="9694217" y="5941904"/>
              <a:ext cx="879780" cy="1340693"/>
            </a:xfrm>
            <a:prstGeom prst="rect">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endParaRPr lang="en-US" sz="1799">
                <a:solidFill>
                  <a:schemeClr val="bg1"/>
                </a:solidFill>
                <a:latin typeface="Calibri" panose="020F0502020204030204"/>
              </a:endParaRPr>
            </a:p>
          </p:txBody>
        </p:sp>
        <p:sp>
          <p:nvSpPr>
            <p:cNvPr id="15" name="Rectangle 14">
              <a:extLst>
                <a:ext uri="{FF2B5EF4-FFF2-40B4-BE49-F238E27FC236}">
                  <a16:creationId xmlns:a16="http://schemas.microsoft.com/office/drawing/2014/main" id="{D45A0F64-88B0-47B4-BA9D-CD98F5CE5722}"/>
                </a:ext>
              </a:extLst>
            </p:cNvPr>
            <p:cNvSpPr/>
            <p:nvPr/>
          </p:nvSpPr>
          <p:spPr>
            <a:xfrm>
              <a:off x="9802471" y="6426972"/>
              <a:ext cx="647700" cy="341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200" dirty="0">
                  <a:solidFill>
                    <a:schemeClr val="bg1"/>
                  </a:solidFill>
                  <a:latin typeface="Calibri" panose="020F0502020204030204"/>
                </a:rPr>
                <a:t>CRM</a:t>
              </a:r>
            </a:p>
          </p:txBody>
        </p:sp>
        <p:sp>
          <p:nvSpPr>
            <p:cNvPr id="16" name="Rectangle 15">
              <a:extLst>
                <a:ext uri="{FF2B5EF4-FFF2-40B4-BE49-F238E27FC236}">
                  <a16:creationId xmlns:a16="http://schemas.microsoft.com/office/drawing/2014/main" id="{15B3C3BE-966B-4AC3-92DC-F574A831C572}"/>
                </a:ext>
              </a:extLst>
            </p:cNvPr>
            <p:cNvSpPr/>
            <p:nvPr/>
          </p:nvSpPr>
          <p:spPr>
            <a:xfrm>
              <a:off x="9802010" y="6027300"/>
              <a:ext cx="648161" cy="341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200" dirty="0">
                  <a:solidFill>
                    <a:schemeClr val="bg1"/>
                  </a:solidFill>
                  <a:latin typeface="Calibri" panose="020F0502020204030204"/>
                </a:rPr>
                <a:t>DWH</a:t>
              </a:r>
            </a:p>
          </p:txBody>
        </p:sp>
        <p:sp>
          <p:nvSpPr>
            <p:cNvPr id="17" name="Rectangle 16">
              <a:extLst>
                <a:ext uri="{FF2B5EF4-FFF2-40B4-BE49-F238E27FC236}">
                  <a16:creationId xmlns:a16="http://schemas.microsoft.com/office/drawing/2014/main" id="{88E51B71-B712-44BC-B5BE-85B135F83F8E}"/>
                </a:ext>
              </a:extLst>
            </p:cNvPr>
            <p:cNvSpPr/>
            <p:nvPr/>
          </p:nvSpPr>
          <p:spPr>
            <a:xfrm>
              <a:off x="9802471" y="6846939"/>
              <a:ext cx="647700" cy="341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200">
                  <a:solidFill>
                    <a:schemeClr val="bg1"/>
                  </a:solidFill>
                  <a:latin typeface="Calibri" panose="020F0502020204030204"/>
                </a:rPr>
                <a:t>ERP</a:t>
              </a:r>
            </a:p>
          </p:txBody>
        </p:sp>
        <p:sp>
          <p:nvSpPr>
            <p:cNvPr id="18" name="TextBox 17">
              <a:extLst>
                <a:ext uri="{FF2B5EF4-FFF2-40B4-BE49-F238E27FC236}">
                  <a16:creationId xmlns:a16="http://schemas.microsoft.com/office/drawing/2014/main" id="{F21E3B22-B3B7-475B-81D6-2BD02730C6EF}"/>
                </a:ext>
              </a:extLst>
            </p:cNvPr>
            <p:cNvSpPr txBox="1"/>
            <p:nvPr/>
          </p:nvSpPr>
          <p:spPr>
            <a:xfrm>
              <a:off x="9616315" y="5456334"/>
              <a:ext cx="1018571" cy="523220"/>
            </a:xfrm>
            <a:prstGeom prst="rect">
              <a:avLst/>
            </a:prstGeom>
            <a:noFill/>
          </p:spPr>
          <p:txBody>
            <a:bodyPr wrap="square" rtlCol="0">
              <a:spAutoFit/>
            </a:bodyPr>
            <a:lstStyle/>
            <a:p>
              <a:pPr algn="ctr" defTabSz="914126" fontAlgn="auto">
                <a:spcBef>
                  <a:spcPts val="0"/>
                </a:spcBef>
                <a:spcAft>
                  <a:spcPts val="0"/>
                </a:spcAft>
              </a:pPr>
              <a:r>
                <a:rPr lang="en-US" sz="1400" dirty="0">
                  <a:solidFill>
                    <a:schemeClr val="bg1"/>
                  </a:solidFill>
                  <a:latin typeface="Calibri" panose="020F0502020204030204"/>
                  <a:ea typeface="+mn-ea"/>
                  <a:cs typeface="+mn-cs"/>
                </a:rPr>
                <a:t>Enterprise systems</a:t>
              </a:r>
            </a:p>
          </p:txBody>
        </p:sp>
      </p:grpSp>
      <p:sp>
        <p:nvSpPr>
          <p:cNvPr id="19" name="TextBox 18">
            <a:extLst>
              <a:ext uri="{FF2B5EF4-FFF2-40B4-BE49-F238E27FC236}">
                <a16:creationId xmlns:a16="http://schemas.microsoft.com/office/drawing/2014/main" id="{F5105C60-3FFE-44DC-A4A7-4B2CBA627438}"/>
              </a:ext>
            </a:extLst>
          </p:cNvPr>
          <p:cNvSpPr txBox="1"/>
          <p:nvPr/>
        </p:nvSpPr>
        <p:spPr>
          <a:xfrm>
            <a:off x="6988532" y="816363"/>
            <a:ext cx="1330112" cy="261542"/>
          </a:xfrm>
          <a:prstGeom prst="rect">
            <a:avLst/>
          </a:prstGeom>
          <a:noFill/>
        </p:spPr>
        <p:txBody>
          <a:bodyPr wrap="square" rtlCol="0">
            <a:spAutoFit/>
          </a:bodyPr>
          <a:lstStyle/>
          <a:p>
            <a:pPr defTabSz="914126" fontAlgn="auto">
              <a:spcBef>
                <a:spcPts val="0"/>
              </a:spcBef>
              <a:spcAft>
                <a:spcPts val="0"/>
              </a:spcAft>
            </a:pPr>
            <a:r>
              <a:rPr lang="en-US" sz="1100" dirty="0">
                <a:solidFill>
                  <a:schemeClr val="bg1"/>
                </a:solidFill>
                <a:latin typeface="Calibri" panose="020F0502020204030204"/>
                <a:ea typeface="+mn-ea"/>
                <a:cs typeface="+mn-cs"/>
              </a:rPr>
              <a:t>Cloud / On Premise</a:t>
            </a:r>
          </a:p>
        </p:txBody>
      </p:sp>
      <p:grpSp>
        <p:nvGrpSpPr>
          <p:cNvPr id="20" name="Group 19">
            <a:extLst>
              <a:ext uri="{FF2B5EF4-FFF2-40B4-BE49-F238E27FC236}">
                <a16:creationId xmlns:a16="http://schemas.microsoft.com/office/drawing/2014/main" id="{7095D248-CB1E-47E0-8A20-7FFF1BD43277}"/>
              </a:ext>
            </a:extLst>
          </p:cNvPr>
          <p:cNvGrpSpPr/>
          <p:nvPr/>
        </p:nvGrpSpPr>
        <p:grpSpPr>
          <a:xfrm>
            <a:off x="3239054" y="669363"/>
            <a:ext cx="1891261" cy="295572"/>
            <a:chOff x="3751282" y="393344"/>
            <a:chExt cx="1891754" cy="295649"/>
          </a:xfrm>
        </p:grpSpPr>
        <p:cxnSp>
          <p:nvCxnSpPr>
            <p:cNvPr id="21" name="Straight Arrow Connector 20">
              <a:extLst>
                <a:ext uri="{FF2B5EF4-FFF2-40B4-BE49-F238E27FC236}">
                  <a16:creationId xmlns:a16="http://schemas.microsoft.com/office/drawing/2014/main" id="{60515C95-2379-475F-ACB6-614E64398F52}"/>
                </a:ext>
              </a:extLst>
            </p:cNvPr>
            <p:cNvCxnSpPr>
              <a:cxnSpLocks/>
            </p:cNvCxnSpPr>
            <p:nvPr/>
          </p:nvCxnSpPr>
          <p:spPr>
            <a:xfrm flipH="1" flipV="1">
              <a:off x="3751282" y="686142"/>
              <a:ext cx="1891754" cy="2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B12CAA5-9423-44B6-B6FE-175120C5D9B3}"/>
                </a:ext>
              </a:extLst>
            </p:cNvPr>
            <p:cNvSpPr txBox="1"/>
            <p:nvPr/>
          </p:nvSpPr>
          <p:spPr>
            <a:xfrm>
              <a:off x="3838047" y="393344"/>
              <a:ext cx="1548143" cy="261610"/>
            </a:xfrm>
            <a:prstGeom prst="rect">
              <a:avLst/>
            </a:prstGeom>
            <a:noFill/>
          </p:spPr>
          <p:txBody>
            <a:bodyPr wrap="square" rtlCol="0">
              <a:spAutoFit/>
            </a:bodyPr>
            <a:lstStyle/>
            <a:p>
              <a:pPr defTabSz="914126" fontAlgn="auto">
                <a:spcBef>
                  <a:spcPts val="0"/>
                </a:spcBef>
                <a:spcAft>
                  <a:spcPts val="0"/>
                </a:spcAft>
              </a:pPr>
              <a:r>
                <a:rPr lang="en-US" sz="1100" dirty="0">
                  <a:solidFill>
                    <a:schemeClr val="bg1"/>
                  </a:solidFill>
                  <a:latin typeface="Calibri" panose="020F0502020204030204"/>
                  <a:ea typeface="+mn-ea"/>
                  <a:cs typeface="+mn-cs"/>
                </a:rPr>
                <a:t>Call back customer</a:t>
              </a:r>
            </a:p>
          </p:txBody>
        </p:sp>
      </p:grpSp>
      <p:grpSp>
        <p:nvGrpSpPr>
          <p:cNvPr id="23" name="Group 22">
            <a:extLst>
              <a:ext uri="{FF2B5EF4-FFF2-40B4-BE49-F238E27FC236}">
                <a16:creationId xmlns:a16="http://schemas.microsoft.com/office/drawing/2014/main" id="{B106C761-B27B-4A34-8476-651D1772F9FB}"/>
              </a:ext>
            </a:extLst>
          </p:cNvPr>
          <p:cNvGrpSpPr/>
          <p:nvPr/>
        </p:nvGrpSpPr>
        <p:grpSpPr>
          <a:xfrm>
            <a:off x="445223" y="678739"/>
            <a:ext cx="959711" cy="903640"/>
            <a:chOff x="494597" y="316731"/>
            <a:chExt cx="959961" cy="903875"/>
          </a:xfrm>
        </p:grpSpPr>
        <p:pic>
          <p:nvPicPr>
            <p:cNvPr id="24" name="Picture 23">
              <a:extLst>
                <a:ext uri="{FF2B5EF4-FFF2-40B4-BE49-F238E27FC236}">
                  <a16:creationId xmlns:a16="http://schemas.microsoft.com/office/drawing/2014/main" id="{4A40F4A5-B804-4AE6-91AD-F4E1074ED5B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99529" y="639815"/>
              <a:ext cx="452103" cy="580791"/>
            </a:xfrm>
            <a:prstGeom prst="rect">
              <a:avLst/>
            </a:prstGeom>
          </p:spPr>
        </p:pic>
        <p:sp>
          <p:nvSpPr>
            <p:cNvPr id="25" name="TextBox 24">
              <a:extLst>
                <a:ext uri="{FF2B5EF4-FFF2-40B4-BE49-F238E27FC236}">
                  <a16:creationId xmlns:a16="http://schemas.microsoft.com/office/drawing/2014/main" id="{F0D51C21-941C-49A0-A8B7-DE8949357D61}"/>
                </a:ext>
              </a:extLst>
            </p:cNvPr>
            <p:cNvSpPr txBox="1"/>
            <p:nvPr/>
          </p:nvSpPr>
          <p:spPr>
            <a:xfrm>
              <a:off x="494597" y="316731"/>
              <a:ext cx="959961" cy="307777"/>
            </a:xfrm>
            <a:prstGeom prst="rect">
              <a:avLst/>
            </a:prstGeom>
            <a:noFill/>
          </p:spPr>
          <p:txBody>
            <a:bodyPr wrap="square" rtlCol="0">
              <a:spAutoFit/>
            </a:bodyPr>
            <a:lstStyle/>
            <a:p>
              <a:pPr defTabSz="914126" fontAlgn="auto">
                <a:spcBef>
                  <a:spcPts val="0"/>
                </a:spcBef>
                <a:spcAft>
                  <a:spcPts val="0"/>
                </a:spcAft>
              </a:pPr>
              <a:r>
                <a:rPr lang="en-US" sz="1400" dirty="0">
                  <a:solidFill>
                    <a:schemeClr val="bg1"/>
                  </a:solidFill>
                  <a:latin typeface="Calibri" panose="020F0502020204030204"/>
                  <a:ea typeface="+mn-ea"/>
                  <a:cs typeface="+mn-cs"/>
                </a:rPr>
                <a:t>Customer</a:t>
              </a:r>
            </a:p>
          </p:txBody>
        </p:sp>
      </p:grpSp>
      <p:cxnSp>
        <p:nvCxnSpPr>
          <p:cNvPr id="26" name="Straight Arrow Connector 25">
            <a:extLst>
              <a:ext uri="{FF2B5EF4-FFF2-40B4-BE49-F238E27FC236}">
                <a16:creationId xmlns:a16="http://schemas.microsoft.com/office/drawing/2014/main" id="{B1208724-57E1-4B42-B845-3839B64A0F6D}"/>
              </a:ext>
            </a:extLst>
          </p:cNvPr>
          <p:cNvCxnSpPr>
            <a:cxnSpLocks/>
          </p:cNvCxnSpPr>
          <p:nvPr/>
        </p:nvCxnSpPr>
        <p:spPr>
          <a:xfrm flipH="1">
            <a:off x="1247775" y="1306548"/>
            <a:ext cx="1177926" cy="839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025DC36F-F341-4346-9339-B550669E42FE}"/>
              </a:ext>
            </a:extLst>
          </p:cNvPr>
          <p:cNvCxnSpPr>
            <a:cxnSpLocks/>
          </p:cNvCxnSpPr>
          <p:nvPr/>
        </p:nvCxnSpPr>
        <p:spPr>
          <a:xfrm>
            <a:off x="862436" y="1751529"/>
            <a:ext cx="0" cy="66228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grpSp>
        <p:nvGrpSpPr>
          <p:cNvPr id="28" name="Group 27">
            <a:extLst>
              <a:ext uri="{FF2B5EF4-FFF2-40B4-BE49-F238E27FC236}">
                <a16:creationId xmlns:a16="http://schemas.microsoft.com/office/drawing/2014/main" id="{A29DD877-D211-496B-8CC0-B3092EECB7CF}"/>
              </a:ext>
            </a:extLst>
          </p:cNvPr>
          <p:cNvGrpSpPr/>
          <p:nvPr/>
        </p:nvGrpSpPr>
        <p:grpSpPr>
          <a:xfrm>
            <a:off x="2036983" y="461210"/>
            <a:ext cx="1183537" cy="1042562"/>
            <a:chOff x="1870379" y="324276"/>
            <a:chExt cx="1183845" cy="1042834"/>
          </a:xfrm>
        </p:grpSpPr>
        <p:sp>
          <p:nvSpPr>
            <p:cNvPr id="29" name="Rectangle 28">
              <a:extLst>
                <a:ext uri="{FF2B5EF4-FFF2-40B4-BE49-F238E27FC236}">
                  <a16:creationId xmlns:a16="http://schemas.microsoft.com/office/drawing/2014/main" id="{CBF174A7-950E-46F4-9EFE-9B756C45DB8E}"/>
                </a:ext>
              </a:extLst>
            </p:cNvPr>
            <p:cNvSpPr/>
            <p:nvPr/>
          </p:nvSpPr>
          <p:spPr>
            <a:xfrm>
              <a:off x="2295038" y="324276"/>
              <a:ext cx="759186" cy="1042834"/>
            </a:xfrm>
            <a:prstGeom prst="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50" dirty="0">
                  <a:solidFill>
                    <a:schemeClr val="bg1"/>
                  </a:solidFill>
                  <a:latin typeface="Calibri" panose="020F0502020204030204"/>
                </a:rPr>
                <a:t>Telephony</a:t>
              </a:r>
            </a:p>
            <a:p>
              <a:pPr algn="ctr" defTabSz="914126" fontAlgn="auto">
                <a:spcBef>
                  <a:spcPts val="0"/>
                </a:spcBef>
                <a:spcAft>
                  <a:spcPts val="0"/>
                </a:spcAft>
              </a:pPr>
              <a:r>
                <a:rPr lang="en-US" sz="1050" dirty="0">
                  <a:solidFill>
                    <a:schemeClr val="bg1"/>
                  </a:solidFill>
                  <a:latin typeface="Calibri" panose="020F0502020204030204"/>
                </a:rPr>
                <a:t>Platform</a:t>
              </a:r>
            </a:p>
          </p:txBody>
        </p:sp>
        <p:pic>
          <p:nvPicPr>
            <p:cNvPr id="30" name="Picture 29">
              <a:extLst>
                <a:ext uri="{FF2B5EF4-FFF2-40B4-BE49-F238E27FC236}">
                  <a16:creationId xmlns:a16="http://schemas.microsoft.com/office/drawing/2014/main" id="{2A83688E-9615-4E99-8027-39C16A17BC44}"/>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70379" y="491974"/>
              <a:ext cx="467786" cy="467786"/>
            </a:xfrm>
            <a:prstGeom prst="rect">
              <a:avLst/>
            </a:prstGeom>
          </p:spPr>
        </p:pic>
      </p:grpSp>
      <p:grpSp>
        <p:nvGrpSpPr>
          <p:cNvPr id="31" name="Group 30">
            <a:extLst>
              <a:ext uri="{FF2B5EF4-FFF2-40B4-BE49-F238E27FC236}">
                <a16:creationId xmlns:a16="http://schemas.microsoft.com/office/drawing/2014/main" id="{8A8BF17C-CEAF-4CCB-BC38-11E975DBF427}"/>
              </a:ext>
            </a:extLst>
          </p:cNvPr>
          <p:cNvGrpSpPr/>
          <p:nvPr/>
        </p:nvGrpSpPr>
        <p:grpSpPr>
          <a:xfrm>
            <a:off x="4376380" y="839881"/>
            <a:ext cx="3635401" cy="4132913"/>
            <a:chOff x="4633151" y="1124335"/>
            <a:chExt cx="3636348" cy="4133990"/>
          </a:xfrm>
        </p:grpSpPr>
        <p:pic>
          <p:nvPicPr>
            <p:cNvPr id="32" name="Picture 31">
              <a:extLst>
                <a:ext uri="{FF2B5EF4-FFF2-40B4-BE49-F238E27FC236}">
                  <a16:creationId xmlns:a16="http://schemas.microsoft.com/office/drawing/2014/main" id="{222E659C-F4F9-426E-89DF-C93D45974CEE}"/>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668588" y="3968086"/>
              <a:ext cx="1021526" cy="1288174"/>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33" name="Group 32">
              <a:extLst>
                <a:ext uri="{FF2B5EF4-FFF2-40B4-BE49-F238E27FC236}">
                  <a16:creationId xmlns:a16="http://schemas.microsoft.com/office/drawing/2014/main" id="{C89C46E1-D384-40ED-81D5-5CC02CB0A980}"/>
                </a:ext>
              </a:extLst>
            </p:cNvPr>
            <p:cNvGrpSpPr/>
            <p:nvPr/>
          </p:nvGrpSpPr>
          <p:grpSpPr>
            <a:xfrm>
              <a:off x="5086539" y="1124335"/>
              <a:ext cx="3182960" cy="4133990"/>
              <a:chOff x="5086539" y="1135193"/>
              <a:chExt cx="3182960" cy="4133990"/>
            </a:xfrm>
          </p:grpSpPr>
          <p:sp>
            <p:nvSpPr>
              <p:cNvPr id="35" name="TextBox 34">
                <a:extLst>
                  <a:ext uri="{FF2B5EF4-FFF2-40B4-BE49-F238E27FC236}">
                    <a16:creationId xmlns:a16="http://schemas.microsoft.com/office/drawing/2014/main" id="{33B54045-0C16-4C66-9F39-D3C623AAB6BE}"/>
                  </a:ext>
                </a:extLst>
              </p:cNvPr>
              <p:cNvSpPr txBox="1"/>
              <p:nvPr/>
            </p:nvSpPr>
            <p:spPr>
              <a:xfrm>
                <a:off x="6359451" y="1135193"/>
                <a:ext cx="1232406" cy="276999"/>
              </a:xfrm>
              <a:prstGeom prst="rect">
                <a:avLst/>
              </a:prstGeom>
              <a:noFill/>
            </p:spPr>
            <p:txBody>
              <a:bodyPr wrap="square" rtlCol="0">
                <a:spAutoFit/>
              </a:bodyPr>
              <a:lstStyle/>
              <a:p>
                <a:pPr defTabSz="914126" fontAlgn="auto">
                  <a:spcBef>
                    <a:spcPts val="0"/>
                  </a:spcBef>
                  <a:spcAft>
                    <a:spcPts val="0"/>
                  </a:spcAft>
                </a:pPr>
                <a:r>
                  <a:rPr lang="en-US" sz="1200" dirty="0">
                    <a:solidFill>
                      <a:schemeClr val="bg1"/>
                    </a:solidFill>
                    <a:latin typeface="Calibri" panose="020F0502020204030204"/>
                    <a:ea typeface="+mn-ea"/>
                    <a:cs typeface="+mn-cs"/>
                  </a:rPr>
                  <a:t>Orchestrator</a:t>
                </a:r>
              </a:p>
            </p:txBody>
          </p:sp>
          <p:sp>
            <p:nvSpPr>
              <p:cNvPr id="36" name="Rectangle 35">
                <a:extLst>
                  <a:ext uri="{FF2B5EF4-FFF2-40B4-BE49-F238E27FC236}">
                    <a16:creationId xmlns:a16="http://schemas.microsoft.com/office/drawing/2014/main" id="{FD378F25-1293-4E38-A915-6C4AECC6370A}"/>
                  </a:ext>
                </a:extLst>
              </p:cNvPr>
              <p:cNvSpPr/>
              <p:nvPr/>
            </p:nvSpPr>
            <p:spPr>
              <a:xfrm>
                <a:off x="5632978" y="1387375"/>
                <a:ext cx="2636521" cy="3881808"/>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endParaRPr lang="en-US" sz="1799">
                  <a:solidFill>
                    <a:schemeClr val="bg1"/>
                  </a:solidFill>
                  <a:latin typeface="Calibri" panose="020F0502020204030204"/>
                </a:endParaRPr>
              </a:p>
            </p:txBody>
          </p:sp>
          <p:grpSp>
            <p:nvGrpSpPr>
              <p:cNvPr id="37" name="Group 36">
                <a:extLst>
                  <a:ext uri="{FF2B5EF4-FFF2-40B4-BE49-F238E27FC236}">
                    <a16:creationId xmlns:a16="http://schemas.microsoft.com/office/drawing/2014/main" id="{270608AD-621C-41FE-9405-8CB19D04D2E0}"/>
                  </a:ext>
                </a:extLst>
              </p:cNvPr>
              <p:cNvGrpSpPr/>
              <p:nvPr/>
            </p:nvGrpSpPr>
            <p:grpSpPr>
              <a:xfrm>
                <a:off x="5086539" y="3728507"/>
                <a:ext cx="776646" cy="901864"/>
                <a:chOff x="2567324" y="3603219"/>
                <a:chExt cx="1061933" cy="941094"/>
              </a:xfrm>
            </p:grpSpPr>
            <p:pic>
              <p:nvPicPr>
                <p:cNvPr id="49" name="Picture 48">
                  <a:extLst>
                    <a:ext uri="{FF2B5EF4-FFF2-40B4-BE49-F238E27FC236}">
                      <a16:creationId xmlns:a16="http://schemas.microsoft.com/office/drawing/2014/main" id="{7EBF3320-B526-414C-A4F7-3BAE87CAC375}"/>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rot="10800000" flipV="1">
                  <a:off x="2567324" y="3603219"/>
                  <a:ext cx="604733" cy="483893"/>
                </a:xfrm>
                <a:prstGeom prst="rect">
                  <a:avLst/>
                </a:prstGeom>
              </p:spPr>
            </p:pic>
            <p:pic>
              <p:nvPicPr>
                <p:cNvPr id="50" name="Picture 49">
                  <a:extLst>
                    <a:ext uri="{FF2B5EF4-FFF2-40B4-BE49-F238E27FC236}">
                      <a16:creationId xmlns:a16="http://schemas.microsoft.com/office/drawing/2014/main" id="{AE7DFCEF-3659-469A-B054-81C91F590A1A}"/>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rot="10800000" flipV="1">
                  <a:off x="2719724" y="3755619"/>
                  <a:ext cx="604733" cy="483893"/>
                </a:xfrm>
                <a:prstGeom prst="rect">
                  <a:avLst/>
                </a:prstGeom>
              </p:spPr>
            </p:pic>
            <p:pic>
              <p:nvPicPr>
                <p:cNvPr id="51" name="Picture 50">
                  <a:extLst>
                    <a:ext uri="{FF2B5EF4-FFF2-40B4-BE49-F238E27FC236}">
                      <a16:creationId xmlns:a16="http://schemas.microsoft.com/office/drawing/2014/main" id="{084B7897-3DC8-4A18-B054-D9A94B29F9E0}"/>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rot="10800000" flipV="1">
                  <a:off x="2872124" y="3908019"/>
                  <a:ext cx="604733" cy="483893"/>
                </a:xfrm>
                <a:prstGeom prst="rect">
                  <a:avLst/>
                </a:prstGeom>
              </p:spPr>
            </p:pic>
            <p:pic>
              <p:nvPicPr>
                <p:cNvPr id="52" name="Picture 51">
                  <a:extLst>
                    <a:ext uri="{FF2B5EF4-FFF2-40B4-BE49-F238E27FC236}">
                      <a16:creationId xmlns:a16="http://schemas.microsoft.com/office/drawing/2014/main" id="{1FB13462-0AA7-483D-B5E4-A3A947E976C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rot="10800000" flipV="1">
                  <a:off x="3024524" y="4060420"/>
                  <a:ext cx="604733" cy="483893"/>
                </a:xfrm>
                <a:prstGeom prst="rect">
                  <a:avLst/>
                </a:prstGeom>
              </p:spPr>
            </p:pic>
          </p:grpSp>
          <p:grpSp>
            <p:nvGrpSpPr>
              <p:cNvPr id="38" name="Group 37">
                <a:extLst>
                  <a:ext uri="{FF2B5EF4-FFF2-40B4-BE49-F238E27FC236}">
                    <a16:creationId xmlns:a16="http://schemas.microsoft.com/office/drawing/2014/main" id="{D6C07E84-1EBB-4382-97FA-A32DE8B34521}"/>
                  </a:ext>
                </a:extLst>
              </p:cNvPr>
              <p:cNvGrpSpPr/>
              <p:nvPr/>
            </p:nvGrpSpPr>
            <p:grpSpPr>
              <a:xfrm>
                <a:off x="6014340" y="1543865"/>
                <a:ext cx="1891303" cy="3328360"/>
                <a:chOff x="5589005" y="1515946"/>
                <a:chExt cx="1891303" cy="3328360"/>
              </a:xfrm>
            </p:grpSpPr>
            <p:sp>
              <p:nvSpPr>
                <p:cNvPr id="39" name="Rectangle: Rounded Corners 38">
                  <a:extLst>
                    <a:ext uri="{FF2B5EF4-FFF2-40B4-BE49-F238E27FC236}">
                      <a16:creationId xmlns:a16="http://schemas.microsoft.com/office/drawing/2014/main" id="{C2927B05-EE82-4871-A06C-21BE222CB109}"/>
                    </a:ext>
                  </a:extLst>
                </p:cNvPr>
                <p:cNvSpPr/>
                <p:nvPr/>
              </p:nvSpPr>
              <p:spPr>
                <a:xfrm>
                  <a:off x="5863063" y="1718881"/>
                  <a:ext cx="236784" cy="3125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defTabSz="914126" fontAlgn="auto">
                    <a:spcBef>
                      <a:spcPts val="0"/>
                    </a:spcBef>
                    <a:spcAft>
                      <a:spcPts val="0"/>
                    </a:spcAft>
                  </a:pPr>
                  <a:r>
                    <a:rPr lang="en-US" sz="1200" dirty="0">
                      <a:solidFill>
                        <a:schemeClr val="bg1"/>
                      </a:solidFill>
                      <a:latin typeface="Calibri" panose="020F0502020204030204"/>
                    </a:rPr>
                    <a:t>CONTEXT</a:t>
                  </a:r>
                </a:p>
              </p:txBody>
            </p:sp>
            <p:sp>
              <p:nvSpPr>
                <p:cNvPr id="40" name="Rectangle: Rounded Corners 39">
                  <a:extLst>
                    <a:ext uri="{FF2B5EF4-FFF2-40B4-BE49-F238E27FC236}">
                      <a16:creationId xmlns:a16="http://schemas.microsoft.com/office/drawing/2014/main" id="{0D91BD08-E946-47B6-9103-25FB9A61269F}"/>
                    </a:ext>
                  </a:extLst>
                </p:cNvPr>
                <p:cNvSpPr/>
                <p:nvPr/>
              </p:nvSpPr>
              <p:spPr>
                <a:xfrm>
                  <a:off x="6144309" y="1515946"/>
                  <a:ext cx="1322747" cy="274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schemeClr val="bg1"/>
                      </a:solidFill>
                      <a:latin typeface="Calibri" panose="020F0502020204030204"/>
                    </a:rPr>
                    <a:t>Email Service</a:t>
                  </a:r>
                </a:p>
              </p:txBody>
            </p:sp>
            <p:sp>
              <p:nvSpPr>
                <p:cNvPr id="41" name="Rectangle: Rounded Corners 40">
                  <a:extLst>
                    <a:ext uri="{FF2B5EF4-FFF2-40B4-BE49-F238E27FC236}">
                      <a16:creationId xmlns:a16="http://schemas.microsoft.com/office/drawing/2014/main" id="{E3D0A105-2100-41CC-B205-E528E3E6DC8F}"/>
                    </a:ext>
                  </a:extLst>
                </p:cNvPr>
                <p:cNvSpPr/>
                <p:nvPr/>
              </p:nvSpPr>
              <p:spPr>
                <a:xfrm>
                  <a:off x="5589005" y="1711873"/>
                  <a:ext cx="212136" cy="312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defTabSz="914126" fontAlgn="auto">
                    <a:spcBef>
                      <a:spcPts val="0"/>
                    </a:spcBef>
                    <a:spcAft>
                      <a:spcPts val="0"/>
                    </a:spcAft>
                  </a:pPr>
                  <a:r>
                    <a:rPr lang="en-US" sz="1200" dirty="0">
                      <a:solidFill>
                        <a:schemeClr val="bg1"/>
                      </a:solidFill>
                      <a:latin typeface="Calibri" panose="020F0502020204030204"/>
                    </a:rPr>
                    <a:t>SECURITY</a:t>
                  </a:r>
                </a:p>
              </p:txBody>
            </p:sp>
            <p:sp>
              <p:nvSpPr>
                <p:cNvPr id="42" name="Rectangle: Rounded Corners 41">
                  <a:extLst>
                    <a:ext uri="{FF2B5EF4-FFF2-40B4-BE49-F238E27FC236}">
                      <a16:creationId xmlns:a16="http://schemas.microsoft.com/office/drawing/2014/main" id="{72518087-B8FF-44C2-80DD-7F823C3AEDFB}"/>
                    </a:ext>
                  </a:extLst>
                </p:cNvPr>
                <p:cNvSpPr/>
                <p:nvPr/>
              </p:nvSpPr>
              <p:spPr>
                <a:xfrm>
                  <a:off x="6157561" y="3107358"/>
                  <a:ext cx="1322747" cy="274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schemeClr val="bg1"/>
                      </a:solidFill>
                      <a:latin typeface="Calibri" panose="020F0502020204030204"/>
                    </a:rPr>
                    <a:t>Integration Service</a:t>
                  </a:r>
                </a:p>
              </p:txBody>
            </p:sp>
            <p:sp>
              <p:nvSpPr>
                <p:cNvPr id="43" name="Rectangle: Rounded Corners 42">
                  <a:extLst>
                    <a:ext uri="{FF2B5EF4-FFF2-40B4-BE49-F238E27FC236}">
                      <a16:creationId xmlns:a16="http://schemas.microsoft.com/office/drawing/2014/main" id="{F96A636B-387A-4173-BD6B-9573235D04CF}"/>
                    </a:ext>
                  </a:extLst>
                </p:cNvPr>
                <p:cNvSpPr/>
                <p:nvPr/>
              </p:nvSpPr>
              <p:spPr>
                <a:xfrm>
                  <a:off x="6157561" y="3428808"/>
                  <a:ext cx="1322747" cy="274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schemeClr val="bg1"/>
                      </a:solidFill>
                      <a:latin typeface="Calibri" panose="020F0502020204030204"/>
                    </a:rPr>
                    <a:t>QnA Service</a:t>
                  </a:r>
                </a:p>
              </p:txBody>
            </p:sp>
            <p:sp>
              <p:nvSpPr>
                <p:cNvPr id="44" name="Rectangle: Rounded Corners 93">
                  <a:extLst>
                    <a:ext uri="{FF2B5EF4-FFF2-40B4-BE49-F238E27FC236}">
                      <a16:creationId xmlns:a16="http://schemas.microsoft.com/office/drawing/2014/main" id="{EA868651-5C0F-4928-8DC2-8ABB391D7544}"/>
                    </a:ext>
                  </a:extLst>
                </p:cNvPr>
                <p:cNvSpPr/>
                <p:nvPr/>
              </p:nvSpPr>
              <p:spPr>
                <a:xfrm>
                  <a:off x="6157561" y="4386332"/>
                  <a:ext cx="1322747" cy="274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schemeClr val="bg1"/>
                      </a:solidFill>
                      <a:latin typeface="Calibri" panose="020F0502020204030204"/>
                    </a:rPr>
                    <a:t>Translation Service </a:t>
                  </a:r>
                </a:p>
              </p:txBody>
            </p:sp>
            <p:sp>
              <p:nvSpPr>
                <p:cNvPr id="45" name="Rectangle: Rounded Corners 44">
                  <a:extLst>
                    <a:ext uri="{FF2B5EF4-FFF2-40B4-BE49-F238E27FC236}">
                      <a16:creationId xmlns:a16="http://schemas.microsoft.com/office/drawing/2014/main" id="{3015F425-0C08-4FCC-B756-856E97D337B5}"/>
                    </a:ext>
                  </a:extLst>
                </p:cNvPr>
                <p:cNvSpPr/>
                <p:nvPr/>
              </p:nvSpPr>
              <p:spPr>
                <a:xfrm>
                  <a:off x="6144309" y="1826701"/>
                  <a:ext cx="1322747" cy="274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schemeClr val="bg1"/>
                      </a:solidFill>
                      <a:latin typeface="Calibri" panose="020F0502020204030204"/>
                    </a:rPr>
                    <a:t>Chat Service</a:t>
                  </a:r>
                </a:p>
              </p:txBody>
            </p:sp>
            <p:sp>
              <p:nvSpPr>
                <p:cNvPr id="46" name="Rectangle: Rounded Corners 93">
                  <a:extLst>
                    <a:ext uri="{FF2B5EF4-FFF2-40B4-BE49-F238E27FC236}">
                      <a16:creationId xmlns:a16="http://schemas.microsoft.com/office/drawing/2014/main" id="{4191C930-7308-4B8F-84B7-E70D0950699C}"/>
                    </a:ext>
                  </a:extLst>
                </p:cNvPr>
                <p:cNvSpPr/>
                <p:nvPr/>
              </p:nvSpPr>
              <p:spPr>
                <a:xfrm>
                  <a:off x="6157561" y="4061975"/>
                  <a:ext cx="1322747" cy="274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schemeClr val="bg1"/>
                      </a:solidFill>
                      <a:latin typeface="Calibri" panose="020F0502020204030204"/>
                    </a:rPr>
                    <a:t>Scheduler</a:t>
                  </a:r>
                </a:p>
              </p:txBody>
            </p:sp>
            <p:sp>
              <p:nvSpPr>
                <p:cNvPr id="47" name="Rectangle: Rounded Corners 93">
                  <a:extLst>
                    <a:ext uri="{FF2B5EF4-FFF2-40B4-BE49-F238E27FC236}">
                      <a16:creationId xmlns:a16="http://schemas.microsoft.com/office/drawing/2014/main" id="{04AA3936-64EE-4256-9E23-BF3E471298D8}"/>
                    </a:ext>
                  </a:extLst>
                </p:cNvPr>
                <p:cNvSpPr/>
                <p:nvPr/>
              </p:nvSpPr>
              <p:spPr>
                <a:xfrm>
                  <a:off x="6157561" y="3743906"/>
                  <a:ext cx="1322747" cy="274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schemeClr val="bg1"/>
                      </a:solidFill>
                      <a:latin typeface="Calibri" panose="020F0502020204030204"/>
                    </a:rPr>
                    <a:t>Conversation Service</a:t>
                  </a:r>
                </a:p>
              </p:txBody>
            </p:sp>
            <p:sp>
              <p:nvSpPr>
                <p:cNvPr id="48" name="Rectangle: Rounded Corners 93">
                  <a:extLst>
                    <a:ext uri="{FF2B5EF4-FFF2-40B4-BE49-F238E27FC236}">
                      <a16:creationId xmlns:a16="http://schemas.microsoft.com/office/drawing/2014/main" id="{EE3C46EE-0BF3-4E53-8745-36B506367811}"/>
                    </a:ext>
                  </a:extLst>
                </p:cNvPr>
                <p:cNvSpPr/>
                <p:nvPr/>
              </p:nvSpPr>
              <p:spPr>
                <a:xfrm>
                  <a:off x="6144309" y="2460538"/>
                  <a:ext cx="1322747" cy="274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schemeClr val="bg1"/>
                      </a:solidFill>
                      <a:latin typeface="Calibri" panose="020F0502020204030204"/>
                    </a:rPr>
                    <a:t>Reporting Service</a:t>
                  </a:r>
                </a:p>
              </p:txBody>
            </p:sp>
          </p:grpSp>
        </p:grpSp>
        <p:sp>
          <p:nvSpPr>
            <p:cNvPr id="34" name="TextBox 33">
              <a:extLst>
                <a:ext uri="{FF2B5EF4-FFF2-40B4-BE49-F238E27FC236}">
                  <a16:creationId xmlns:a16="http://schemas.microsoft.com/office/drawing/2014/main" id="{B4F06AF8-D8C4-4189-B613-D57AA2A3131D}"/>
                </a:ext>
              </a:extLst>
            </p:cNvPr>
            <p:cNvSpPr txBox="1"/>
            <p:nvPr/>
          </p:nvSpPr>
          <p:spPr>
            <a:xfrm>
              <a:off x="4633151" y="4483002"/>
              <a:ext cx="854398" cy="430887"/>
            </a:xfrm>
            <a:prstGeom prst="rect">
              <a:avLst/>
            </a:prstGeom>
            <a:noFill/>
          </p:spPr>
          <p:txBody>
            <a:bodyPr wrap="square" rtlCol="0">
              <a:spAutoFit/>
            </a:bodyPr>
            <a:lstStyle/>
            <a:p>
              <a:pPr defTabSz="914126" fontAlgn="auto">
                <a:spcBef>
                  <a:spcPts val="0"/>
                </a:spcBef>
                <a:spcAft>
                  <a:spcPts val="0"/>
                </a:spcAft>
              </a:pPr>
              <a:r>
                <a:rPr lang="en-US" sz="1100" dirty="0">
                  <a:solidFill>
                    <a:schemeClr val="bg1"/>
                  </a:solidFill>
                  <a:latin typeface="Calibri" panose="020F0502020204030204"/>
                  <a:ea typeface="+mn-ea"/>
                  <a:cs typeface="+mn-cs"/>
                </a:rPr>
                <a:t>PII Data Encryption</a:t>
              </a:r>
            </a:p>
          </p:txBody>
        </p:sp>
      </p:grpSp>
      <p:sp>
        <p:nvSpPr>
          <p:cNvPr id="53" name="TextBox 52">
            <a:extLst>
              <a:ext uri="{FF2B5EF4-FFF2-40B4-BE49-F238E27FC236}">
                <a16:creationId xmlns:a16="http://schemas.microsoft.com/office/drawing/2014/main" id="{B8944089-84AB-45F6-8886-58C33BE8632B}"/>
              </a:ext>
            </a:extLst>
          </p:cNvPr>
          <p:cNvSpPr txBox="1"/>
          <p:nvPr/>
        </p:nvSpPr>
        <p:spPr>
          <a:xfrm>
            <a:off x="1152707" y="3654902"/>
            <a:ext cx="710433" cy="430775"/>
          </a:xfrm>
          <a:prstGeom prst="rect">
            <a:avLst/>
          </a:prstGeom>
          <a:noFill/>
        </p:spPr>
        <p:txBody>
          <a:bodyPr wrap="square" rtlCol="0">
            <a:spAutoFit/>
          </a:bodyPr>
          <a:lstStyle/>
          <a:p>
            <a:pPr algn="ctr" defTabSz="914126" fontAlgn="auto">
              <a:spcBef>
                <a:spcPts val="0"/>
              </a:spcBef>
              <a:spcAft>
                <a:spcPts val="0"/>
              </a:spcAft>
            </a:pPr>
            <a:r>
              <a:rPr lang="en-US" sz="1100" dirty="0">
                <a:solidFill>
                  <a:schemeClr val="bg1"/>
                </a:solidFill>
                <a:latin typeface="Calibri" panose="020F0502020204030204"/>
                <a:ea typeface="+mn-ea"/>
                <a:cs typeface="+mn-cs"/>
              </a:rPr>
              <a:t>Third party API</a:t>
            </a:r>
          </a:p>
        </p:txBody>
      </p:sp>
      <p:sp>
        <p:nvSpPr>
          <p:cNvPr id="54" name="TextBox 53">
            <a:extLst>
              <a:ext uri="{FF2B5EF4-FFF2-40B4-BE49-F238E27FC236}">
                <a16:creationId xmlns:a16="http://schemas.microsoft.com/office/drawing/2014/main" id="{3CF4C46C-DD98-430E-B6BB-DAD0416100F5}"/>
              </a:ext>
            </a:extLst>
          </p:cNvPr>
          <p:cNvSpPr txBox="1"/>
          <p:nvPr/>
        </p:nvSpPr>
        <p:spPr>
          <a:xfrm>
            <a:off x="2213546" y="4671010"/>
            <a:ext cx="2198260" cy="430775"/>
          </a:xfrm>
          <a:prstGeom prst="rect">
            <a:avLst/>
          </a:prstGeom>
          <a:noFill/>
        </p:spPr>
        <p:txBody>
          <a:bodyPr wrap="square" rtlCol="0">
            <a:spAutoFit/>
          </a:bodyPr>
          <a:lstStyle/>
          <a:p>
            <a:pPr defTabSz="914126" fontAlgn="auto">
              <a:spcBef>
                <a:spcPts val="0"/>
              </a:spcBef>
              <a:spcAft>
                <a:spcPts val="0"/>
              </a:spcAft>
            </a:pPr>
            <a:r>
              <a:rPr lang="en-US" sz="1100" dirty="0">
                <a:solidFill>
                  <a:schemeClr val="bg1"/>
                </a:solidFill>
                <a:latin typeface="Calibri" panose="020F0502020204030204"/>
                <a:ea typeface="+mn-ea"/>
                <a:cs typeface="+mn-cs"/>
              </a:rPr>
              <a:t>Email/Chat/Social/Community channel Integration</a:t>
            </a:r>
          </a:p>
        </p:txBody>
      </p:sp>
      <p:sp>
        <p:nvSpPr>
          <p:cNvPr id="55" name="TextBox 54">
            <a:extLst>
              <a:ext uri="{FF2B5EF4-FFF2-40B4-BE49-F238E27FC236}">
                <a16:creationId xmlns:a16="http://schemas.microsoft.com/office/drawing/2014/main" id="{E98B76BE-C83C-471B-ADAC-D80A2A29B6B2}"/>
              </a:ext>
            </a:extLst>
          </p:cNvPr>
          <p:cNvSpPr txBox="1"/>
          <p:nvPr/>
        </p:nvSpPr>
        <p:spPr>
          <a:xfrm>
            <a:off x="360822" y="5536746"/>
            <a:ext cx="1155054" cy="523084"/>
          </a:xfrm>
          <a:prstGeom prst="rect">
            <a:avLst/>
          </a:prstGeom>
          <a:noFill/>
        </p:spPr>
        <p:txBody>
          <a:bodyPr wrap="square" rtlCol="0">
            <a:spAutoFit/>
          </a:bodyPr>
          <a:lstStyle/>
          <a:p>
            <a:pPr algn="ctr" defTabSz="914126" fontAlgn="auto">
              <a:spcBef>
                <a:spcPts val="0"/>
              </a:spcBef>
              <a:spcAft>
                <a:spcPts val="0"/>
              </a:spcAft>
            </a:pPr>
            <a:r>
              <a:rPr lang="en-US" sz="1400" dirty="0">
                <a:solidFill>
                  <a:schemeClr val="bg1"/>
                </a:solidFill>
                <a:latin typeface="Calibri" panose="020F0502020204030204"/>
                <a:ea typeface="+mn-ea"/>
                <a:cs typeface="+mn-cs"/>
              </a:rPr>
              <a:t>Third Party</a:t>
            </a:r>
          </a:p>
          <a:p>
            <a:pPr algn="ctr" defTabSz="914126" fontAlgn="auto">
              <a:spcBef>
                <a:spcPts val="0"/>
              </a:spcBef>
              <a:spcAft>
                <a:spcPts val="0"/>
              </a:spcAft>
            </a:pPr>
            <a:r>
              <a:rPr lang="en-US" sz="1400" dirty="0">
                <a:solidFill>
                  <a:schemeClr val="bg1"/>
                </a:solidFill>
                <a:latin typeface="Calibri" panose="020F0502020204030204"/>
                <a:ea typeface="+mn-ea"/>
                <a:cs typeface="+mn-cs"/>
              </a:rPr>
              <a:t>Platforms</a:t>
            </a:r>
          </a:p>
        </p:txBody>
      </p:sp>
      <p:grpSp>
        <p:nvGrpSpPr>
          <p:cNvPr id="56" name="Group 55">
            <a:extLst>
              <a:ext uri="{FF2B5EF4-FFF2-40B4-BE49-F238E27FC236}">
                <a16:creationId xmlns:a16="http://schemas.microsoft.com/office/drawing/2014/main" id="{F741E9C3-6526-4789-92B2-55ABA3B5301A}"/>
              </a:ext>
            </a:extLst>
          </p:cNvPr>
          <p:cNvGrpSpPr/>
          <p:nvPr/>
        </p:nvGrpSpPr>
        <p:grpSpPr>
          <a:xfrm>
            <a:off x="8011781" y="431778"/>
            <a:ext cx="3817959" cy="2989347"/>
            <a:chOff x="8013868" y="499821"/>
            <a:chExt cx="3818954" cy="2990126"/>
          </a:xfrm>
        </p:grpSpPr>
        <p:sp>
          <p:nvSpPr>
            <p:cNvPr id="57" name="Flowchart: Direct Access Storage 56">
              <a:extLst>
                <a:ext uri="{FF2B5EF4-FFF2-40B4-BE49-F238E27FC236}">
                  <a16:creationId xmlns:a16="http://schemas.microsoft.com/office/drawing/2014/main" id="{BFE06E51-9CA5-4DF7-B26B-63865E438C66}"/>
                </a:ext>
              </a:extLst>
            </p:cNvPr>
            <p:cNvSpPr/>
            <p:nvPr/>
          </p:nvSpPr>
          <p:spPr>
            <a:xfrm>
              <a:off x="8506319" y="1256649"/>
              <a:ext cx="1099295" cy="1581715"/>
            </a:xfrm>
            <a:prstGeom prst="flowChartMagneticDrum">
              <a:avLst/>
            </a:prstGeom>
            <a:solidFill>
              <a:srgbClr val="5B9BD5">
                <a:alpha val="25882"/>
              </a:srgbClr>
            </a:solidFill>
            <a:ln>
              <a:solidFill>
                <a:schemeClr val="accent1">
                  <a:shade val="50000"/>
                  <a:alpha val="42000"/>
                </a:schemeClr>
              </a:solidFill>
              <a:prstDash val="dash"/>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endParaRPr lang="en-US" sz="1799">
                <a:solidFill>
                  <a:schemeClr val="bg1"/>
                </a:solidFill>
                <a:latin typeface="Calibri" panose="020F0502020204030204"/>
              </a:endParaRPr>
            </a:p>
          </p:txBody>
        </p:sp>
        <p:grpSp>
          <p:nvGrpSpPr>
            <p:cNvPr id="58" name="Group 57">
              <a:extLst>
                <a:ext uri="{FF2B5EF4-FFF2-40B4-BE49-F238E27FC236}">
                  <a16:creationId xmlns:a16="http://schemas.microsoft.com/office/drawing/2014/main" id="{A816938D-E500-4BDC-B01B-E3CB50CC49CB}"/>
                </a:ext>
              </a:extLst>
            </p:cNvPr>
            <p:cNvGrpSpPr/>
            <p:nvPr/>
          </p:nvGrpSpPr>
          <p:grpSpPr>
            <a:xfrm>
              <a:off x="8013868" y="499821"/>
              <a:ext cx="3818954" cy="2990126"/>
              <a:chOff x="8213502" y="1266325"/>
              <a:chExt cx="3818954" cy="2990126"/>
            </a:xfrm>
          </p:grpSpPr>
          <p:grpSp>
            <p:nvGrpSpPr>
              <p:cNvPr id="59" name="Group 58">
                <a:extLst>
                  <a:ext uri="{FF2B5EF4-FFF2-40B4-BE49-F238E27FC236}">
                    <a16:creationId xmlns:a16="http://schemas.microsoft.com/office/drawing/2014/main" id="{B54EEADA-8741-461E-BA03-5EB65325C0F4}"/>
                  </a:ext>
                </a:extLst>
              </p:cNvPr>
              <p:cNvGrpSpPr/>
              <p:nvPr/>
            </p:nvGrpSpPr>
            <p:grpSpPr>
              <a:xfrm>
                <a:off x="8213502" y="1266325"/>
                <a:ext cx="3818954" cy="2676962"/>
                <a:chOff x="8213502" y="1266325"/>
                <a:chExt cx="3818954" cy="2676962"/>
              </a:xfrm>
            </p:grpSpPr>
            <p:grpSp>
              <p:nvGrpSpPr>
                <p:cNvPr id="62" name="Group 61">
                  <a:extLst>
                    <a:ext uri="{FF2B5EF4-FFF2-40B4-BE49-F238E27FC236}">
                      <a16:creationId xmlns:a16="http://schemas.microsoft.com/office/drawing/2014/main" id="{5BB1D8DA-60A1-4C18-87C5-434C81E7EFE5}"/>
                    </a:ext>
                  </a:extLst>
                </p:cNvPr>
                <p:cNvGrpSpPr/>
                <p:nvPr/>
              </p:nvGrpSpPr>
              <p:grpSpPr>
                <a:xfrm>
                  <a:off x="8213502" y="1266325"/>
                  <a:ext cx="3818954" cy="2676962"/>
                  <a:chOff x="8213502" y="1266325"/>
                  <a:chExt cx="3818954" cy="2676962"/>
                </a:xfrm>
              </p:grpSpPr>
              <p:grpSp>
                <p:nvGrpSpPr>
                  <p:cNvPr id="64" name="Group 63">
                    <a:extLst>
                      <a:ext uri="{FF2B5EF4-FFF2-40B4-BE49-F238E27FC236}">
                        <a16:creationId xmlns:a16="http://schemas.microsoft.com/office/drawing/2014/main" id="{7C009A34-6DCB-4FB3-A6B3-8D5A472F95D5}"/>
                      </a:ext>
                    </a:extLst>
                  </p:cNvPr>
                  <p:cNvGrpSpPr/>
                  <p:nvPr/>
                </p:nvGrpSpPr>
                <p:grpSpPr>
                  <a:xfrm>
                    <a:off x="8213502" y="1528897"/>
                    <a:ext cx="3818954" cy="2414390"/>
                    <a:chOff x="8213502" y="1528897"/>
                    <a:chExt cx="3818954" cy="2414390"/>
                  </a:xfrm>
                </p:grpSpPr>
                <p:grpSp>
                  <p:nvGrpSpPr>
                    <p:cNvPr id="66" name="Group 65">
                      <a:extLst>
                        <a:ext uri="{FF2B5EF4-FFF2-40B4-BE49-F238E27FC236}">
                          <a16:creationId xmlns:a16="http://schemas.microsoft.com/office/drawing/2014/main" id="{97DA1EFC-E94D-40F7-A891-0C995037D806}"/>
                        </a:ext>
                      </a:extLst>
                    </p:cNvPr>
                    <p:cNvGrpSpPr/>
                    <p:nvPr/>
                  </p:nvGrpSpPr>
                  <p:grpSpPr>
                    <a:xfrm>
                      <a:off x="8213502" y="1528897"/>
                      <a:ext cx="3818954" cy="2414390"/>
                      <a:chOff x="7759216" y="1501246"/>
                      <a:chExt cx="3818954" cy="2414390"/>
                    </a:xfrm>
                  </p:grpSpPr>
                  <p:grpSp>
                    <p:nvGrpSpPr>
                      <p:cNvPr id="68" name="Group 67">
                        <a:extLst>
                          <a:ext uri="{FF2B5EF4-FFF2-40B4-BE49-F238E27FC236}">
                            <a16:creationId xmlns:a16="http://schemas.microsoft.com/office/drawing/2014/main" id="{36D5C5C9-E5AD-43CC-BB93-A371FF283650}"/>
                          </a:ext>
                        </a:extLst>
                      </p:cNvPr>
                      <p:cNvGrpSpPr/>
                      <p:nvPr/>
                    </p:nvGrpSpPr>
                    <p:grpSpPr>
                      <a:xfrm>
                        <a:off x="9664177" y="1501246"/>
                        <a:ext cx="1913993" cy="2414390"/>
                        <a:chOff x="9664177" y="1501246"/>
                        <a:chExt cx="1913993" cy="2414390"/>
                      </a:xfrm>
                    </p:grpSpPr>
                    <p:sp>
                      <p:nvSpPr>
                        <p:cNvPr id="80" name="TextBox 79">
                          <a:extLst>
                            <a:ext uri="{FF2B5EF4-FFF2-40B4-BE49-F238E27FC236}">
                              <a16:creationId xmlns:a16="http://schemas.microsoft.com/office/drawing/2014/main" id="{676075CF-ABE9-4ECB-B456-79FB44665AC2}"/>
                            </a:ext>
                          </a:extLst>
                        </p:cNvPr>
                        <p:cNvSpPr txBox="1"/>
                        <p:nvPr/>
                      </p:nvSpPr>
                      <p:spPr>
                        <a:xfrm>
                          <a:off x="10015300" y="1501246"/>
                          <a:ext cx="1367600" cy="307777"/>
                        </a:xfrm>
                        <a:prstGeom prst="rect">
                          <a:avLst/>
                        </a:prstGeom>
                        <a:noFill/>
                        <a:ln>
                          <a:noFill/>
                        </a:ln>
                      </p:spPr>
                      <p:txBody>
                        <a:bodyPr wrap="square" rtlCol="0">
                          <a:spAutoFit/>
                        </a:bodyPr>
                        <a:lstStyle/>
                        <a:p>
                          <a:pPr defTabSz="914126" fontAlgn="auto">
                            <a:spcBef>
                              <a:spcPts val="0"/>
                            </a:spcBef>
                            <a:spcAft>
                              <a:spcPts val="0"/>
                            </a:spcAft>
                          </a:pPr>
                          <a:r>
                            <a:rPr lang="en-US" sz="1400" dirty="0">
                              <a:solidFill>
                                <a:schemeClr val="bg1"/>
                              </a:solidFill>
                              <a:latin typeface="Calibri" panose="020F0502020204030204"/>
                              <a:ea typeface="+mn-ea"/>
                              <a:cs typeface="+mn-cs"/>
                            </a:rPr>
                            <a:t>Cognitive APIs</a:t>
                          </a:r>
                        </a:p>
                      </p:txBody>
                    </p:sp>
                    <p:sp>
                      <p:nvSpPr>
                        <p:cNvPr id="81" name="Rectangle 80">
                          <a:extLst>
                            <a:ext uri="{FF2B5EF4-FFF2-40B4-BE49-F238E27FC236}">
                              <a16:creationId xmlns:a16="http://schemas.microsoft.com/office/drawing/2014/main" id="{1F25ADED-8FE3-41CD-AAE2-5D4347D5C9B5}"/>
                            </a:ext>
                          </a:extLst>
                        </p:cNvPr>
                        <p:cNvSpPr/>
                        <p:nvPr/>
                      </p:nvSpPr>
                      <p:spPr>
                        <a:xfrm>
                          <a:off x="9664177" y="2046398"/>
                          <a:ext cx="1913993" cy="1869238"/>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endParaRPr lang="en-US" sz="1799">
                            <a:solidFill>
                              <a:schemeClr val="bg1"/>
                            </a:solidFill>
                            <a:latin typeface="Calibri" panose="020F0502020204030204"/>
                          </a:endParaRPr>
                        </a:p>
                      </p:txBody>
                    </p:sp>
                    <p:sp>
                      <p:nvSpPr>
                        <p:cNvPr id="82" name="TextBox 81">
                          <a:extLst>
                            <a:ext uri="{FF2B5EF4-FFF2-40B4-BE49-F238E27FC236}">
                              <a16:creationId xmlns:a16="http://schemas.microsoft.com/office/drawing/2014/main" id="{E37C738F-5A19-4E0B-B9E7-E44C46129FDE}"/>
                            </a:ext>
                          </a:extLst>
                        </p:cNvPr>
                        <p:cNvSpPr txBox="1"/>
                        <p:nvPr/>
                      </p:nvSpPr>
                      <p:spPr>
                        <a:xfrm>
                          <a:off x="9865087" y="2622785"/>
                          <a:ext cx="1408544" cy="261610"/>
                        </a:xfrm>
                        <a:prstGeom prst="rect">
                          <a:avLst/>
                        </a:prstGeom>
                        <a:solidFill>
                          <a:schemeClr val="accent1"/>
                        </a:solidFill>
                      </p:spPr>
                      <p:txBody>
                        <a:bodyPr wrap="square" rtlCol="0">
                          <a:spAutoFit/>
                        </a:bodyPr>
                        <a:lstStyle/>
                        <a:p>
                          <a:pPr algn="ctr" defTabSz="914126" fontAlgn="auto">
                            <a:spcBef>
                              <a:spcPts val="0"/>
                            </a:spcBef>
                            <a:spcAft>
                              <a:spcPts val="0"/>
                            </a:spcAft>
                          </a:pPr>
                          <a:r>
                            <a:rPr lang="en-US" sz="1100" dirty="0">
                              <a:solidFill>
                                <a:schemeClr val="bg1"/>
                              </a:solidFill>
                              <a:latin typeface="Calibri" panose="020F0502020204030204"/>
                              <a:ea typeface="+mn-ea"/>
                              <a:cs typeface="+mn-cs"/>
                            </a:rPr>
                            <a:t>Conversation API</a:t>
                          </a:r>
                        </a:p>
                      </p:txBody>
                    </p:sp>
                    <p:sp>
                      <p:nvSpPr>
                        <p:cNvPr id="83" name="TextBox 82">
                          <a:extLst>
                            <a:ext uri="{FF2B5EF4-FFF2-40B4-BE49-F238E27FC236}">
                              <a16:creationId xmlns:a16="http://schemas.microsoft.com/office/drawing/2014/main" id="{3309BE13-5DD7-4072-88EF-A77E3E2E74D5}"/>
                            </a:ext>
                          </a:extLst>
                        </p:cNvPr>
                        <p:cNvSpPr txBox="1"/>
                        <p:nvPr/>
                      </p:nvSpPr>
                      <p:spPr>
                        <a:xfrm>
                          <a:off x="9883473" y="3390803"/>
                          <a:ext cx="1418532" cy="261610"/>
                        </a:xfrm>
                        <a:prstGeom prst="rect">
                          <a:avLst/>
                        </a:prstGeom>
                        <a:solidFill>
                          <a:schemeClr val="accent1"/>
                        </a:solidFill>
                      </p:spPr>
                      <p:txBody>
                        <a:bodyPr wrap="square" rtlCol="0">
                          <a:spAutoFit/>
                        </a:bodyPr>
                        <a:lstStyle/>
                        <a:p>
                          <a:pPr algn="ctr" defTabSz="914126" fontAlgn="auto">
                            <a:spcBef>
                              <a:spcPts val="0"/>
                            </a:spcBef>
                            <a:spcAft>
                              <a:spcPts val="0"/>
                            </a:spcAft>
                          </a:pPr>
                          <a:r>
                            <a:rPr lang="en-US" sz="1100" dirty="0">
                              <a:solidFill>
                                <a:schemeClr val="bg1"/>
                              </a:solidFill>
                              <a:latin typeface="Calibri" panose="020F0502020204030204"/>
                              <a:ea typeface="+mn-ea"/>
                              <a:cs typeface="+mn-cs"/>
                            </a:rPr>
                            <a:t>Discovery Service</a:t>
                          </a:r>
                        </a:p>
                      </p:txBody>
                    </p:sp>
                    <p:sp>
                      <p:nvSpPr>
                        <p:cNvPr id="84" name="TextBox 83">
                          <a:extLst>
                            <a:ext uri="{FF2B5EF4-FFF2-40B4-BE49-F238E27FC236}">
                              <a16:creationId xmlns:a16="http://schemas.microsoft.com/office/drawing/2014/main" id="{3A4E390D-EF9E-4A55-A2B7-82EA4E6CE7FA}"/>
                            </a:ext>
                          </a:extLst>
                        </p:cNvPr>
                        <p:cNvSpPr txBox="1"/>
                        <p:nvPr/>
                      </p:nvSpPr>
                      <p:spPr>
                        <a:xfrm>
                          <a:off x="9883474" y="3006794"/>
                          <a:ext cx="1384700" cy="261610"/>
                        </a:xfrm>
                        <a:prstGeom prst="rect">
                          <a:avLst/>
                        </a:prstGeom>
                        <a:solidFill>
                          <a:schemeClr val="accent1"/>
                        </a:solidFill>
                      </p:spPr>
                      <p:txBody>
                        <a:bodyPr wrap="square" rtlCol="0">
                          <a:spAutoFit/>
                        </a:bodyPr>
                        <a:lstStyle/>
                        <a:p>
                          <a:pPr algn="ctr" defTabSz="914126" fontAlgn="auto">
                            <a:spcBef>
                              <a:spcPts val="0"/>
                            </a:spcBef>
                            <a:spcAft>
                              <a:spcPts val="0"/>
                            </a:spcAft>
                          </a:pPr>
                          <a:r>
                            <a:rPr lang="en-US" sz="1100" dirty="0">
                              <a:solidFill>
                                <a:schemeClr val="bg1"/>
                              </a:solidFill>
                              <a:latin typeface="Calibri" panose="020F0502020204030204"/>
                              <a:ea typeface="+mn-ea"/>
                              <a:cs typeface="+mn-cs"/>
                            </a:rPr>
                            <a:t>NLU API</a:t>
                          </a:r>
                        </a:p>
                      </p:txBody>
                    </p:sp>
                    <p:sp>
                      <p:nvSpPr>
                        <p:cNvPr id="85" name="TextBox 84">
                          <a:extLst>
                            <a:ext uri="{FF2B5EF4-FFF2-40B4-BE49-F238E27FC236}">
                              <a16:creationId xmlns:a16="http://schemas.microsoft.com/office/drawing/2014/main" id="{481F9A49-6422-4606-888B-5FBDEB454D21}"/>
                            </a:ext>
                          </a:extLst>
                        </p:cNvPr>
                        <p:cNvSpPr txBox="1"/>
                        <p:nvPr/>
                      </p:nvSpPr>
                      <p:spPr>
                        <a:xfrm>
                          <a:off x="9868428" y="2238775"/>
                          <a:ext cx="1399746" cy="261610"/>
                        </a:xfrm>
                        <a:prstGeom prst="rect">
                          <a:avLst/>
                        </a:prstGeom>
                        <a:solidFill>
                          <a:schemeClr val="accent1"/>
                        </a:solidFill>
                      </p:spPr>
                      <p:txBody>
                        <a:bodyPr wrap="square" rtlCol="0">
                          <a:spAutoFit/>
                        </a:bodyPr>
                        <a:lstStyle/>
                        <a:p>
                          <a:pPr algn="ctr" defTabSz="914126" fontAlgn="auto">
                            <a:spcBef>
                              <a:spcPts val="0"/>
                            </a:spcBef>
                            <a:spcAft>
                              <a:spcPts val="0"/>
                            </a:spcAft>
                          </a:pPr>
                          <a:r>
                            <a:rPr lang="en-US" sz="1100" dirty="0">
                              <a:solidFill>
                                <a:schemeClr val="bg1"/>
                              </a:solidFill>
                              <a:latin typeface="Calibri" panose="020F0502020204030204"/>
                              <a:ea typeface="+mn-ea"/>
                              <a:cs typeface="+mn-cs"/>
                            </a:rPr>
                            <a:t>Speech API</a:t>
                          </a:r>
                        </a:p>
                      </p:txBody>
                    </p:sp>
                  </p:grpSp>
                  <p:grpSp>
                    <p:nvGrpSpPr>
                      <p:cNvPr id="69" name="Group 68">
                        <a:extLst>
                          <a:ext uri="{FF2B5EF4-FFF2-40B4-BE49-F238E27FC236}">
                            <a16:creationId xmlns:a16="http://schemas.microsoft.com/office/drawing/2014/main" id="{D4CFB80C-E468-4602-8BEC-DDD2DCC0E81F}"/>
                          </a:ext>
                        </a:extLst>
                      </p:cNvPr>
                      <p:cNvGrpSpPr/>
                      <p:nvPr/>
                    </p:nvGrpSpPr>
                    <p:grpSpPr>
                      <a:xfrm>
                        <a:off x="7759216" y="1998957"/>
                        <a:ext cx="2076331" cy="1452851"/>
                        <a:chOff x="7759216" y="1998957"/>
                        <a:chExt cx="2076331" cy="1452851"/>
                      </a:xfrm>
                    </p:grpSpPr>
                    <p:sp>
                      <p:nvSpPr>
                        <p:cNvPr id="70" name="TextBox 69">
                          <a:extLst>
                            <a:ext uri="{FF2B5EF4-FFF2-40B4-BE49-F238E27FC236}">
                              <a16:creationId xmlns:a16="http://schemas.microsoft.com/office/drawing/2014/main" id="{EAE26DB2-2AC4-4147-B698-59825F12C0F6}"/>
                            </a:ext>
                          </a:extLst>
                        </p:cNvPr>
                        <p:cNvSpPr txBox="1"/>
                        <p:nvPr/>
                      </p:nvSpPr>
                      <p:spPr>
                        <a:xfrm>
                          <a:off x="7958786" y="3180850"/>
                          <a:ext cx="1476180" cy="246221"/>
                        </a:xfrm>
                        <a:prstGeom prst="rect">
                          <a:avLst/>
                        </a:prstGeom>
                        <a:noFill/>
                      </p:spPr>
                      <p:txBody>
                        <a:bodyPr wrap="square" rtlCol="0">
                          <a:spAutoFit/>
                        </a:bodyPr>
                        <a:lstStyle/>
                        <a:p>
                          <a:pPr defTabSz="914126" fontAlgn="auto">
                            <a:spcBef>
                              <a:spcPts val="0"/>
                            </a:spcBef>
                            <a:spcAft>
                              <a:spcPts val="0"/>
                            </a:spcAft>
                          </a:pPr>
                          <a:r>
                            <a:rPr lang="en-US" sz="1000" dirty="0">
                              <a:solidFill>
                                <a:schemeClr val="bg1"/>
                              </a:solidFill>
                              <a:latin typeface="Calibri" panose="020F0502020204030204"/>
                              <a:ea typeface="+mn-ea"/>
                              <a:cs typeface="+mn-cs"/>
                            </a:rPr>
                            <a:t>FAQ/document search</a:t>
                          </a:r>
                        </a:p>
                      </p:txBody>
                    </p:sp>
                    <p:sp>
                      <p:nvSpPr>
                        <p:cNvPr id="71" name="TextBox 70">
                          <a:extLst>
                            <a:ext uri="{FF2B5EF4-FFF2-40B4-BE49-F238E27FC236}">
                              <a16:creationId xmlns:a16="http://schemas.microsoft.com/office/drawing/2014/main" id="{8CEDEF15-D79E-476A-9E8C-B983424C4293}"/>
                            </a:ext>
                          </a:extLst>
                        </p:cNvPr>
                        <p:cNvSpPr txBox="1"/>
                        <p:nvPr/>
                      </p:nvSpPr>
                      <p:spPr>
                        <a:xfrm>
                          <a:off x="7950193" y="2606398"/>
                          <a:ext cx="1500798" cy="246221"/>
                        </a:xfrm>
                        <a:prstGeom prst="rect">
                          <a:avLst/>
                        </a:prstGeom>
                        <a:noFill/>
                      </p:spPr>
                      <p:txBody>
                        <a:bodyPr wrap="square" rtlCol="0">
                          <a:spAutoFit/>
                        </a:bodyPr>
                        <a:lstStyle/>
                        <a:p>
                          <a:pPr defTabSz="914126" fontAlgn="auto">
                            <a:spcBef>
                              <a:spcPts val="0"/>
                            </a:spcBef>
                            <a:spcAft>
                              <a:spcPts val="0"/>
                            </a:spcAft>
                          </a:pPr>
                          <a:r>
                            <a:rPr lang="en-US" sz="1000" dirty="0">
                              <a:solidFill>
                                <a:schemeClr val="bg1"/>
                              </a:solidFill>
                              <a:latin typeface="Calibri" panose="020F0502020204030204"/>
                              <a:ea typeface="+mn-ea"/>
                              <a:cs typeface="+mn-cs"/>
                            </a:rPr>
                            <a:t>Email &amp; responses</a:t>
                          </a:r>
                        </a:p>
                      </p:txBody>
                    </p:sp>
                    <p:sp>
                      <p:nvSpPr>
                        <p:cNvPr id="72" name="TextBox 71">
                          <a:extLst>
                            <a:ext uri="{FF2B5EF4-FFF2-40B4-BE49-F238E27FC236}">
                              <a16:creationId xmlns:a16="http://schemas.microsoft.com/office/drawing/2014/main" id="{7F3BB8AA-7246-4A71-8420-6E3B17791F2D}"/>
                            </a:ext>
                          </a:extLst>
                        </p:cNvPr>
                        <p:cNvSpPr txBox="1"/>
                        <p:nvPr/>
                      </p:nvSpPr>
                      <p:spPr>
                        <a:xfrm>
                          <a:off x="7952895" y="2319075"/>
                          <a:ext cx="1596088" cy="246221"/>
                        </a:xfrm>
                        <a:prstGeom prst="rect">
                          <a:avLst/>
                        </a:prstGeom>
                        <a:noFill/>
                      </p:spPr>
                      <p:txBody>
                        <a:bodyPr wrap="square" rtlCol="0">
                          <a:spAutoFit/>
                        </a:bodyPr>
                        <a:lstStyle/>
                        <a:p>
                          <a:pPr defTabSz="914126" fontAlgn="auto">
                            <a:spcBef>
                              <a:spcPts val="0"/>
                            </a:spcBef>
                            <a:spcAft>
                              <a:spcPts val="0"/>
                            </a:spcAft>
                          </a:pPr>
                          <a:r>
                            <a:rPr lang="en-US" sz="1000" dirty="0">
                              <a:solidFill>
                                <a:schemeClr val="bg1"/>
                              </a:solidFill>
                              <a:latin typeface="Calibri" panose="020F0502020204030204"/>
                              <a:ea typeface="+mn-ea"/>
                              <a:cs typeface="+mn-cs"/>
                            </a:rPr>
                            <a:t>Intents/dialogs/entity</a:t>
                          </a:r>
                        </a:p>
                      </p:txBody>
                    </p:sp>
                    <p:sp>
                      <p:nvSpPr>
                        <p:cNvPr id="73" name="TextBox 72">
                          <a:extLst>
                            <a:ext uri="{FF2B5EF4-FFF2-40B4-BE49-F238E27FC236}">
                              <a16:creationId xmlns:a16="http://schemas.microsoft.com/office/drawing/2014/main" id="{B7E7B06B-056A-4099-8EDE-CCB2A391336C}"/>
                            </a:ext>
                          </a:extLst>
                        </p:cNvPr>
                        <p:cNvSpPr txBox="1"/>
                        <p:nvPr/>
                      </p:nvSpPr>
                      <p:spPr>
                        <a:xfrm>
                          <a:off x="7953378" y="2915628"/>
                          <a:ext cx="1220922" cy="246221"/>
                        </a:xfrm>
                        <a:prstGeom prst="rect">
                          <a:avLst/>
                        </a:prstGeom>
                        <a:noFill/>
                      </p:spPr>
                      <p:txBody>
                        <a:bodyPr wrap="square" rtlCol="0">
                          <a:spAutoFit/>
                        </a:bodyPr>
                        <a:lstStyle/>
                        <a:p>
                          <a:pPr defTabSz="914126" fontAlgn="auto">
                            <a:spcBef>
                              <a:spcPts val="0"/>
                            </a:spcBef>
                            <a:spcAft>
                              <a:spcPts val="0"/>
                            </a:spcAft>
                          </a:pPr>
                          <a:r>
                            <a:rPr lang="en-US" sz="1000" dirty="0">
                              <a:solidFill>
                                <a:schemeClr val="bg1"/>
                              </a:solidFill>
                              <a:latin typeface="Calibri" panose="020F0502020204030204"/>
                              <a:ea typeface="+mn-ea"/>
                              <a:cs typeface="+mn-cs"/>
                            </a:rPr>
                            <a:t>Chat &amp; responses</a:t>
                          </a:r>
                        </a:p>
                      </p:txBody>
                    </p:sp>
                    <p:cxnSp>
                      <p:nvCxnSpPr>
                        <p:cNvPr id="74" name="Straight Arrow Connector 73">
                          <a:extLst>
                            <a:ext uri="{FF2B5EF4-FFF2-40B4-BE49-F238E27FC236}">
                              <a16:creationId xmlns:a16="http://schemas.microsoft.com/office/drawing/2014/main" id="{887F5DDE-8804-4509-AC9E-A893C57322E5}"/>
                            </a:ext>
                          </a:extLst>
                        </p:cNvPr>
                        <p:cNvCxnSpPr>
                          <a:cxnSpLocks/>
                        </p:cNvCxnSpPr>
                        <p:nvPr/>
                      </p:nvCxnSpPr>
                      <p:spPr>
                        <a:xfrm>
                          <a:off x="7759216" y="3451808"/>
                          <a:ext cx="18968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6F615A5-AE78-40D0-96AC-DD604F8654BA}"/>
                            </a:ext>
                          </a:extLst>
                        </p:cNvPr>
                        <p:cNvCxnSpPr>
                          <a:cxnSpLocks/>
                        </p:cNvCxnSpPr>
                        <p:nvPr/>
                      </p:nvCxnSpPr>
                      <p:spPr>
                        <a:xfrm>
                          <a:off x="7759216" y="3155295"/>
                          <a:ext cx="19159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93ED1B0-FB1D-459B-BC8E-949AE2826CEA}"/>
                            </a:ext>
                          </a:extLst>
                        </p:cNvPr>
                        <p:cNvCxnSpPr>
                          <a:cxnSpLocks/>
                        </p:cNvCxnSpPr>
                        <p:nvPr/>
                      </p:nvCxnSpPr>
                      <p:spPr>
                        <a:xfrm>
                          <a:off x="7759216" y="2558769"/>
                          <a:ext cx="1915916" cy="43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BA5C57A-E2A7-4F6E-AAD3-5C021EEFE693}"/>
                            </a:ext>
                          </a:extLst>
                        </p:cNvPr>
                        <p:cNvCxnSpPr>
                          <a:cxnSpLocks/>
                        </p:cNvCxnSpPr>
                        <p:nvPr/>
                      </p:nvCxnSpPr>
                      <p:spPr>
                        <a:xfrm flipV="1">
                          <a:off x="7759216" y="2876170"/>
                          <a:ext cx="1896866" cy="82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E58A376-BCAB-4C21-849D-F70F9BD7A5F5}"/>
                            </a:ext>
                          </a:extLst>
                        </p:cNvPr>
                        <p:cNvSpPr txBox="1"/>
                        <p:nvPr/>
                      </p:nvSpPr>
                      <p:spPr>
                        <a:xfrm>
                          <a:off x="7952894" y="1998957"/>
                          <a:ext cx="1882653" cy="246221"/>
                        </a:xfrm>
                        <a:prstGeom prst="rect">
                          <a:avLst/>
                        </a:prstGeom>
                        <a:noFill/>
                      </p:spPr>
                      <p:txBody>
                        <a:bodyPr wrap="square" rtlCol="0">
                          <a:spAutoFit/>
                        </a:bodyPr>
                        <a:lstStyle/>
                        <a:p>
                          <a:pPr defTabSz="914126" fontAlgn="auto">
                            <a:spcBef>
                              <a:spcPts val="0"/>
                            </a:spcBef>
                            <a:spcAft>
                              <a:spcPts val="0"/>
                            </a:spcAft>
                          </a:pPr>
                          <a:r>
                            <a:rPr lang="en-US" sz="1000" dirty="0">
                              <a:solidFill>
                                <a:schemeClr val="bg1"/>
                              </a:solidFill>
                              <a:latin typeface="Calibri" panose="020F0502020204030204"/>
                              <a:ea typeface="+mn-ea"/>
                              <a:cs typeface="+mn-cs"/>
                            </a:rPr>
                            <a:t>Speech to text/text to speech</a:t>
                          </a:r>
                        </a:p>
                      </p:txBody>
                    </p:sp>
                    <p:cxnSp>
                      <p:nvCxnSpPr>
                        <p:cNvPr id="79" name="Straight Arrow Connector 78">
                          <a:extLst>
                            <a:ext uri="{FF2B5EF4-FFF2-40B4-BE49-F238E27FC236}">
                              <a16:creationId xmlns:a16="http://schemas.microsoft.com/office/drawing/2014/main" id="{60F01F13-0FBD-4FD0-BF88-15520C128062}"/>
                            </a:ext>
                          </a:extLst>
                        </p:cNvPr>
                        <p:cNvCxnSpPr>
                          <a:cxnSpLocks/>
                        </p:cNvCxnSpPr>
                        <p:nvPr/>
                      </p:nvCxnSpPr>
                      <p:spPr>
                        <a:xfrm>
                          <a:off x="7759216" y="2258861"/>
                          <a:ext cx="1896865" cy="83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67" name="TextBox 66">
                      <a:extLst>
                        <a:ext uri="{FF2B5EF4-FFF2-40B4-BE49-F238E27FC236}">
                          <a16:creationId xmlns:a16="http://schemas.microsoft.com/office/drawing/2014/main" id="{5F737B90-B381-43ED-A7D2-5EA18BF9A576}"/>
                        </a:ext>
                      </a:extLst>
                    </p:cNvPr>
                    <p:cNvSpPr txBox="1"/>
                    <p:nvPr/>
                  </p:nvSpPr>
                  <p:spPr>
                    <a:xfrm>
                      <a:off x="8717055" y="1716220"/>
                      <a:ext cx="1219521" cy="261610"/>
                    </a:xfrm>
                    <a:prstGeom prst="rect">
                      <a:avLst/>
                    </a:prstGeom>
                    <a:noFill/>
                  </p:spPr>
                  <p:txBody>
                    <a:bodyPr wrap="square" rtlCol="0">
                      <a:spAutoFit/>
                    </a:bodyPr>
                    <a:lstStyle/>
                    <a:p>
                      <a:pPr defTabSz="914126" fontAlgn="auto">
                        <a:spcBef>
                          <a:spcPts val="0"/>
                        </a:spcBef>
                        <a:spcAft>
                          <a:spcPts val="0"/>
                        </a:spcAft>
                      </a:pPr>
                      <a:r>
                        <a:rPr lang="en-US" sz="1100" dirty="0">
                          <a:solidFill>
                            <a:schemeClr val="bg1"/>
                          </a:solidFill>
                          <a:latin typeface="Calibri" panose="020F0502020204030204"/>
                          <a:ea typeface="+mn-ea"/>
                          <a:cs typeface="+mn-cs"/>
                        </a:rPr>
                        <a:t>PII Data Masked</a:t>
                      </a:r>
                    </a:p>
                  </p:txBody>
                </p:sp>
              </p:grpSp>
              <p:pic>
                <p:nvPicPr>
                  <p:cNvPr id="65" name="Picture 64">
                    <a:extLst>
                      <a:ext uri="{FF2B5EF4-FFF2-40B4-BE49-F238E27FC236}">
                        <a16:creationId xmlns:a16="http://schemas.microsoft.com/office/drawing/2014/main" id="{8B7D2190-EBAB-49AD-A20D-D08D897F331F}"/>
                      </a:ext>
                    </a:extLst>
                  </p:cNvPr>
                  <p:cNvPicPr>
                    <a:picLocks noChangeAspect="1"/>
                  </p:cNvPicPr>
                  <p:nvPr/>
                </p:nvPicPr>
                <p:blipFill>
                  <a:blip r:embed="rId7"/>
                  <a:stretch>
                    <a:fillRect/>
                  </a:stretch>
                </p:blipFill>
                <p:spPr>
                  <a:xfrm>
                    <a:off x="8772177" y="1266325"/>
                    <a:ext cx="990600" cy="495300"/>
                  </a:xfrm>
                  <a:prstGeom prst="rect">
                    <a:avLst/>
                  </a:prstGeom>
                </p:spPr>
              </p:pic>
            </p:grpSp>
            <p:pic>
              <p:nvPicPr>
                <p:cNvPr id="63" name="Picture 62">
                  <a:extLst>
                    <a:ext uri="{FF2B5EF4-FFF2-40B4-BE49-F238E27FC236}">
                      <a16:creationId xmlns:a16="http://schemas.microsoft.com/office/drawing/2014/main" id="{45D37CFF-959E-45FD-835C-A00376DA4A2C}"/>
                    </a:ext>
                  </a:extLst>
                </p:cNvPr>
                <p:cNvPicPr>
                  <a:picLocks noChangeAspect="1"/>
                </p:cNvPicPr>
                <p:nvPr/>
              </p:nvPicPr>
              <p:blipFill>
                <a:blip r:embed="rId8"/>
                <a:stretch>
                  <a:fillRect/>
                </a:stretch>
              </p:blipFill>
              <p:spPr>
                <a:xfrm>
                  <a:off x="9820677" y="1357525"/>
                  <a:ext cx="351577" cy="374868"/>
                </a:xfrm>
                <a:prstGeom prst="rect">
                  <a:avLst/>
                </a:prstGeom>
              </p:spPr>
            </p:pic>
          </p:grpSp>
          <p:pic>
            <p:nvPicPr>
              <p:cNvPr id="60" name="Picture 59">
                <a:extLst>
                  <a:ext uri="{FF2B5EF4-FFF2-40B4-BE49-F238E27FC236}">
                    <a16:creationId xmlns:a16="http://schemas.microsoft.com/office/drawing/2014/main" id="{8AA4945E-48B7-45E7-B70E-6484EE6C23B7}"/>
                  </a:ext>
                </a:extLst>
              </p:cNvPr>
              <p:cNvPicPr>
                <a:picLocks noChangeAspect="1"/>
              </p:cNvPicPr>
              <p:nvPr/>
            </p:nvPicPr>
            <p:blipFill>
              <a:blip r:embed="rId9"/>
              <a:stretch>
                <a:fillRect/>
              </a:stretch>
            </p:blipFill>
            <p:spPr>
              <a:xfrm>
                <a:off x="11504899" y="3739422"/>
                <a:ext cx="496097" cy="517029"/>
              </a:xfrm>
              <a:prstGeom prst="rect">
                <a:avLst/>
              </a:prstGeom>
            </p:spPr>
          </p:pic>
          <p:sp>
            <p:nvSpPr>
              <p:cNvPr id="61" name="TextBox 60">
                <a:extLst>
                  <a:ext uri="{FF2B5EF4-FFF2-40B4-BE49-F238E27FC236}">
                    <a16:creationId xmlns:a16="http://schemas.microsoft.com/office/drawing/2014/main" id="{7266663D-4B35-4833-9172-A978C7488C45}"/>
                  </a:ext>
                </a:extLst>
              </p:cNvPr>
              <p:cNvSpPr txBox="1"/>
              <p:nvPr/>
            </p:nvSpPr>
            <p:spPr>
              <a:xfrm>
                <a:off x="10267020" y="3700249"/>
                <a:ext cx="1368026" cy="261610"/>
              </a:xfrm>
              <a:prstGeom prst="rect">
                <a:avLst/>
              </a:prstGeom>
              <a:noFill/>
            </p:spPr>
            <p:txBody>
              <a:bodyPr wrap="square" rtlCol="0">
                <a:spAutoFit/>
              </a:bodyPr>
              <a:lstStyle/>
              <a:p>
                <a:pPr defTabSz="914126" fontAlgn="auto">
                  <a:spcBef>
                    <a:spcPts val="0"/>
                  </a:spcBef>
                  <a:spcAft>
                    <a:spcPts val="0"/>
                  </a:spcAft>
                </a:pPr>
                <a:r>
                  <a:rPr lang="en-US" sz="1100" dirty="0">
                    <a:solidFill>
                      <a:schemeClr val="bg1"/>
                    </a:solidFill>
                    <a:latin typeface="Calibri" panose="020F0502020204030204"/>
                    <a:ea typeface="+mn-ea"/>
                    <a:cs typeface="+mn-cs"/>
                  </a:rPr>
                  <a:t>Data NOT Persisted</a:t>
                </a:r>
              </a:p>
            </p:txBody>
          </p:sp>
        </p:grpSp>
      </p:grpSp>
      <p:pic>
        <p:nvPicPr>
          <p:cNvPr id="86" name="Picture 85">
            <a:extLst>
              <a:ext uri="{FF2B5EF4-FFF2-40B4-BE49-F238E27FC236}">
                <a16:creationId xmlns:a16="http://schemas.microsoft.com/office/drawing/2014/main" id="{37157BAA-F42A-4FED-B2F2-D9FD79C446B5}"/>
              </a:ext>
            </a:extLst>
          </p:cNvPr>
          <p:cNvPicPr>
            <a:picLocks noChangeAspect="1"/>
          </p:cNvPicPr>
          <p:nvPr/>
        </p:nvPicPr>
        <p:blipFill>
          <a:blip r:embed="rId10"/>
          <a:stretch>
            <a:fillRect/>
          </a:stretch>
        </p:blipFill>
        <p:spPr>
          <a:xfrm>
            <a:off x="6035917" y="6099618"/>
            <a:ext cx="516018" cy="541421"/>
          </a:xfrm>
          <a:prstGeom prst="rect">
            <a:avLst/>
          </a:prstGeom>
        </p:spPr>
      </p:pic>
      <p:grpSp>
        <p:nvGrpSpPr>
          <p:cNvPr id="87" name="Group 86">
            <a:extLst>
              <a:ext uri="{FF2B5EF4-FFF2-40B4-BE49-F238E27FC236}">
                <a16:creationId xmlns:a16="http://schemas.microsoft.com/office/drawing/2014/main" id="{345ED85D-ACC8-47FA-A31C-502647FD9DAE}"/>
              </a:ext>
            </a:extLst>
          </p:cNvPr>
          <p:cNvGrpSpPr/>
          <p:nvPr/>
        </p:nvGrpSpPr>
        <p:grpSpPr>
          <a:xfrm>
            <a:off x="2027479" y="1563732"/>
            <a:ext cx="3288475" cy="2234556"/>
            <a:chOff x="2127713" y="679630"/>
            <a:chExt cx="3289332" cy="2235137"/>
          </a:xfrm>
        </p:grpSpPr>
        <p:grpSp>
          <p:nvGrpSpPr>
            <p:cNvPr id="88" name="Group 87">
              <a:extLst>
                <a:ext uri="{FF2B5EF4-FFF2-40B4-BE49-F238E27FC236}">
                  <a16:creationId xmlns:a16="http://schemas.microsoft.com/office/drawing/2014/main" id="{DF56D786-8673-4239-94EF-B2EC6B64CE19}"/>
                </a:ext>
              </a:extLst>
            </p:cNvPr>
            <p:cNvGrpSpPr/>
            <p:nvPr/>
          </p:nvGrpSpPr>
          <p:grpSpPr>
            <a:xfrm>
              <a:off x="2127713" y="679630"/>
              <a:ext cx="3289332" cy="2235137"/>
              <a:chOff x="2127713" y="679630"/>
              <a:chExt cx="3289332" cy="2235137"/>
            </a:xfrm>
          </p:grpSpPr>
          <p:grpSp>
            <p:nvGrpSpPr>
              <p:cNvPr id="90" name="Group 89">
                <a:extLst>
                  <a:ext uri="{FF2B5EF4-FFF2-40B4-BE49-F238E27FC236}">
                    <a16:creationId xmlns:a16="http://schemas.microsoft.com/office/drawing/2014/main" id="{1839ADD3-B7C0-4D33-AA64-99A68FEDE2A2}"/>
                  </a:ext>
                </a:extLst>
              </p:cNvPr>
              <p:cNvGrpSpPr/>
              <p:nvPr/>
            </p:nvGrpSpPr>
            <p:grpSpPr>
              <a:xfrm>
                <a:off x="2127713" y="679630"/>
                <a:ext cx="3289332" cy="2235137"/>
                <a:chOff x="2377357" y="200103"/>
                <a:chExt cx="3289332" cy="2235137"/>
              </a:xfrm>
            </p:grpSpPr>
            <p:sp>
              <p:nvSpPr>
                <p:cNvPr id="92" name="Rectangle 91">
                  <a:extLst>
                    <a:ext uri="{FF2B5EF4-FFF2-40B4-BE49-F238E27FC236}">
                      <a16:creationId xmlns:a16="http://schemas.microsoft.com/office/drawing/2014/main" id="{25FAFD3F-6BC1-4504-A191-386AEC278F14}"/>
                    </a:ext>
                  </a:extLst>
                </p:cNvPr>
                <p:cNvSpPr/>
                <p:nvPr/>
              </p:nvSpPr>
              <p:spPr>
                <a:xfrm>
                  <a:off x="2645007" y="1602295"/>
                  <a:ext cx="1265838" cy="489896"/>
                </a:xfrm>
                <a:prstGeom prst="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200" dirty="0">
                      <a:solidFill>
                        <a:schemeClr val="bg1"/>
                      </a:solidFill>
                      <a:latin typeface="Calibri" panose="020F0502020204030204"/>
                    </a:rPr>
                    <a:t>Speech Analytics Platform</a:t>
                  </a:r>
                </a:p>
              </p:txBody>
            </p:sp>
            <p:sp>
              <p:nvSpPr>
                <p:cNvPr id="93" name="TextBox 92">
                  <a:extLst>
                    <a:ext uri="{FF2B5EF4-FFF2-40B4-BE49-F238E27FC236}">
                      <a16:creationId xmlns:a16="http://schemas.microsoft.com/office/drawing/2014/main" id="{6FABE1E7-6D9E-4686-A9F5-BF23B4BC3108}"/>
                    </a:ext>
                  </a:extLst>
                </p:cNvPr>
                <p:cNvSpPr txBox="1"/>
                <p:nvPr/>
              </p:nvSpPr>
              <p:spPr>
                <a:xfrm>
                  <a:off x="4473803" y="1388844"/>
                  <a:ext cx="905826" cy="261610"/>
                </a:xfrm>
                <a:prstGeom prst="rect">
                  <a:avLst/>
                </a:prstGeom>
                <a:noFill/>
              </p:spPr>
              <p:txBody>
                <a:bodyPr wrap="square" rtlCol="0">
                  <a:spAutoFit/>
                </a:bodyPr>
                <a:lstStyle/>
                <a:p>
                  <a:pPr algn="ctr" defTabSz="914126" fontAlgn="auto">
                    <a:spcBef>
                      <a:spcPts val="0"/>
                    </a:spcBef>
                    <a:spcAft>
                      <a:spcPts val="0"/>
                    </a:spcAft>
                  </a:pPr>
                  <a:r>
                    <a:rPr lang="en-US" sz="1100" dirty="0">
                      <a:solidFill>
                        <a:schemeClr val="bg1"/>
                      </a:solidFill>
                      <a:latin typeface="Calibri" panose="020F0502020204030204"/>
                      <a:ea typeface="+mn-ea"/>
                      <a:cs typeface="+mn-cs"/>
                    </a:rPr>
                    <a:t>Analytics</a:t>
                  </a:r>
                </a:p>
              </p:txBody>
            </p:sp>
            <p:cxnSp>
              <p:nvCxnSpPr>
                <p:cNvPr id="94" name="Straight Arrow Connector 93">
                  <a:extLst>
                    <a:ext uri="{FF2B5EF4-FFF2-40B4-BE49-F238E27FC236}">
                      <a16:creationId xmlns:a16="http://schemas.microsoft.com/office/drawing/2014/main" id="{6AA3FEA3-32FE-4A6F-9881-E7A7839BB6F1}"/>
                    </a:ext>
                  </a:extLst>
                </p:cNvPr>
                <p:cNvCxnSpPr>
                  <a:cxnSpLocks/>
                  <a:endCxn id="29" idx="2"/>
                </p:cNvCxnSpPr>
                <p:nvPr/>
              </p:nvCxnSpPr>
              <p:spPr>
                <a:xfrm flipV="1">
                  <a:off x="3182466" y="200103"/>
                  <a:ext cx="8650" cy="100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9697165-AA25-4562-81CF-A561539BAE39}"/>
                    </a:ext>
                  </a:extLst>
                </p:cNvPr>
                <p:cNvSpPr txBox="1"/>
                <p:nvPr/>
              </p:nvSpPr>
              <p:spPr>
                <a:xfrm>
                  <a:off x="2377357" y="2127463"/>
                  <a:ext cx="1745841" cy="307777"/>
                </a:xfrm>
                <a:prstGeom prst="rect">
                  <a:avLst/>
                </a:prstGeom>
                <a:noFill/>
              </p:spPr>
              <p:txBody>
                <a:bodyPr wrap="square" rtlCol="0">
                  <a:spAutoFit/>
                </a:bodyPr>
                <a:lstStyle/>
                <a:p>
                  <a:pPr algn="ctr" defTabSz="914126" fontAlgn="auto">
                    <a:spcBef>
                      <a:spcPts val="0"/>
                    </a:spcBef>
                    <a:spcAft>
                      <a:spcPts val="0"/>
                    </a:spcAft>
                  </a:pPr>
                  <a:r>
                    <a:rPr lang="en-US" sz="1400" dirty="0">
                      <a:solidFill>
                        <a:schemeClr val="bg1"/>
                      </a:solidFill>
                      <a:latin typeface="Calibri" panose="020F0502020204030204"/>
                      <a:ea typeface="+mn-ea"/>
                      <a:cs typeface="+mn-cs"/>
                    </a:rPr>
                    <a:t>Third Party</a:t>
                  </a:r>
                </a:p>
              </p:txBody>
            </p:sp>
            <p:cxnSp>
              <p:nvCxnSpPr>
                <p:cNvPr id="96" name="Straight Arrow Connector 95">
                  <a:extLst>
                    <a:ext uri="{FF2B5EF4-FFF2-40B4-BE49-F238E27FC236}">
                      <a16:creationId xmlns:a16="http://schemas.microsoft.com/office/drawing/2014/main" id="{48A263F1-2C93-4519-BA8B-EF100392CAEE}"/>
                    </a:ext>
                  </a:extLst>
                </p:cNvPr>
                <p:cNvCxnSpPr>
                  <a:cxnSpLocks/>
                  <a:stCxn id="92" idx="3"/>
                </p:cNvCxnSpPr>
                <p:nvPr/>
              </p:nvCxnSpPr>
              <p:spPr>
                <a:xfrm flipV="1">
                  <a:off x="3910845" y="1821074"/>
                  <a:ext cx="1755844" cy="2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97E8EA3F-261A-45CB-BE3F-6E6B2C10A563}"/>
                  </a:ext>
                </a:extLst>
              </p:cNvPr>
              <p:cNvPicPr>
                <a:picLocks noChangeAspect="1"/>
              </p:cNvPicPr>
              <p:nvPr/>
            </p:nvPicPr>
            <p:blipFill>
              <a:blip r:embed="rId8"/>
              <a:stretch>
                <a:fillRect/>
              </a:stretch>
            </p:blipFill>
            <p:spPr>
              <a:xfrm>
                <a:off x="2757034" y="1119962"/>
                <a:ext cx="351577" cy="374868"/>
              </a:xfrm>
              <a:prstGeom prst="rect">
                <a:avLst/>
              </a:prstGeom>
            </p:spPr>
          </p:pic>
        </p:grpSp>
        <p:pic>
          <p:nvPicPr>
            <p:cNvPr id="89" name="Picture 88">
              <a:extLst>
                <a:ext uri="{FF2B5EF4-FFF2-40B4-BE49-F238E27FC236}">
                  <a16:creationId xmlns:a16="http://schemas.microsoft.com/office/drawing/2014/main" id="{9AB1BDAF-34B8-41C8-BDC9-7D8902836DA8}"/>
                </a:ext>
              </a:extLst>
            </p:cNvPr>
            <p:cNvPicPr>
              <a:picLocks noChangeAspect="1"/>
            </p:cNvPicPr>
            <p:nvPr/>
          </p:nvPicPr>
          <p:blipFill>
            <a:blip r:embed="rId11"/>
            <a:stretch>
              <a:fillRect/>
            </a:stretch>
          </p:blipFill>
          <p:spPr>
            <a:xfrm>
              <a:off x="2600775" y="1591680"/>
              <a:ext cx="883629" cy="498990"/>
            </a:xfrm>
            <a:prstGeom prst="rect">
              <a:avLst/>
            </a:prstGeom>
          </p:spPr>
        </p:pic>
      </p:grpSp>
      <p:cxnSp>
        <p:nvCxnSpPr>
          <p:cNvPr id="97" name="Straight Arrow Connector 96">
            <a:extLst>
              <a:ext uri="{FF2B5EF4-FFF2-40B4-BE49-F238E27FC236}">
                <a16:creationId xmlns:a16="http://schemas.microsoft.com/office/drawing/2014/main" id="{3CA80454-4114-40FE-8C57-4B4E591D6FBE}"/>
              </a:ext>
            </a:extLst>
          </p:cNvPr>
          <p:cNvCxnSpPr>
            <a:cxnSpLocks/>
          </p:cNvCxnSpPr>
          <p:nvPr/>
        </p:nvCxnSpPr>
        <p:spPr>
          <a:xfrm>
            <a:off x="863551" y="3771191"/>
            <a:ext cx="0" cy="337867"/>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pic>
        <p:nvPicPr>
          <p:cNvPr id="98" name="Picture 97">
            <a:extLst>
              <a:ext uri="{FF2B5EF4-FFF2-40B4-BE49-F238E27FC236}">
                <a16:creationId xmlns:a16="http://schemas.microsoft.com/office/drawing/2014/main" id="{A3B46C8E-BCD3-4733-84D7-19D3C48B2A1B}"/>
              </a:ext>
            </a:extLst>
          </p:cNvPr>
          <p:cNvPicPr>
            <a:picLocks noChangeAspect="1"/>
          </p:cNvPicPr>
          <p:nvPr/>
        </p:nvPicPr>
        <p:blipFill>
          <a:blip r:embed="rId12"/>
          <a:stretch>
            <a:fillRect/>
          </a:stretch>
        </p:blipFill>
        <p:spPr>
          <a:xfrm>
            <a:off x="441000" y="2416659"/>
            <a:ext cx="885594" cy="1349043"/>
          </a:xfrm>
          <a:prstGeom prst="rect">
            <a:avLst/>
          </a:prstGeom>
        </p:spPr>
      </p:pic>
      <p:pic>
        <p:nvPicPr>
          <p:cNvPr id="99" name="Picture 98">
            <a:extLst>
              <a:ext uri="{FF2B5EF4-FFF2-40B4-BE49-F238E27FC236}">
                <a16:creationId xmlns:a16="http://schemas.microsoft.com/office/drawing/2014/main" id="{C090D01E-2294-46E4-84D0-9F8EC708AEEA}"/>
              </a:ext>
            </a:extLst>
          </p:cNvPr>
          <p:cNvPicPr>
            <a:picLocks noChangeAspect="1"/>
          </p:cNvPicPr>
          <p:nvPr/>
        </p:nvPicPr>
        <p:blipFill rotWithShape="1">
          <a:blip r:embed="rId13"/>
          <a:srcRect l="25072" r="21849" b="29565"/>
          <a:stretch/>
        </p:blipFill>
        <p:spPr>
          <a:xfrm>
            <a:off x="3728116" y="2904921"/>
            <a:ext cx="323490" cy="449385"/>
          </a:xfrm>
          <a:prstGeom prst="rect">
            <a:avLst/>
          </a:prstGeom>
        </p:spPr>
      </p:pic>
      <p:pic>
        <p:nvPicPr>
          <p:cNvPr id="100" name="Picture 99">
            <a:extLst>
              <a:ext uri="{FF2B5EF4-FFF2-40B4-BE49-F238E27FC236}">
                <a16:creationId xmlns:a16="http://schemas.microsoft.com/office/drawing/2014/main" id="{D464716D-4FFF-418D-A8C3-12176882F6F7}"/>
              </a:ext>
            </a:extLst>
          </p:cNvPr>
          <p:cNvPicPr>
            <a:picLocks noChangeAspect="1"/>
          </p:cNvPicPr>
          <p:nvPr/>
        </p:nvPicPr>
        <p:blipFill>
          <a:blip r:embed="rId14"/>
          <a:stretch>
            <a:fillRect/>
          </a:stretch>
        </p:blipFill>
        <p:spPr>
          <a:xfrm>
            <a:off x="4135147" y="2910527"/>
            <a:ext cx="419680" cy="414825"/>
          </a:xfrm>
          <a:prstGeom prst="rect">
            <a:avLst/>
          </a:prstGeom>
        </p:spPr>
      </p:pic>
      <p:pic>
        <p:nvPicPr>
          <p:cNvPr id="101" name="Picture 100">
            <a:extLst>
              <a:ext uri="{FF2B5EF4-FFF2-40B4-BE49-F238E27FC236}">
                <a16:creationId xmlns:a16="http://schemas.microsoft.com/office/drawing/2014/main" id="{231D5A46-4A53-49F6-B024-E8A88068CDE8}"/>
              </a:ext>
            </a:extLst>
          </p:cNvPr>
          <p:cNvPicPr>
            <a:picLocks noChangeAspect="1"/>
          </p:cNvPicPr>
          <p:nvPr/>
        </p:nvPicPr>
        <p:blipFill>
          <a:blip r:embed="rId15"/>
          <a:stretch>
            <a:fillRect/>
          </a:stretch>
        </p:blipFill>
        <p:spPr>
          <a:xfrm>
            <a:off x="4611950" y="2915803"/>
            <a:ext cx="428435" cy="409548"/>
          </a:xfrm>
          <a:prstGeom prst="rect">
            <a:avLst/>
          </a:prstGeom>
        </p:spPr>
      </p:pic>
      <p:grpSp>
        <p:nvGrpSpPr>
          <p:cNvPr id="102" name="Group 101">
            <a:extLst>
              <a:ext uri="{FF2B5EF4-FFF2-40B4-BE49-F238E27FC236}">
                <a16:creationId xmlns:a16="http://schemas.microsoft.com/office/drawing/2014/main" id="{B12E315E-BDD4-408C-AC84-71DA55101B3C}"/>
              </a:ext>
            </a:extLst>
          </p:cNvPr>
          <p:cNvGrpSpPr/>
          <p:nvPr/>
        </p:nvGrpSpPr>
        <p:grpSpPr>
          <a:xfrm>
            <a:off x="302591" y="4111214"/>
            <a:ext cx="1213285" cy="1369772"/>
            <a:chOff x="86583" y="4153045"/>
            <a:chExt cx="1213601" cy="1370129"/>
          </a:xfrm>
        </p:grpSpPr>
        <p:sp>
          <p:nvSpPr>
            <p:cNvPr id="103" name="Rectangle 102">
              <a:extLst>
                <a:ext uri="{FF2B5EF4-FFF2-40B4-BE49-F238E27FC236}">
                  <a16:creationId xmlns:a16="http://schemas.microsoft.com/office/drawing/2014/main" id="{083CB896-F061-46F4-B762-8C2FC763393E}"/>
                </a:ext>
              </a:extLst>
            </p:cNvPr>
            <p:cNvSpPr/>
            <p:nvPr/>
          </p:nvSpPr>
          <p:spPr>
            <a:xfrm>
              <a:off x="86583" y="4153045"/>
              <a:ext cx="1213601" cy="1370129"/>
            </a:xfrm>
            <a:prstGeom prst="rect">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endParaRPr lang="en-US" sz="1799">
                <a:solidFill>
                  <a:schemeClr val="bg1"/>
                </a:solidFill>
                <a:latin typeface="Calibri" panose="020F0502020204030204"/>
              </a:endParaRPr>
            </a:p>
          </p:txBody>
        </p:sp>
        <p:sp>
          <p:nvSpPr>
            <p:cNvPr id="104" name="Rectangle 103">
              <a:extLst>
                <a:ext uri="{FF2B5EF4-FFF2-40B4-BE49-F238E27FC236}">
                  <a16:creationId xmlns:a16="http://schemas.microsoft.com/office/drawing/2014/main" id="{1C8E9913-1902-481F-9E02-8B4310F2C283}"/>
                </a:ext>
              </a:extLst>
            </p:cNvPr>
            <p:cNvSpPr/>
            <p:nvPr/>
          </p:nvSpPr>
          <p:spPr>
            <a:xfrm>
              <a:off x="228014" y="4283768"/>
              <a:ext cx="9144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200" dirty="0">
                  <a:solidFill>
                    <a:schemeClr val="bg1"/>
                  </a:solidFill>
                  <a:latin typeface="Calibri" panose="020F0502020204030204"/>
                </a:rPr>
                <a:t>Email</a:t>
              </a:r>
            </a:p>
          </p:txBody>
        </p:sp>
        <p:sp>
          <p:nvSpPr>
            <p:cNvPr id="105" name="Rectangle 104">
              <a:extLst>
                <a:ext uri="{FF2B5EF4-FFF2-40B4-BE49-F238E27FC236}">
                  <a16:creationId xmlns:a16="http://schemas.microsoft.com/office/drawing/2014/main" id="{0399D9C0-C68C-4107-A9FD-C879FCB0F7B2}"/>
                </a:ext>
              </a:extLst>
            </p:cNvPr>
            <p:cNvSpPr/>
            <p:nvPr/>
          </p:nvSpPr>
          <p:spPr>
            <a:xfrm>
              <a:off x="228014" y="4587535"/>
              <a:ext cx="9144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200" dirty="0">
                  <a:solidFill>
                    <a:schemeClr val="bg1"/>
                  </a:solidFill>
                  <a:latin typeface="Calibri" panose="020F0502020204030204"/>
                </a:rPr>
                <a:t>Chat</a:t>
              </a:r>
            </a:p>
          </p:txBody>
        </p:sp>
        <p:sp>
          <p:nvSpPr>
            <p:cNvPr id="106" name="Rectangle 105">
              <a:extLst>
                <a:ext uri="{FF2B5EF4-FFF2-40B4-BE49-F238E27FC236}">
                  <a16:creationId xmlns:a16="http://schemas.microsoft.com/office/drawing/2014/main" id="{D2C32A3C-6710-47E8-894A-F37353F8A8D2}"/>
                </a:ext>
              </a:extLst>
            </p:cNvPr>
            <p:cNvSpPr/>
            <p:nvPr/>
          </p:nvSpPr>
          <p:spPr>
            <a:xfrm>
              <a:off x="228014" y="4891302"/>
              <a:ext cx="9144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200" dirty="0">
                  <a:solidFill>
                    <a:schemeClr val="bg1"/>
                  </a:solidFill>
                  <a:latin typeface="Calibri" panose="020F0502020204030204"/>
                </a:rPr>
                <a:t>Social</a:t>
              </a:r>
            </a:p>
          </p:txBody>
        </p:sp>
        <p:sp>
          <p:nvSpPr>
            <p:cNvPr id="107" name="Rectangle 106">
              <a:extLst>
                <a:ext uri="{FF2B5EF4-FFF2-40B4-BE49-F238E27FC236}">
                  <a16:creationId xmlns:a16="http://schemas.microsoft.com/office/drawing/2014/main" id="{08497476-B1B4-4B30-8FD7-F4C5B116BC9D}"/>
                </a:ext>
              </a:extLst>
            </p:cNvPr>
            <p:cNvSpPr/>
            <p:nvPr/>
          </p:nvSpPr>
          <p:spPr>
            <a:xfrm>
              <a:off x="228014" y="5195068"/>
              <a:ext cx="9144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200" dirty="0">
                  <a:solidFill>
                    <a:schemeClr val="bg1"/>
                  </a:solidFill>
                  <a:latin typeface="Calibri" panose="020F0502020204030204"/>
                </a:rPr>
                <a:t>Community</a:t>
              </a:r>
            </a:p>
          </p:txBody>
        </p:sp>
      </p:grpSp>
      <p:pic>
        <p:nvPicPr>
          <p:cNvPr id="108" name="Picture 107">
            <a:extLst>
              <a:ext uri="{FF2B5EF4-FFF2-40B4-BE49-F238E27FC236}">
                <a16:creationId xmlns:a16="http://schemas.microsoft.com/office/drawing/2014/main" id="{B8D384FE-70F8-45A6-AAB6-68245E3029D2}"/>
              </a:ext>
            </a:extLst>
          </p:cNvPr>
          <p:cNvPicPr>
            <a:picLocks noChangeAspect="1"/>
          </p:cNvPicPr>
          <p:nvPr/>
        </p:nvPicPr>
        <p:blipFill>
          <a:blip r:embed="rId16"/>
          <a:stretch>
            <a:fillRect/>
          </a:stretch>
        </p:blipFill>
        <p:spPr>
          <a:xfrm>
            <a:off x="6748729" y="6056086"/>
            <a:ext cx="628486" cy="628486"/>
          </a:xfrm>
          <a:prstGeom prst="rect">
            <a:avLst/>
          </a:prstGeom>
        </p:spPr>
      </p:pic>
      <p:cxnSp>
        <p:nvCxnSpPr>
          <p:cNvPr id="109" name="Straight Arrow Connector 108">
            <a:extLst>
              <a:ext uri="{FF2B5EF4-FFF2-40B4-BE49-F238E27FC236}">
                <a16:creationId xmlns:a16="http://schemas.microsoft.com/office/drawing/2014/main" id="{159D6977-F9FB-4341-BAE4-148EAF1F82AF}"/>
              </a:ext>
            </a:extLst>
          </p:cNvPr>
          <p:cNvCxnSpPr>
            <a:cxnSpLocks/>
          </p:cNvCxnSpPr>
          <p:nvPr/>
        </p:nvCxnSpPr>
        <p:spPr>
          <a:xfrm>
            <a:off x="6765132" y="5060156"/>
            <a:ext cx="3968" cy="2198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0" name="TextBox 109">
            <a:extLst>
              <a:ext uri="{FF2B5EF4-FFF2-40B4-BE49-F238E27FC236}">
                <a16:creationId xmlns:a16="http://schemas.microsoft.com/office/drawing/2014/main" id="{4AE3E675-8F61-4815-9A83-77ACAAF31DFF}"/>
              </a:ext>
            </a:extLst>
          </p:cNvPr>
          <p:cNvSpPr txBox="1"/>
          <p:nvPr/>
        </p:nvSpPr>
        <p:spPr>
          <a:xfrm>
            <a:off x="5805805" y="6640955"/>
            <a:ext cx="1885848" cy="261542"/>
          </a:xfrm>
          <a:prstGeom prst="rect">
            <a:avLst/>
          </a:prstGeom>
          <a:noFill/>
        </p:spPr>
        <p:txBody>
          <a:bodyPr wrap="square" rtlCol="0">
            <a:spAutoFit/>
          </a:bodyPr>
          <a:lstStyle/>
          <a:p>
            <a:pPr algn="ctr" defTabSz="914126" fontAlgn="auto">
              <a:spcBef>
                <a:spcPts val="0"/>
              </a:spcBef>
              <a:spcAft>
                <a:spcPts val="0"/>
              </a:spcAft>
            </a:pPr>
            <a:r>
              <a:rPr lang="en-US" sz="1100" dirty="0">
                <a:solidFill>
                  <a:schemeClr val="bg1"/>
                </a:solidFill>
                <a:latin typeface="Calibri" panose="020F0502020204030204"/>
                <a:ea typeface="+mn-ea"/>
                <a:cs typeface="+mn-cs"/>
              </a:rPr>
              <a:t>Agent &amp; Supervisor Front End</a:t>
            </a:r>
          </a:p>
        </p:txBody>
      </p:sp>
      <p:cxnSp>
        <p:nvCxnSpPr>
          <p:cNvPr id="111" name="Straight Arrow Connector 110">
            <a:extLst>
              <a:ext uri="{FF2B5EF4-FFF2-40B4-BE49-F238E27FC236}">
                <a16:creationId xmlns:a16="http://schemas.microsoft.com/office/drawing/2014/main" id="{5E4270CD-BB8F-4BC8-9B08-91B56D2D987F}"/>
              </a:ext>
            </a:extLst>
          </p:cNvPr>
          <p:cNvCxnSpPr>
            <a:cxnSpLocks/>
          </p:cNvCxnSpPr>
          <p:nvPr/>
        </p:nvCxnSpPr>
        <p:spPr>
          <a:xfrm flipH="1">
            <a:off x="1515240" y="4660696"/>
            <a:ext cx="3603608" cy="331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12" name="Picture 111">
            <a:extLst>
              <a:ext uri="{FF2B5EF4-FFF2-40B4-BE49-F238E27FC236}">
                <a16:creationId xmlns:a16="http://schemas.microsoft.com/office/drawing/2014/main" id="{95F571FA-BBA2-4296-B45E-A6E10021BD4E}"/>
              </a:ext>
            </a:extLst>
          </p:cNvPr>
          <p:cNvPicPr>
            <a:picLocks noChangeAspect="1"/>
          </p:cNvPicPr>
          <p:nvPr/>
        </p:nvPicPr>
        <p:blipFill>
          <a:blip r:embed="rId17"/>
          <a:stretch>
            <a:fillRect/>
          </a:stretch>
        </p:blipFill>
        <p:spPr>
          <a:xfrm>
            <a:off x="11182428" y="5927048"/>
            <a:ext cx="788293" cy="334599"/>
          </a:xfrm>
          <a:prstGeom prst="rect">
            <a:avLst/>
          </a:prstGeom>
        </p:spPr>
      </p:pic>
      <p:pic>
        <p:nvPicPr>
          <p:cNvPr id="113" name="Picture 112">
            <a:extLst>
              <a:ext uri="{FF2B5EF4-FFF2-40B4-BE49-F238E27FC236}">
                <a16:creationId xmlns:a16="http://schemas.microsoft.com/office/drawing/2014/main" id="{2E86A6A8-6AF5-479D-83A9-85A1DF98E719}"/>
              </a:ext>
            </a:extLst>
          </p:cNvPr>
          <p:cNvPicPr>
            <a:picLocks noChangeAspect="1"/>
          </p:cNvPicPr>
          <p:nvPr/>
        </p:nvPicPr>
        <p:blipFill>
          <a:blip r:embed="rId18"/>
          <a:stretch>
            <a:fillRect/>
          </a:stretch>
        </p:blipFill>
        <p:spPr>
          <a:xfrm>
            <a:off x="11174550" y="6383794"/>
            <a:ext cx="638236" cy="300778"/>
          </a:xfrm>
          <a:prstGeom prst="rect">
            <a:avLst/>
          </a:prstGeom>
        </p:spPr>
      </p:pic>
      <p:pic>
        <p:nvPicPr>
          <p:cNvPr id="114" name="Picture 113">
            <a:extLst>
              <a:ext uri="{FF2B5EF4-FFF2-40B4-BE49-F238E27FC236}">
                <a16:creationId xmlns:a16="http://schemas.microsoft.com/office/drawing/2014/main" id="{5166BF7F-B986-429B-A7BE-2380A01418A0}"/>
              </a:ext>
            </a:extLst>
          </p:cNvPr>
          <p:cNvPicPr>
            <a:picLocks noChangeAspect="1"/>
          </p:cNvPicPr>
          <p:nvPr/>
        </p:nvPicPr>
        <p:blipFill>
          <a:blip r:embed="rId19"/>
          <a:stretch>
            <a:fillRect/>
          </a:stretch>
        </p:blipFill>
        <p:spPr>
          <a:xfrm>
            <a:off x="6102229" y="5278475"/>
            <a:ext cx="1381656" cy="648574"/>
          </a:xfrm>
          <a:prstGeom prst="rect">
            <a:avLst/>
          </a:prstGeom>
        </p:spPr>
      </p:pic>
      <p:pic>
        <p:nvPicPr>
          <p:cNvPr id="115" name="Picture 114">
            <a:extLst>
              <a:ext uri="{FF2B5EF4-FFF2-40B4-BE49-F238E27FC236}">
                <a16:creationId xmlns:a16="http://schemas.microsoft.com/office/drawing/2014/main" id="{D3202E73-F396-4365-8F8C-BEF028D3155D}"/>
              </a:ext>
            </a:extLst>
          </p:cNvPr>
          <p:cNvPicPr>
            <a:picLocks noChangeAspect="1"/>
          </p:cNvPicPr>
          <p:nvPr/>
        </p:nvPicPr>
        <p:blipFill>
          <a:blip r:embed="rId20"/>
          <a:stretch>
            <a:fillRect/>
          </a:stretch>
        </p:blipFill>
        <p:spPr>
          <a:xfrm>
            <a:off x="6108036" y="5160604"/>
            <a:ext cx="453241" cy="766444"/>
          </a:xfrm>
          <a:prstGeom prst="rect">
            <a:avLst/>
          </a:prstGeom>
        </p:spPr>
      </p:pic>
      <p:sp>
        <p:nvSpPr>
          <p:cNvPr id="116" name="Rectangle: Rounded Corners 93">
            <a:extLst>
              <a:ext uri="{FF2B5EF4-FFF2-40B4-BE49-F238E27FC236}">
                <a16:creationId xmlns:a16="http://schemas.microsoft.com/office/drawing/2014/main" id="{D880C73F-6F3A-4ABA-82A8-E5545F22A9A9}"/>
              </a:ext>
            </a:extLst>
          </p:cNvPr>
          <p:cNvSpPr/>
          <p:nvPr/>
        </p:nvSpPr>
        <p:spPr>
          <a:xfrm>
            <a:off x="7826322" y="5500725"/>
            <a:ext cx="1322403" cy="274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schemeClr val="bg1"/>
                </a:solidFill>
                <a:latin typeface="Calibri" panose="020F0502020204030204"/>
              </a:rPr>
              <a:t>Reporting Service</a:t>
            </a:r>
          </a:p>
        </p:txBody>
      </p:sp>
      <p:sp>
        <p:nvSpPr>
          <p:cNvPr id="117" name="Rectangle: Rounded Corners 93">
            <a:extLst>
              <a:ext uri="{FF2B5EF4-FFF2-40B4-BE49-F238E27FC236}">
                <a16:creationId xmlns:a16="http://schemas.microsoft.com/office/drawing/2014/main" id="{D40B0D8D-5F3B-4EB6-A5E8-C77A819A9999}"/>
              </a:ext>
            </a:extLst>
          </p:cNvPr>
          <p:cNvSpPr/>
          <p:nvPr/>
        </p:nvSpPr>
        <p:spPr>
          <a:xfrm>
            <a:off x="6318994" y="2511034"/>
            <a:ext cx="1322403" cy="274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schemeClr val="bg1"/>
                </a:solidFill>
                <a:latin typeface="Calibri" panose="020F0502020204030204"/>
              </a:rPr>
              <a:t>KM Service</a:t>
            </a:r>
          </a:p>
        </p:txBody>
      </p:sp>
      <p:sp>
        <p:nvSpPr>
          <p:cNvPr id="118" name="Rectangle: Rounded Corners 117">
            <a:extLst>
              <a:ext uri="{FF2B5EF4-FFF2-40B4-BE49-F238E27FC236}">
                <a16:creationId xmlns:a16="http://schemas.microsoft.com/office/drawing/2014/main" id="{226C70C6-29E3-4340-933A-8BA690D51CF8}"/>
              </a:ext>
            </a:extLst>
          </p:cNvPr>
          <p:cNvSpPr/>
          <p:nvPr/>
        </p:nvSpPr>
        <p:spPr>
          <a:xfrm>
            <a:off x="6312368" y="1877088"/>
            <a:ext cx="1335655" cy="274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schemeClr val="bg1"/>
                </a:solidFill>
                <a:latin typeface="Calibri" panose="020F0502020204030204"/>
              </a:rPr>
              <a:t>TrainerBot Service</a:t>
            </a:r>
          </a:p>
        </p:txBody>
      </p:sp>
      <p:sp>
        <p:nvSpPr>
          <p:cNvPr id="119" name="Rectangle: Rounded Corners 93">
            <a:extLst>
              <a:ext uri="{FF2B5EF4-FFF2-40B4-BE49-F238E27FC236}">
                <a16:creationId xmlns:a16="http://schemas.microsoft.com/office/drawing/2014/main" id="{B99411C4-856F-4FC5-9C96-DC3ADF7C6B4B}"/>
              </a:ext>
            </a:extLst>
          </p:cNvPr>
          <p:cNvSpPr/>
          <p:nvPr/>
        </p:nvSpPr>
        <p:spPr>
          <a:xfrm>
            <a:off x="6326441" y="4439593"/>
            <a:ext cx="1322403" cy="274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schemeClr val="bg1"/>
                </a:solidFill>
                <a:latin typeface="Calibri" panose="020F0502020204030204"/>
              </a:rPr>
              <a:t>AI Service </a:t>
            </a:r>
          </a:p>
        </p:txBody>
      </p:sp>
      <p:pic>
        <p:nvPicPr>
          <p:cNvPr id="120" name="Picture 119">
            <a:extLst>
              <a:ext uri="{FF2B5EF4-FFF2-40B4-BE49-F238E27FC236}">
                <a16:creationId xmlns:a16="http://schemas.microsoft.com/office/drawing/2014/main" id="{FB54BBF4-4C95-4651-A5CF-E61F206851C5}"/>
              </a:ext>
            </a:extLst>
          </p:cNvPr>
          <p:cNvPicPr>
            <a:picLocks noChangeAspect="1"/>
          </p:cNvPicPr>
          <p:nvPr/>
        </p:nvPicPr>
        <p:blipFill rotWithShape="1">
          <a:blip r:embed="rId8"/>
          <a:srcRect l="8013" r="6161"/>
          <a:stretch/>
        </p:blipFill>
        <p:spPr>
          <a:xfrm>
            <a:off x="1889405" y="4506479"/>
            <a:ext cx="301661" cy="374770"/>
          </a:xfrm>
          <a:prstGeom prst="rect">
            <a:avLst/>
          </a:prstGeom>
        </p:spPr>
      </p:pic>
      <p:sp>
        <p:nvSpPr>
          <p:cNvPr id="121" name="TextBox 120">
            <a:extLst>
              <a:ext uri="{FF2B5EF4-FFF2-40B4-BE49-F238E27FC236}">
                <a16:creationId xmlns:a16="http://schemas.microsoft.com/office/drawing/2014/main" id="{96D70F1E-21E5-4498-9129-8E7A2F927735}"/>
              </a:ext>
            </a:extLst>
          </p:cNvPr>
          <p:cNvSpPr txBox="1"/>
          <p:nvPr/>
        </p:nvSpPr>
        <p:spPr>
          <a:xfrm>
            <a:off x="3436190" y="3367330"/>
            <a:ext cx="905590" cy="261542"/>
          </a:xfrm>
          <a:prstGeom prst="rect">
            <a:avLst/>
          </a:prstGeom>
          <a:noFill/>
        </p:spPr>
        <p:txBody>
          <a:bodyPr wrap="square" rtlCol="0">
            <a:spAutoFit/>
          </a:bodyPr>
          <a:lstStyle/>
          <a:p>
            <a:pPr algn="ctr" defTabSz="914126" fontAlgn="auto">
              <a:spcBef>
                <a:spcPts val="0"/>
              </a:spcBef>
              <a:spcAft>
                <a:spcPts val="0"/>
              </a:spcAft>
            </a:pPr>
            <a:r>
              <a:rPr lang="en-US" sz="1100" dirty="0">
                <a:solidFill>
                  <a:schemeClr val="bg1"/>
                </a:solidFill>
                <a:latin typeface="Calibri" panose="020F0502020204030204"/>
                <a:ea typeface="+mn-ea"/>
                <a:cs typeface="+mn-cs"/>
              </a:rPr>
              <a:t>Transcripts</a:t>
            </a:r>
          </a:p>
        </p:txBody>
      </p:sp>
      <p:cxnSp>
        <p:nvCxnSpPr>
          <p:cNvPr id="4" name="Straight Arrow Connector 3">
            <a:extLst>
              <a:ext uri="{FF2B5EF4-FFF2-40B4-BE49-F238E27FC236}">
                <a16:creationId xmlns:a16="http://schemas.microsoft.com/office/drawing/2014/main" id="{E1563FCD-B5E3-4C21-A64E-27DFD5FB9A8C}"/>
              </a:ext>
            </a:extLst>
          </p:cNvPr>
          <p:cNvCxnSpPr/>
          <p:nvPr/>
        </p:nvCxnSpPr>
        <p:spPr>
          <a:xfrm flipH="1">
            <a:off x="3312676" y="947134"/>
            <a:ext cx="181500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5" name="Straight Arrow Connector 124">
            <a:extLst>
              <a:ext uri="{FF2B5EF4-FFF2-40B4-BE49-F238E27FC236}">
                <a16:creationId xmlns:a16="http://schemas.microsoft.com/office/drawing/2014/main" id="{3CBF5D34-EEE8-4115-8D5F-2F9BA48C8135}"/>
              </a:ext>
            </a:extLst>
          </p:cNvPr>
          <p:cNvCxnSpPr>
            <a:stCxn id="91" idx="0"/>
            <a:endCxn id="29" idx="2"/>
          </p:cNvCxnSpPr>
          <p:nvPr/>
        </p:nvCxnSpPr>
        <p:spPr>
          <a:xfrm flipV="1">
            <a:off x="2832379" y="1503772"/>
            <a:ext cx="8647" cy="5001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7" name="Straight Arrow Connector 126">
            <a:extLst>
              <a:ext uri="{FF2B5EF4-FFF2-40B4-BE49-F238E27FC236}">
                <a16:creationId xmlns:a16="http://schemas.microsoft.com/office/drawing/2014/main" id="{52B9876F-D15A-4DB2-91D5-E2FE0088B451}"/>
              </a:ext>
            </a:extLst>
          </p:cNvPr>
          <p:cNvCxnSpPr>
            <a:cxnSpLocks/>
          </p:cNvCxnSpPr>
          <p:nvPr/>
        </p:nvCxnSpPr>
        <p:spPr>
          <a:xfrm flipV="1">
            <a:off x="5040385" y="3168003"/>
            <a:ext cx="275569" cy="125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1" name="Straight Connector 130">
            <a:extLst>
              <a:ext uri="{FF2B5EF4-FFF2-40B4-BE49-F238E27FC236}">
                <a16:creationId xmlns:a16="http://schemas.microsoft.com/office/drawing/2014/main" id="{018C266C-3756-47CA-982D-3E7B832B365A}"/>
              </a:ext>
            </a:extLst>
          </p:cNvPr>
          <p:cNvCxnSpPr/>
          <p:nvPr/>
        </p:nvCxnSpPr>
        <p:spPr>
          <a:xfrm>
            <a:off x="2821526" y="2413813"/>
            <a:ext cx="0" cy="47167"/>
          </a:xfrm>
          <a:prstGeom prst="line">
            <a:avLst/>
          </a:prstGeom>
        </p:spPr>
        <p:style>
          <a:lnRef idx="1">
            <a:schemeClr val="accent2"/>
          </a:lnRef>
          <a:fillRef idx="0">
            <a:schemeClr val="accent2"/>
          </a:fillRef>
          <a:effectRef idx="0">
            <a:schemeClr val="accent2"/>
          </a:effectRef>
          <a:fontRef idx="minor">
            <a:schemeClr val="tx1"/>
          </a:fontRef>
        </p:style>
      </p:cxnSp>
      <p:cxnSp>
        <p:nvCxnSpPr>
          <p:cNvPr id="133" name="Straight Connector 132">
            <a:extLst>
              <a:ext uri="{FF2B5EF4-FFF2-40B4-BE49-F238E27FC236}">
                <a16:creationId xmlns:a16="http://schemas.microsoft.com/office/drawing/2014/main" id="{F51E6BA8-357B-409A-B904-F72A15436637}"/>
              </a:ext>
            </a:extLst>
          </p:cNvPr>
          <p:cNvCxnSpPr/>
          <p:nvPr/>
        </p:nvCxnSpPr>
        <p:spPr>
          <a:xfrm>
            <a:off x="3560567" y="3186874"/>
            <a:ext cx="16754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4" name="Straight Connector 133">
            <a:extLst>
              <a:ext uri="{FF2B5EF4-FFF2-40B4-BE49-F238E27FC236}">
                <a16:creationId xmlns:a16="http://schemas.microsoft.com/office/drawing/2014/main" id="{057228B7-C8B0-44B1-8235-2ADBFFF2430A}"/>
              </a:ext>
            </a:extLst>
          </p:cNvPr>
          <p:cNvCxnSpPr/>
          <p:nvPr/>
        </p:nvCxnSpPr>
        <p:spPr>
          <a:xfrm>
            <a:off x="3982787" y="3204364"/>
            <a:ext cx="16754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5" name="Straight Connector 134">
            <a:extLst>
              <a:ext uri="{FF2B5EF4-FFF2-40B4-BE49-F238E27FC236}">
                <a16:creationId xmlns:a16="http://schemas.microsoft.com/office/drawing/2014/main" id="{CABE979D-BB72-477A-A2A0-2712ED97452A}"/>
              </a:ext>
            </a:extLst>
          </p:cNvPr>
          <p:cNvCxnSpPr/>
          <p:nvPr/>
        </p:nvCxnSpPr>
        <p:spPr>
          <a:xfrm>
            <a:off x="4477459" y="3204364"/>
            <a:ext cx="16754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7" name="Straight Arrow Connector 136">
            <a:extLst>
              <a:ext uri="{FF2B5EF4-FFF2-40B4-BE49-F238E27FC236}">
                <a16:creationId xmlns:a16="http://schemas.microsoft.com/office/drawing/2014/main" id="{BA2C454F-8ECA-4F7C-8C7D-4C3C0D88304B}"/>
              </a:ext>
            </a:extLst>
          </p:cNvPr>
          <p:cNvCxnSpPr/>
          <p:nvPr/>
        </p:nvCxnSpPr>
        <p:spPr>
          <a:xfrm>
            <a:off x="8297022" y="4080107"/>
            <a:ext cx="1073452"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8DD4D289-E8DA-40F8-9128-40B641C7E9AA}"/>
              </a:ext>
            </a:extLst>
          </p:cNvPr>
          <p:cNvCxnSpPr/>
          <p:nvPr/>
        </p:nvCxnSpPr>
        <p:spPr>
          <a:xfrm>
            <a:off x="8026771" y="1438020"/>
            <a:ext cx="1816599"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0" name="Straight Arrow Connector 139">
            <a:extLst>
              <a:ext uri="{FF2B5EF4-FFF2-40B4-BE49-F238E27FC236}">
                <a16:creationId xmlns:a16="http://schemas.microsoft.com/office/drawing/2014/main" id="{2DF188BB-198F-416A-8F96-1E43B893423B}"/>
              </a:ext>
            </a:extLst>
          </p:cNvPr>
          <p:cNvCxnSpPr/>
          <p:nvPr/>
        </p:nvCxnSpPr>
        <p:spPr>
          <a:xfrm>
            <a:off x="8014281" y="1740320"/>
            <a:ext cx="1816599"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1" name="Straight Arrow Connector 140">
            <a:extLst>
              <a:ext uri="{FF2B5EF4-FFF2-40B4-BE49-F238E27FC236}">
                <a16:creationId xmlns:a16="http://schemas.microsoft.com/office/drawing/2014/main" id="{640D58CE-6764-46ED-B9CA-0405C6D75D7E}"/>
              </a:ext>
            </a:extLst>
          </p:cNvPr>
          <p:cNvCxnSpPr/>
          <p:nvPr/>
        </p:nvCxnSpPr>
        <p:spPr>
          <a:xfrm>
            <a:off x="8059251" y="2070103"/>
            <a:ext cx="1816599"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2" name="Straight Arrow Connector 141">
            <a:extLst>
              <a:ext uri="{FF2B5EF4-FFF2-40B4-BE49-F238E27FC236}">
                <a16:creationId xmlns:a16="http://schemas.microsoft.com/office/drawing/2014/main" id="{5838CC77-568A-4718-B86A-57F9A9EF0EA4}"/>
              </a:ext>
            </a:extLst>
          </p:cNvPr>
          <p:cNvCxnSpPr/>
          <p:nvPr/>
        </p:nvCxnSpPr>
        <p:spPr>
          <a:xfrm>
            <a:off x="8059251" y="2369909"/>
            <a:ext cx="1816599"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3" name="Straight Arrow Connector 142">
            <a:extLst>
              <a:ext uri="{FF2B5EF4-FFF2-40B4-BE49-F238E27FC236}">
                <a16:creationId xmlns:a16="http://schemas.microsoft.com/office/drawing/2014/main" id="{8B1938D2-8530-48B9-90C4-40F60DEFDB7F}"/>
              </a:ext>
            </a:extLst>
          </p:cNvPr>
          <p:cNvCxnSpPr/>
          <p:nvPr/>
        </p:nvCxnSpPr>
        <p:spPr>
          <a:xfrm>
            <a:off x="8044261" y="2639731"/>
            <a:ext cx="1816599"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311744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2FE8663-CF6E-448F-83A3-DC7E22D54AAA}"/>
              </a:ext>
            </a:extLst>
          </p:cNvPr>
          <p:cNvSpPr/>
          <p:nvPr/>
        </p:nvSpPr>
        <p:spPr>
          <a:xfrm>
            <a:off x="3067978" y="464695"/>
            <a:ext cx="8789242" cy="59361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DECFCF62-1595-4653-ABF9-B5216C7F7838}"/>
              </a:ext>
            </a:extLst>
          </p:cNvPr>
          <p:cNvSpPr/>
          <p:nvPr/>
        </p:nvSpPr>
        <p:spPr>
          <a:xfrm>
            <a:off x="6382424" y="2497553"/>
            <a:ext cx="4230612"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CCE Modules </a:t>
            </a:r>
          </a:p>
        </p:txBody>
      </p:sp>
      <p:sp>
        <p:nvSpPr>
          <p:cNvPr id="19" name="Oval 18">
            <a:extLst>
              <a:ext uri="{FF2B5EF4-FFF2-40B4-BE49-F238E27FC236}">
                <a16:creationId xmlns:a16="http://schemas.microsoft.com/office/drawing/2014/main" id="{8E6580B5-40F7-47B5-BE8E-9A3AA6DD7F3A}"/>
              </a:ext>
            </a:extLst>
          </p:cNvPr>
          <p:cNvSpPr/>
          <p:nvPr/>
        </p:nvSpPr>
        <p:spPr>
          <a:xfrm>
            <a:off x="0" y="3424009"/>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69E5CE75-433E-4C0F-A1BC-0D63B3994146}"/>
              </a:ext>
            </a:extLst>
          </p:cNvPr>
          <p:cNvSpPr/>
          <p:nvPr/>
        </p:nvSpPr>
        <p:spPr>
          <a:xfrm>
            <a:off x="587110" y="3426509"/>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1266CAC4-080D-41B2-8BEE-D105011D2E0A}"/>
              </a:ext>
            </a:extLst>
          </p:cNvPr>
          <p:cNvSpPr/>
          <p:nvPr/>
        </p:nvSpPr>
        <p:spPr>
          <a:xfrm>
            <a:off x="1229053" y="3428382"/>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68CF28FE-CECB-4F68-B8F3-459ABBFE5424}"/>
              </a:ext>
            </a:extLst>
          </p:cNvPr>
          <p:cNvSpPr/>
          <p:nvPr/>
        </p:nvSpPr>
        <p:spPr>
          <a:xfrm>
            <a:off x="1876023" y="3440246"/>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747731DB-C89D-4A75-9A0B-8676D391F2A2}"/>
              </a:ext>
            </a:extLst>
          </p:cNvPr>
          <p:cNvSpPr/>
          <p:nvPr/>
        </p:nvSpPr>
        <p:spPr>
          <a:xfrm>
            <a:off x="2476117" y="3428382"/>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B3930285-AF18-422B-96AE-DB80F86C7916}"/>
              </a:ext>
            </a:extLst>
          </p:cNvPr>
          <p:cNvSpPr/>
          <p:nvPr/>
        </p:nvSpPr>
        <p:spPr>
          <a:xfrm>
            <a:off x="9648679" y="3836670"/>
            <a:ext cx="337279" cy="31604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EB71C9-33F5-41AC-9516-329121336D78}"/>
              </a:ext>
            </a:extLst>
          </p:cNvPr>
          <p:cNvSpPr/>
          <p:nvPr/>
        </p:nvSpPr>
        <p:spPr>
          <a:xfrm>
            <a:off x="8576882" y="3831050"/>
            <a:ext cx="337279" cy="31604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C0B4A37-A04D-4407-8D7B-A587E95DE438}"/>
              </a:ext>
            </a:extLst>
          </p:cNvPr>
          <p:cNvSpPr/>
          <p:nvPr/>
        </p:nvSpPr>
        <p:spPr>
          <a:xfrm>
            <a:off x="9159000" y="3831050"/>
            <a:ext cx="337279" cy="31604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6B5D766-B27D-4E72-9843-E2372D605541}"/>
              </a:ext>
            </a:extLst>
          </p:cNvPr>
          <p:cNvSpPr/>
          <p:nvPr/>
        </p:nvSpPr>
        <p:spPr>
          <a:xfrm>
            <a:off x="8040984" y="3831050"/>
            <a:ext cx="337279" cy="31604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D645309-9A33-416E-BD62-2A65DAF1E986}"/>
              </a:ext>
            </a:extLst>
          </p:cNvPr>
          <p:cNvSpPr/>
          <p:nvPr/>
        </p:nvSpPr>
        <p:spPr>
          <a:xfrm>
            <a:off x="7458866" y="3831050"/>
            <a:ext cx="337279" cy="31604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3604504-D751-4C05-B316-CF994410EEC2}"/>
              </a:ext>
            </a:extLst>
          </p:cNvPr>
          <p:cNvSpPr/>
          <p:nvPr/>
        </p:nvSpPr>
        <p:spPr>
          <a:xfrm>
            <a:off x="6948587" y="3831050"/>
            <a:ext cx="337279" cy="31604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A12F09A-8528-496A-AF6F-40A06C7EF655}"/>
              </a:ext>
            </a:extLst>
          </p:cNvPr>
          <p:cNvSpPr txBox="1"/>
          <p:nvPr/>
        </p:nvSpPr>
        <p:spPr>
          <a:xfrm rot="16200000">
            <a:off x="1954062" y="3017468"/>
            <a:ext cx="1802578" cy="461665"/>
          </a:xfrm>
          <a:prstGeom prst="rect">
            <a:avLst/>
          </a:prstGeom>
          <a:noFill/>
        </p:spPr>
        <p:txBody>
          <a:bodyPr wrap="square" rtlCol="0">
            <a:spAutoFit/>
          </a:bodyPr>
          <a:lstStyle/>
          <a:p>
            <a:r>
              <a:rPr lang="en-US" sz="2400" dirty="0">
                <a:solidFill>
                  <a:schemeClr val="bg1"/>
                </a:solidFill>
              </a:rPr>
              <a:t>Chatbot</a:t>
            </a:r>
          </a:p>
        </p:txBody>
      </p:sp>
      <p:sp>
        <p:nvSpPr>
          <p:cNvPr id="33" name="TextBox 32">
            <a:extLst>
              <a:ext uri="{FF2B5EF4-FFF2-40B4-BE49-F238E27FC236}">
                <a16:creationId xmlns:a16="http://schemas.microsoft.com/office/drawing/2014/main" id="{74314940-B987-4F19-B57F-96A427DDCCA6}"/>
              </a:ext>
            </a:extLst>
          </p:cNvPr>
          <p:cNvSpPr txBox="1"/>
          <p:nvPr/>
        </p:nvSpPr>
        <p:spPr>
          <a:xfrm rot="16200000">
            <a:off x="1324998" y="3014968"/>
            <a:ext cx="1802578" cy="461665"/>
          </a:xfrm>
          <a:prstGeom prst="rect">
            <a:avLst/>
          </a:prstGeom>
          <a:noFill/>
        </p:spPr>
        <p:txBody>
          <a:bodyPr wrap="square" rtlCol="0">
            <a:spAutoFit/>
          </a:bodyPr>
          <a:lstStyle/>
          <a:p>
            <a:r>
              <a:rPr lang="en-US" sz="2400" dirty="0" err="1">
                <a:solidFill>
                  <a:schemeClr val="bg1"/>
                </a:solidFill>
              </a:rPr>
              <a:t>Voicebot</a:t>
            </a:r>
            <a:endParaRPr lang="en-US" sz="2400" dirty="0">
              <a:solidFill>
                <a:schemeClr val="bg1"/>
              </a:solidFill>
            </a:endParaRPr>
          </a:p>
        </p:txBody>
      </p:sp>
      <p:sp>
        <p:nvSpPr>
          <p:cNvPr id="34" name="TextBox 33">
            <a:extLst>
              <a:ext uri="{FF2B5EF4-FFF2-40B4-BE49-F238E27FC236}">
                <a16:creationId xmlns:a16="http://schemas.microsoft.com/office/drawing/2014/main" id="{509869CB-ECDB-4809-9633-ED8BE5BB1115}"/>
              </a:ext>
            </a:extLst>
          </p:cNvPr>
          <p:cNvSpPr txBox="1"/>
          <p:nvPr/>
        </p:nvSpPr>
        <p:spPr>
          <a:xfrm rot="16200000">
            <a:off x="738275" y="3309345"/>
            <a:ext cx="1802578" cy="461665"/>
          </a:xfrm>
          <a:prstGeom prst="rect">
            <a:avLst/>
          </a:prstGeom>
          <a:noFill/>
        </p:spPr>
        <p:txBody>
          <a:bodyPr wrap="square" rtlCol="0">
            <a:spAutoFit/>
          </a:bodyPr>
          <a:lstStyle/>
          <a:p>
            <a:r>
              <a:rPr lang="en-US" sz="2400" dirty="0">
                <a:solidFill>
                  <a:schemeClr val="bg1"/>
                </a:solidFill>
              </a:rPr>
              <a:t>Agent Assist</a:t>
            </a:r>
          </a:p>
        </p:txBody>
      </p:sp>
      <p:sp>
        <p:nvSpPr>
          <p:cNvPr id="35" name="TextBox 34">
            <a:extLst>
              <a:ext uri="{FF2B5EF4-FFF2-40B4-BE49-F238E27FC236}">
                <a16:creationId xmlns:a16="http://schemas.microsoft.com/office/drawing/2014/main" id="{5D163AD3-7B8A-4C96-B1FD-5A67014A6226}"/>
              </a:ext>
            </a:extLst>
          </p:cNvPr>
          <p:cNvSpPr txBox="1"/>
          <p:nvPr/>
        </p:nvSpPr>
        <p:spPr>
          <a:xfrm rot="16200000">
            <a:off x="37748" y="3125088"/>
            <a:ext cx="1802578" cy="461665"/>
          </a:xfrm>
          <a:prstGeom prst="rect">
            <a:avLst/>
          </a:prstGeom>
          <a:noFill/>
        </p:spPr>
        <p:txBody>
          <a:bodyPr wrap="square" rtlCol="0">
            <a:spAutoFit/>
          </a:bodyPr>
          <a:lstStyle/>
          <a:p>
            <a:r>
              <a:rPr lang="en-US" sz="2400" dirty="0" err="1">
                <a:solidFill>
                  <a:schemeClr val="bg1"/>
                </a:solidFill>
              </a:rPr>
              <a:t>Trainerbot</a:t>
            </a:r>
            <a:endParaRPr lang="en-US" sz="2400" dirty="0">
              <a:solidFill>
                <a:schemeClr val="bg1"/>
              </a:solidFill>
            </a:endParaRPr>
          </a:p>
        </p:txBody>
      </p:sp>
      <p:sp>
        <p:nvSpPr>
          <p:cNvPr id="36" name="TextBox 35">
            <a:extLst>
              <a:ext uri="{FF2B5EF4-FFF2-40B4-BE49-F238E27FC236}">
                <a16:creationId xmlns:a16="http://schemas.microsoft.com/office/drawing/2014/main" id="{73288219-3EDA-4AC2-910A-2C3421F4F617}"/>
              </a:ext>
            </a:extLst>
          </p:cNvPr>
          <p:cNvSpPr txBox="1"/>
          <p:nvPr/>
        </p:nvSpPr>
        <p:spPr>
          <a:xfrm rot="16200000">
            <a:off x="-442533" y="3200976"/>
            <a:ext cx="1650802" cy="461665"/>
          </a:xfrm>
          <a:prstGeom prst="rect">
            <a:avLst/>
          </a:prstGeom>
          <a:noFill/>
        </p:spPr>
        <p:txBody>
          <a:bodyPr wrap="square" rtlCol="0">
            <a:spAutoFit/>
          </a:bodyPr>
          <a:lstStyle/>
          <a:p>
            <a:r>
              <a:rPr lang="en-US" sz="2400" dirty="0">
                <a:solidFill>
                  <a:schemeClr val="bg1"/>
                </a:solidFill>
              </a:rPr>
              <a:t>Survey Bot</a:t>
            </a:r>
          </a:p>
        </p:txBody>
      </p:sp>
      <p:grpSp>
        <p:nvGrpSpPr>
          <p:cNvPr id="12" name="Group 11">
            <a:extLst>
              <a:ext uri="{FF2B5EF4-FFF2-40B4-BE49-F238E27FC236}">
                <a16:creationId xmlns:a16="http://schemas.microsoft.com/office/drawing/2014/main" id="{11827DC2-1E9C-4904-9B16-E8F88152F256}"/>
              </a:ext>
            </a:extLst>
          </p:cNvPr>
          <p:cNvGrpSpPr/>
          <p:nvPr/>
        </p:nvGrpSpPr>
        <p:grpSpPr>
          <a:xfrm>
            <a:off x="3047380" y="9999"/>
            <a:ext cx="665896" cy="6858000"/>
            <a:chOff x="4696292" y="9999"/>
            <a:chExt cx="665896" cy="6858000"/>
          </a:xfrm>
        </p:grpSpPr>
        <p:grpSp>
          <p:nvGrpSpPr>
            <p:cNvPr id="5" name="Group 4">
              <a:extLst>
                <a:ext uri="{FF2B5EF4-FFF2-40B4-BE49-F238E27FC236}">
                  <a16:creationId xmlns:a16="http://schemas.microsoft.com/office/drawing/2014/main" id="{8A7B8F1C-1434-4633-B66D-17EF21BBD72A}"/>
                </a:ext>
              </a:extLst>
            </p:cNvPr>
            <p:cNvGrpSpPr/>
            <p:nvPr/>
          </p:nvGrpSpPr>
          <p:grpSpPr>
            <a:xfrm>
              <a:off x="4716892" y="9999"/>
              <a:ext cx="645296" cy="6858000"/>
              <a:chOff x="3082967" y="9999"/>
              <a:chExt cx="645296" cy="6858000"/>
            </a:xfrm>
          </p:grpSpPr>
          <p:sp>
            <p:nvSpPr>
              <p:cNvPr id="16" name="Rectangle 15">
                <a:extLst>
                  <a:ext uri="{FF2B5EF4-FFF2-40B4-BE49-F238E27FC236}">
                    <a16:creationId xmlns:a16="http://schemas.microsoft.com/office/drawing/2014/main" id="{97F1517B-46F6-42B0-ABEC-549DA247CD35}"/>
                  </a:ext>
                </a:extLst>
              </p:cNvPr>
              <p:cNvSpPr/>
              <p:nvPr/>
            </p:nvSpPr>
            <p:spPr>
              <a:xfrm>
                <a:off x="3082967" y="9999"/>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1" name="Flowchart: Terminator 5">
                <a:extLst>
                  <a:ext uri="{FF2B5EF4-FFF2-40B4-BE49-F238E27FC236}">
                    <a16:creationId xmlns:a16="http://schemas.microsoft.com/office/drawing/2014/main" id="{276C7C38-6A03-47C5-86A7-6EA99773ED40}"/>
                  </a:ext>
                </a:extLst>
              </p:cNvPr>
              <p:cNvSpPr/>
              <p:nvPr/>
            </p:nvSpPr>
            <p:spPr>
              <a:xfrm>
                <a:off x="3157918" y="2076141"/>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1E203B8-7536-405F-A6AE-FD972CECD0D2}"/>
                  </a:ext>
                </a:extLst>
              </p:cNvPr>
              <p:cNvSpPr txBox="1"/>
              <p:nvPr/>
            </p:nvSpPr>
            <p:spPr>
              <a:xfrm rot="16200000">
                <a:off x="2596142" y="3014968"/>
                <a:ext cx="1802578" cy="461665"/>
              </a:xfrm>
              <a:prstGeom prst="rect">
                <a:avLst/>
              </a:prstGeom>
              <a:noFill/>
            </p:spPr>
            <p:txBody>
              <a:bodyPr wrap="square" rtlCol="0">
                <a:spAutoFit/>
              </a:bodyPr>
              <a:lstStyle/>
              <a:p>
                <a:r>
                  <a:rPr lang="en-US" sz="2400" dirty="0">
                    <a:solidFill>
                      <a:schemeClr val="bg1"/>
                    </a:solidFill>
                  </a:rPr>
                  <a:t>Emailbot</a:t>
                </a:r>
              </a:p>
            </p:txBody>
          </p:sp>
        </p:grpSp>
        <p:sp>
          <p:nvSpPr>
            <p:cNvPr id="24" name="Oval 23">
              <a:extLst>
                <a:ext uri="{FF2B5EF4-FFF2-40B4-BE49-F238E27FC236}">
                  <a16:creationId xmlns:a16="http://schemas.microsoft.com/office/drawing/2014/main" id="{ACBCA897-4918-43A0-95FE-998E7EE9F7CB}"/>
                </a:ext>
              </a:extLst>
            </p:cNvPr>
            <p:cNvSpPr/>
            <p:nvPr/>
          </p:nvSpPr>
          <p:spPr>
            <a:xfrm>
              <a:off x="4696292" y="3507698"/>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0771D7AF-72FB-4F86-9141-C68ACB77B6DD}"/>
              </a:ext>
            </a:extLst>
          </p:cNvPr>
          <p:cNvSpPr/>
          <p:nvPr/>
        </p:nvSpPr>
        <p:spPr>
          <a:xfrm>
            <a:off x="2468371" y="-4991"/>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Flowchart: Terminator 5">
            <a:hlinkClick r:id="rId2" action="ppaction://hlinksldjump"/>
            <a:extLst>
              <a:ext uri="{FF2B5EF4-FFF2-40B4-BE49-F238E27FC236}">
                <a16:creationId xmlns:a16="http://schemas.microsoft.com/office/drawing/2014/main" id="{65323264-EC11-4F63-9B78-E5DDED1D1784}"/>
              </a:ext>
            </a:extLst>
          </p:cNvPr>
          <p:cNvSpPr/>
          <p:nvPr/>
        </p:nvSpPr>
        <p:spPr>
          <a:xfrm>
            <a:off x="2543321" y="2061151"/>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F7FF436-4E48-4DE4-A614-DA40062245B5}"/>
              </a:ext>
            </a:extLst>
          </p:cNvPr>
          <p:cNvSpPr/>
          <p:nvPr/>
        </p:nvSpPr>
        <p:spPr>
          <a:xfrm>
            <a:off x="2476118" y="3428382"/>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TextBox 56">
            <a:extLst>
              <a:ext uri="{FF2B5EF4-FFF2-40B4-BE49-F238E27FC236}">
                <a16:creationId xmlns:a16="http://schemas.microsoft.com/office/drawing/2014/main" id="{106C37C7-BC38-4FEF-9D0E-2B3DAFBA0202}"/>
              </a:ext>
            </a:extLst>
          </p:cNvPr>
          <p:cNvSpPr txBox="1"/>
          <p:nvPr/>
        </p:nvSpPr>
        <p:spPr>
          <a:xfrm rot="16200000">
            <a:off x="1954063" y="3017468"/>
            <a:ext cx="1802578" cy="461665"/>
          </a:xfrm>
          <a:prstGeom prst="rect">
            <a:avLst/>
          </a:prstGeom>
          <a:noFill/>
        </p:spPr>
        <p:txBody>
          <a:bodyPr wrap="square" rtlCol="0">
            <a:spAutoFit/>
          </a:bodyPr>
          <a:lstStyle/>
          <a:p>
            <a:r>
              <a:rPr lang="en-US" sz="2400" dirty="0">
                <a:solidFill>
                  <a:schemeClr val="bg1"/>
                </a:solidFill>
              </a:rPr>
              <a:t>Chatbot</a:t>
            </a:r>
          </a:p>
        </p:txBody>
      </p:sp>
      <p:grpSp>
        <p:nvGrpSpPr>
          <p:cNvPr id="61" name="Group 60">
            <a:extLst>
              <a:ext uri="{FF2B5EF4-FFF2-40B4-BE49-F238E27FC236}">
                <a16:creationId xmlns:a16="http://schemas.microsoft.com/office/drawing/2014/main" id="{FD5B4ED7-2179-4E6D-AC91-092E2423464F}"/>
              </a:ext>
            </a:extLst>
          </p:cNvPr>
          <p:cNvGrpSpPr/>
          <p:nvPr/>
        </p:nvGrpSpPr>
        <p:grpSpPr>
          <a:xfrm>
            <a:off x="1851272" y="7500"/>
            <a:ext cx="605848" cy="6858000"/>
            <a:chOff x="1851272" y="7500"/>
            <a:chExt cx="605848" cy="6858000"/>
          </a:xfrm>
        </p:grpSpPr>
        <p:sp>
          <p:nvSpPr>
            <p:cNvPr id="10" name="Rectangle 9">
              <a:extLst>
                <a:ext uri="{FF2B5EF4-FFF2-40B4-BE49-F238E27FC236}">
                  <a16:creationId xmlns:a16="http://schemas.microsoft.com/office/drawing/2014/main" id="{2DBEACF1-38AB-4177-8A42-EDB6A627342A}"/>
                </a:ext>
              </a:extLst>
            </p:cNvPr>
            <p:cNvSpPr/>
            <p:nvPr/>
          </p:nvSpPr>
          <p:spPr>
            <a:xfrm>
              <a:off x="1851272" y="7500"/>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Flowchart: Terminator 5">
              <a:extLst>
                <a:ext uri="{FF2B5EF4-FFF2-40B4-BE49-F238E27FC236}">
                  <a16:creationId xmlns:a16="http://schemas.microsoft.com/office/drawing/2014/main" id="{537C1074-A5C9-456C-94B1-196DA56F8877}"/>
                </a:ext>
              </a:extLst>
            </p:cNvPr>
            <p:cNvSpPr/>
            <p:nvPr/>
          </p:nvSpPr>
          <p:spPr>
            <a:xfrm>
              <a:off x="1926222" y="2073642"/>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0CA5E2A-4DD8-4C67-A289-308133596685}"/>
                </a:ext>
              </a:extLst>
            </p:cNvPr>
            <p:cNvSpPr/>
            <p:nvPr/>
          </p:nvSpPr>
          <p:spPr>
            <a:xfrm>
              <a:off x="1876024" y="3440246"/>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8C9F0E-9C8D-405A-B050-E4E00C56FB77}"/>
                </a:ext>
              </a:extLst>
            </p:cNvPr>
            <p:cNvSpPr txBox="1"/>
            <p:nvPr/>
          </p:nvSpPr>
          <p:spPr>
            <a:xfrm rot="16200000">
              <a:off x="1324999" y="3014968"/>
              <a:ext cx="1802578" cy="461665"/>
            </a:xfrm>
            <a:prstGeom prst="rect">
              <a:avLst/>
            </a:prstGeom>
            <a:noFill/>
          </p:spPr>
          <p:txBody>
            <a:bodyPr wrap="square" rtlCol="0">
              <a:spAutoFit/>
            </a:bodyPr>
            <a:lstStyle/>
            <a:p>
              <a:r>
                <a:rPr lang="en-US" sz="2400" dirty="0" err="1">
                  <a:solidFill>
                    <a:schemeClr val="bg1"/>
                  </a:solidFill>
                </a:rPr>
                <a:t>Voicebot</a:t>
              </a:r>
              <a:endParaRPr lang="en-US" sz="2400" dirty="0">
                <a:solidFill>
                  <a:schemeClr val="bg1"/>
                </a:solidFill>
              </a:endParaRPr>
            </a:p>
          </p:txBody>
        </p:sp>
      </p:grpSp>
      <p:grpSp>
        <p:nvGrpSpPr>
          <p:cNvPr id="64" name="Group 63">
            <a:extLst>
              <a:ext uri="{FF2B5EF4-FFF2-40B4-BE49-F238E27FC236}">
                <a16:creationId xmlns:a16="http://schemas.microsoft.com/office/drawing/2014/main" id="{66FBE14B-92AC-47E9-81AA-1A70001ECB30}"/>
              </a:ext>
            </a:extLst>
          </p:cNvPr>
          <p:cNvGrpSpPr/>
          <p:nvPr/>
        </p:nvGrpSpPr>
        <p:grpSpPr>
          <a:xfrm>
            <a:off x="1229054" y="19990"/>
            <a:ext cx="641343" cy="6858000"/>
            <a:chOff x="1229054" y="19990"/>
            <a:chExt cx="641343" cy="6858000"/>
          </a:xfrm>
        </p:grpSpPr>
        <p:sp>
          <p:nvSpPr>
            <p:cNvPr id="8" name="Rectangle 7">
              <a:extLst>
                <a:ext uri="{FF2B5EF4-FFF2-40B4-BE49-F238E27FC236}">
                  <a16:creationId xmlns:a16="http://schemas.microsoft.com/office/drawing/2014/main" id="{BC841259-8542-4474-B8C5-85FB0711E697}"/>
                </a:ext>
              </a:extLst>
            </p:cNvPr>
            <p:cNvSpPr/>
            <p:nvPr/>
          </p:nvSpPr>
          <p:spPr>
            <a:xfrm>
              <a:off x="1234182" y="19990"/>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Flowchart: Terminator 5">
              <a:extLst>
                <a:ext uri="{FF2B5EF4-FFF2-40B4-BE49-F238E27FC236}">
                  <a16:creationId xmlns:a16="http://schemas.microsoft.com/office/drawing/2014/main" id="{3C7A699F-A52C-47D1-AF5A-21A322A890DC}"/>
                </a:ext>
              </a:extLst>
            </p:cNvPr>
            <p:cNvSpPr/>
            <p:nvPr/>
          </p:nvSpPr>
          <p:spPr>
            <a:xfrm>
              <a:off x="1309132" y="2086132"/>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AA6C9CD-932C-4176-BA86-6782B4E3DBA1}"/>
                </a:ext>
              </a:extLst>
            </p:cNvPr>
            <p:cNvSpPr/>
            <p:nvPr/>
          </p:nvSpPr>
          <p:spPr>
            <a:xfrm>
              <a:off x="1229054" y="3428382"/>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TextBox 62">
              <a:extLst>
                <a:ext uri="{FF2B5EF4-FFF2-40B4-BE49-F238E27FC236}">
                  <a16:creationId xmlns:a16="http://schemas.microsoft.com/office/drawing/2014/main" id="{2C027933-3A1A-484C-B510-C983A17CDEA3}"/>
                </a:ext>
              </a:extLst>
            </p:cNvPr>
            <p:cNvSpPr txBox="1"/>
            <p:nvPr/>
          </p:nvSpPr>
          <p:spPr>
            <a:xfrm rot="16200000">
              <a:off x="738276" y="3309345"/>
              <a:ext cx="1802578" cy="461665"/>
            </a:xfrm>
            <a:prstGeom prst="rect">
              <a:avLst/>
            </a:prstGeom>
            <a:noFill/>
          </p:spPr>
          <p:txBody>
            <a:bodyPr wrap="square" rtlCol="0">
              <a:spAutoFit/>
            </a:bodyPr>
            <a:lstStyle/>
            <a:p>
              <a:r>
                <a:rPr lang="en-US" sz="2400" dirty="0">
                  <a:solidFill>
                    <a:schemeClr val="bg1"/>
                  </a:solidFill>
                </a:rPr>
                <a:t>Agent Assist</a:t>
              </a:r>
            </a:p>
          </p:txBody>
        </p:sp>
      </p:grpSp>
      <p:grpSp>
        <p:nvGrpSpPr>
          <p:cNvPr id="67" name="Group 66">
            <a:extLst>
              <a:ext uri="{FF2B5EF4-FFF2-40B4-BE49-F238E27FC236}">
                <a16:creationId xmlns:a16="http://schemas.microsoft.com/office/drawing/2014/main" id="{CA43746F-FC97-4CA6-AF2C-A785640552C9}"/>
              </a:ext>
            </a:extLst>
          </p:cNvPr>
          <p:cNvGrpSpPr/>
          <p:nvPr/>
        </p:nvGrpSpPr>
        <p:grpSpPr>
          <a:xfrm>
            <a:off x="0" y="0"/>
            <a:ext cx="613701" cy="6858000"/>
            <a:chOff x="0" y="0"/>
            <a:chExt cx="613701" cy="6858000"/>
          </a:xfrm>
        </p:grpSpPr>
        <p:sp>
          <p:nvSpPr>
            <p:cNvPr id="2" name="Rectangle 1">
              <a:extLst>
                <a:ext uri="{FF2B5EF4-FFF2-40B4-BE49-F238E27FC236}">
                  <a16:creationId xmlns:a16="http://schemas.microsoft.com/office/drawing/2014/main" id="{479F2C64-31C2-4D77-B8B0-AE04678977FA}"/>
                </a:ext>
              </a:extLst>
            </p:cNvPr>
            <p:cNvSpPr/>
            <p:nvPr/>
          </p:nvSpPr>
          <p:spPr>
            <a:xfrm>
              <a:off x="0" y="0"/>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Flowchart: Terminator 5">
              <a:extLst>
                <a:ext uri="{FF2B5EF4-FFF2-40B4-BE49-F238E27FC236}">
                  <a16:creationId xmlns:a16="http://schemas.microsoft.com/office/drawing/2014/main" id="{6A4313CA-98D8-471A-AB75-19A18BF12C6B}"/>
                </a:ext>
              </a:extLst>
            </p:cNvPr>
            <p:cNvSpPr/>
            <p:nvPr/>
          </p:nvSpPr>
          <p:spPr>
            <a:xfrm>
              <a:off x="79943" y="2071141"/>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9DC5752-C754-4786-B81C-A288BAA955C8}"/>
                </a:ext>
              </a:extLst>
            </p:cNvPr>
            <p:cNvSpPr/>
            <p:nvPr/>
          </p:nvSpPr>
          <p:spPr>
            <a:xfrm>
              <a:off x="1" y="3424010"/>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TextBox 65">
              <a:extLst>
                <a:ext uri="{FF2B5EF4-FFF2-40B4-BE49-F238E27FC236}">
                  <a16:creationId xmlns:a16="http://schemas.microsoft.com/office/drawing/2014/main" id="{975411F8-3178-44DE-AD72-D17133FABA86}"/>
                </a:ext>
              </a:extLst>
            </p:cNvPr>
            <p:cNvSpPr txBox="1"/>
            <p:nvPr/>
          </p:nvSpPr>
          <p:spPr>
            <a:xfrm rot="16200000">
              <a:off x="-442532" y="3200977"/>
              <a:ext cx="1650802" cy="461665"/>
            </a:xfrm>
            <a:prstGeom prst="rect">
              <a:avLst/>
            </a:prstGeom>
            <a:noFill/>
          </p:spPr>
          <p:txBody>
            <a:bodyPr wrap="square" rtlCol="0">
              <a:spAutoFit/>
            </a:bodyPr>
            <a:lstStyle/>
            <a:p>
              <a:r>
                <a:rPr lang="en-US" sz="2400" dirty="0">
                  <a:solidFill>
                    <a:schemeClr val="bg1"/>
                  </a:solidFill>
                </a:rPr>
                <a:t>Survey Bot</a:t>
              </a:r>
            </a:p>
          </p:txBody>
        </p:sp>
      </p:grpSp>
      <p:grpSp>
        <p:nvGrpSpPr>
          <p:cNvPr id="70" name="Group 69">
            <a:extLst>
              <a:ext uri="{FF2B5EF4-FFF2-40B4-BE49-F238E27FC236}">
                <a16:creationId xmlns:a16="http://schemas.microsoft.com/office/drawing/2014/main" id="{3AD013E0-338D-4910-81E1-5BB7ED32FAAC}"/>
              </a:ext>
            </a:extLst>
          </p:cNvPr>
          <p:cNvGrpSpPr/>
          <p:nvPr/>
        </p:nvGrpSpPr>
        <p:grpSpPr>
          <a:xfrm>
            <a:off x="587111" y="2500"/>
            <a:ext cx="629726" cy="6858000"/>
            <a:chOff x="587111" y="2500"/>
            <a:chExt cx="629726" cy="6858000"/>
          </a:xfrm>
        </p:grpSpPr>
        <p:sp>
          <p:nvSpPr>
            <p:cNvPr id="4" name="Rectangle 3">
              <a:extLst>
                <a:ext uri="{FF2B5EF4-FFF2-40B4-BE49-F238E27FC236}">
                  <a16:creationId xmlns:a16="http://schemas.microsoft.com/office/drawing/2014/main" id="{912A72C5-7F20-4774-A380-FDE63EF5711D}"/>
                </a:ext>
              </a:extLst>
            </p:cNvPr>
            <p:cNvSpPr/>
            <p:nvPr/>
          </p:nvSpPr>
          <p:spPr>
            <a:xfrm>
              <a:off x="617092" y="2500"/>
              <a:ext cx="599607"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Flowchart: Terminator 5">
              <a:extLst>
                <a:ext uri="{FF2B5EF4-FFF2-40B4-BE49-F238E27FC236}">
                  <a16:creationId xmlns:a16="http://schemas.microsoft.com/office/drawing/2014/main" id="{A8F1FDFE-2679-4AAD-BCC3-6703E76B2521}"/>
                </a:ext>
              </a:extLst>
            </p:cNvPr>
            <p:cNvSpPr/>
            <p:nvPr/>
          </p:nvSpPr>
          <p:spPr>
            <a:xfrm>
              <a:off x="692042" y="2053652"/>
              <a:ext cx="524795" cy="2908092"/>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18905"/>
                <a:gd name="connsiteY0" fmla="*/ 0 h 21600"/>
                <a:gd name="connsiteX1" fmla="*/ 18125 w 18905"/>
                <a:gd name="connsiteY1" fmla="*/ 0 h 21600"/>
                <a:gd name="connsiteX2" fmla="*/ 17820 w 18905"/>
                <a:gd name="connsiteY2" fmla="*/ 10911 h 21600"/>
                <a:gd name="connsiteX3" fmla="*/ 18125 w 18905"/>
                <a:gd name="connsiteY3" fmla="*/ 21600 h 21600"/>
                <a:gd name="connsiteX4" fmla="*/ 3475 w 18905"/>
                <a:gd name="connsiteY4" fmla="*/ 21600 h 21600"/>
                <a:gd name="connsiteX5" fmla="*/ 0 w 18905"/>
                <a:gd name="connsiteY5" fmla="*/ 10800 h 21600"/>
                <a:gd name="connsiteX6" fmla="*/ 3475 w 18905"/>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5" h="21600">
                  <a:moveTo>
                    <a:pt x="3475" y="0"/>
                  </a:moveTo>
                  <a:lnTo>
                    <a:pt x="18125" y="0"/>
                  </a:lnTo>
                  <a:cubicBezTo>
                    <a:pt x="20044" y="0"/>
                    <a:pt x="17820" y="4946"/>
                    <a:pt x="17820" y="10911"/>
                  </a:cubicBezTo>
                  <a:cubicBezTo>
                    <a:pt x="17820" y="16876"/>
                    <a:pt x="20044" y="21600"/>
                    <a:pt x="18125" y="21600"/>
                  </a:cubicBezTo>
                  <a:lnTo>
                    <a:pt x="3475" y="21600"/>
                  </a:lnTo>
                  <a:cubicBezTo>
                    <a:pt x="1556" y="21600"/>
                    <a:pt x="0" y="16765"/>
                    <a:pt x="0" y="10800"/>
                  </a:cubicBezTo>
                  <a:cubicBezTo>
                    <a:pt x="0" y="4835"/>
                    <a:pt x="1556" y="0"/>
                    <a:pt x="3475"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F2BAA89-ED8F-485D-9148-2FBF4253D2DC}"/>
                </a:ext>
              </a:extLst>
            </p:cNvPr>
            <p:cNvSpPr/>
            <p:nvPr/>
          </p:nvSpPr>
          <p:spPr>
            <a:xfrm>
              <a:off x="587111" y="3426509"/>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TextBox 68">
              <a:extLst>
                <a:ext uri="{FF2B5EF4-FFF2-40B4-BE49-F238E27FC236}">
                  <a16:creationId xmlns:a16="http://schemas.microsoft.com/office/drawing/2014/main" id="{6C650586-C943-43E3-8CB3-D47EF72BA0CF}"/>
                </a:ext>
              </a:extLst>
            </p:cNvPr>
            <p:cNvSpPr txBox="1"/>
            <p:nvPr/>
          </p:nvSpPr>
          <p:spPr>
            <a:xfrm rot="16200000">
              <a:off x="37749" y="3125088"/>
              <a:ext cx="1802578" cy="461665"/>
            </a:xfrm>
            <a:prstGeom prst="rect">
              <a:avLst/>
            </a:prstGeom>
            <a:noFill/>
          </p:spPr>
          <p:txBody>
            <a:bodyPr wrap="square" rtlCol="0">
              <a:spAutoFit/>
            </a:bodyPr>
            <a:lstStyle/>
            <a:p>
              <a:r>
                <a:rPr lang="en-US" sz="2400" dirty="0" err="1">
                  <a:solidFill>
                    <a:schemeClr val="bg1"/>
                  </a:solidFill>
                </a:rPr>
                <a:t>Trainerbot</a:t>
              </a:r>
              <a:endParaRPr lang="en-US" sz="2400" dirty="0">
                <a:solidFill>
                  <a:schemeClr val="bg1"/>
                </a:solidFill>
              </a:endParaRPr>
            </a:p>
          </p:txBody>
        </p:sp>
      </p:grpSp>
      <p:sp>
        <p:nvSpPr>
          <p:cNvPr id="71" name="Oval 70">
            <a:extLst>
              <a:ext uri="{FF2B5EF4-FFF2-40B4-BE49-F238E27FC236}">
                <a16:creationId xmlns:a16="http://schemas.microsoft.com/office/drawing/2014/main" id="{83CAC617-F39F-4608-A34A-E422B00EE85B}"/>
              </a:ext>
            </a:extLst>
          </p:cNvPr>
          <p:cNvSpPr/>
          <p:nvPr/>
        </p:nvSpPr>
        <p:spPr>
          <a:xfrm>
            <a:off x="2476119" y="3428382"/>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TextBox 71">
            <a:extLst>
              <a:ext uri="{FF2B5EF4-FFF2-40B4-BE49-F238E27FC236}">
                <a16:creationId xmlns:a16="http://schemas.microsoft.com/office/drawing/2014/main" id="{62C6FF7A-A30E-4C3C-AC9E-340E92856E21}"/>
              </a:ext>
            </a:extLst>
          </p:cNvPr>
          <p:cNvSpPr txBox="1"/>
          <p:nvPr/>
        </p:nvSpPr>
        <p:spPr>
          <a:xfrm rot="16200000">
            <a:off x="1954064" y="3017468"/>
            <a:ext cx="1802578" cy="461665"/>
          </a:xfrm>
          <a:prstGeom prst="rect">
            <a:avLst/>
          </a:prstGeom>
          <a:noFill/>
        </p:spPr>
        <p:txBody>
          <a:bodyPr wrap="square" rtlCol="0">
            <a:spAutoFit/>
          </a:bodyPr>
          <a:lstStyle/>
          <a:p>
            <a:r>
              <a:rPr lang="en-US" sz="2400" dirty="0">
                <a:solidFill>
                  <a:schemeClr val="bg1"/>
                </a:solidFill>
              </a:rPr>
              <a:t>Chatbot</a:t>
            </a:r>
          </a:p>
        </p:txBody>
      </p:sp>
      <p:sp>
        <p:nvSpPr>
          <p:cNvPr id="81" name="Oval 80">
            <a:extLst>
              <a:ext uri="{FF2B5EF4-FFF2-40B4-BE49-F238E27FC236}">
                <a16:creationId xmlns:a16="http://schemas.microsoft.com/office/drawing/2014/main" id="{B607ED76-75B7-4BE9-A320-EDDCABC7E0BF}"/>
              </a:ext>
            </a:extLst>
          </p:cNvPr>
          <p:cNvSpPr/>
          <p:nvPr/>
        </p:nvSpPr>
        <p:spPr>
          <a:xfrm>
            <a:off x="2476120" y="3428382"/>
            <a:ext cx="224852" cy="173630"/>
          </a:xfrm>
          <a:prstGeom prst="ellips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5817CFB4-AD80-40FE-A8C3-7658980CC003}"/>
              </a:ext>
            </a:extLst>
          </p:cNvPr>
          <p:cNvSpPr txBox="1"/>
          <p:nvPr/>
        </p:nvSpPr>
        <p:spPr>
          <a:xfrm rot="16200000">
            <a:off x="1954065" y="3017468"/>
            <a:ext cx="1802578" cy="461665"/>
          </a:xfrm>
          <a:prstGeom prst="rect">
            <a:avLst/>
          </a:prstGeom>
          <a:noFill/>
        </p:spPr>
        <p:txBody>
          <a:bodyPr wrap="square" rtlCol="0">
            <a:spAutoFit/>
          </a:bodyPr>
          <a:lstStyle/>
          <a:p>
            <a:r>
              <a:rPr lang="en-US" sz="2400" dirty="0">
                <a:solidFill>
                  <a:schemeClr val="bg1"/>
                </a:solidFill>
              </a:rPr>
              <a:t>Chatbot</a:t>
            </a:r>
          </a:p>
        </p:txBody>
      </p:sp>
    </p:spTree>
    <p:extLst>
      <p:ext uri="{BB962C8B-B14F-4D97-AF65-F5344CB8AC3E}">
        <p14:creationId xmlns:p14="http://schemas.microsoft.com/office/powerpoint/2010/main" val="31334895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54167E-6 1.11111E-6 L 0.69779 -0.00046 " pathEditMode="relative" rAng="0" ptsTypes="AA">
                                      <p:cBhvr>
                                        <p:cTn id="10" dur="2000" fill="hold"/>
                                        <p:tgtEl>
                                          <p:spTgt spid="12"/>
                                        </p:tgtEl>
                                        <p:attrNameLst>
                                          <p:attrName>ppt_x</p:attrName>
                                          <p:attrName>ppt_y</p:attrName>
                                        </p:attrNameLst>
                                      </p:cBhvr>
                                      <p:rCtr x="34883" y="-23"/>
                                    </p:animMotion>
                                  </p:childTnLst>
                                </p:cTn>
                              </p:par>
                              <p:par>
                                <p:cTn id="11" presetID="1" presetClass="exit"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1000" fill="hold"/>
                                        <p:tgtEl>
                                          <p:spTgt spid="13"/>
                                        </p:tgtEl>
                                        <p:attrNameLst>
                                          <p:attrName>ppt_w</p:attrName>
                                        </p:attrNameLst>
                                      </p:cBhvr>
                                      <p:tavLst>
                                        <p:tav tm="0">
                                          <p:val>
                                            <p:strVal val="#ppt_w*0.70"/>
                                          </p:val>
                                        </p:tav>
                                        <p:tav tm="100000">
                                          <p:val>
                                            <p:strVal val="#ppt_w"/>
                                          </p:val>
                                        </p:tav>
                                      </p:tavLst>
                                    </p:anim>
                                    <p:anim calcmode="lin" valueType="num">
                                      <p:cBhvr>
                                        <p:cTn id="28" dur="1000" fill="hold"/>
                                        <p:tgtEl>
                                          <p:spTgt spid="13"/>
                                        </p:tgtEl>
                                        <p:attrNameLst>
                                          <p:attrName>ppt_h</p:attrName>
                                        </p:attrNameLst>
                                      </p:cBhvr>
                                      <p:tavLst>
                                        <p:tav tm="0">
                                          <p:val>
                                            <p:strVal val="#ppt_h"/>
                                          </p:val>
                                        </p:tav>
                                        <p:tav tm="100000">
                                          <p:val>
                                            <p:strVal val="#ppt_h"/>
                                          </p:val>
                                        </p:tav>
                                      </p:tavLst>
                                    </p:anim>
                                    <p:animEffect transition="in" filter="fade">
                                      <p:cBhvr>
                                        <p:cTn id="2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25" grpId="0" animBg="1"/>
      <p:bldP spid="26" grpId="0" animBg="1"/>
      <p:bldP spid="27" grpId="0" animBg="1"/>
      <p:bldP spid="28" grpId="0" animBg="1"/>
      <p:bldP spid="29" grpId="0" animBg="1"/>
      <p:bldP spid="3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D6BB0A1628C74AAE8105BF39987CBB" ma:contentTypeVersion="12" ma:contentTypeDescription="Create a new document." ma:contentTypeScope="" ma:versionID="f7e2e80af754ef9a397c8b42a6dc7f29">
  <xsd:schema xmlns:xsd="http://www.w3.org/2001/XMLSchema" xmlns:xs="http://www.w3.org/2001/XMLSchema" xmlns:p="http://schemas.microsoft.com/office/2006/metadata/properties" xmlns:ns1="http://schemas.microsoft.com/sharepoint/v3" xmlns:ns2="ad97cd04-e6ac-4617-8d63-ec4f10a8285b" xmlns:ns3="7d64296c-04a0-46f9-a2b9-52fcca4ed962" xmlns:ns4="af65717e-9c27-4606-bc38-c3c832ca6808" targetNamespace="http://schemas.microsoft.com/office/2006/metadata/properties" ma:root="true" ma:fieldsID="d9046c0848252830215ee50be93511e8" ns1:_="" ns2:_="" ns3:_="" ns4:_="">
    <xsd:import namespace="http://schemas.microsoft.com/sharepoint/v3"/>
    <xsd:import namespace="ad97cd04-e6ac-4617-8d63-ec4f10a8285b"/>
    <xsd:import namespace="7d64296c-04a0-46f9-a2b9-52fcca4ed962"/>
    <xsd:import namespace="af65717e-9c27-4606-bc38-c3c832ca6808"/>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3:SharedWithUsers" minOccurs="0"/>
                <xsd:element ref="ns4:SharedWithDetails" minOccurs="0"/>
                <xsd:element ref="ns2:MediaServiceEventHashCode" minOccurs="0"/>
                <xsd:element ref="ns2:MediaServiceGenerationTime" minOccurs="0"/>
                <xsd:element ref="ns2:MediaServiceAutoTags"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97cd04-e6ac-4617-8d63-ec4f10a8285b"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64296c-04a0-46f9-a2b9-52fcca4ed962"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f65717e-9c27-4606-bc38-c3c832ca6808" elementFormDefault="qualified">
    <xsd:import namespace="http://schemas.microsoft.com/office/2006/documentManagement/types"/>
    <xsd:import namespace="http://schemas.microsoft.com/office/infopath/2007/PartnerControls"/>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7d64296c-04a0-46f9-a2b9-52fcca4ed962">
      <UserInfo>
        <DisplayName>Saurabh Gupta</DisplayName>
        <AccountId>11546</AccountId>
        <AccountType/>
      </UserInfo>
      <UserInfo>
        <DisplayName>Anoop Pillai</DisplayName>
        <AccountId>182139</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526177-FB6D-46A2-B89B-143254C58E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d97cd04-e6ac-4617-8d63-ec4f10a8285b"/>
    <ds:schemaRef ds:uri="7d64296c-04a0-46f9-a2b9-52fcca4ed962"/>
    <ds:schemaRef ds:uri="af65717e-9c27-4606-bc38-c3c832ca68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06FCF-4205-4E09-BDC3-E1E9EE4C9D42}">
  <ds:schemaRefs>
    <ds:schemaRef ds:uri="http://schemas.microsoft.com/office/2006/metadata/properties"/>
    <ds:schemaRef ds:uri="http://schemas.microsoft.com/office/infopath/2007/PartnerControls"/>
    <ds:schemaRef ds:uri="http://schemas.microsoft.com/sharepoint/v3"/>
    <ds:schemaRef ds:uri="7d64296c-04a0-46f9-a2b9-52fcca4ed962"/>
  </ds:schemaRefs>
</ds:datastoreItem>
</file>

<file path=customXml/itemProps3.xml><?xml version="1.0" encoding="utf-8"?>
<ds:datastoreItem xmlns:ds="http://schemas.openxmlformats.org/officeDocument/2006/customXml" ds:itemID="{4812F96E-ACCD-48CC-939C-8375D2CA5A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12991</TotalTime>
  <Words>3400</Words>
  <Application>Microsoft Office PowerPoint</Application>
  <PresentationFormat>Widescreen</PresentationFormat>
  <Paragraphs>488</Paragraphs>
  <Slides>27</Slides>
  <Notes>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Cognitive Customer Engagement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Anju Arora</dc:creator>
  <cp:lastModifiedBy>Anju Chopra</cp:lastModifiedBy>
  <cp:revision>86</cp:revision>
  <dcterms:created xsi:type="dcterms:W3CDTF">2019-04-24T12:01:29Z</dcterms:created>
  <dcterms:modified xsi:type="dcterms:W3CDTF">2020-05-13T11:55:28Z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0x010100EED6BB0A1628C74AAE8105BF39987CBB</vt:lpwstr>
  </property>
</Properties>
</file>