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58" r:id="rId2"/>
    <p:sldId id="26117" r:id="rId3"/>
    <p:sldId id="26119" r:id="rId4"/>
    <p:sldId id="26100" r:id="rId5"/>
    <p:sldId id="26072" r:id="rId6"/>
    <p:sldId id="26120" r:id="rId7"/>
    <p:sldId id="26121" r:id="rId8"/>
    <p:sldId id="26077" r:id="rId9"/>
    <p:sldId id="25894" r:id="rId10"/>
    <p:sldId id="260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3088" autoAdjust="0"/>
  </p:normalViewPr>
  <p:slideViewPr>
    <p:cSldViewPr snapToGrid="0">
      <p:cViewPr varScale="1">
        <p:scale>
          <a:sx n="56" d="100"/>
          <a:sy n="56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8F4E7-4211-4ED1-BE57-D5CFA7F5608F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CAD5F-A024-4CA2-9C1D-9506EB09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8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FE8C35-364D-40E2-AE5B-C324BCE2B1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87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CAD5F-A024-4CA2-9C1D-9506EB0949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2CAD5F-A024-4CA2-9C1D-9506EB0949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38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Domain experts </a:t>
            </a:r>
            <a:r>
              <a:rPr lang="en-US" sz="1200" dirty="0">
                <a:solidFill>
                  <a:schemeClr val="bg1"/>
                </a:solidFill>
              </a:rPr>
              <a:t>– Know the best uses that deliver impact </a:t>
            </a:r>
          </a:p>
          <a:p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Speed to market </a:t>
            </a:r>
            <a:r>
              <a:rPr lang="en-US" sz="1200" dirty="0">
                <a:solidFill>
                  <a:schemeClr val="bg1"/>
                </a:solidFill>
              </a:rPr>
              <a:t>– Proven methods, pre-built blueprints</a:t>
            </a:r>
          </a:p>
          <a:p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Build once deploy everywhere </a:t>
            </a:r>
            <a:r>
              <a:rPr lang="en-US" sz="1200" dirty="0">
                <a:solidFill>
                  <a:schemeClr val="bg1"/>
                </a:solidFill>
              </a:rPr>
              <a:t>– mobile, web, social </a:t>
            </a:r>
          </a:p>
          <a:p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All inclusive </a:t>
            </a:r>
            <a:r>
              <a:rPr lang="en-US" sz="1200" dirty="0">
                <a:solidFill>
                  <a:schemeClr val="bg1"/>
                </a:solidFill>
                <a:sym typeface="Calibri"/>
              </a:rPr>
              <a:t>– Domain, technology, automation</a:t>
            </a:r>
          </a:p>
          <a:p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Business outcomes </a:t>
            </a:r>
            <a:r>
              <a:rPr lang="en-US" sz="1200" dirty="0">
                <a:solidFill>
                  <a:schemeClr val="bg1"/>
                </a:solidFill>
                <a:sym typeface="Calibri"/>
              </a:rPr>
              <a:t>- Outcomes-based delivery built for your needs at any scale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Speed to market – Build bots quickly and improve digital engagement with visual design tools, pre-built bot blueprints, APIs, and SDKs</a:t>
            </a:r>
          </a:p>
          <a:p>
            <a:r>
              <a:rPr lang="en-US" dirty="0"/>
              <a:t>Boost business results – We are domain experts and can help identify the best use cases, design and deploy </a:t>
            </a:r>
            <a:r>
              <a:rPr lang="en-US" dirty="0" err="1"/>
              <a:t>chatbots</a:t>
            </a:r>
            <a:r>
              <a:rPr lang="en-US" dirty="0"/>
              <a:t>, and then enabling them to become smarter as things change</a:t>
            </a:r>
          </a:p>
          <a:p>
            <a:r>
              <a:rPr lang="en-US" dirty="0"/>
              <a:t>Reduce human intervention – use bots to automate tasks across the customer journey, reducing dependency on human staff or agents </a:t>
            </a:r>
          </a:p>
          <a:p>
            <a:r>
              <a:rPr lang="en-US" dirty="0"/>
              <a:t>Lower costs – lower service costs by completing more complex interactions and tasks in digital self service </a:t>
            </a:r>
          </a:p>
          <a:p>
            <a:r>
              <a:rPr lang="en-US" dirty="0"/>
              <a:t>Engage multiple channels 24/7 – build once deploy everywhere enables customers across all preferred channels</a:t>
            </a:r>
          </a:p>
          <a:p>
            <a:r>
              <a:rPr lang="en-US" dirty="0"/>
              <a:t>Increase loyalty and service stickiness – create consistent brand experiences across channels and use cases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724FC-2A4D-4348-A1B8-EBAF5530F4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9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" y="742950"/>
            <a:ext cx="6618288" cy="3724275"/>
          </a:xfrm>
          <a:ln/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9296" eaLnBrk="0" hangingPunct="0">
              <a:defRPr sz="26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1pPr>
            <a:lvl2pPr marL="742927" indent="-285741" defTabSz="949296" eaLnBrk="0" hangingPunct="0">
              <a:defRPr sz="26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2pPr>
            <a:lvl3pPr marL="1142966" indent="-228593" defTabSz="949296" eaLnBrk="0" hangingPunct="0">
              <a:defRPr sz="26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3pPr>
            <a:lvl4pPr marL="1600152" indent="-228593" defTabSz="949296" eaLnBrk="0" hangingPunct="0">
              <a:defRPr sz="26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4pPr>
            <a:lvl5pPr marL="2057338" indent="-228593" defTabSz="949296" eaLnBrk="0" hangingPunct="0">
              <a:defRPr sz="26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5pPr>
            <a:lvl6pPr marL="2514524" indent="-228593" defTabSz="949296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6pPr>
            <a:lvl7pPr marL="2971711" indent="-228593" defTabSz="949296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7pPr>
            <a:lvl8pPr marL="3428896" indent="-228593" defTabSz="949296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8pPr>
            <a:lvl9pPr marL="3886083" indent="-228593" defTabSz="949296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charset="0"/>
                <a:ea typeface="Osaka" charset="0"/>
                <a:cs typeface="Osaka" charset="0"/>
              </a:defRPr>
            </a:lvl9pPr>
          </a:lstStyle>
          <a:p>
            <a:fld id="{879F4799-34EF-8641-82F9-7A8DED1DEAB2}" type="slidenum">
              <a:rPr lang="en-US" sz="120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2719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ircl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F0FF18-4F80-47A0-A9DE-48EAE961F1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206C6C98-7A06-46E1-B9BE-B32779BD89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8018593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CFD03CCF-0E7C-44BB-99AB-58FA6047D9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3" y="4341588"/>
            <a:ext cx="8018592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255A5CE-6FC6-4C4D-9D33-061AF06E29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0703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2D722A8-29FB-4653-9B79-16FC87978C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10582887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DBCF8A87-29DA-483A-99B0-847627B07E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2" y="4341588"/>
            <a:ext cx="10582885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4D26F63-2362-45CC-8ABE-C161963492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7FFE2-E163-4F69-A75A-919BEB7FA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232" y="5690162"/>
            <a:ext cx="2350729" cy="53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7875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ED6A5-8F4D-4239-A764-E65E62DD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Body Level One…">
            <a:extLst>
              <a:ext uri="{FF2B5EF4-FFF2-40B4-BE49-F238E27FC236}">
                <a16:creationId xmlns:a16="http://schemas.microsoft.com/office/drawing/2014/main" id="{104B0008-1824-4F3B-8629-AF202990FF8D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3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27885-B71E-49B0-8628-071D64A1D22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EC9AD04-7797-48FD-95A0-D1912B4815B1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083FFE8-1CBD-4091-9042-0C96F978D99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5314" y="1665790"/>
            <a:ext cx="10661374" cy="4375633"/>
          </a:xfrm>
        </p:spPr>
        <p:txBody>
          <a:bodyPr>
            <a:noAutofit/>
          </a:bodyPr>
          <a:lstStyle>
            <a:lvl1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1pPr>
            <a:lvl2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2pPr>
            <a:lvl3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3pPr>
            <a:lvl4pPr marL="914400" indent="-228600"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4pPr>
            <a:lvl5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5pPr>
            <a:lvl6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6pPr>
            <a:lvl7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7pPr>
            <a:lvl8pPr defTabSz="228600">
              <a:tabLst>
                <a:tab pos="0" algn="l"/>
              </a:tabLst>
              <a:defRPr>
                <a:solidFill>
                  <a:schemeClr val="bg1"/>
                </a:solidFill>
              </a:defRPr>
            </a:lvl8pPr>
            <a:lvl9pPr marL="2057400" indent="-215900" defTabSz="228600">
              <a:buNone/>
              <a:tabLst>
                <a:tab pos="0" algn="l"/>
              </a:tabLs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2546950-C485-4C11-BD0E-AAC4CEFA9A89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7960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C703D3-5D4F-46D1-A63C-CA465A6E1AFB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737FFEA-DAF5-47E3-A5BE-1CD9D43E26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2413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6635751" y="1664207"/>
            <a:ext cx="4790936" cy="437997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4398A-E85E-471C-B512-9B92707A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Body Level One…">
            <a:extLst>
              <a:ext uri="{FF2B5EF4-FFF2-40B4-BE49-F238E27FC236}">
                <a16:creationId xmlns:a16="http://schemas.microsoft.com/office/drawing/2014/main" id="{42069315-BAE1-4478-8B39-D5D777ED3D67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E3023-ABE3-4767-9F61-87BD61E7C9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5313" y="1664207"/>
            <a:ext cx="5559287" cy="4379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776661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allou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6AE81471-14EE-416B-B726-7F3165FE36E8}"/>
              </a:ext>
            </a:extLst>
          </p:cNvPr>
          <p:cNvSpPr/>
          <p:nvPr userDrawn="1"/>
        </p:nvSpPr>
        <p:spPr>
          <a:xfrm>
            <a:off x="7513437" y="0"/>
            <a:ext cx="4678563" cy="6542202"/>
          </a:xfrm>
          <a:prstGeom prst="rect">
            <a:avLst/>
          </a:prstGeom>
          <a:solidFill>
            <a:schemeClr val="tx2"/>
          </a:solidFill>
          <a:ln w="3175">
            <a:miter lim="400000"/>
          </a:ln>
        </p:spPr>
        <p:txBody>
          <a:bodyPr lIns="38100" tIns="38100" rIns="38100" bIns="38100" anchor="ctr">
            <a:noAutofit/>
          </a:bodyPr>
          <a:lstStyle/>
          <a:p>
            <a:pPr defTabSz="619125" hangingPunct="0">
              <a:lnSpc>
                <a:spcPts val="5000"/>
              </a:lnSpc>
              <a:defRPr sz="4800" b="1" spc="-144"/>
            </a:pPr>
            <a:endParaRPr sz="2400" b="1" kern="0" spc="-72" dirty="0">
              <a:solidFill>
                <a:srgbClr val="000000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5910E9-8C1D-4B9F-A581-D392FE6E9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603209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Body Level One…">
            <a:extLst>
              <a:ext uri="{FF2B5EF4-FFF2-40B4-BE49-F238E27FC236}">
                <a16:creationId xmlns:a16="http://schemas.microsoft.com/office/drawing/2014/main" id="{5CFABF1E-7DEF-46A6-AF8F-CA2DF1280EAA}"/>
              </a:ext>
            </a:extLst>
          </p:cNvPr>
          <p:cNvSpPr txBox="1">
            <a:spLocks noGrp="1"/>
          </p:cNvSpPr>
          <p:nvPr>
            <p:ph type="body" sz="half" idx="37"/>
          </p:nvPr>
        </p:nvSpPr>
        <p:spPr>
          <a:xfrm>
            <a:off x="8185532" y="1664208"/>
            <a:ext cx="3316077" cy="433720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lnSpc>
                <a:spcPct val="110000"/>
              </a:lnSpc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06400" indent="0" algn="l">
              <a:lnSpc>
                <a:spcPct val="120000"/>
              </a:lnSpc>
              <a:buFontTx/>
              <a:buNone/>
              <a:defRPr sz="1600"/>
            </a:lvl2pPr>
            <a:lvl3pPr marL="812800" indent="0" algn="l">
              <a:lnSpc>
                <a:spcPct val="120000"/>
              </a:lnSpc>
              <a:buFontTx/>
              <a:buNone/>
              <a:defRPr sz="1600"/>
            </a:lvl3pPr>
            <a:lvl4pPr marL="1217612" indent="0" algn="l">
              <a:lnSpc>
                <a:spcPct val="120000"/>
              </a:lnSpc>
              <a:buFontTx/>
              <a:buNone/>
              <a:defRPr sz="1600"/>
            </a:lvl4pPr>
            <a:lvl5pPr marL="1624009" indent="0" algn="l">
              <a:lnSpc>
                <a:spcPct val="120000"/>
              </a:lnSpc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Body Level One…">
            <a:extLst>
              <a:ext uri="{FF2B5EF4-FFF2-40B4-BE49-F238E27FC236}">
                <a16:creationId xmlns:a16="http://schemas.microsoft.com/office/drawing/2014/main" id="{35A206DF-DC9F-404B-81EA-2BC841FF0DBF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3" y="1155345"/>
            <a:ext cx="6032094" cy="3416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BC52F-93C4-4B61-812F-CE97874CC0F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5312" y="1664208"/>
            <a:ext cx="6032093" cy="4337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877553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829A299-CA18-426B-AEAA-80CABC42B3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6"/>
            <a:ext cx="10413922" cy="618092"/>
          </a:xfrm>
        </p:spPr>
        <p:txBody>
          <a:bodyPr anchor="b"/>
          <a:lstStyle>
            <a:lvl1pPr marL="0" indent="0">
              <a:buNone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6B77141F-11B9-41C3-A797-C4B51F3FAE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3336398"/>
            <a:ext cx="10413920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Subtitle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B877C7A8-53A2-4C17-8E5E-264A410268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9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0801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829A299-CA18-426B-AEAA-80CABC42B3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6"/>
            <a:ext cx="10413922" cy="618092"/>
          </a:xfrm>
        </p:spPr>
        <p:txBody>
          <a:bodyPr anchor="b"/>
          <a:lstStyle>
            <a:lvl1pPr marL="0" indent="0">
              <a:buNone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6B77141F-11B9-41C3-A797-C4B51F3FAE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3336398"/>
            <a:ext cx="10413920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Divider Subtitle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B877C7A8-53A2-4C17-8E5E-264A410268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988" y="2431569"/>
            <a:ext cx="914400" cy="8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59E238-2BAD-4769-855C-A828B95DE04D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4C53C52C-1E7D-4F20-A45F-C4C8135F9A31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4B0B765-7251-45A7-9752-8D3FF6694E9F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BD52E5-EA4D-4183-926B-F1A402567118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2DF493C-B72A-4948-9CBD-7155104B8D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8878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26FD61A-D4C7-4CBF-AE75-FB159E9F374D}"/>
              </a:ext>
            </a:extLst>
          </p:cNvPr>
          <p:cNvSpPr/>
          <p:nvPr userDrawn="1"/>
        </p:nvSpPr>
        <p:spPr>
          <a:xfrm>
            <a:off x="5604013" y="2306374"/>
            <a:ext cx="983974" cy="983974"/>
          </a:xfrm>
          <a:prstGeom prst="ellipse">
            <a:avLst/>
          </a:prstGeom>
          <a:ln w="38100">
            <a:solidFill>
              <a:schemeClr val="tx2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90000"/>
              </a:lnSpc>
            </a:pPr>
            <a:endParaRPr lang="en-US" sz="1400" kern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8774D5-ABE1-4438-940F-1D94B1CEF9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49224" y="2493828"/>
            <a:ext cx="561515" cy="601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12D0657-62A2-46EB-B9EA-23E37F2FD5BF}"/>
              </a:ext>
            </a:extLst>
          </p:cNvPr>
          <p:cNvSpPr/>
          <p:nvPr userDrawn="1"/>
        </p:nvSpPr>
        <p:spPr>
          <a:xfrm>
            <a:off x="5301549" y="3628220"/>
            <a:ext cx="1588897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sym typeface="Trebuchet MS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363500219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26FD61A-D4C7-4CBF-AE75-FB159E9F374D}"/>
              </a:ext>
            </a:extLst>
          </p:cNvPr>
          <p:cNvSpPr/>
          <p:nvPr userDrawn="1"/>
        </p:nvSpPr>
        <p:spPr>
          <a:xfrm>
            <a:off x="5604013" y="2305440"/>
            <a:ext cx="983974" cy="983974"/>
          </a:xfrm>
          <a:prstGeom prst="ellipse">
            <a:avLst/>
          </a:prstGeom>
          <a:ln w="38100">
            <a:solidFill>
              <a:schemeClr val="tx2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90000"/>
              </a:lnSpc>
            </a:pPr>
            <a:endParaRPr lang="en-US" sz="1400" kern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7F58156B-1142-4D39-ABDA-661500C6297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07088" y="2510560"/>
            <a:ext cx="374650" cy="585787"/>
          </a:xfrm>
          <a:custGeom>
            <a:avLst/>
            <a:gdLst>
              <a:gd name="T0" fmla="*/ 54 w 133"/>
              <a:gd name="T1" fmla="*/ 159 h 210"/>
              <a:gd name="T2" fmla="*/ 54 w 133"/>
              <a:gd name="T3" fmla="*/ 151 h 210"/>
              <a:gd name="T4" fmla="*/ 58 w 133"/>
              <a:gd name="T5" fmla="*/ 126 h 210"/>
              <a:gd name="T6" fmla="*/ 68 w 133"/>
              <a:gd name="T7" fmla="*/ 109 h 210"/>
              <a:gd name="T8" fmla="*/ 86 w 133"/>
              <a:gd name="T9" fmla="*/ 92 h 210"/>
              <a:gd name="T10" fmla="*/ 103 w 133"/>
              <a:gd name="T11" fmla="*/ 73 h 210"/>
              <a:gd name="T12" fmla="*/ 107 w 133"/>
              <a:gd name="T13" fmla="*/ 58 h 210"/>
              <a:gd name="T14" fmla="*/ 96 w 133"/>
              <a:gd name="T15" fmla="*/ 32 h 210"/>
              <a:gd name="T16" fmla="*/ 67 w 133"/>
              <a:gd name="T17" fmla="*/ 21 h 210"/>
              <a:gd name="T18" fmla="*/ 40 w 133"/>
              <a:gd name="T19" fmla="*/ 31 h 210"/>
              <a:gd name="T20" fmla="*/ 26 w 133"/>
              <a:gd name="T21" fmla="*/ 63 h 210"/>
              <a:gd name="T22" fmla="*/ 0 w 133"/>
              <a:gd name="T23" fmla="*/ 60 h 210"/>
              <a:gd name="T24" fmla="*/ 21 w 133"/>
              <a:gd name="T25" fmla="*/ 15 h 210"/>
              <a:gd name="T26" fmla="*/ 67 w 133"/>
              <a:gd name="T27" fmla="*/ 0 h 210"/>
              <a:gd name="T28" fmla="*/ 115 w 133"/>
              <a:gd name="T29" fmla="*/ 17 h 210"/>
              <a:gd name="T30" fmla="*/ 133 w 133"/>
              <a:gd name="T31" fmla="*/ 56 h 210"/>
              <a:gd name="T32" fmla="*/ 127 w 133"/>
              <a:gd name="T33" fmla="*/ 81 h 210"/>
              <a:gd name="T34" fmla="*/ 102 w 133"/>
              <a:gd name="T35" fmla="*/ 109 h 210"/>
              <a:gd name="T36" fmla="*/ 86 w 133"/>
              <a:gd name="T37" fmla="*/ 125 h 210"/>
              <a:gd name="T38" fmla="*/ 80 w 133"/>
              <a:gd name="T39" fmla="*/ 137 h 210"/>
              <a:gd name="T40" fmla="*/ 78 w 133"/>
              <a:gd name="T41" fmla="*/ 159 h 210"/>
              <a:gd name="T42" fmla="*/ 54 w 133"/>
              <a:gd name="T43" fmla="*/ 159 h 210"/>
              <a:gd name="T44" fmla="*/ 52 w 133"/>
              <a:gd name="T45" fmla="*/ 210 h 210"/>
              <a:gd name="T46" fmla="*/ 52 w 133"/>
              <a:gd name="T47" fmla="*/ 181 h 210"/>
              <a:gd name="T48" fmla="*/ 81 w 133"/>
              <a:gd name="T49" fmla="*/ 181 h 210"/>
              <a:gd name="T50" fmla="*/ 81 w 133"/>
              <a:gd name="T51" fmla="*/ 210 h 210"/>
              <a:gd name="T52" fmla="*/ 52 w 133"/>
              <a:gd name="T5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210">
                <a:moveTo>
                  <a:pt x="54" y="159"/>
                </a:moveTo>
                <a:cubicBezTo>
                  <a:pt x="54" y="156"/>
                  <a:pt x="54" y="153"/>
                  <a:pt x="54" y="151"/>
                </a:cubicBezTo>
                <a:cubicBezTo>
                  <a:pt x="54" y="141"/>
                  <a:pt x="55" y="133"/>
                  <a:pt x="58" y="126"/>
                </a:cubicBezTo>
                <a:cubicBezTo>
                  <a:pt x="60" y="120"/>
                  <a:pt x="63" y="115"/>
                  <a:pt x="68" y="109"/>
                </a:cubicBezTo>
                <a:cubicBezTo>
                  <a:pt x="71" y="105"/>
                  <a:pt x="77" y="99"/>
                  <a:pt x="86" y="92"/>
                </a:cubicBezTo>
                <a:cubicBezTo>
                  <a:pt x="95" y="84"/>
                  <a:pt x="101" y="78"/>
                  <a:pt x="103" y="73"/>
                </a:cubicBezTo>
                <a:cubicBezTo>
                  <a:pt x="106" y="68"/>
                  <a:pt x="107" y="63"/>
                  <a:pt x="107" y="58"/>
                </a:cubicBezTo>
                <a:cubicBezTo>
                  <a:pt x="107" y="48"/>
                  <a:pt x="103" y="40"/>
                  <a:pt x="96" y="32"/>
                </a:cubicBezTo>
                <a:cubicBezTo>
                  <a:pt x="88" y="25"/>
                  <a:pt x="79" y="21"/>
                  <a:pt x="67" y="21"/>
                </a:cubicBezTo>
                <a:cubicBezTo>
                  <a:pt x="57" y="21"/>
                  <a:pt x="48" y="24"/>
                  <a:pt x="40" y="31"/>
                </a:cubicBezTo>
                <a:cubicBezTo>
                  <a:pt x="33" y="38"/>
                  <a:pt x="29" y="48"/>
                  <a:pt x="26" y="63"/>
                </a:cubicBezTo>
                <a:cubicBezTo>
                  <a:pt x="0" y="60"/>
                  <a:pt x="0" y="60"/>
                  <a:pt x="0" y="60"/>
                </a:cubicBezTo>
                <a:cubicBezTo>
                  <a:pt x="3" y="40"/>
                  <a:pt x="10" y="26"/>
                  <a:pt x="21" y="15"/>
                </a:cubicBezTo>
                <a:cubicBezTo>
                  <a:pt x="33" y="5"/>
                  <a:pt x="48" y="0"/>
                  <a:pt x="67" y="0"/>
                </a:cubicBezTo>
                <a:cubicBezTo>
                  <a:pt x="87" y="0"/>
                  <a:pt x="103" y="6"/>
                  <a:pt x="115" y="17"/>
                </a:cubicBezTo>
                <a:cubicBezTo>
                  <a:pt x="127" y="28"/>
                  <a:pt x="133" y="41"/>
                  <a:pt x="133" y="56"/>
                </a:cubicBezTo>
                <a:cubicBezTo>
                  <a:pt x="133" y="65"/>
                  <a:pt x="131" y="74"/>
                  <a:pt x="127" y="81"/>
                </a:cubicBezTo>
                <a:cubicBezTo>
                  <a:pt x="123" y="89"/>
                  <a:pt x="115" y="98"/>
                  <a:pt x="102" y="109"/>
                </a:cubicBezTo>
                <a:cubicBezTo>
                  <a:pt x="94" y="116"/>
                  <a:pt x="89" y="122"/>
                  <a:pt x="86" y="125"/>
                </a:cubicBezTo>
                <a:cubicBezTo>
                  <a:pt x="84" y="129"/>
                  <a:pt x="82" y="133"/>
                  <a:pt x="80" y="137"/>
                </a:cubicBezTo>
                <a:cubicBezTo>
                  <a:pt x="79" y="142"/>
                  <a:pt x="79" y="149"/>
                  <a:pt x="78" y="159"/>
                </a:cubicBezTo>
                <a:lnTo>
                  <a:pt x="54" y="159"/>
                </a:lnTo>
                <a:close/>
                <a:moveTo>
                  <a:pt x="52" y="210"/>
                </a:moveTo>
                <a:cubicBezTo>
                  <a:pt x="52" y="181"/>
                  <a:pt x="52" y="181"/>
                  <a:pt x="52" y="181"/>
                </a:cubicBezTo>
                <a:cubicBezTo>
                  <a:pt x="81" y="181"/>
                  <a:pt x="81" y="181"/>
                  <a:pt x="81" y="181"/>
                </a:cubicBezTo>
                <a:cubicBezTo>
                  <a:pt x="81" y="210"/>
                  <a:pt x="81" y="210"/>
                  <a:pt x="81" y="210"/>
                </a:cubicBezTo>
                <a:lnTo>
                  <a:pt x="52" y="2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E1F0B4-3A6E-4087-A0EF-BD9B155949A7}"/>
              </a:ext>
            </a:extLst>
          </p:cNvPr>
          <p:cNvSpPr/>
          <p:nvPr userDrawn="1"/>
        </p:nvSpPr>
        <p:spPr>
          <a:xfrm>
            <a:off x="4805422" y="3628220"/>
            <a:ext cx="2581156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j-lt"/>
                <a:sym typeface="Trebuchet MS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5934990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94B68B-9DFE-4B0D-8445-536C7E92E63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E247CF-3534-4943-95C5-32C13D2EC7EA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>
                <a:solidFill>
                  <a:schemeClr val="tx2"/>
                </a:solidFill>
              </a:rPr>
              <a:pPr algn="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926BC8-FD26-49EA-8C50-D8B4C8278C6E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862F81A-FB10-448B-B3B3-1B41BB3EE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514D1910-B039-46B2-A907-860B1A99E822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tx2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8B040CB-ADAA-46AF-84ED-71266EB8F4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9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3D341-FAA7-4F98-8CA9-A0ED884FDC47}"/>
              </a:ext>
            </a:extLst>
          </p:cNvPr>
          <p:cNvSpPr/>
          <p:nvPr userDrawn="1"/>
        </p:nvSpPr>
        <p:spPr>
          <a:xfrm>
            <a:off x="827228" y="2718306"/>
            <a:ext cx="265168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sz="3400" b="0" i="0" u="none" strike="noStrike" kern="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/>
                <a:sym typeface="Trebuchet MS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168A63-1B60-4D41-8A76-6292D5D87A21}"/>
              </a:ext>
            </a:extLst>
          </p:cNvPr>
          <p:cNvSpPr/>
          <p:nvPr userDrawn="1"/>
        </p:nvSpPr>
        <p:spPr>
          <a:xfrm>
            <a:off x="827228" y="3296697"/>
            <a:ext cx="2985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0" i="0" u="none" strike="noStrike" cap="none" spc="0" baseline="0" dirty="0">
                <a:ln>
                  <a:noFill/>
                </a:ln>
                <a:solidFill>
                  <a:schemeClr val="tx2"/>
                </a:solidFill>
                <a:uFillTx/>
                <a:latin typeface="+mn-lt"/>
                <a:sym typeface="Trebuchet MS"/>
              </a:rPr>
              <a:t>Let’s do something great</a:t>
            </a:r>
          </a:p>
        </p:txBody>
      </p:sp>
    </p:spTree>
    <p:extLst>
      <p:ext uri="{BB962C8B-B14F-4D97-AF65-F5344CB8AC3E}">
        <p14:creationId xmlns:p14="http://schemas.microsoft.com/office/powerpoint/2010/main" val="205794127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Foote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0827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CDA42C-100B-466B-B9F5-E7B7B268FA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91" y="0"/>
            <a:ext cx="4791075" cy="6858000"/>
          </a:xfrm>
          <a:prstGeom prst="rect">
            <a:avLst/>
          </a:prstGeom>
        </p:spPr>
      </p:pic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D7DDA5D-F2AC-42BD-A6F4-0DE5F0E6CB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23815D7A-A058-40AE-AC19-00E78E8113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C4A9295B-2137-47F0-9583-F5CCA4BAA8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B76A24-3005-425F-9744-A8ACD40FA4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4127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Footer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2FD97C-8A88-48A1-B02C-3F5655F5DFDB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710A81C-BA8F-485E-8C91-56A537198389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>
                <a:solidFill>
                  <a:schemeClr val="tx2"/>
                </a:solidFill>
              </a:rPr>
              <a:pPr algn="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EE314-90A1-4525-AC78-356180627C3B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390DECF-6700-4D08-9774-AC6D0B3ABB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67C807A6-8176-401C-9AD7-C8BABC36498C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tx2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418983387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Footer blank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BD6FC0-0E29-40D2-AC26-5C0AFD1288F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F6467C3-215A-4140-8962-B0080CA28D82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A15FDA7-7B4F-4323-8872-693091E645C8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54DB75-1A34-4CC3-A997-C8EDE76421DB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B86EB1A-692A-4C50-B5B4-834DB6253A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6792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ear Footer Light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A0878C-9E18-48EF-BE0A-0AB2670806C1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0A77A9A-B0BC-402B-B1D2-85CB85269023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17FEB9F-5823-40BE-BCA1-24E227EA07D3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FF165C-6B31-480D-8810-9873FF0AC829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DA0058E-3A73-4FBD-81C0-86DBBC10BD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9493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ear Footer Dark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B94B68B-9DFE-4B0D-8445-536C7E92E639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960"/>
            <a:ext cx="12198096" cy="33345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E247CF-3534-4943-95C5-32C13D2EC7EA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6087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>
                <a:solidFill>
                  <a:schemeClr val="tx2"/>
                </a:solidFill>
              </a:rPr>
              <a:pPr algn="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926BC8-FD26-49EA-8C50-D8B4C8278C6E}"/>
              </a:ext>
            </a:extLst>
          </p:cNvPr>
          <p:cNvCxnSpPr/>
          <p:nvPr userDrawn="1"/>
        </p:nvCxnSpPr>
        <p:spPr>
          <a:xfrm>
            <a:off x="10581803" y="6599646"/>
            <a:ext cx="0" cy="182880"/>
          </a:xfrm>
          <a:prstGeom prst="line">
            <a:avLst/>
          </a:prstGeom>
          <a:ln w="31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862F81A-FB10-448B-B3B3-1B41BB3EE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duotone>
              <a:prstClr val="black"/>
              <a:schemeClr val="tx2">
                <a:tint val="45000"/>
                <a:satMod val="400000"/>
              </a:schemeClr>
            </a:duotone>
            <a:lum bright="-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6472"/>
            <a:ext cx="1130300" cy="12891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514D1910-B039-46B2-A907-860B1A99E822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tx2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</p:spTree>
    <p:extLst>
      <p:ext uri="{BB962C8B-B14F-4D97-AF65-F5344CB8AC3E}">
        <p14:creationId xmlns:p14="http://schemas.microsoft.com/office/powerpoint/2010/main" val="922313042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355566" y="1995488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355566" y="3017485"/>
            <a:ext cx="2899126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355566" y="4040456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355566" y="5076547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522512" y="1995488"/>
            <a:ext cx="583128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522512" y="3017485"/>
            <a:ext cx="5831288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5522512" y="4040456"/>
            <a:ext cx="583128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5522512" y="5076547"/>
            <a:ext cx="583128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F29BA38-AE87-4588-B423-378EB33B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Body Level One…">
            <a:extLst>
              <a:ext uri="{FF2B5EF4-FFF2-40B4-BE49-F238E27FC236}">
                <a16:creationId xmlns:a16="http://schemas.microsoft.com/office/drawing/2014/main" id="{602E5113-3297-4D98-8822-6ACB42FB1A6E}"/>
              </a:ext>
            </a:extLst>
          </p:cNvPr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1CB6A48A-09C3-4A9A-831D-AA8CDA77FC3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32573" y="206567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CBA2A3ED-F2F5-4A1D-BD91-F08B1204284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32573" y="3092562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93EF349F-21A2-46D9-8597-2C259EEED62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32573" y="4119450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3CCE2CE9-A9DC-4C3A-B0D6-8C082FB8881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32573" y="514633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447423369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96195" y="1995488"/>
            <a:ext cx="2581494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457200" indent="0" algn="l">
              <a:buFontTx/>
              <a:buNone/>
              <a:defRPr sz="18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596198" y="3017485"/>
            <a:ext cx="2581490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596198" y="4040456"/>
            <a:ext cx="2581490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596198" y="5076547"/>
            <a:ext cx="2581490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954602" y="1995488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7954602" y="3017485"/>
            <a:ext cx="2899126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954602" y="4040456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7954602" y="5076547"/>
            <a:ext cx="2899126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6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5645948" y="1995488"/>
            <a:ext cx="164832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5645948" y="3017485"/>
            <a:ext cx="1648328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5645948" y="4036159"/>
            <a:ext cx="1648328" cy="692154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5645948" y="5058159"/>
            <a:ext cx="164832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7F4BB9E-4381-45F1-B103-34ED8DBB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Body Level One…">
            <a:extLst>
              <a:ext uri="{FF2B5EF4-FFF2-40B4-BE49-F238E27FC236}">
                <a16:creationId xmlns:a16="http://schemas.microsoft.com/office/drawing/2014/main" id="{F3A5A974-12B8-40D0-8EF9-68F69E5F5683}"/>
              </a:ext>
            </a:extLst>
          </p:cNvPr>
          <p:cNvSpPr txBox="1">
            <a:spLocks noGrp="1"/>
          </p:cNvSpPr>
          <p:nvPr>
            <p:ph type="body" sz="quarter" idx="28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79E6BF2E-1456-465B-B975-F600533FB8A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06892" y="206567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E510FFE4-5BB7-4BEA-956B-C3ACBF5F62B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806892" y="3092562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1EE3773A-E9C4-4D0A-A471-226486DDB6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06892" y="4119450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D9B93101-E52C-401B-801E-B7ADAC5DDCE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06892" y="514633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095756176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74681" y="1995488"/>
            <a:ext cx="2731857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457200" indent="0" algn="l">
              <a:buFontTx/>
              <a:buNone/>
              <a:defRPr sz="18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174681" y="3017485"/>
            <a:ext cx="2731858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174681" y="4040456"/>
            <a:ext cx="273185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2174681" y="5076547"/>
            <a:ext cx="2731858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119401" y="1995488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119401" y="3010248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4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119401" y="4058463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2"/>
          <p:cNvSpPr>
            <a:spLocks noGrp="1"/>
          </p:cNvSpPr>
          <p:nvPr>
            <p:ph type="body" sz="quarter" idx="19"/>
          </p:nvPr>
        </p:nvSpPr>
        <p:spPr>
          <a:xfrm>
            <a:off x="5119401" y="5073222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6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7538418" y="1995488"/>
            <a:ext cx="2731857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7538418" y="3017485"/>
            <a:ext cx="2731857" cy="692152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7538418" y="4040456"/>
            <a:ext cx="2731857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7538418" y="5076547"/>
            <a:ext cx="2731857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0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10483136" y="1995488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10483136" y="3010248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2" name="Text Placeholder 12"/>
          <p:cNvSpPr>
            <a:spLocks noGrp="1"/>
          </p:cNvSpPr>
          <p:nvPr>
            <p:ph type="body" sz="quarter" idx="26"/>
          </p:nvPr>
        </p:nvSpPr>
        <p:spPr>
          <a:xfrm>
            <a:off x="10483136" y="4058463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3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10483136" y="5073222"/>
            <a:ext cx="858449" cy="692153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5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1404254" y="206567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6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1404254" y="3092562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7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1404254" y="4119450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8" name="Text Placeholder 9"/>
          <p:cNvSpPr>
            <a:spLocks noGrp="1"/>
          </p:cNvSpPr>
          <p:nvPr>
            <p:ph type="body" sz="quarter" idx="31" hasCustomPrompt="1"/>
          </p:nvPr>
        </p:nvSpPr>
        <p:spPr>
          <a:xfrm>
            <a:off x="1404254" y="514633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9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6792686" y="206567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0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6792686" y="3092562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1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6792686" y="4119450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2" name="Text Placeholder 9"/>
          <p:cNvSpPr>
            <a:spLocks noGrp="1"/>
          </p:cNvSpPr>
          <p:nvPr>
            <p:ph type="body" sz="quarter" idx="35" hasCustomPrompt="1"/>
          </p:nvPr>
        </p:nvSpPr>
        <p:spPr>
          <a:xfrm>
            <a:off x="6792686" y="5146337"/>
            <a:ext cx="555173" cy="551772"/>
          </a:xfrm>
          <a:prstGeom prst="ellipse">
            <a:avLst/>
          </a:prstGeom>
          <a:solidFill>
            <a:schemeClr val="accent2"/>
          </a:solidFill>
          <a:ln w="101600" cmpd="thinThick">
            <a:solidFill>
              <a:schemeClr val="accent2"/>
            </a:solidFill>
            <a:round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24BA24C-F200-4E1D-80B5-9FC9E9AF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Body Level One…">
            <a:extLst>
              <a:ext uri="{FF2B5EF4-FFF2-40B4-BE49-F238E27FC236}">
                <a16:creationId xmlns:a16="http://schemas.microsoft.com/office/drawing/2014/main" id="{BCC5B421-5F34-41AD-AD68-BAFE3E926CBB}"/>
              </a:ext>
            </a:extLst>
          </p:cNvPr>
          <p:cNvSpPr txBox="1">
            <a:spLocks noGrp="1"/>
          </p:cNvSpPr>
          <p:nvPr>
            <p:ph type="body" sz="quarter" idx="36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68180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8200" y="2720894"/>
            <a:ext cx="1691640" cy="256140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>
              <a:lnSpc>
                <a:spcPct val="90000"/>
              </a:lnSpc>
              <a:buSzTx/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  <a:lvl2pPr marL="406399" indent="0" algn="ctr">
              <a:lnSpc>
                <a:spcPct val="120000"/>
              </a:lnSpc>
              <a:buFontTx/>
              <a:buNone/>
              <a:defRPr sz="1200"/>
            </a:lvl2pPr>
            <a:lvl3pPr marL="812800" indent="0" algn="ctr">
              <a:lnSpc>
                <a:spcPct val="120000"/>
              </a:lnSpc>
              <a:buFontTx/>
              <a:buNone/>
              <a:defRPr sz="1200"/>
            </a:lvl3pPr>
            <a:lvl4pPr marL="1217613" indent="0" algn="ctr">
              <a:lnSpc>
                <a:spcPct val="120000"/>
              </a:lnSpc>
              <a:buFontTx/>
              <a:buNone/>
              <a:defRPr sz="1200"/>
            </a:lvl4pPr>
            <a:lvl5pPr marL="1624009" indent="0" algn="ctr">
              <a:lnSpc>
                <a:spcPct val="120000"/>
              </a:lnSpc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4189" y="2720894"/>
            <a:ext cx="1691640" cy="256140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250179" y="2720894"/>
            <a:ext cx="1691641" cy="256140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7456168" y="2720894"/>
            <a:ext cx="1691641" cy="256140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9662159" y="2720894"/>
            <a:ext cx="1691641" cy="256140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EBA60-AEE0-4407-BFC2-46B76373C4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1888959"/>
            <a:ext cx="1691639" cy="831936"/>
          </a:xfrm>
        </p:spPr>
        <p:txBody>
          <a:bodyPr anchor="b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7C2B46A-FEAB-467B-8811-AFEACA21A4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44190" y="1888959"/>
            <a:ext cx="1691639" cy="831936"/>
          </a:xfrm>
        </p:spPr>
        <p:txBody>
          <a:bodyPr anchor="b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F3754D4-F6F5-4B47-B10B-FCB49DC6FF4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50179" y="1888959"/>
            <a:ext cx="1691639" cy="831936"/>
          </a:xfrm>
        </p:spPr>
        <p:txBody>
          <a:bodyPr anchor="b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0721BDD5-632C-4BD0-AA07-34A3EAC95A4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6166" y="1888959"/>
            <a:ext cx="1691639" cy="831936"/>
          </a:xfrm>
        </p:spPr>
        <p:txBody>
          <a:bodyPr anchor="b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EABF2D4-42D7-4935-A995-73A3955CD0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62151" y="1888959"/>
            <a:ext cx="1691639" cy="831936"/>
          </a:xfrm>
        </p:spPr>
        <p:txBody>
          <a:bodyPr anchor="b"/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4FCDE18-EB88-4725-A2E9-819F6F16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6E794DFF-1CE2-422D-A00A-1909DD67C0D2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9737470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Colum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858874" y="1828800"/>
            <a:ext cx="1671331" cy="15612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8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066193" y="1828800"/>
            <a:ext cx="1671332" cy="15612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8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262864" y="1828800"/>
            <a:ext cx="1671330" cy="15612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8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7456168" y="1828800"/>
            <a:ext cx="1671332" cy="15612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0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9672315" y="1828800"/>
            <a:ext cx="1671330" cy="15612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3044189" y="3906687"/>
            <a:ext cx="1691640" cy="19933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4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5250179" y="3906687"/>
            <a:ext cx="1691641" cy="19933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7456168" y="3906687"/>
            <a:ext cx="1691641" cy="19933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9662159" y="3906687"/>
            <a:ext cx="1691641" cy="19933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E4251FB-1DA8-4443-AF88-7E150AAD1F1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8200" y="3561847"/>
            <a:ext cx="1691639" cy="344840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8E9A80F-1766-4ED2-84C2-3DC28E233EB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044187" y="3561847"/>
            <a:ext cx="1691639" cy="344840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F1F8D8B1-8A48-40D5-AD40-2BD81D76B2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42555" y="3561847"/>
            <a:ext cx="1691639" cy="344840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486CF48-8914-44CB-9659-EBBE5A8FBE9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456170" y="3561847"/>
            <a:ext cx="1691639" cy="344840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DF4B9D2E-B9B8-42B8-A385-44411E27AA9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62157" y="3561847"/>
            <a:ext cx="1691639" cy="344840"/>
          </a:xfrm>
        </p:spPr>
        <p:txBody>
          <a:bodyPr anchor="b"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5106F51-D441-4F73-BF3F-192DCCA8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4A02494E-98BA-43FA-B686-82C482058B7A}"/>
              </a:ext>
            </a:extLst>
          </p:cNvPr>
          <p:cNvSpPr txBox="1">
            <a:spLocks noGrp="1"/>
          </p:cNvSpPr>
          <p:nvPr>
            <p:ph type="body" sz="quarter" idx="33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E35A4F40-7C06-458B-9E6E-5333853ADAE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38196" y="3906687"/>
            <a:ext cx="1691640" cy="19933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080787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4553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92E1CE-7D43-4D99-BD90-D592D03CA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651" y="2667"/>
            <a:ext cx="4787349" cy="6852666"/>
          </a:xfrm>
          <a:prstGeom prst="rect">
            <a:avLst/>
          </a:prstGeom>
        </p:spPr>
      </p:pic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93194D52-60C5-46B4-B690-A149CC44B1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7E7C366A-7DF9-4C92-A7C1-01AAB092F9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4697CD4-B50D-48C4-8116-ED2DBA2AB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73193-305A-4EE3-AA9F-9A24A045B0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15197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Blank –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>
            <a:extLst>
              <a:ext uri="{FF2B5EF4-FFF2-40B4-BE49-F238E27FC236}">
                <a16:creationId xmlns:a16="http://schemas.microsoft.com/office/drawing/2014/main" id="{2B3F4696-C675-4B45-9D0E-AD3A4623C5B4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1B5174-FA25-4C66-8549-4655FD52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13" y="183398"/>
            <a:ext cx="10661375" cy="9620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36376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FCEED-15E7-44A6-AFFD-6D9F3EB6A3D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5314" y="1665790"/>
            <a:ext cx="10661374" cy="4375633"/>
          </a:xfrm>
        </p:spPr>
        <p:txBody>
          <a:bodyPr>
            <a:noAutofit/>
          </a:bodyPr>
          <a:lstStyle>
            <a:lvl1pPr defTabSz="228600">
              <a:tabLst>
                <a:tab pos="0" algn="l"/>
              </a:tabLst>
              <a:defRPr/>
            </a:lvl1pPr>
            <a:lvl2pPr defTabSz="228600">
              <a:tabLst>
                <a:tab pos="0" algn="l"/>
              </a:tabLst>
              <a:defRPr/>
            </a:lvl2pPr>
            <a:lvl3pPr defTabSz="228600">
              <a:tabLst>
                <a:tab pos="0" algn="l"/>
              </a:tabLst>
              <a:defRPr/>
            </a:lvl3pPr>
            <a:lvl4pPr marL="914400" indent="-228600" defTabSz="228600">
              <a:tabLst>
                <a:tab pos="0" algn="l"/>
              </a:tabLst>
              <a:defRPr/>
            </a:lvl4pPr>
            <a:lvl5pPr defTabSz="228600">
              <a:tabLst>
                <a:tab pos="0" algn="l"/>
              </a:tabLst>
              <a:defRPr/>
            </a:lvl5pPr>
            <a:lvl6pPr defTabSz="228600">
              <a:tabLst>
                <a:tab pos="0" algn="l"/>
              </a:tabLst>
              <a:defRPr/>
            </a:lvl6pPr>
            <a:lvl7pPr defTabSz="228600">
              <a:tabLst>
                <a:tab pos="0" algn="l"/>
              </a:tabLst>
              <a:defRPr/>
            </a:lvl7pPr>
            <a:lvl8pPr defTabSz="228600">
              <a:tabLst>
                <a:tab pos="0" algn="l"/>
              </a:tabLst>
              <a:defRPr/>
            </a:lvl8pPr>
            <a:lvl9pPr marL="2057400" indent="-215900" defTabSz="228600">
              <a:buNone/>
              <a:tabLst>
                <a:tab pos="0" algn="l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Body Level One…">
            <a:extLst>
              <a:ext uri="{FF2B5EF4-FFF2-40B4-BE49-F238E27FC236}">
                <a16:creationId xmlns:a16="http://schemas.microsoft.com/office/drawing/2014/main" id="{F9E4359E-FC68-4055-A92D-DA85CC326DDA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5312" y="1155345"/>
            <a:ext cx="10661375" cy="34163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>
              <a:buSzTx/>
              <a:buFont typeface="Arial" panose="020B0604020202020204" pitchFamily="34" charset="0"/>
              <a:buNone/>
              <a:defRPr sz="1800" b="1">
                <a:solidFill>
                  <a:schemeClr val="tx2"/>
                </a:solidFill>
              </a:defRPr>
            </a:lvl1pPr>
            <a:lvl2pPr marL="457200" indent="0" algn="l">
              <a:buFontTx/>
              <a:buNone/>
              <a:defRPr sz="1600">
                <a:solidFill>
                  <a:schemeClr val="accent1"/>
                </a:solidFill>
              </a:defRPr>
            </a:lvl2pPr>
            <a:lvl3pPr marL="914400" indent="0" algn="l">
              <a:buFontTx/>
              <a:buNone/>
              <a:defRPr sz="1600">
                <a:solidFill>
                  <a:schemeClr val="accent1"/>
                </a:solidFill>
              </a:defRPr>
            </a:lvl3pPr>
            <a:lvl4pPr marL="1371600" indent="0" algn="l">
              <a:buFontTx/>
              <a:buNone/>
              <a:defRPr sz="1600">
                <a:solidFill>
                  <a:schemeClr val="accent1"/>
                </a:solidFill>
              </a:defRPr>
            </a:lvl4pPr>
            <a:lvl5pPr marL="1828800" indent="0" algn="l">
              <a:buFontTx/>
              <a:buNone/>
              <a:defRPr sz="1600">
                <a:solidFill>
                  <a:schemeClr val="accent1"/>
                </a:solidFill>
              </a:defRPr>
            </a:lvl5pPr>
          </a:lstStyle>
          <a:p>
            <a:r>
              <a:rPr lang="en-US" dirty="0"/>
              <a:t>Click to add subtitle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85293-5007-4338-BBE7-C56BE235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56149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_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C2CD-BDF9-7E4E-AC4C-4FC4939C66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66425"/>
            <a:ext cx="10515600" cy="424148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Title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0124F1-FFC4-DD4F-951A-3EE9203051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6" y="6565900"/>
            <a:ext cx="1130300" cy="292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C2AA65-79C6-D549-BCE3-DFA1A3693B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5306" y="6634233"/>
            <a:ext cx="1485900" cy="127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5FCB0-5FF7-4B48-87FA-38A9E7F08E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66800"/>
            <a:ext cx="6851650" cy="304800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61949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orient="horz" pos="672">
          <p15:clr>
            <a:srgbClr val="FBAE40"/>
          </p15:clr>
        </p15:guide>
        <p15:guide id="3" pos="52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314B43-60F4-4209-BE0C-9C7954BEB6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185" y="0"/>
            <a:ext cx="4791075" cy="6858000"/>
          </a:xfrm>
          <a:prstGeom prst="rect">
            <a:avLst/>
          </a:prstGeom>
        </p:spPr>
      </p:pic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C83BF8FD-FD73-424F-BDB8-D4F9C031F8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1920948D-77DE-4416-973E-748955FB2F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8FFA768-7937-490E-834A-40901A1DB21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D83D28-54D6-4192-9B06-17AFE6AE5D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382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8065C6-56FC-4715-8D61-CBB6C851EB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734" y="0"/>
            <a:ext cx="4791075" cy="6858000"/>
          </a:xfrm>
          <a:prstGeom prst="rect">
            <a:avLst/>
          </a:prstGeom>
        </p:spPr>
      </p:pic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24687D5F-E7AB-46C7-99BA-F26FE57FB8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D011246D-2A89-4634-922A-9B55DF8BD4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D092939-90FF-4EBA-92C3-4243D12760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34C2A9-4406-45B4-B342-CB9DDCFBB0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1921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DBE862-A6F6-4624-A385-F99C167DC0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734" y="0"/>
            <a:ext cx="4791075" cy="6858000"/>
          </a:xfrm>
          <a:prstGeom prst="rect">
            <a:avLst/>
          </a:prstGeom>
        </p:spPr>
      </p:pic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A52C3C49-186F-4A21-ADC9-6A3B336F1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26F5490F-5349-441F-9639-EA9777A64F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FF517DFF-E05A-4029-9C22-78691DEF2E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8C534-B23B-4438-BCC7-A02418B66C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7297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E42025-C477-49B4-8A5D-8D25610C36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184" y="0"/>
            <a:ext cx="4791075" cy="6858000"/>
          </a:xfrm>
          <a:prstGeom prst="rect">
            <a:avLst/>
          </a:prstGeom>
        </p:spPr>
      </p:pic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A0415733-D3C1-45C1-BFA2-C898C73BBC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7234" y="2718305"/>
            <a:ext cx="6189792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9">
            <a:extLst>
              <a:ext uri="{FF2B5EF4-FFF2-40B4-BE49-F238E27FC236}">
                <a16:creationId xmlns:a16="http://schemas.microsoft.com/office/drawing/2014/main" id="{C8BDE53E-1040-4DC9-8F3D-9AC7551647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232" y="4341588"/>
            <a:ext cx="6189791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F4E2971-3DE0-4559-A28B-12383533C6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E0B8D1-7E4D-4A6F-AE16-3CB8E2BEB4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25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Full Imag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02FC2-DEFF-4FBD-8EEE-C41007AE93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32" y="5690162"/>
            <a:ext cx="2350729" cy="539172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1FF0B87B-6619-4083-B790-01603A4505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10582887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3E9EE3E3-1C2A-4840-874D-B96ED2AEDE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2" y="4341588"/>
            <a:ext cx="10582885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7389D4D-3015-4B8B-97CE-3E319F0972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7638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206C6C98-7A06-46E1-B9BE-B32779BD89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7233" y="2718305"/>
            <a:ext cx="10582887" cy="1495885"/>
          </a:xfrm>
        </p:spPr>
        <p:txBody>
          <a:bodyPr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0" lang="en-US" sz="3400" b="0" i="0" u="none" strike="noStrike" kern="0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Trebuchet MS"/>
                <a:cs typeface="Trebuchet MS"/>
                <a:sym typeface="Trebuchet MS"/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CFD03CCF-0E7C-44BB-99AB-58FA6047D9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7232" y="4341588"/>
            <a:ext cx="10582885" cy="43369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227012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1225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255A5CE-6FC6-4C4D-9D33-061AF06E29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2688" y="2431569"/>
            <a:ext cx="914400" cy="822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49AA9-5BF9-4F87-AC3E-0640E5A973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7236" y="5688304"/>
            <a:ext cx="2358831" cy="5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5057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8EC516-A159-4B42-8A08-61085970022D}"/>
              </a:ext>
            </a:extLst>
          </p:cNvPr>
          <p:cNvPicPr>
            <a:picLocks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0" y="6537960"/>
            <a:ext cx="12198096" cy="323930"/>
          </a:xfrm>
          <a:prstGeom prst="rect">
            <a:avLst/>
          </a:prstGeom>
        </p:spPr>
      </p:pic>
      <p:sp>
        <p:nvSpPr>
          <p:cNvPr id="7" name="Title Text"/>
          <p:cNvSpPr txBox="1">
            <a:spLocks noGrp="1"/>
          </p:cNvSpPr>
          <p:nvPr userDrawn="1">
            <p:ph type="title"/>
          </p:nvPr>
        </p:nvSpPr>
        <p:spPr>
          <a:xfrm>
            <a:off x="765313" y="183398"/>
            <a:ext cx="10661375" cy="962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40" tIns="45720" rIns="91440" bIns="0" anchor="b">
            <a:no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D22436-7202-4C54-A1C5-AA6CC9F4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313" y="1825625"/>
            <a:ext cx="1066137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6A0A9D1-BA17-491D-B91F-2146642A0B0A}"/>
              </a:ext>
            </a:extLst>
          </p:cNvPr>
          <p:cNvSpPr txBox="1">
            <a:spLocks/>
          </p:cNvSpPr>
          <p:nvPr userDrawn="1"/>
        </p:nvSpPr>
        <p:spPr>
          <a:xfrm>
            <a:off x="3594274" y="6598808"/>
            <a:ext cx="5003452" cy="21544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r>
              <a:rPr lang="en-US" sz="800" b="0" i="0" dirty="0">
                <a:solidFill>
                  <a:schemeClr val="bg1"/>
                </a:solidFill>
                <a:latin typeface="+mn-lt"/>
                <a:cs typeface="Arial Narrow" panose="020B0604020202020204" pitchFamily="34" charset="0"/>
              </a:rPr>
              <a:t>© 2020 Concentrix Corp. All Rights Reserved. Confidential and Proprietary.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78622A8-5A8F-44BC-80C2-D9424853F223}"/>
              </a:ext>
            </a:extLst>
          </p:cNvPr>
          <p:cNvSpPr txBox="1">
            <a:spLocks/>
          </p:cNvSpPr>
          <p:nvPr userDrawn="1"/>
        </p:nvSpPr>
        <p:spPr>
          <a:xfrm>
            <a:off x="9828735" y="6538609"/>
            <a:ext cx="489160" cy="3224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BD7E6B6-3BE8-6740-A2E6-24E25A9C980B}" type="slidenum">
              <a:rPr lang="en-US" sz="1050" smtClean="0"/>
              <a:pPr algn="r"/>
              <a:t>‹#›</a:t>
            </a:fld>
            <a:endParaRPr lang="en-US" sz="105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FB8178-0E57-4256-A0E4-7A6D5A995FF6}"/>
              </a:ext>
            </a:extLst>
          </p:cNvPr>
          <p:cNvCxnSpPr/>
          <p:nvPr userDrawn="1"/>
        </p:nvCxnSpPr>
        <p:spPr>
          <a:xfrm>
            <a:off x="10581803" y="6602168"/>
            <a:ext cx="0" cy="182880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CB73832-AA55-46C6-A8C6-E566A63D89E6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3728" y="6648994"/>
            <a:ext cx="1130300" cy="1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6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2"/>
          </a:solidFill>
          <a:uFillTx/>
          <a:latin typeface="+mj-lt"/>
          <a:ea typeface="Trebuchet MS"/>
          <a:cs typeface="Trebuchet MS"/>
          <a:sym typeface="Trebuchet MS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228600" marR="0" indent="-228600" algn="l" defTabSz="2286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1pPr>
      <a:lvl2pPr marL="457200" marR="0" indent="-230188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2pPr>
      <a:lvl3pPr marL="6858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3pPr>
      <a:lvl4pPr marL="9144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4pPr>
      <a:lvl5pPr marL="1143000" marR="0" indent="-231775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5pPr>
      <a:lvl6pPr marL="13716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6pPr>
      <a:lvl7pPr marL="16002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7pPr>
      <a:lvl8pPr marL="18288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 panose="020B0604020202020204" pitchFamily="34" charset="0"/>
        <a:buChar char="–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8pPr>
      <a:lvl9pPr marL="2057400" marR="0" indent="-228600" algn="l" defTabSz="228600" rtl="0" eaLnBrk="1" latinLnBrk="0" hangingPunct="1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sz="1600" b="0" i="0" u="none" strike="noStrike" cap="none" spc="0" baseline="0">
          <a:ln>
            <a:noFill/>
          </a:ln>
          <a:solidFill>
            <a:schemeClr val="tx2"/>
          </a:solidFill>
          <a:uFillTx/>
          <a:latin typeface="+mn-lt"/>
          <a:ea typeface="Trebuchet MS"/>
          <a:cs typeface="Trebuchet MS"/>
          <a:sym typeface="Trebuchet MS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Baskar.Narayanan@concentrix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FCDC2286-1606-419F-B546-39F4B80123FF}"/>
              </a:ext>
            </a:extLst>
          </p:cNvPr>
          <p:cNvSpPr txBox="1">
            <a:spLocks/>
          </p:cNvSpPr>
          <p:nvPr/>
        </p:nvSpPr>
        <p:spPr>
          <a:xfrm>
            <a:off x="60152" y="2606545"/>
            <a:ext cx="4908663" cy="100979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+mj-lt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sym typeface="Trebuchet MS"/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044EF50D-3DD6-4A03-AD91-EFB309BCB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64" y="939632"/>
            <a:ext cx="2358831" cy="541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243737-ED83-4D02-B908-A95141CDCE53}"/>
              </a:ext>
            </a:extLst>
          </p:cNvPr>
          <p:cNvSpPr txBox="1"/>
          <p:nvPr/>
        </p:nvSpPr>
        <p:spPr>
          <a:xfrm>
            <a:off x="272542" y="2384777"/>
            <a:ext cx="6228271" cy="1062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ea typeface="+mn-ea"/>
                <a:cs typeface="+mn-cs"/>
                <a:sym typeface="Trebuchet MS"/>
              </a:rPr>
              <a:t>Humanize Your Digital Experience</a:t>
            </a:r>
          </a:p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 Black"/>
              <a:ea typeface="+mn-ea"/>
              <a:cs typeface="+mn-cs"/>
              <a:sym typeface="Trebuchet MS"/>
            </a:endParaRPr>
          </a:p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lang="en-US" sz="2400" kern="0" dirty="0">
              <a:solidFill>
                <a:srgbClr val="0070C0"/>
              </a:solidFill>
              <a:latin typeface="Arial Black"/>
              <a:sym typeface="Trebuchet MS"/>
            </a:endParaRPr>
          </a:p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Black"/>
                <a:ea typeface="+mn-ea"/>
                <a:cs typeface="+mn-cs"/>
                <a:sym typeface="Trebuchet MS"/>
              </a:rPr>
              <a:t>Email Bot</a:t>
            </a:r>
          </a:p>
        </p:txBody>
      </p:sp>
    </p:spTree>
    <p:extLst>
      <p:ext uri="{BB962C8B-B14F-4D97-AF65-F5344CB8AC3E}">
        <p14:creationId xmlns:p14="http://schemas.microsoft.com/office/powerpoint/2010/main" val="255688631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74E2F7-EFC4-4042-B76C-10E799ECA9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7F387-268B-43D0-8359-E17B76043708}"/>
              </a:ext>
            </a:extLst>
          </p:cNvPr>
          <p:cNvSpPr txBox="1"/>
          <p:nvPr/>
        </p:nvSpPr>
        <p:spPr>
          <a:xfrm>
            <a:off x="1052423" y="4071668"/>
            <a:ext cx="4313207" cy="10987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400" kern="0" dirty="0">
                <a:solidFill>
                  <a:schemeClr val="tx2"/>
                </a:solidFill>
                <a:sym typeface="Trebuchet MS"/>
              </a:rPr>
              <a:t>Baskar Narayanan</a:t>
            </a:r>
          </a:p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400" kern="0" dirty="0">
                <a:solidFill>
                  <a:schemeClr val="tx2"/>
                </a:solidFill>
                <a:sym typeface="Trebuchet MS"/>
              </a:rPr>
              <a:t>Associate Director – ACOE</a:t>
            </a:r>
          </a:p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1400" kern="0" dirty="0">
                <a:solidFill>
                  <a:schemeClr val="tx2"/>
                </a:solidFill>
                <a:sym typeface="Trebuchet MS"/>
                <a:hlinkClick r:id="rId2"/>
              </a:rPr>
              <a:t>Baskar.Narayanan@concentrix.com</a:t>
            </a:r>
            <a:endParaRPr lang="en-US" sz="1400" kern="0" dirty="0">
              <a:solidFill>
                <a:schemeClr val="tx2"/>
              </a:solidFill>
              <a:sym typeface="Trebuchet MS"/>
            </a:endParaRPr>
          </a:p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endParaRPr lang="en-IN" sz="1400" kern="0" dirty="0" err="1">
              <a:solidFill>
                <a:schemeClr val="tx2"/>
              </a:solidFill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504525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00C7CE-734F-4095-BE3A-AA2C677A72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t="6035" r="1" b="1"/>
          <a:stretch/>
        </p:blipFill>
        <p:spPr>
          <a:xfrm>
            <a:off x="0" y="-35752"/>
            <a:ext cx="12192000" cy="6662566"/>
          </a:xfrm>
          <a:prstGeom prst="rect">
            <a:avLst/>
          </a:prstGeom>
          <a:noFill/>
        </p:spPr>
      </p:pic>
      <p:sp>
        <p:nvSpPr>
          <p:cNvPr id="3" name="Google Shape;94;p17">
            <a:extLst>
              <a:ext uri="{FF2B5EF4-FFF2-40B4-BE49-F238E27FC236}">
                <a16:creationId xmlns:a16="http://schemas.microsoft.com/office/drawing/2014/main" id="{3195A838-E03B-4E31-8506-9C8C8C7DB288}"/>
              </a:ext>
            </a:extLst>
          </p:cNvPr>
          <p:cNvSpPr txBox="1">
            <a:spLocks/>
          </p:cNvSpPr>
          <p:nvPr/>
        </p:nvSpPr>
        <p:spPr>
          <a:xfrm>
            <a:off x="5267481" y="4653808"/>
            <a:ext cx="7355726" cy="154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spcFirstLastPara="1" wrap="square" lIns="0" tIns="0" rIns="0" bIns="0" anchor="ctr" anchorCtr="0">
            <a:noAutofit/>
          </a:bodyPr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chemeClr val="bg1"/>
                </a:solidFill>
                <a:latin typeface="Trebuchet MS" panose="020B0603020202020204" pitchFamily="34" charset="0"/>
                <a:cs typeface="Aharoni" panose="02010803020104030203" pitchFamily="2" charset="-79"/>
              </a:rPr>
              <a:t>30</a:t>
            </a:r>
            <a:r>
              <a:rPr lang="en-US" sz="2400" b="1" i="1" dirty="0">
                <a:solidFill>
                  <a:schemeClr val="bg1"/>
                </a:solidFill>
                <a:latin typeface="Trebuchet MS" panose="020B0603020202020204" pitchFamily="34" charset="0"/>
                <a:cs typeface="Aharoni" panose="02010803020104030203" pitchFamily="2" charset="-79"/>
              </a:rPr>
              <a:t>% AHT Savings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chemeClr val="bg1"/>
                </a:solidFill>
                <a:latin typeface="Trebuchet MS" panose="020B0603020202020204" pitchFamily="34" charset="0"/>
                <a:cs typeface="Aharoni" panose="02010803020104030203" pitchFamily="2" charset="-79"/>
              </a:rPr>
              <a:t>95% </a:t>
            </a:r>
            <a:r>
              <a:rPr lang="en-US" sz="2400" b="1" i="1" dirty="0">
                <a:solidFill>
                  <a:schemeClr val="bg1"/>
                </a:solidFill>
                <a:latin typeface="Trebuchet MS" panose="020B0603020202020204" pitchFamily="34" charset="0"/>
                <a:cs typeface="Aharoni" panose="02010803020104030203" pitchFamily="2" charset="-79"/>
              </a:rPr>
              <a:t>Reduced Agent Effort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chemeClr val="bg1"/>
                </a:solidFill>
                <a:latin typeface="Trebuchet MS" panose="020B0603020202020204" pitchFamily="34" charset="0"/>
                <a:cs typeface="Aharoni" panose="02010803020104030203" pitchFamily="2" charset="-79"/>
              </a:rPr>
              <a:t>20</a:t>
            </a:r>
            <a:r>
              <a:rPr lang="en-US" sz="2400" b="1" i="1" dirty="0">
                <a:solidFill>
                  <a:schemeClr val="bg1"/>
                </a:solidFill>
                <a:latin typeface="Trebuchet MS" panose="020B0603020202020204" pitchFamily="34" charset="0"/>
                <a:cs typeface="Aharoni" panose="02010803020104030203" pitchFamily="2" charset="-79"/>
              </a:rPr>
              <a:t>% Sales Opportunities</a:t>
            </a:r>
          </a:p>
          <a:p>
            <a:pPr>
              <a:lnSpc>
                <a:spcPct val="150000"/>
              </a:lnSpc>
            </a:pPr>
            <a:r>
              <a:rPr lang="en-US" sz="3600" b="1" i="1" dirty="0">
                <a:solidFill>
                  <a:schemeClr val="bg1"/>
                </a:solidFill>
                <a:latin typeface="Trebuchet MS" panose="020B0603020202020204" pitchFamily="34" charset="0"/>
                <a:cs typeface="Aharoni" panose="02010803020104030203" pitchFamily="2" charset="-79"/>
              </a:rPr>
              <a:t>25</a:t>
            </a:r>
            <a:r>
              <a:rPr lang="en-US" sz="2400" b="1" i="1" dirty="0">
                <a:solidFill>
                  <a:schemeClr val="bg1"/>
                </a:solidFill>
                <a:latin typeface="Trebuchet MS" panose="020B0603020202020204" pitchFamily="34" charset="0"/>
                <a:cs typeface="Aharoni" panose="02010803020104030203" pitchFamily="2" charset="-79"/>
              </a:rPr>
              <a:t>%  Investment Returns expected</a:t>
            </a:r>
          </a:p>
          <a:p>
            <a:pPr>
              <a:lnSpc>
                <a:spcPct val="150000"/>
              </a:lnSpc>
            </a:pPr>
            <a:endParaRPr lang="en-US" sz="2400" b="1" i="1" dirty="0">
              <a:solidFill>
                <a:schemeClr val="bg1"/>
              </a:solidFill>
              <a:latin typeface="Trebuchet MS" panose="020B0603020202020204" pitchFamily="34" charset="0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sz="2400" b="1" i="1" dirty="0">
              <a:solidFill>
                <a:schemeClr val="bg1"/>
              </a:solidFill>
              <a:latin typeface="Trebuchet MS" panose="020B0603020202020204" pitchFamily="34" charset="0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sz="2400" b="1" i="1" dirty="0">
              <a:solidFill>
                <a:schemeClr val="bg1"/>
              </a:solidFill>
              <a:latin typeface="Trebuchet MS" panose="020B0603020202020204" pitchFamily="34" charset="0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chemeClr val="bg1"/>
                </a:solidFill>
                <a:latin typeface="Trebuchet MS" panose="020B0603020202020204" pitchFamily="34" charset="0"/>
                <a:cs typeface="Aharoni" panose="02010803020104030203" pitchFamily="2" charset="-79"/>
              </a:rPr>
              <a:t> </a:t>
            </a:r>
          </a:p>
          <a:p>
            <a:pPr>
              <a:lnSpc>
                <a:spcPct val="150000"/>
              </a:lnSpc>
            </a:pPr>
            <a:endParaRPr lang="en-US" sz="2400" b="1" i="1" dirty="0">
              <a:solidFill>
                <a:schemeClr val="bg1"/>
              </a:solidFill>
              <a:latin typeface="Trebuchet MS" panose="020B0603020202020204" pitchFamily="34" charset="0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US" sz="3800" b="1" kern="0" dirty="0">
              <a:solidFill>
                <a:schemeClr val="bg1"/>
              </a:solidFill>
            </a:endParaRPr>
          </a:p>
        </p:txBody>
      </p:sp>
      <p:grpSp>
        <p:nvGrpSpPr>
          <p:cNvPr id="4" name="Google Shape;96;p17">
            <a:extLst>
              <a:ext uri="{FF2B5EF4-FFF2-40B4-BE49-F238E27FC236}">
                <a16:creationId xmlns:a16="http://schemas.microsoft.com/office/drawing/2014/main" id="{A0467B30-BD9D-4926-AEBC-8C06E95ED7E3}"/>
              </a:ext>
            </a:extLst>
          </p:cNvPr>
          <p:cNvGrpSpPr/>
          <p:nvPr/>
        </p:nvGrpSpPr>
        <p:grpSpPr>
          <a:xfrm>
            <a:off x="1942183" y="2178523"/>
            <a:ext cx="2233988" cy="2234017"/>
            <a:chOff x="6643075" y="3664250"/>
            <a:chExt cx="407950" cy="407975"/>
          </a:xfrm>
          <a:solidFill>
            <a:schemeClr val="accent1"/>
          </a:solidFill>
        </p:grpSpPr>
        <p:sp>
          <p:nvSpPr>
            <p:cNvPr id="5" name="Google Shape;97;p17">
              <a:extLst>
                <a:ext uri="{FF2B5EF4-FFF2-40B4-BE49-F238E27FC236}">
                  <a16:creationId xmlns:a16="http://schemas.microsoft.com/office/drawing/2014/main" id="{924705E4-0AC9-4B95-9A13-DCC92AC88A9A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grpFill/>
            <a:ln w="1905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" name="Google Shape;98;p17">
              <a:extLst>
                <a:ext uri="{FF2B5EF4-FFF2-40B4-BE49-F238E27FC236}">
                  <a16:creationId xmlns:a16="http://schemas.microsoft.com/office/drawing/2014/main" id="{0E02404E-EF93-4643-A68C-C5F86A6BEF53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grpFill/>
            <a:ln w="1905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" name="Google Shape;99;p17">
            <a:extLst>
              <a:ext uri="{FF2B5EF4-FFF2-40B4-BE49-F238E27FC236}">
                <a16:creationId xmlns:a16="http://schemas.microsoft.com/office/drawing/2014/main" id="{241E2BE5-4F7F-4DBF-9257-9F8FAFEFCB69}"/>
              </a:ext>
            </a:extLst>
          </p:cNvPr>
          <p:cNvGrpSpPr/>
          <p:nvPr/>
        </p:nvGrpSpPr>
        <p:grpSpPr>
          <a:xfrm rot="727535">
            <a:off x="614858" y="4359180"/>
            <a:ext cx="918433" cy="918381"/>
            <a:chOff x="576250" y="4319400"/>
            <a:chExt cx="442075" cy="442050"/>
          </a:xfrm>
          <a:solidFill>
            <a:schemeClr val="accent1"/>
          </a:solidFill>
        </p:grpSpPr>
        <p:sp>
          <p:nvSpPr>
            <p:cNvPr id="8" name="Google Shape;100;p17">
              <a:extLst>
                <a:ext uri="{FF2B5EF4-FFF2-40B4-BE49-F238E27FC236}">
                  <a16:creationId xmlns:a16="http://schemas.microsoft.com/office/drawing/2014/main" id="{196FCD67-892E-4890-BC50-0CAF97C2A575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grpFill/>
            <a:ln w="1905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101;p17">
              <a:extLst>
                <a:ext uri="{FF2B5EF4-FFF2-40B4-BE49-F238E27FC236}">
                  <a16:creationId xmlns:a16="http://schemas.microsoft.com/office/drawing/2014/main" id="{43D26C6F-6FA6-47CD-B7A8-5D5BEB74FA2C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grpFill/>
            <a:ln w="1905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102;p17">
              <a:extLst>
                <a:ext uri="{FF2B5EF4-FFF2-40B4-BE49-F238E27FC236}">
                  <a16:creationId xmlns:a16="http://schemas.microsoft.com/office/drawing/2014/main" id="{92DBDB13-1B32-4399-BAC2-CD099513B8B5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grpFill/>
            <a:ln w="1905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103;p17">
              <a:extLst>
                <a:ext uri="{FF2B5EF4-FFF2-40B4-BE49-F238E27FC236}">
                  <a16:creationId xmlns:a16="http://schemas.microsoft.com/office/drawing/2014/main" id="{4CEE73C5-3F27-4B4C-8108-74C0F7A4CC3C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grpFill/>
            <a:ln w="19050" cap="rnd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2" name="Google Shape;104;p17">
            <a:extLst>
              <a:ext uri="{FF2B5EF4-FFF2-40B4-BE49-F238E27FC236}">
                <a16:creationId xmlns:a16="http://schemas.microsoft.com/office/drawing/2014/main" id="{BE76DAEA-3907-455F-AA93-69EDFB161C02}"/>
              </a:ext>
            </a:extLst>
          </p:cNvPr>
          <p:cNvSpPr/>
          <p:nvPr/>
        </p:nvSpPr>
        <p:spPr>
          <a:xfrm>
            <a:off x="1407227" y="2693820"/>
            <a:ext cx="349236" cy="33346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105;p17">
            <a:extLst>
              <a:ext uri="{FF2B5EF4-FFF2-40B4-BE49-F238E27FC236}">
                <a16:creationId xmlns:a16="http://schemas.microsoft.com/office/drawing/2014/main" id="{D867AE08-2166-4389-9E1D-5A489D28E2B7}"/>
              </a:ext>
            </a:extLst>
          </p:cNvPr>
          <p:cNvSpPr/>
          <p:nvPr/>
        </p:nvSpPr>
        <p:spPr>
          <a:xfrm rot="2697461">
            <a:off x="3708284" y="4400766"/>
            <a:ext cx="530021" cy="50608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106;p17">
            <a:extLst>
              <a:ext uri="{FF2B5EF4-FFF2-40B4-BE49-F238E27FC236}">
                <a16:creationId xmlns:a16="http://schemas.microsoft.com/office/drawing/2014/main" id="{E1B71C1B-5DC4-4773-8757-4C9CD49D1B7A}"/>
              </a:ext>
            </a:extLst>
          </p:cNvPr>
          <p:cNvSpPr/>
          <p:nvPr/>
        </p:nvSpPr>
        <p:spPr>
          <a:xfrm>
            <a:off x="4127599" y="4111829"/>
            <a:ext cx="212320" cy="20282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" name="Google Shape;107;p17">
            <a:extLst>
              <a:ext uri="{FF2B5EF4-FFF2-40B4-BE49-F238E27FC236}">
                <a16:creationId xmlns:a16="http://schemas.microsoft.com/office/drawing/2014/main" id="{4ED95149-3401-4137-907F-44F2DC221E20}"/>
              </a:ext>
            </a:extLst>
          </p:cNvPr>
          <p:cNvSpPr/>
          <p:nvPr/>
        </p:nvSpPr>
        <p:spPr>
          <a:xfrm rot="1280389">
            <a:off x="1165299" y="3699525"/>
            <a:ext cx="212331" cy="20280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BB7A4E-2ABD-45D6-9C3C-5A0A7938175B}"/>
              </a:ext>
            </a:extLst>
          </p:cNvPr>
          <p:cNvSpPr/>
          <p:nvPr/>
        </p:nvSpPr>
        <p:spPr>
          <a:xfrm>
            <a:off x="568053" y="544020"/>
            <a:ext cx="11405411" cy="12618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Concentrix Email Bot – </a:t>
            </a:r>
          </a:p>
          <a:p>
            <a:pPr algn="ctr"/>
            <a:r>
              <a:rPr lang="en-US" sz="3600" b="1" i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designed for “Automation at Scale”</a:t>
            </a:r>
          </a:p>
        </p:txBody>
      </p:sp>
    </p:spTree>
    <p:extLst>
      <p:ext uri="{BB962C8B-B14F-4D97-AF65-F5344CB8AC3E}">
        <p14:creationId xmlns:p14="http://schemas.microsoft.com/office/powerpoint/2010/main" val="170121256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>
            <a:extLst>
              <a:ext uri="{FF2B5EF4-FFF2-40B4-BE49-F238E27FC236}">
                <a16:creationId xmlns:a16="http://schemas.microsoft.com/office/drawing/2014/main" id="{C76F9182-3749-45CC-9935-0F2FA964C084}"/>
              </a:ext>
            </a:extLst>
          </p:cNvPr>
          <p:cNvSpPr/>
          <p:nvPr/>
        </p:nvSpPr>
        <p:spPr>
          <a:xfrm rot="10800000">
            <a:off x="240955" y="2516384"/>
            <a:ext cx="1620000" cy="1620000"/>
          </a:xfrm>
          <a:prstGeom prst="arc">
            <a:avLst>
              <a:gd name="adj1" fmla="val 10831594"/>
              <a:gd name="adj2" fmla="val 0"/>
            </a:avLst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76200"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36DA61-1124-40DC-BDD9-64F6E25BE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98" y="3119982"/>
            <a:ext cx="1012585" cy="757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B0020C-1F43-4F56-A23F-40A729AAE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329" y="3031108"/>
            <a:ext cx="1083212" cy="934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A28AD3-2AB6-4DAB-9113-3E98419418A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12588" y="3119982"/>
            <a:ext cx="932879" cy="1067901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CC775466-1FAE-4430-B994-E2EAE03CF555}"/>
              </a:ext>
            </a:extLst>
          </p:cNvPr>
          <p:cNvSpPr/>
          <p:nvPr/>
        </p:nvSpPr>
        <p:spPr>
          <a:xfrm>
            <a:off x="1860956" y="2373509"/>
            <a:ext cx="1620000" cy="1620000"/>
          </a:xfrm>
          <a:prstGeom prst="arc">
            <a:avLst>
              <a:gd name="adj1" fmla="val 10831594"/>
              <a:gd name="adj2" fmla="val 0"/>
            </a:avLst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76200"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A7CA5D-FB7B-4995-9429-69F5D96B40AB}"/>
              </a:ext>
            </a:extLst>
          </p:cNvPr>
          <p:cNvSpPr/>
          <p:nvPr/>
        </p:nvSpPr>
        <p:spPr>
          <a:xfrm rot="10800000">
            <a:off x="3480957" y="2516384"/>
            <a:ext cx="1620000" cy="1620000"/>
          </a:xfrm>
          <a:prstGeom prst="arc">
            <a:avLst>
              <a:gd name="adj1" fmla="val 10831594"/>
              <a:gd name="adj2" fmla="val 0"/>
            </a:avLst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76200"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0B9BB531-EB62-4766-999E-6CCC3BF6B2F0}"/>
              </a:ext>
            </a:extLst>
          </p:cNvPr>
          <p:cNvSpPr/>
          <p:nvPr/>
        </p:nvSpPr>
        <p:spPr>
          <a:xfrm>
            <a:off x="5100957" y="2369985"/>
            <a:ext cx="1620000" cy="1620000"/>
          </a:xfrm>
          <a:prstGeom prst="arc">
            <a:avLst>
              <a:gd name="adj1" fmla="val 10831594"/>
              <a:gd name="adj2" fmla="val 0"/>
            </a:avLst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76200"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1C0F21FF-E323-4E3D-9110-DD90628BFAEF}"/>
              </a:ext>
            </a:extLst>
          </p:cNvPr>
          <p:cNvSpPr/>
          <p:nvPr/>
        </p:nvSpPr>
        <p:spPr>
          <a:xfrm rot="10800000">
            <a:off x="6720958" y="2518374"/>
            <a:ext cx="1620000" cy="1620000"/>
          </a:xfrm>
          <a:prstGeom prst="arc">
            <a:avLst>
              <a:gd name="adj1" fmla="val 10831594"/>
              <a:gd name="adj2" fmla="val 0"/>
            </a:avLst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76200"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36267AC8-C548-4341-8E27-A8B31AE0B9A8}"/>
              </a:ext>
            </a:extLst>
          </p:cNvPr>
          <p:cNvSpPr/>
          <p:nvPr/>
        </p:nvSpPr>
        <p:spPr>
          <a:xfrm>
            <a:off x="8340958" y="2369985"/>
            <a:ext cx="1620000" cy="1620000"/>
          </a:xfrm>
          <a:prstGeom prst="arc">
            <a:avLst>
              <a:gd name="adj1" fmla="val 10831594"/>
              <a:gd name="adj2" fmla="val 0"/>
            </a:avLst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76200"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51BF781-78C4-4632-8181-55B8BEEB781B}"/>
              </a:ext>
            </a:extLst>
          </p:cNvPr>
          <p:cNvSpPr/>
          <p:nvPr/>
        </p:nvSpPr>
        <p:spPr>
          <a:xfrm rot="10800000">
            <a:off x="9960958" y="2516384"/>
            <a:ext cx="1620000" cy="1620000"/>
          </a:xfrm>
          <a:prstGeom prst="arc">
            <a:avLst>
              <a:gd name="adj1" fmla="val 10831594"/>
              <a:gd name="adj2" fmla="val 0"/>
            </a:avLst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 w="76200"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B594D2-8F3E-4A6D-BAC4-6067C2983B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34136" y="2943977"/>
            <a:ext cx="880492" cy="9936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5BF8E7-777F-45D9-9C97-517402017B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789" y="2899116"/>
            <a:ext cx="1006586" cy="10178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34DB29-9814-48FE-B316-D472C26CE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5853" y="3031108"/>
            <a:ext cx="1009686" cy="842070"/>
          </a:xfrm>
          <a:prstGeom prst="rect">
            <a:avLst/>
          </a:prstGeom>
        </p:spPr>
      </p:pic>
      <p:sp>
        <p:nvSpPr>
          <p:cNvPr id="15" name="Arrow: Striped Right 14">
            <a:extLst>
              <a:ext uri="{FF2B5EF4-FFF2-40B4-BE49-F238E27FC236}">
                <a16:creationId xmlns:a16="http://schemas.microsoft.com/office/drawing/2014/main" id="{E8DF83F0-0EBD-48B6-AA4C-772DEC7BD4F8}"/>
              </a:ext>
            </a:extLst>
          </p:cNvPr>
          <p:cNvSpPr/>
          <p:nvPr/>
        </p:nvSpPr>
        <p:spPr>
          <a:xfrm>
            <a:off x="838804" y="2147124"/>
            <a:ext cx="504000" cy="288000"/>
          </a:xfrm>
          <a:prstGeom prst="striped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44E9874F-886A-4274-8D9E-12F6EB35F7E4}"/>
              </a:ext>
            </a:extLst>
          </p:cNvPr>
          <p:cNvSpPr/>
          <p:nvPr/>
        </p:nvSpPr>
        <p:spPr>
          <a:xfrm>
            <a:off x="3492922" y="2147124"/>
            <a:ext cx="504000" cy="288000"/>
          </a:xfrm>
          <a:prstGeom prst="striped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84581A56-11ED-446B-A41C-FA87F1087B2E}"/>
              </a:ext>
            </a:extLst>
          </p:cNvPr>
          <p:cNvSpPr/>
          <p:nvPr/>
        </p:nvSpPr>
        <p:spPr>
          <a:xfrm>
            <a:off x="6914755" y="2149652"/>
            <a:ext cx="504000" cy="288000"/>
          </a:xfrm>
          <a:prstGeom prst="striped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BC1D129A-E8B6-4883-B178-1FBFB9ECBF12}"/>
              </a:ext>
            </a:extLst>
          </p:cNvPr>
          <p:cNvSpPr/>
          <p:nvPr/>
        </p:nvSpPr>
        <p:spPr>
          <a:xfrm>
            <a:off x="9960958" y="2147124"/>
            <a:ext cx="504000" cy="288000"/>
          </a:xfrm>
          <a:prstGeom prst="stripedRight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90DA6-6389-4441-B452-8FAA91ACCF9B}"/>
              </a:ext>
            </a:extLst>
          </p:cNvPr>
          <p:cNvSpPr txBox="1"/>
          <p:nvPr/>
        </p:nvSpPr>
        <p:spPr>
          <a:xfrm>
            <a:off x="1970191" y="3917012"/>
            <a:ext cx="1729236" cy="284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2286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IN" sz="95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  <a:sym typeface="Trebuchet M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369FDA-A632-48AA-B911-EF3E05D711E1}"/>
              </a:ext>
            </a:extLst>
          </p:cNvPr>
          <p:cNvSpPr txBox="1"/>
          <p:nvPr/>
        </p:nvSpPr>
        <p:spPr>
          <a:xfrm>
            <a:off x="1756097" y="4314163"/>
            <a:ext cx="1729236" cy="3148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2286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  <a:sym typeface="Trebuchet MS"/>
              </a:rPr>
              <a:t>Multi-Intent Detection</a:t>
            </a:r>
            <a:endParaRPr kumimoji="0" lang="en-IN" sz="11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  <a:sym typeface="Trebuchet M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CEE1EA-9DA4-4849-9035-377C5AA67966}"/>
              </a:ext>
            </a:extLst>
          </p:cNvPr>
          <p:cNvSpPr txBox="1"/>
          <p:nvPr/>
        </p:nvSpPr>
        <p:spPr>
          <a:xfrm>
            <a:off x="3466790" y="4314163"/>
            <a:ext cx="1800781" cy="3148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2286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  <a:sym typeface="Trebuchet MS"/>
              </a:rPr>
              <a:t>PII Masked / Encrypted</a:t>
            </a:r>
            <a:endParaRPr kumimoji="0" lang="en-IN" sz="11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  <a:sym typeface="Trebuchet M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F5019C-E061-430F-A8DE-312A2D34648C}"/>
              </a:ext>
            </a:extLst>
          </p:cNvPr>
          <p:cNvSpPr txBox="1"/>
          <p:nvPr/>
        </p:nvSpPr>
        <p:spPr>
          <a:xfrm>
            <a:off x="5232563" y="4257891"/>
            <a:ext cx="1760893" cy="2948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2286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IN" sz="10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  <a:sym typeface="Trebuchet M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E46388-A157-435A-9891-B89D9F4F0D7C}"/>
              </a:ext>
            </a:extLst>
          </p:cNvPr>
          <p:cNvSpPr txBox="1"/>
          <p:nvPr/>
        </p:nvSpPr>
        <p:spPr>
          <a:xfrm>
            <a:off x="5206824" y="4314163"/>
            <a:ext cx="1800781" cy="3148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2286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  <a:sym typeface="Trebuchet MS"/>
              </a:rPr>
              <a:t>Sentiment Analysis</a:t>
            </a:r>
            <a:endParaRPr kumimoji="0" lang="en-IN" sz="11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  <a:sym typeface="Trebuchet M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9C5C045-0A19-4D51-93A4-EC050FC634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3661" y="2920185"/>
            <a:ext cx="765464" cy="8096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7259D28-CC71-4824-B1C2-DA7360B30C5E}"/>
              </a:ext>
            </a:extLst>
          </p:cNvPr>
          <p:cNvSpPr txBox="1"/>
          <p:nvPr/>
        </p:nvSpPr>
        <p:spPr>
          <a:xfrm>
            <a:off x="6946858" y="4314163"/>
            <a:ext cx="1620000" cy="3148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2286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  <a:sym typeface="Trebuchet MS"/>
              </a:rPr>
              <a:t>Skill based Routing</a:t>
            </a:r>
            <a:endParaRPr kumimoji="0" lang="en-IN" sz="11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  <a:sym typeface="Trebuchet M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22B525-075D-45D1-8185-1237F43DAB5A}"/>
              </a:ext>
            </a:extLst>
          </p:cNvPr>
          <p:cNvSpPr txBox="1"/>
          <p:nvPr/>
        </p:nvSpPr>
        <p:spPr>
          <a:xfrm>
            <a:off x="8506111" y="4314163"/>
            <a:ext cx="1620000" cy="3148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2286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  <a:sym typeface="Trebuchet MS"/>
              </a:rPr>
              <a:t>Powerful Integrations</a:t>
            </a:r>
            <a:endParaRPr kumimoji="0" lang="en-IN" sz="11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  <a:sym typeface="Trebuchet M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D80E828-E70F-49A9-B36E-E89EC8CFD881}"/>
              </a:ext>
            </a:extLst>
          </p:cNvPr>
          <p:cNvSpPr txBox="1">
            <a:spLocks/>
          </p:cNvSpPr>
          <p:nvPr/>
        </p:nvSpPr>
        <p:spPr>
          <a:xfrm>
            <a:off x="728223" y="382607"/>
            <a:ext cx="9131095" cy="96200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/>
                <a:sym typeface="Trebuchet MS"/>
              </a:rPr>
              <a:t>Concentrix Email Bot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 Black"/>
                <a:sym typeface="Trebuchet MS"/>
              </a:rPr>
              <a:t>Enterprise Ready Email Automation Engine </a:t>
            </a:r>
          </a:p>
        </p:txBody>
      </p:sp>
      <p:pic>
        <p:nvPicPr>
          <p:cNvPr id="28" name="Google Shape;460;p84">
            <a:extLst>
              <a:ext uri="{FF2B5EF4-FFF2-40B4-BE49-F238E27FC236}">
                <a16:creationId xmlns:a16="http://schemas.microsoft.com/office/drawing/2014/main" id="{1ED03D4D-0E8E-42B7-B45E-864EE60D96FA}"/>
              </a:ext>
            </a:extLst>
          </p:cNvPr>
          <p:cNvPicPr preferRelativeResize="0"/>
          <p:nvPr/>
        </p:nvPicPr>
        <p:blipFill>
          <a:blip r:embed="rId9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82612" y="5684260"/>
            <a:ext cx="472989" cy="47298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458;p84">
            <a:extLst>
              <a:ext uri="{FF2B5EF4-FFF2-40B4-BE49-F238E27FC236}">
                <a16:creationId xmlns:a16="http://schemas.microsoft.com/office/drawing/2014/main" id="{DA09F909-6BDB-47E7-A15A-49192C450E9C}"/>
              </a:ext>
            </a:extLst>
          </p:cNvPr>
          <p:cNvSpPr txBox="1"/>
          <p:nvPr/>
        </p:nvSpPr>
        <p:spPr>
          <a:xfrm>
            <a:off x="2325941" y="5734549"/>
            <a:ext cx="14010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ource Sans Pro"/>
                <a:cs typeface="Source Sans Pro"/>
                <a:sym typeface="Source Sans Pro"/>
              </a:rPr>
              <a:t>High </a:t>
            </a:r>
            <a:endParaRPr kumimoji="0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ource Sans Pro"/>
                <a:cs typeface="Source Sans Pro"/>
                <a:sym typeface="Source Sans Pro"/>
              </a:rPr>
              <a:t>Configurability</a:t>
            </a:r>
            <a:endParaRPr kumimoji="0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" name="Google Shape;461;p84">
            <a:extLst>
              <a:ext uri="{FF2B5EF4-FFF2-40B4-BE49-F238E27FC236}">
                <a16:creationId xmlns:a16="http://schemas.microsoft.com/office/drawing/2014/main" id="{EBEBDA58-E6A8-4D58-9EC6-AE42C7C96E81}"/>
              </a:ext>
            </a:extLst>
          </p:cNvPr>
          <p:cNvPicPr preferRelativeResize="0"/>
          <p:nvPr/>
        </p:nvPicPr>
        <p:blipFill>
          <a:blip r:embed="rId10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6173" y="5679863"/>
            <a:ext cx="472990" cy="48004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459;p84">
            <a:extLst>
              <a:ext uri="{FF2B5EF4-FFF2-40B4-BE49-F238E27FC236}">
                <a16:creationId xmlns:a16="http://schemas.microsoft.com/office/drawing/2014/main" id="{5407F299-0E9E-4AC6-A059-A62DAEB2960B}"/>
              </a:ext>
            </a:extLst>
          </p:cNvPr>
          <p:cNvSpPr txBox="1"/>
          <p:nvPr/>
        </p:nvSpPr>
        <p:spPr>
          <a:xfrm>
            <a:off x="4904854" y="5734549"/>
            <a:ext cx="12330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ource Sans Pro"/>
                <a:cs typeface="Source Sans Pro"/>
                <a:sym typeface="Source Sans Pro"/>
              </a:rPr>
              <a:t>Template </a:t>
            </a:r>
            <a:endParaRPr kumimoji="0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Source Sans Pro"/>
              <a:cs typeface="Source Sans Pro"/>
              <a:sym typeface="Source Sans Pr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ource Sans Pro"/>
                <a:cs typeface="Source Sans Pro"/>
                <a:sym typeface="Source Sans Pro"/>
              </a:rPr>
              <a:t>customization</a:t>
            </a:r>
            <a:endParaRPr kumimoji="0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9714CE-8B50-46EC-B566-A793050111E8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5794" y="5501906"/>
            <a:ext cx="668874" cy="765578"/>
          </a:xfrm>
          <a:prstGeom prst="rect">
            <a:avLst/>
          </a:prstGeom>
        </p:spPr>
      </p:pic>
      <p:sp>
        <p:nvSpPr>
          <p:cNvPr id="33" name="Google Shape;459;p84">
            <a:extLst>
              <a:ext uri="{FF2B5EF4-FFF2-40B4-BE49-F238E27FC236}">
                <a16:creationId xmlns:a16="http://schemas.microsoft.com/office/drawing/2014/main" id="{A1CE3170-664C-4155-B6CC-FF69F17DA709}"/>
              </a:ext>
            </a:extLst>
          </p:cNvPr>
          <p:cNvSpPr txBox="1"/>
          <p:nvPr/>
        </p:nvSpPr>
        <p:spPr>
          <a:xfrm>
            <a:off x="7273081" y="5734549"/>
            <a:ext cx="12330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ource Sans Pro"/>
                <a:cs typeface="Source Sans Pro"/>
                <a:sym typeface="Source Sans Pro"/>
              </a:rPr>
              <a:t>ROI / Outcome focused</a:t>
            </a:r>
            <a:endParaRPr kumimoji="0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CF8637F-F969-4AEE-848F-898EEA40C81A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50000"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95900" y="5562578"/>
            <a:ext cx="604589" cy="668230"/>
          </a:xfrm>
          <a:prstGeom prst="rect">
            <a:avLst/>
          </a:prstGeom>
        </p:spPr>
      </p:pic>
      <p:sp>
        <p:nvSpPr>
          <p:cNvPr id="35" name="Google Shape;459;p84">
            <a:extLst>
              <a:ext uri="{FF2B5EF4-FFF2-40B4-BE49-F238E27FC236}">
                <a16:creationId xmlns:a16="http://schemas.microsoft.com/office/drawing/2014/main" id="{DCFBCE5C-F460-4E0F-8A1E-8918F6978413}"/>
              </a:ext>
            </a:extLst>
          </p:cNvPr>
          <p:cNvSpPr txBox="1"/>
          <p:nvPr/>
        </p:nvSpPr>
        <p:spPr>
          <a:xfrm>
            <a:off x="9397081" y="5734549"/>
            <a:ext cx="12330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ource Sans Pro"/>
                <a:cs typeface="Source Sans Pro"/>
                <a:sym typeface="Source Sans Pro"/>
              </a:rPr>
              <a:t>Quality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ource Sans Pro"/>
                <a:cs typeface="Source Sans Pro"/>
                <a:sym typeface="Source Sans Pro"/>
              </a:rPr>
              <a:t>Assurance</a:t>
            </a:r>
            <a:endParaRPr kumimoji="0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Google Shape;1785;p365">
            <a:extLst>
              <a:ext uri="{FF2B5EF4-FFF2-40B4-BE49-F238E27FC236}">
                <a16:creationId xmlns:a16="http://schemas.microsoft.com/office/drawing/2014/main" id="{F56F948E-C622-4BFE-9162-9240FDA1D292}"/>
              </a:ext>
            </a:extLst>
          </p:cNvPr>
          <p:cNvSpPr/>
          <p:nvPr/>
        </p:nvSpPr>
        <p:spPr>
          <a:xfrm>
            <a:off x="695287" y="5066821"/>
            <a:ext cx="1800780" cy="365760"/>
          </a:xfrm>
          <a:prstGeom prst="rect">
            <a:avLst/>
          </a:prstGeom>
          <a:solidFill>
            <a:srgbClr val="202833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IMPROVED AHT</a:t>
            </a: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Google Shape;1785;p365">
            <a:extLst>
              <a:ext uri="{FF2B5EF4-FFF2-40B4-BE49-F238E27FC236}">
                <a16:creationId xmlns:a16="http://schemas.microsoft.com/office/drawing/2014/main" id="{F7F7962A-A5FB-47CF-AFC5-88B83D086A2B}"/>
              </a:ext>
            </a:extLst>
          </p:cNvPr>
          <p:cNvSpPr/>
          <p:nvPr/>
        </p:nvSpPr>
        <p:spPr>
          <a:xfrm>
            <a:off x="2903713" y="5063297"/>
            <a:ext cx="1800780" cy="365760"/>
          </a:xfrm>
          <a:prstGeom prst="rect">
            <a:avLst/>
          </a:prstGeom>
          <a:solidFill>
            <a:srgbClr val="202833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LESSER AGENT EFFORT</a:t>
            </a: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Google Shape;1785;p365">
            <a:extLst>
              <a:ext uri="{FF2B5EF4-FFF2-40B4-BE49-F238E27FC236}">
                <a16:creationId xmlns:a16="http://schemas.microsoft.com/office/drawing/2014/main" id="{1BD7EF9D-9A13-4B20-B063-908CDEC71819}"/>
              </a:ext>
            </a:extLst>
          </p:cNvPr>
          <p:cNvSpPr/>
          <p:nvPr/>
        </p:nvSpPr>
        <p:spPr>
          <a:xfrm>
            <a:off x="5136946" y="5063297"/>
            <a:ext cx="1800780" cy="365760"/>
          </a:xfrm>
          <a:prstGeom prst="rect">
            <a:avLst/>
          </a:prstGeom>
          <a:solidFill>
            <a:srgbClr val="202833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BOOST BUSINESS REVENUE</a:t>
            </a: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Google Shape;1785;p365">
            <a:extLst>
              <a:ext uri="{FF2B5EF4-FFF2-40B4-BE49-F238E27FC236}">
                <a16:creationId xmlns:a16="http://schemas.microsoft.com/office/drawing/2014/main" id="{93152F8D-7778-4840-85DE-4BC9070895AE}"/>
              </a:ext>
            </a:extLst>
          </p:cNvPr>
          <p:cNvSpPr/>
          <p:nvPr/>
        </p:nvSpPr>
        <p:spPr>
          <a:xfrm>
            <a:off x="7370179" y="5063297"/>
            <a:ext cx="1800780" cy="365760"/>
          </a:xfrm>
          <a:prstGeom prst="rect">
            <a:avLst/>
          </a:prstGeom>
          <a:solidFill>
            <a:srgbClr val="202833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IMPROVED NPS / CSAT</a:t>
            </a: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Google Shape;1785;p365">
            <a:extLst>
              <a:ext uri="{FF2B5EF4-FFF2-40B4-BE49-F238E27FC236}">
                <a16:creationId xmlns:a16="http://schemas.microsoft.com/office/drawing/2014/main" id="{0E6FD203-175E-4D06-A581-0BEF0A1D2D13}"/>
              </a:ext>
            </a:extLst>
          </p:cNvPr>
          <p:cNvSpPr/>
          <p:nvPr/>
        </p:nvSpPr>
        <p:spPr>
          <a:xfrm>
            <a:off x="9707778" y="5063297"/>
            <a:ext cx="1800780" cy="365760"/>
          </a:xfrm>
          <a:prstGeom prst="rect">
            <a:avLst/>
          </a:prstGeom>
          <a:solidFill>
            <a:srgbClr val="202833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HIGHLY SCALABLE &amp; SECURE</a:t>
            </a:r>
            <a:endParaRPr kumimoji="0" sz="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CA0374D-8249-4251-BF9C-0A6FAB5FD21A}"/>
              </a:ext>
            </a:extLst>
          </p:cNvPr>
          <p:cNvSpPr/>
          <p:nvPr/>
        </p:nvSpPr>
        <p:spPr>
          <a:xfrm>
            <a:off x="1342804" y="2921083"/>
            <a:ext cx="279611" cy="24468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endParaRPr kumimoji="0" lang="en-IN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049A267-69E5-4977-A63D-28683A29FFB6}"/>
              </a:ext>
            </a:extLst>
          </p:cNvPr>
          <p:cNvSpPr/>
          <p:nvPr/>
        </p:nvSpPr>
        <p:spPr>
          <a:xfrm>
            <a:off x="2927971" y="2849675"/>
            <a:ext cx="279611" cy="24468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endParaRPr kumimoji="0" lang="en-IN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F44D434-9861-4747-9C8A-4A42321ED516}"/>
              </a:ext>
            </a:extLst>
          </p:cNvPr>
          <p:cNvSpPr/>
          <p:nvPr/>
        </p:nvSpPr>
        <p:spPr>
          <a:xfrm>
            <a:off x="4650394" y="2834670"/>
            <a:ext cx="279611" cy="24468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  <a:endParaRPr kumimoji="0" lang="en-IN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ED89BA1-BA22-48FB-BFBA-94700C036FEB}"/>
              </a:ext>
            </a:extLst>
          </p:cNvPr>
          <p:cNvSpPr/>
          <p:nvPr/>
        </p:nvSpPr>
        <p:spPr>
          <a:xfrm>
            <a:off x="6182997" y="2712329"/>
            <a:ext cx="279611" cy="244682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endParaRPr kumimoji="0" lang="en-IN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148E854-3ABA-44B2-92E2-B3AD07915A16}"/>
              </a:ext>
            </a:extLst>
          </p:cNvPr>
          <p:cNvSpPr/>
          <p:nvPr/>
        </p:nvSpPr>
        <p:spPr>
          <a:xfrm>
            <a:off x="7939910" y="2795717"/>
            <a:ext cx="279611" cy="244682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</a:t>
            </a:r>
            <a:endParaRPr kumimoji="0" lang="en-IN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586274-1C72-493B-96D3-035C54D81392}"/>
              </a:ext>
            </a:extLst>
          </p:cNvPr>
          <p:cNvSpPr/>
          <p:nvPr/>
        </p:nvSpPr>
        <p:spPr>
          <a:xfrm>
            <a:off x="9508963" y="2767106"/>
            <a:ext cx="208675" cy="21865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</a:t>
            </a:r>
            <a:endParaRPr kumimoji="0" lang="en-IN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AFC3EC-EBD3-47F7-84B0-883E1DD8E2B6}"/>
              </a:ext>
            </a:extLst>
          </p:cNvPr>
          <p:cNvSpPr/>
          <p:nvPr/>
        </p:nvSpPr>
        <p:spPr>
          <a:xfrm>
            <a:off x="10886313" y="2729723"/>
            <a:ext cx="208675" cy="218657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</a:t>
            </a:r>
            <a:endParaRPr kumimoji="0" lang="en-IN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CD3136-8B48-42B0-BEDA-F0FA2DF45E39}"/>
              </a:ext>
            </a:extLst>
          </p:cNvPr>
          <p:cNvSpPr txBox="1"/>
          <p:nvPr/>
        </p:nvSpPr>
        <p:spPr>
          <a:xfrm>
            <a:off x="761951" y="1470895"/>
            <a:ext cx="37559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Trebuchet MS"/>
              </a:rPr>
              <a:t>Attended</a:t>
            </a:r>
            <a:endParaRPr kumimoji="0" lang="en-IN" sz="20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Trebuchet M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D37AFF8-702D-4AC3-96D7-2F01339412FA}"/>
              </a:ext>
            </a:extLst>
          </p:cNvPr>
          <p:cNvGrpSpPr/>
          <p:nvPr/>
        </p:nvGrpSpPr>
        <p:grpSpPr>
          <a:xfrm>
            <a:off x="10324129" y="292933"/>
            <a:ext cx="962008" cy="962008"/>
            <a:chOff x="8819195" y="1113524"/>
            <a:chExt cx="872334" cy="872334"/>
          </a:xfrm>
        </p:grpSpPr>
        <p:sp>
          <p:nvSpPr>
            <p:cNvPr id="51" name="Freeform 260">
              <a:extLst>
                <a:ext uri="{FF2B5EF4-FFF2-40B4-BE49-F238E27FC236}">
                  <a16:creationId xmlns:a16="http://schemas.microsoft.com/office/drawing/2014/main" id="{ACDEE274-D59C-4139-A70C-5F55291DCB01}"/>
                </a:ext>
              </a:extLst>
            </p:cNvPr>
            <p:cNvSpPr/>
            <p:nvPr/>
          </p:nvSpPr>
          <p:spPr>
            <a:xfrm>
              <a:off x="8819195" y="1113524"/>
              <a:ext cx="872334" cy="872334"/>
            </a:xfrm>
            <a:custGeom>
              <a:avLst/>
              <a:gdLst>
                <a:gd name="connsiteX0" fmla="*/ 436167 w 872334"/>
                <a:gd name="connsiteY0" fmla="*/ 31483 h 872334"/>
                <a:gd name="connsiteX1" fmla="*/ 31483 w 872334"/>
                <a:gd name="connsiteY1" fmla="*/ 436167 h 872334"/>
                <a:gd name="connsiteX2" fmla="*/ 436167 w 872334"/>
                <a:gd name="connsiteY2" fmla="*/ 840851 h 872334"/>
                <a:gd name="connsiteX3" fmla="*/ 840851 w 872334"/>
                <a:gd name="connsiteY3" fmla="*/ 436167 h 872334"/>
                <a:gd name="connsiteX4" fmla="*/ 436167 w 872334"/>
                <a:gd name="connsiteY4" fmla="*/ 31483 h 872334"/>
                <a:gd name="connsiteX5" fmla="*/ 436167 w 872334"/>
                <a:gd name="connsiteY5" fmla="*/ 0 h 872334"/>
                <a:gd name="connsiteX6" fmla="*/ 872334 w 872334"/>
                <a:gd name="connsiteY6" fmla="*/ 436167 h 872334"/>
                <a:gd name="connsiteX7" fmla="*/ 436167 w 872334"/>
                <a:gd name="connsiteY7" fmla="*/ 872334 h 872334"/>
                <a:gd name="connsiteX8" fmla="*/ 0 w 872334"/>
                <a:gd name="connsiteY8" fmla="*/ 436167 h 872334"/>
                <a:gd name="connsiteX9" fmla="*/ 436167 w 872334"/>
                <a:gd name="connsiteY9" fmla="*/ 0 h 87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72334" h="872334">
                  <a:moveTo>
                    <a:pt x="436167" y="31483"/>
                  </a:moveTo>
                  <a:cubicBezTo>
                    <a:pt x="212666" y="31483"/>
                    <a:pt x="31483" y="212666"/>
                    <a:pt x="31483" y="436167"/>
                  </a:cubicBezTo>
                  <a:cubicBezTo>
                    <a:pt x="31483" y="659668"/>
                    <a:pt x="212666" y="840851"/>
                    <a:pt x="436167" y="840851"/>
                  </a:cubicBezTo>
                  <a:cubicBezTo>
                    <a:pt x="659668" y="840851"/>
                    <a:pt x="840851" y="659668"/>
                    <a:pt x="840851" y="436167"/>
                  </a:cubicBezTo>
                  <a:cubicBezTo>
                    <a:pt x="840851" y="212666"/>
                    <a:pt x="659668" y="31483"/>
                    <a:pt x="436167" y="31483"/>
                  </a:cubicBezTo>
                  <a:close/>
                  <a:moveTo>
                    <a:pt x="436167" y="0"/>
                  </a:moveTo>
                  <a:cubicBezTo>
                    <a:pt x="677055" y="0"/>
                    <a:pt x="872334" y="195279"/>
                    <a:pt x="872334" y="436167"/>
                  </a:cubicBezTo>
                  <a:cubicBezTo>
                    <a:pt x="872334" y="677055"/>
                    <a:pt x="677055" y="872334"/>
                    <a:pt x="436167" y="872334"/>
                  </a:cubicBezTo>
                  <a:cubicBezTo>
                    <a:pt x="195279" y="872334"/>
                    <a:pt x="0" y="677055"/>
                    <a:pt x="0" y="436167"/>
                  </a:cubicBezTo>
                  <a:cubicBezTo>
                    <a:pt x="0" y="195279"/>
                    <a:pt x="195279" y="0"/>
                    <a:pt x="436167" y="0"/>
                  </a:cubicBezTo>
                  <a:close/>
                </a:path>
              </a:pathLst>
            </a:custGeom>
            <a:solidFill>
              <a:srgbClr val="53535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D3E1D17-31CA-447A-BE70-D9B77B3E3728}"/>
                </a:ext>
              </a:extLst>
            </p:cNvPr>
            <p:cNvGrpSpPr/>
            <p:nvPr/>
          </p:nvGrpSpPr>
          <p:grpSpPr>
            <a:xfrm>
              <a:off x="9055338" y="1277360"/>
              <a:ext cx="412512" cy="545460"/>
              <a:chOff x="8241712" y="3380052"/>
              <a:chExt cx="373496" cy="493871"/>
            </a:xfrm>
          </p:grpSpPr>
          <p:sp>
            <p:nvSpPr>
              <p:cNvPr id="53" name="Freeform 180">
                <a:extLst>
                  <a:ext uri="{FF2B5EF4-FFF2-40B4-BE49-F238E27FC236}">
                    <a16:creationId xmlns:a16="http://schemas.microsoft.com/office/drawing/2014/main" id="{2A85D60C-1DCA-4F8C-BE8C-59D3A19145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47003" y="3490170"/>
                <a:ext cx="66976" cy="66976"/>
              </a:xfrm>
              <a:custGeom>
                <a:avLst/>
                <a:gdLst>
                  <a:gd name="T0" fmla="*/ 245 w 445"/>
                  <a:gd name="T1" fmla="*/ 445 h 445"/>
                  <a:gd name="T2" fmla="*/ 310 w 445"/>
                  <a:gd name="T3" fmla="*/ 427 h 445"/>
                  <a:gd name="T4" fmla="*/ 364 w 445"/>
                  <a:gd name="T5" fmla="*/ 394 h 445"/>
                  <a:gd name="T6" fmla="*/ 407 w 445"/>
                  <a:gd name="T7" fmla="*/ 347 h 445"/>
                  <a:gd name="T8" fmla="*/ 435 w 445"/>
                  <a:gd name="T9" fmla="*/ 290 h 445"/>
                  <a:gd name="T10" fmla="*/ 445 w 445"/>
                  <a:gd name="T11" fmla="*/ 222 h 445"/>
                  <a:gd name="T12" fmla="*/ 440 w 445"/>
                  <a:gd name="T13" fmla="*/ 179 h 445"/>
                  <a:gd name="T14" fmla="*/ 419 w 445"/>
                  <a:gd name="T15" fmla="*/ 116 h 445"/>
                  <a:gd name="T16" fmla="*/ 379 w 445"/>
                  <a:gd name="T17" fmla="*/ 66 h 445"/>
                  <a:gd name="T18" fmla="*/ 329 w 445"/>
                  <a:gd name="T19" fmla="*/ 28 h 445"/>
                  <a:gd name="T20" fmla="*/ 268 w 445"/>
                  <a:gd name="T21" fmla="*/ 5 h 445"/>
                  <a:gd name="T22" fmla="*/ 223 w 445"/>
                  <a:gd name="T23" fmla="*/ 0 h 445"/>
                  <a:gd name="T24" fmla="*/ 157 w 445"/>
                  <a:gd name="T25" fmla="*/ 11 h 445"/>
                  <a:gd name="T26" fmla="*/ 98 w 445"/>
                  <a:gd name="T27" fmla="*/ 38 h 445"/>
                  <a:gd name="T28" fmla="*/ 51 w 445"/>
                  <a:gd name="T29" fmla="*/ 82 h 445"/>
                  <a:gd name="T30" fmla="*/ 18 w 445"/>
                  <a:gd name="T31" fmla="*/ 137 h 445"/>
                  <a:gd name="T32" fmla="*/ 2 w 445"/>
                  <a:gd name="T33" fmla="*/ 200 h 445"/>
                  <a:gd name="T34" fmla="*/ 2 w 445"/>
                  <a:gd name="T35" fmla="*/ 247 h 445"/>
                  <a:gd name="T36" fmla="*/ 18 w 445"/>
                  <a:gd name="T37" fmla="*/ 309 h 445"/>
                  <a:gd name="T38" fmla="*/ 51 w 445"/>
                  <a:gd name="T39" fmla="*/ 365 h 445"/>
                  <a:gd name="T40" fmla="*/ 98 w 445"/>
                  <a:gd name="T41" fmla="*/ 408 h 445"/>
                  <a:gd name="T42" fmla="*/ 157 w 445"/>
                  <a:gd name="T43" fmla="*/ 436 h 445"/>
                  <a:gd name="T44" fmla="*/ 223 w 445"/>
                  <a:gd name="T45" fmla="*/ 445 h 445"/>
                  <a:gd name="T46" fmla="*/ 223 w 445"/>
                  <a:gd name="T47" fmla="*/ 111 h 445"/>
                  <a:gd name="T48" fmla="*/ 256 w 445"/>
                  <a:gd name="T49" fmla="*/ 116 h 445"/>
                  <a:gd name="T50" fmla="*/ 285 w 445"/>
                  <a:gd name="T51" fmla="*/ 130 h 445"/>
                  <a:gd name="T52" fmla="*/ 320 w 445"/>
                  <a:gd name="T53" fmla="*/ 170 h 445"/>
                  <a:gd name="T54" fmla="*/ 332 w 445"/>
                  <a:gd name="T55" fmla="*/ 201 h 445"/>
                  <a:gd name="T56" fmla="*/ 334 w 445"/>
                  <a:gd name="T57" fmla="*/ 222 h 445"/>
                  <a:gd name="T58" fmla="*/ 329 w 445"/>
                  <a:gd name="T59" fmla="*/ 257 h 445"/>
                  <a:gd name="T60" fmla="*/ 315 w 445"/>
                  <a:gd name="T61" fmla="*/ 285 h 445"/>
                  <a:gd name="T62" fmla="*/ 275 w 445"/>
                  <a:gd name="T63" fmla="*/ 321 h 445"/>
                  <a:gd name="T64" fmla="*/ 245 w 445"/>
                  <a:gd name="T65" fmla="*/ 332 h 445"/>
                  <a:gd name="T66" fmla="*/ 223 w 445"/>
                  <a:gd name="T67" fmla="*/ 333 h 445"/>
                  <a:gd name="T68" fmla="*/ 190 w 445"/>
                  <a:gd name="T69" fmla="*/ 330 h 445"/>
                  <a:gd name="T70" fmla="*/ 160 w 445"/>
                  <a:gd name="T71" fmla="*/ 316 h 445"/>
                  <a:gd name="T72" fmla="*/ 125 w 445"/>
                  <a:gd name="T73" fmla="*/ 276 h 445"/>
                  <a:gd name="T74" fmla="*/ 113 w 445"/>
                  <a:gd name="T75" fmla="*/ 245 h 445"/>
                  <a:gd name="T76" fmla="*/ 112 w 445"/>
                  <a:gd name="T77" fmla="*/ 222 h 445"/>
                  <a:gd name="T78" fmla="*/ 117 w 445"/>
                  <a:gd name="T79" fmla="*/ 191 h 445"/>
                  <a:gd name="T80" fmla="*/ 131 w 445"/>
                  <a:gd name="T81" fmla="*/ 162 h 445"/>
                  <a:gd name="T82" fmla="*/ 171 w 445"/>
                  <a:gd name="T83" fmla="*/ 125 h 445"/>
                  <a:gd name="T84" fmla="*/ 200 w 445"/>
                  <a:gd name="T85" fmla="*/ 115 h 445"/>
                  <a:gd name="T86" fmla="*/ 223 w 445"/>
                  <a:gd name="T87" fmla="*/ 111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45" h="445">
                    <a:moveTo>
                      <a:pt x="223" y="445"/>
                    </a:moveTo>
                    <a:lnTo>
                      <a:pt x="223" y="445"/>
                    </a:lnTo>
                    <a:lnTo>
                      <a:pt x="245" y="445"/>
                    </a:lnTo>
                    <a:lnTo>
                      <a:pt x="268" y="441"/>
                    </a:lnTo>
                    <a:lnTo>
                      <a:pt x="289" y="436"/>
                    </a:lnTo>
                    <a:lnTo>
                      <a:pt x="310" y="427"/>
                    </a:lnTo>
                    <a:lnTo>
                      <a:pt x="329" y="418"/>
                    </a:lnTo>
                    <a:lnTo>
                      <a:pt x="348" y="408"/>
                    </a:lnTo>
                    <a:lnTo>
                      <a:pt x="364" y="394"/>
                    </a:lnTo>
                    <a:lnTo>
                      <a:pt x="379" y="380"/>
                    </a:lnTo>
                    <a:lnTo>
                      <a:pt x="395" y="365"/>
                    </a:lnTo>
                    <a:lnTo>
                      <a:pt x="407" y="347"/>
                    </a:lnTo>
                    <a:lnTo>
                      <a:pt x="419" y="328"/>
                    </a:lnTo>
                    <a:lnTo>
                      <a:pt x="428" y="309"/>
                    </a:lnTo>
                    <a:lnTo>
                      <a:pt x="435" y="290"/>
                    </a:lnTo>
                    <a:lnTo>
                      <a:pt x="440" y="267"/>
                    </a:lnTo>
                    <a:lnTo>
                      <a:pt x="444" y="247"/>
                    </a:lnTo>
                    <a:lnTo>
                      <a:pt x="445" y="222"/>
                    </a:lnTo>
                    <a:lnTo>
                      <a:pt x="445" y="222"/>
                    </a:lnTo>
                    <a:lnTo>
                      <a:pt x="444" y="200"/>
                    </a:lnTo>
                    <a:lnTo>
                      <a:pt x="440" y="179"/>
                    </a:lnTo>
                    <a:lnTo>
                      <a:pt x="435" y="156"/>
                    </a:lnTo>
                    <a:lnTo>
                      <a:pt x="428" y="137"/>
                    </a:lnTo>
                    <a:lnTo>
                      <a:pt x="419" y="116"/>
                    </a:lnTo>
                    <a:lnTo>
                      <a:pt x="407" y="99"/>
                    </a:lnTo>
                    <a:lnTo>
                      <a:pt x="395" y="82"/>
                    </a:lnTo>
                    <a:lnTo>
                      <a:pt x="379" y="66"/>
                    </a:lnTo>
                    <a:lnTo>
                      <a:pt x="364" y="52"/>
                    </a:lnTo>
                    <a:lnTo>
                      <a:pt x="348" y="38"/>
                    </a:lnTo>
                    <a:lnTo>
                      <a:pt x="329" y="28"/>
                    </a:lnTo>
                    <a:lnTo>
                      <a:pt x="310" y="19"/>
                    </a:lnTo>
                    <a:lnTo>
                      <a:pt x="289" y="11"/>
                    </a:lnTo>
                    <a:lnTo>
                      <a:pt x="268" y="5"/>
                    </a:lnTo>
                    <a:lnTo>
                      <a:pt x="245" y="2"/>
                    </a:lnTo>
                    <a:lnTo>
                      <a:pt x="223" y="0"/>
                    </a:lnTo>
                    <a:lnTo>
                      <a:pt x="223" y="0"/>
                    </a:lnTo>
                    <a:lnTo>
                      <a:pt x="200" y="2"/>
                    </a:lnTo>
                    <a:lnTo>
                      <a:pt x="178" y="5"/>
                    </a:lnTo>
                    <a:lnTo>
                      <a:pt x="157" y="11"/>
                    </a:lnTo>
                    <a:lnTo>
                      <a:pt x="136" y="19"/>
                    </a:lnTo>
                    <a:lnTo>
                      <a:pt x="117" y="28"/>
                    </a:lnTo>
                    <a:lnTo>
                      <a:pt x="98" y="38"/>
                    </a:lnTo>
                    <a:lnTo>
                      <a:pt x="82" y="52"/>
                    </a:lnTo>
                    <a:lnTo>
                      <a:pt x="65" y="66"/>
                    </a:lnTo>
                    <a:lnTo>
                      <a:pt x="51" y="82"/>
                    </a:lnTo>
                    <a:lnTo>
                      <a:pt x="38" y="99"/>
                    </a:lnTo>
                    <a:lnTo>
                      <a:pt x="26" y="116"/>
                    </a:lnTo>
                    <a:lnTo>
                      <a:pt x="18" y="137"/>
                    </a:lnTo>
                    <a:lnTo>
                      <a:pt x="11" y="156"/>
                    </a:lnTo>
                    <a:lnTo>
                      <a:pt x="5" y="179"/>
                    </a:lnTo>
                    <a:lnTo>
                      <a:pt x="2" y="200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2" y="247"/>
                    </a:lnTo>
                    <a:lnTo>
                      <a:pt x="5" y="267"/>
                    </a:lnTo>
                    <a:lnTo>
                      <a:pt x="11" y="290"/>
                    </a:lnTo>
                    <a:lnTo>
                      <a:pt x="18" y="309"/>
                    </a:lnTo>
                    <a:lnTo>
                      <a:pt x="26" y="328"/>
                    </a:lnTo>
                    <a:lnTo>
                      <a:pt x="38" y="347"/>
                    </a:lnTo>
                    <a:lnTo>
                      <a:pt x="51" y="365"/>
                    </a:lnTo>
                    <a:lnTo>
                      <a:pt x="65" y="380"/>
                    </a:lnTo>
                    <a:lnTo>
                      <a:pt x="82" y="394"/>
                    </a:lnTo>
                    <a:lnTo>
                      <a:pt x="98" y="408"/>
                    </a:lnTo>
                    <a:lnTo>
                      <a:pt x="117" y="418"/>
                    </a:lnTo>
                    <a:lnTo>
                      <a:pt x="136" y="427"/>
                    </a:lnTo>
                    <a:lnTo>
                      <a:pt x="157" y="436"/>
                    </a:lnTo>
                    <a:lnTo>
                      <a:pt x="178" y="441"/>
                    </a:lnTo>
                    <a:lnTo>
                      <a:pt x="200" y="445"/>
                    </a:lnTo>
                    <a:lnTo>
                      <a:pt x="223" y="445"/>
                    </a:lnTo>
                    <a:lnTo>
                      <a:pt x="223" y="445"/>
                    </a:lnTo>
                    <a:close/>
                    <a:moveTo>
                      <a:pt x="223" y="111"/>
                    </a:moveTo>
                    <a:lnTo>
                      <a:pt x="223" y="111"/>
                    </a:lnTo>
                    <a:lnTo>
                      <a:pt x="235" y="113"/>
                    </a:lnTo>
                    <a:lnTo>
                      <a:pt x="245" y="115"/>
                    </a:lnTo>
                    <a:lnTo>
                      <a:pt x="256" y="116"/>
                    </a:lnTo>
                    <a:lnTo>
                      <a:pt x="266" y="122"/>
                    </a:lnTo>
                    <a:lnTo>
                      <a:pt x="275" y="125"/>
                    </a:lnTo>
                    <a:lnTo>
                      <a:pt x="285" y="130"/>
                    </a:lnTo>
                    <a:lnTo>
                      <a:pt x="301" y="144"/>
                    </a:lnTo>
                    <a:lnTo>
                      <a:pt x="315" y="162"/>
                    </a:lnTo>
                    <a:lnTo>
                      <a:pt x="320" y="170"/>
                    </a:lnTo>
                    <a:lnTo>
                      <a:pt x="325" y="181"/>
                    </a:lnTo>
                    <a:lnTo>
                      <a:pt x="329" y="189"/>
                    </a:lnTo>
                    <a:lnTo>
                      <a:pt x="332" y="201"/>
                    </a:lnTo>
                    <a:lnTo>
                      <a:pt x="334" y="212"/>
                    </a:lnTo>
                    <a:lnTo>
                      <a:pt x="334" y="222"/>
                    </a:lnTo>
                    <a:lnTo>
                      <a:pt x="334" y="222"/>
                    </a:lnTo>
                    <a:lnTo>
                      <a:pt x="334" y="234"/>
                    </a:lnTo>
                    <a:lnTo>
                      <a:pt x="332" y="245"/>
                    </a:lnTo>
                    <a:lnTo>
                      <a:pt x="329" y="257"/>
                    </a:lnTo>
                    <a:lnTo>
                      <a:pt x="325" y="266"/>
                    </a:lnTo>
                    <a:lnTo>
                      <a:pt x="320" y="276"/>
                    </a:lnTo>
                    <a:lnTo>
                      <a:pt x="315" y="285"/>
                    </a:lnTo>
                    <a:lnTo>
                      <a:pt x="301" y="302"/>
                    </a:lnTo>
                    <a:lnTo>
                      <a:pt x="285" y="316"/>
                    </a:lnTo>
                    <a:lnTo>
                      <a:pt x="275" y="321"/>
                    </a:lnTo>
                    <a:lnTo>
                      <a:pt x="266" y="325"/>
                    </a:lnTo>
                    <a:lnTo>
                      <a:pt x="256" y="330"/>
                    </a:lnTo>
                    <a:lnTo>
                      <a:pt x="245" y="332"/>
                    </a:lnTo>
                    <a:lnTo>
                      <a:pt x="235" y="333"/>
                    </a:lnTo>
                    <a:lnTo>
                      <a:pt x="223" y="333"/>
                    </a:lnTo>
                    <a:lnTo>
                      <a:pt x="223" y="333"/>
                    </a:lnTo>
                    <a:lnTo>
                      <a:pt x="211" y="333"/>
                    </a:lnTo>
                    <a:lnTo>
                      <a:pt x="200" y="332"/>
                    </a:lnTo>
                    <a:lnTo>
                      <a:pt x="190" y="330"/>
                    </a:lnTo>
                    <a:lnTo>
                      <a:pt x="179" y="325"/>
                    </a:lnTo>
                    <a:lnTo>
                      <a:pt x="169" y="321"/>
                    </a:lnTo>
                    <a:lnTo>
                      <a:pt x="160" y="316"/>
                    </a:lnTo>
                    <a:lnTo>
                      <a:pt x="145" y="302"/>
                    </a:lnTo>
                    <a:lnTo>
                      <a:pt x="131" y="285"/>
                    </a:lnTo>
                    <a:lnTo>
                      <a:pt x="125" y="276"/>
                    </a:lnTo>
                    <a:lnTo>
                      <a:pt x="120" y="266"/>
                    </a:lnTo>
                    <a:lnTo>
                      <a:pt x="117" y="257"/>
                    </a:lnTo>
                    <a:lnTo>
                      <a:pt x="113" y="245"/>
                    </a:lnTo>
                    <a:lnTo>
                      <a:pt x="112" y="234"/>
                    </a:lnTo>
                    <a:lnTo>
                      <a:pt x="112" y="222"/>
                    </a:lnTo>
                    <a:lnTo>
                      <a:pt x="112" y="222"/>
                    </a:lnTo>
                    <a:lnTo>
                      <a:pt x="112" y="212"/>
                    </a:lnTo>
                    <a:lnTo>
                      <a:pt x="113" y="201"/>
                    </a:lnTo>
                    <a:lnTo>
                      <a:pt x="117" y="191"/>
                    </a:lnTo>
                    <a:lnTo>
                      <a:pt x="120" y="181"/>
                    </a:lnTo>
                    <a:lnTo>
                      <a:pt x="125" y="170"/>
                    </a:lnTo>
                    <a:lnTo>
                      <a:pt x="131" y="162"/>
                    </a:lnTo>
                    <a:lnTo>
                      <a:pt x="145" y="144"/>
                    </a:lnTo>
                    <a:lnTo>
                      <a:pt x="160" y="132"/>
                    </a:lnTo>
                    <a:lnTo>
                      <a:pt x="171" y="125"/>
                    </a:lnTo>
                    <a:lnTo>
                      <a:pt x="179" y="122"/>
                    </a:lnTo>
                    <a:lnTo>
                      <a:pt x="190" y="118"/>
                    </a:lnTo>
                    <a:lnTo>
                      <a:pt x="200" y="115"/>
                    </a:lnTo>
                    <a:lnTo>
                      <a:pt x="211" y="113"/>
                    </a:lnTo>
                    <a:lnTo>
                      <a:pt x="223" y="113"/>
                    </a:lnTo>
                    <a:lnTo>
                      <a:pt x="223" y="111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54" name="Freeform 181">
                <a:extLst>
                  <a:ext uri="{FF2B5EF4-FFF2-40B4-BE49-F238E27FC236}">
                    <a16:creationId xmlns:a16="http://schemas.microsoft.com/office/drawing/2014/main" id="{8657935E-6B87-4B6E-8E34-54A5B5CD00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42941" y="3490170"/>
                <a:ext cx="66976" cy="66976"/>
              </a:xfrm>
              <a:custGeom>
                <a:avLst/>
                <a:gdLst>
                  <a:gd name="T0" fmla="*/ 245 w 445"/>
                  <a:gd name="T1" fmla="*/ 445 h 445"/>
                  <a:gd name="T2" fmla="*/ 309 w 445"/>
                  <a:gd name="T3" fmla="*/ 427 h 445"/>
                  <a:gd name="T4" fmla="*/ 363 w 445"/>
                  <a:gd name="T5" fmla="*/ 394 h 445"/>
                  <a:gd name="T6" fmla="*/ 407 w 445"/>
                  <a:gd name="T7" fmla="*/ 347 h 445"/>
                  <a:gd name="T8" fmla="*/ 434 w 445"/>
                  <a:gd name="T9" fmla="*/ 290 h 445"/>
                  <a:gd name="T10" fmla="*/ 445 w 445"/>
                  <a:gd name="T11" fmla="*/ 222 h 445"/>
                  <a:gd name="T12" fmla="*/ 440 w 445"/>
                  <a:gd name="T13" fmla="*/ 179 h 445"/>
                  <a:gd name="T14" fmla="*/ 419 w 445"/>
                  <a:gd name="T15" fmla="*/ 116 h 445"/>
                  <a:gd name="T16" fmla="*/ 380 w 445"/>
                  <a:gd name="T17" fmla="*/ 66 h 445"/>
                  <a:gd name="T18" fmla="*/ 328 w 445"/>
                  <a:gd name="T19" fmla="*/ 28 h 445"/>
                  <a:gd name="T20" fmla="*/ 267 w 445"/>
                  <a:gd name="T21" fmla="*/ 5 h 445"/>
                  <a:gd name="T22" fmla="*/ 222 w 445"/>
                  <a:gd name="T23" fmla="*/ 0 h 445"/>
                  <a:gd name="T24" fmla="*/ 156 w 445"/>
                  <a:gd name="T25" fmla="*/ 11 h 445"/>
                  <a:gd name="T26" fmla="*/ 97 w 445"/>
                  <a:gd name="T27" fmla="*/ 38 h 445"/>
                  <a:gd name="T28" fmla="*/ 50 w 445"/>
                  <a:gd name="T29" fmla="*/ 82 h 445"/>
                  <a:gd name="T30" fmla="*/ 17 w 445"/>
                  <a:gd name="T31" fmla="*/ 137 h 445"/>
                  <a:gd name="T32" fmla="*/ 1 w 445"/>
                  <a:gd name="T33" fmla="*/ 200 h 445"/>
                  <a:gd name="T34" fmla="*/ 1 w 445"/>
                  <a:gd name="T35" fmla="*/ 247 h 445"/>
                  <a:gd name="T36" fmla="*/ 17 w 445"/>
                  <a:gd name="T37" fmla="*/ 309 h 445"/>
                  <a:gd name="T38" fmla="*/ 50 w 445"/>
                  <a:gd name="T39" fmla="*/ 365 h 445"/>
                  <a:gd name="T40" fmla="*/ 97 w 445"/>
                  <a:gd name="T41" fmla="*/ 408 h 445"/>
                  <a:gd name="T42" fmla="*/ 156 w 445"/>
                  <a:gd name="T43" fmla="*/ 436 h 445"/>
                  <a:gd name="T44" fmla="*/ 222 w 445"/>
                  <a:gd name="T45" fmla="*/ 445 h 445"/>
                  <a:gd name="T46" fmla="*/ 222 w 445"/>
                  <a:gd name="T47" fmla="*/ 111 h 445"/>
                  <a:gd name="T48" fmla="*/ 255 w 445"/>
                  <a:gd name="T49" fmla="*/ 116 h 445"/>
                  <a:gd name="T50" fmla="*/ 285 w 445"/>
                  <a:gd name="T51" fmla="*/ 130 h 445"/>
                  <a:gd name="T52" fmla="*/ 320 w 445"/>
                  <a:gd name="T53" fmla="*/ 170 h 445"/>
                  <a:gd name="T54" fmla="*/ 332 w 445"/>
                  <a:gd name="T55" fmla="*/ 201 h 445"/>
                  <a:gd name="T56" fmla="*/ 333 w 445"/>
                  <a:gd name="T57" fmla="*/ 222 h 445"/>
                  <a:gd name="T58" fmla="*/ 328 w 445"/>
                  <a:gd name="T59" fmla="*/ 257 h 445"/>
                  <a:gd name="T60" fmla="*/ 314 w 445"/>
                  <a:gd name="T61" fmla="*/ 285 h 445"/>
                  <a:gd name="T62" fmla="*/ 276 w 445"/>
                  <a:gd name="T63" fmla="*/ 321 h 445"/>
                  <a:gd name="T64" fmla="*/ 245 w 445"/>
                  <a:gd name="T65" fmla="*/ 332 h 445"/>
                  <a:gd name="T66" fmla="*/ 222 w 445"/>
                  <a:gd name="T67" fmla="*/ 333 h 445"/>
                  <a:gd name="T68" fmla="*/ 189 w 445"/>
                  <a:gd name="T69" fmla="*/ 330 h 445"/>
                  <a:gd name="T70" fmla="*/ 160 w 445"/>
                  <a:gd name="T71" fmla="*/ 316 h 445"/>
                  <a:gd name="T72" fmla="*/ 125 w 445"/>
                  <a:gd name="T73" fmla="*/ 276 h 445"/>
                  <a:gd name="T74" fmla="*/ 113 w 445"/>
                  <a:gd name="T75" fmla="*/ 245 h 445"/>
                  <a:gd name="T76" fmla="*/ 111 w 445"/>
                  <a:gd name="T77" fmla="*/ 222 h 445"/>
                  <a:gd name="T78" fmla="*/ 116 w 445"/>
                  <a:gd name="T79" fmla="*/ 191 h 445"/>
                  <a:gd name="T80" fmla="*/ 130 w 445"/>
                  <a:gd name="T81" fmla="*/ 162 h 445"/>
                  <a:gd name="T82" fmla="*/ 170 w 445"/>
                  <a:gd name="T83" fmla="*/ 125 h 445"/>
                  <a:gd name="T84" fmla="*/ 200 w 445"/>
                  <a:gd name="T85" fmla="*/ 115 h 445"/>
                  <a:gd name="T86" fmla="*/ 222 w 445"/>
                  <a:gd name="T87" fmla="*/ 111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45" h="445">
                    <a:moveTo>
                      <a:pt x="222" y="445"/>
                    </a:moveTo>
                    <a:lnTo>
                      <a:pt x="222" y="445"/>
                    </a:lnTo>
                    <a:lnTo>
                      <a:pt x="245" y="445"/>
                    </a:lnTo>
                    <a:lnTo>
                      <a:pt x="267" y="441"/>
                    </a:lnTo>
                    <a:lnTo>
                      <a:pt x="288" y="436"/>
                    </a:lnTo>
                    <a:lnTo>
                      <a:pt x="309" y="427"/>
                    </a:lnTo>
                    <a:lnTo>
                      <a:pt x="328" y="418"/>
                    </a:lnTo>
                    <a:lnTo>
                      <a:pt x="347" y="408"/>
                    </a:lnTo>
                    <a:lnTo>
                      <a:pt x="363" y="394"/>
                    </a:lnTo>
                    <a:lnTo>
                      <a:pt x="380" y="380"/>
                    </a:lnTo>
                    <a:lnTo>
                      <a:pt x="394" y="365"/>
                    </a:lnTo>
                    <a:lnTo>
                      <a:pt x="407" y="347"/>
                    </a:lnTo>
                    <a:lnTo>
                      <a:pt x="419" y="328"/>
                    </a:lnTo>
                    <a:lnTo>
                      <a:pt x="427" y="309"/>
                    </a:lnTo>
                    <a:lnTo>
                      <a:pt x="434" y="290"/>
                    </a:lnTo>
                    <a:lnTo>
                      <a:pt x="440" y="267"/>
                    </a:lnTo>
                    <a:lnTo>
                      <a:pt x="443" y="247"/>
                    </a:lnTo>
                    <a:lnTo>
                      <a:pt x="445" y="222"/>
                    </a:lnTo>
                    <a:lnTo>
                      <a:pt x="445" y="222"/>
                    </a:lnTo>
                    <a:lnTo>
                      <a:pt x="443" y="200"/>
                    </a:lnTo>
                    <a:lnTo>
                      <a:pt x="440" y="179"/>
                    </a:lnTo>
                    <a:lnTo>
                      <a:pt x="434" y="156"/>
                    </a:lnTo>
                    <a:lnTo>
                      <a:pt x="427" y="137"/>
                    </a:lnTo>
                    <a:lnTo>
                      <a:pt x="419" y="116"/>
                    </a:lnTo>
                    <a:lnTo>
                      <a:pt x="407" y="99"/>
                    </a:lnTo>
                    <a:lnTo>
                      <a:pt x="394" y="82"/>
                    </a:lnTo>
                    <a:lnTo>
                      <a:pt x="380" y="66"/>
                    </a:lnTo>
                    <a:lnTo>
                      <a:pt x="363" y="52"/>
                    </a:lnTo>
                    <a:lnTo>
                      <a:pt x="347" y="38"/>
                    </a:lnTo>
                    <a:lnTo>
                      <a:pt x="328" y="28"/>
                    </a:lnTo>
                    <a:lnTo>
                      <a:pt x="309" y="19"/>
                    </a:lnTo>
                    <a:lnTo>
                      <a:pt x="288" y="11"/>
                    </a:lnTo>
                    <a:lnTo>
                      <a:pt x="267" y="5"/>
                    </a:lnTo>
                    <a:lnTo>
                      <a:pt x="245" y="2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0" y="2"/>
                    </a:lnTo>
                    <a:lnTo>
                      <a:pt x="177" y="5"/>
                    </a:lnTo>
                    <a:lnTo>
                      <a:pt x="156" y="11"/>
                    </a:lnTo>
                    <a:lnTo>
                      <a:pt x="135" y="19"/>
                    </a:lnTo>
                    <a:lnTo>
                      <a:pt x="116" y="28"/>
                    </a:lnTo>
                    <a:lnTo>
                      <a:pt x="97" y="38"/>
                    </a:lnTo>
                    <a:lnTo>
                      <a:pt x="81" y="52"/>
                    </a:lnTo>
                    <a:lnTo>
                      <a:pt x="66" y="66"/>
                    </a:lnTo>
                    <a:lnTo>
                      <a:pt x="50" y="82"/>
                    </a:lnTo>
                    <a:lnTo>
                      <a:pt x="38" y="99"/>
                    </a:lnTo>
                    <a:lnTo>
                      <a:pt x="26" y="116"/>
                    </a:lnTo>
                    <a:lnTo>
                      <a:pt x="17" y="137"/>
                    </a:lnTo>
                    <a:lnTo>
                      <a:pt x="10" y="156"/>
                    </a:lnTo>
                    <a:lnTo>
                      <a:pt x="5" y="179"/>
                    </a:lnTo>
                    <a:lnTo>
                      <a:pt x="1" y="200"/>
                    </a:lnTo>
                    <a:lnTo>
                      <a:pt x="0" y="222"/>
                    </a:lnTo>
                    <a:lnTo>
                      <a:pt x="0" y="222"/>
                    </a:lnTo>
                    <a:lnTo>
                      <a:pt x="1" y="247"/>
                    </a:lnTo>
                    <a:lnTo>
                      <a:pt x="5" y="267"/>
                    </a:lnTo>
                    <a:lnTo>
                      <a:pt x="10" y="290"/>
                    </a:lnTo>
                    <a:lnTo>
                      <a:pt x="17" y="309"/>
                    </a:lnTo>
                    <a:lnTo>
                      <a:pt x="26" y="328"/>
                    </a:lnTo>
                    <a:lnTo>
                      <a:pt x="38" y="347"/>
                    </a:lnTo>
                    <a:lnTo>
                      <a:pt x="50" y="365"/>
                    </a:lnTo>
                    <a:lnTo>
                      <a:pt x="66" y="380"/>
                    </a:lnTo>
                    <a:lnTo>
                      <a:pt x="81" y="394"/>
                    </a:lnTo>
                    <a:lnTo>
                      <a:pt x="97" y="408"/>
                    </a:lnTo>
                    <a:lnTo>
                      <a:pt x="116" y="418"/>
                    </a:lnTo>
                    <a:lnTo>
                      <a:pt x="135" y="427"/>
                    </a:lnTo>
                    <a:lnTo>
                      <a:pt x="156" y="436"/>
                    </a:lnTo>
                    <a:lnTo>
                      <a:pt x="177" y="441"/>
                    </a:lnTo>
                    <a:lnTo>
                      <a:pt x="200" y="445"/>
                    </a:lnTo>
                    <a:lnTo>
                      <a:pt x="222" y="445"/>
                    </a:lnTo>
                    <a:lnTo>
                      <a:pt x="222" y="445"/>
                    </a:lnTo>
                    <a:close/>
                    <a:moveTo>
                      <a:pt x="222" y="111"/>
                    </a:moveTo>
                    <a:lnTo>
                      <a:pt x="222" y="111"/>
                    </a:lnTo>
                    <a:lnTo>
                      <a:pt x="234" y="113"/>
                    </a:lnTo>
                    <a:lnTo>
                      <a:pt x="245" y="115"/>
                    </a:lnTo>
                    <a:lnTo>
                      <a:pt x="255" y="116"/>
                    </a:lnTo>
                    <a:lnTo>
                      <a:pt x="266" y="122"/>
                    </a:lnTo>
                    <a:lnTo>
                      <a:pt x="276" y="125"/>
                    </a:lnTo>
                    <a:lnTo>
                      <a:pt x="285" y="130"/>
                    </a:lnTo>
                    <a:lnTo>
                      <a:pt x="300" y="144"/>
                    </a:lnTo>
                    <a:lnTo>
                      <a:pt x="314" y="162"/>
                    </a:lnTo>
                    <a:lnTo>
                      <a:pt x="320" y="170"/>
                    </a:lnTo>
                    <a:lnTo>
                      <a:pt x="325" y="181"/>
                    </a:lnTo>
                    <a:lnTo>
                      <a:pt x="328" y="189"/>
                    </a:lnTo>
                    <a:lnTo>
                      <a:pt x="332" y="201"/>
                    </a:lnTo>
                    <a:lnTo>
                      <a:pt x="333" y="212"/>
                    </a:lnTo>
                    <a:lnTo>
                      <a:pt x="333" y="222"/>
                    </a:lnTo>
                    <a:lnTo>
                      <a:pt x="333" y="222"/>
                    </a:lnTo>
                    <a:lnTo>
                      <a:pt x="333" y="234"/>
                    </a:lnTo>
                    <a:lnTo>
                      <a:pt x="332" y="245"/>
                    </a:lnTo>
                    <a:lnTo>
                      <a:pt x="328" y="257"/>
                    </a:lnTo>
                    <a:lnTo>
                      <a:pt x="325" y="266"/>
                    </a:lnTo>
                    <a:lnTo>
                      <a:pt x="320" y="276"/>
                    </a:lnTo>
                    <a:lnTo>
                      <a:pt x="314" y="285"/>
                    </a:lnTo>
                    <a:lnTo>
                      <a:pt x="300" y="302"/>
                    </a:lnTo>
                    <a:lnTo>
                      <a:pt x="285" y="316"/>
                    </a:lnTo>
                    <a:lnTo>
                      <a:pt x="276" y="321"/>
                    </a:lnTo>
                    <a:lnTo>
                      <a:pt x="266" y="325"/>
                    </a:lnTo>
                    <a:lnTo>
                      <a:pt x="255" y="330"/>
                    </a:lnTo>
                    <a:lnTo>
                      <a:pt x="245" y="332"/>
                    </a:lnTo>
                    <a:lnTo>
                      <a:pt x="234" y="333"/>
                    </a:lnTo>
                    <a:lnTo>
                      <a:pt x="222" y="333"/>
                    </a:lnTo>
                    <a:lnTo>
                      <a:pt x="222" y="333"/>
                    </a:lnTo>
                    <a:lnTo>
                      <a:pt x="210" y="333"/>
                    </a:lnTo>
                    <a:lnTo>
                      <a:pt x="200" y="332"/>
                    </a:lnTo>
                    <a:lnTo>
                      <a:pt x="189" y="330"/>
                    </a:lnTo>
                    <a:lnTo>
                      <a:pt x="179" y="325"/>
                    </a:lnTo>
                    <a:lnTo>
                      <a:pt x="170" y="321"/>
                    </a:lnTo>
                    <a:lnTo>
                      <a:pt x="160" y="316"/>
                    </a:lnTo>
                    <a:lnTo>
                      <a:pt x="144" y="302"/>
                    </a:lnTo>
                    <a:lnTo>
                      <a:pt x="130" y="285"/>
                    </a:lnTo>
                    <a:lnTo>
                      <a:pt x="125" y="276"/>
                    </a:lnTo>
                    <a:lnTo>
                      <a:pt x="120" y="266"/>
                    </a:lnTo>
                    <a:lnTo>
                      <a:pt x="116" y="257"/>
                    </a:lnTo>
                    <a:lnTo>
                      <a:pt x="113" y="245"/>
                    </a:lnTo>
                    <a:lnTo>
                      <a:pt x="111" y="234"/>
                    </a:lnTo>
                    <a:lnTo>
                      <a:pt x="111" y="222"/>
                    </a:lnTo>
                    <a:lnTo>
                      <a:pt x="111" y="222"/>
                    </a:lnTo>
                    <a:lnTo>
                      <a:pt x="111" y="212"/>
                    </a:lnTo>
                    <a:lnTo>
                      <a:pt x="113" y="201"/>
                    </a:lnTo>
                    <a:lnTo>
                      <a:pt x="116" y="191"/>
                    </a:lnTo>
                    <a:lnTo>
                      <a:pt x="120" y="181"/>
                    </a:lnTo>
                    <a:lnTo>
                      <a:pt x="125" y="170"/>
                    </a:lnTo>
                    <a:lnTo>
                      <a:pt x="130" y="162"/>
                    </a:lnTo>
                    <a:lnTo>
                      <a:pt x="144" y="144"/>
                    </a:lnTo>
                    <a:lnTo>
                      <a:pt x="160" y="132"/>
                    </a:lnTo>
                    <a:lnTo>
                      <a:pt x="170" y="125"/>
                    </a:lnTo>
                    <a:lnTo>
                      <a:pt x="179" y="122"/>
                    </a:lnTo>
                    <a:lnTo>
                      <a:pt x="189" y="118"/>
                    </a:lnTo>
                    <a:lnTo>
                      <a:pt x="200" y="115"/>
                    </a:lnTo>
                    <a:lnTo>
                      <a:pt x="212" y="113"/>
                    </a:lnTo>
                    <a:lnTo>
                      <a:pt x="222" y="113"/>
                    </a:lnTo>
                    <a:lnTo>
                      <a:pt x="222" y="111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55" name="Freeform 182">
                <a:extLst>
                  <a:ext uri="{FF2B5EF4-FFF2-40B4-BE49-F238E27FC236}">
                    <a16:creationId xmlns:a16="http://schemas.microsoft.com/office/drawing/2014/main" id="{B5A65870-0B95-4423-A8B7-C86CA2C165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77312" y="3380052"/>
                <a:ext cx="302296" cy="253120"/>
              </a:xfrm>
              <a:custGeom>
                <a:avLst/>
                <a:gdLst>
                  <a:gd name="T0" fmla="*/ 296 w 2004"/>
                  <a:gd name="T1" fmla="*/ 1500 h 1679"/>
                  <a:gd name="T2" fmla="*/ 437 w 2004"/>
                  <a:gd name="T3" fmla="*/ 1637 h 1679"/>
                  <a:gd name="T4" fmla="*/ 623 w 2004"/>
                  <a:gd name="T5" fmla="*/ 1679 h 1679"/>
                  <a:gd name="T6" fmla="*/ 1543 w 2004"/>
                  <a:gd name="T7" fmla="*/ 1651 h 1679"/>
                  <a:gd name="T8" fmla="*/ 1694 w 2004"/>
                  <a:gd name="T9" fmla="*/ 1524 h 1679"/>
                  <a:gd name="T10" fmla="*/ 1750 w 2004"/>
                  <a:gd name="T11" fmla="*/ 1345 h 1679"/>
                  <a:gd name="T12" fmla="*/ 1889 w 2004"/>
                  <a:gd name="T13" fmla="*/ 1283 h 1679"/>
                  <a:gd name="T14" fmla="*/ 1988 w 2004"/>
                  <a:gd name="T15" fmla="*/ 1137 h 1679"/>
                  <a:gd name="T16" fmla="*/ 1998 w 2004"/>
                  <a:gd name="T17" fmla="*/ 986 h 1679"/>
                  <a:gd name="T18" fmla="*/ 1939 w 2004"/>
                  <a:gd name="T19" fmla="*/ 852 h 1679"/>
                  <a:gd name="T20" fmla="*/ 1830 w 2004"/>
                  <a:gd name="T21" fmla="*/ 762 h 1679"/>
                  <a:gd name="T22" fmla="*/ 1727 w 2004"/>
                  <a:gd name="T23" fmla="*/ 710 h 1679"/>
                  <a:gd name="T24" fmla="*/ 1644 w 2004"/>
                  <a:gd name="T25" fmla="*/ 576 h 1679"/>
                  <a:gd name="T26" fmla="*/ 1489 w 2004"/>
                  <a:gd name="T27" fmla="*/ 495 h 1679"/>
                  <a:gd name="T28" fmla="*/ 1058 w 2004"/>
                  <a:gd name="T29" fmla="*/ 361 h 1679"/>
                  <a:gd name="T30" fmla="*/ 1146 w 2004"/>
                  <a:gd name="T31" fmla="*/ 300 h 1679"/>
                  <a:gd name="T32" fmla="*/ 1186 w 2004"/>
                  <a:gd name="T33" fmla="*/ 201 h 1679"/>
                  <a:gd name="T34" fmla="*/ 1172 w 2004"/>
                  <a:gd name="T35" fmla="*/ 111 h 1679"/>
                  <a:gd name="T36" fmla="*/ 1103 w 2004"/>
                  <a:gd name="T37" fmla="*/ 30 h 1679"/>
                  <a:gd name="T38" fmla="*/ 1002 w 2004"/>
                  <a:gd name="T39" fmla="*/ 0 h 1679"/>
                  <a:gd name="T40" fmla="*/ 912 w 2004"/>
                  <a:gd name="T41" fmla="*/ 23 h 1679"/>
                  <a:gd name="T42" fmla="*/ 839 w 2004"/>
                  <a:gd name="T43" fmla="*/ 99 h 1679"/>
                  <a:gd name="T44" fmla="*/ 818 w 2004"/>
                  <a:gd name="T45" fmla="*/ 203 h 1679"/>
                  <a:gd name="T46" fmla="*/ 856 w 2004"/>
                  <a:gd name="T47" fmla="*/ 299 h 1679"/>
                  <a:gd name="T48" fmla="*/ 946 w 2004"/>
                  <a:gd name="T49" fmla="*/ 481 h 1679"/>
                  <a:gd name="T50" fmla="*/ 512 w 2004"/>
                  <a:gd name="T51" fmla="*/ 495 h 1679"/>
                  <a:gd name="T52" fmla="*/ 362 w 2004"/>
                  <a:gd name="T53" fmla="*/ 573 h 1679"/>
                  <a:gd name="T54" fmla="*/ 268 w 2004"/>
                  <a:gd name="T55" fmla="*/ 731 h 1679"/>
                  <a:gd name="T56" fmla="*/ 127 w 2004"/>
                  <a:gd name="T57" fmla="*/ 788 h 1679"/>
                  <a:gd name="T58" fmla="*/ 20 w 2004"/>
                  <a:gd name="T59" fmla="*/ 929 h 1679"/>
                  <a:gd name="T60" fmla="*/ 4 w 2004"/>
                  <a:gd name="T61" fmla="*/ 1080 h 1679"/>
                  <a:gd name="T62" fmla="*/ 56 w 2004"/>
                  <a:gd name="T63" fmla="*/ 1215 h 1679"/>
                  <a:gd name="T64" fmla="*/ 162 w 2004"/>
                  <a:gd name="T65" fmla="*/ 1311 h 1679"/>
                  <a:gd name="T66" fmla="*/ 1892 w 2004"/>
                  <a:gd name="T67" fmla="*/ 1040 h 1679"/>
                  <a:gd name="T68" fmla="*/ 1877 w 2004"/>
                  <a:gd name="T69" fmla="*/ 1118 h 1679"/>
                  <a:gd name="T70" fmla="*/ 1819 w 2004"/>
                  <a:gd name="T71" fmla="*/ 1193 h 1679"/>
                  <a:gd name="T72" fmla="*/ 1748 w 2004"/>
                  <a:gd name="T73" fmla="*/ 851 h 1679"/>
                  <a:gd name="T74" fmla="*/ 1819 w 2004"/>
                  <a:gd name="T75" fmla="*/ 887 h 1679"/>
                  <a:gd name="T76" fmla="*/ 1877 w 2004"/>
                  <a:gd name="T77" fmla="*/ 962 h 1679"/>
                  <a:gd name="T78" fmla="*/ 1892 w 2004"/>
                  <a:gd name="T79" fmla="*/ 1040 h 1679"/>
                  <a:gd name="T80" fmla="*/ 950 w 2004"/>
                  <a:gd name="T81" fmla="*/ 135 h 1679"/>
                  <a:gd name="T82" fmla="*/ 1018 w 2004"/>
                  <a:gd name="T83" fmla="*/ 115 h 1679"/>
                  <a:gd name="T84" fmla="*/ 1075 w 2004"/>
                  <a:gd name="T85" fmla="*/ 174 h 1679"/>
                  <a:gd name="T86" fmla="*/ 1054 w 2004"/>
                  <a:gd name="T87" fmla="*/ 240 h 1679"/>
                  <a:gd name="T88" fmla="*/ 1002 w 2004"/>
                  <a:gd name="T89" fmla="*/ 262 h 1679"/>
                  <a:gd name="T90" fmla="*/ 934 w 2004"/>
                  <a:gd name="T91" fmla="*/ 217 h 1679"/>
                  <a:gd name="T92" fmla="*/ 366 w 2004"/>
                  <a:gd name="T93" fmla="*/ 814 h 1679"/>
                  <a:gd name="T94" fmla="*/ 439 w 2004"/>
                  <a:gd name="T95" fmla="*/ 656 h 1679"/>
                  <a:gd name="T96" fmla="*/ 564 w 2004"/>
                  <a:gd name="T97" fmla="*/ 601 h 1679"/>
                  <a:gd name="T98" fmla="*/ 1456 w 2004"/>
                  <a:gd name="T99" fmla="*/ 602 h 1679"/>
                  <a:gd name="T100" fmla="*/ 1595 w 2004"/>
                  <a:gd name="T101" fmla="*/ 689 h 1679"/>
                  <a:gd name="T102" fmla="*/ 1638 w 2004"/>
                  <a:gd name="T103" fmla="*/ 816 h 1679"/>
                  <a:gd name="T104" fmla="*/ 1635 w 2004"/>
                  <a:gd name="T105" fmla="*/ 1364 h 1679"/>
                  <a:gd name="T106" fmla="*/ 1579 w 2004"/>
                  <a:gd name="T107" fmla="*/ 1489 h 1679"/>
                  <a:gd name="T108" fmla="*/ 1421 w 2004"/>
                  <a:gd name="T109" fmla="*/ 1562 h 1679"/>
                  <a:gd name="T110" fmla="*/ 564 w 2004"/>
                  <a:gd name="T111" fmla="*/ 1559 h 1679"/>
                  <a:gd name="T112" fmla="*/ 439 w 2004"/>
                  <a:gd name="T113" fmla="*/ 1503 h 1679"/>
                  <a:gd name="T114" fmla="*/ 367 w 2004"/>
                  <a:gd name="T115" fmla="*/ 1345 h 1679"/>
                  <a:gd name="T116" fmla="*/ 233 w 2004"/>
                  <a:gd name="T117" fmla="*/ 1227 h 1679"/>
                  <a:gd name="T118" fmla="*/ 145 w 2004"/>
                  <a:gd name="T119" fmla="*/ 1156 h 1679"/>
                  <a:gd name="T120" fmla="*/ 110 w 2004"/>
                  <a:gd name="T121" fmla="*/ 1049 h 1679"/>
                  <a:gd name="T122" fmla="*/ 138 w 2004"/>
                  <a:gd name="T123" fmla="*/ 943 h 1679"/>
                  <a:gd name="T124" fmla="*/ 253 w 2004"/>
                  <a:gd name="T125" fmla="*/ 854 h 1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04" h="1679">
                    <a:moveTo>
                      <a:pt x="254" y="1345"/>
                    </a:moveTo>
                    <a:lnTo>
                      <a:pt x="254" y="1345"/>
                    </a:lnTo>
                    <a:lnTo>
                      <a:pt x="260" y="1389"/>
                    </a:lnTo>
                    <a:lnTo>
                      <a:pt x="268" y="1430"/>
                    </a:lnTo>
                    <a:lnTo>
                      <a:pt x="280" y="1467"/>
                    </a:lnTo>
                    <a:lnTo>
                      <a:pt x="296" y="1500"/>
                    </a:lnTo>
                    <a:lnTo>
                      <a:pt x="313" y="1531"/>
                    </a:lnTo>
                    <a:lnTo>
                      <a:pt x="334" y="1559"/>
                    </a:lnTo>
                    <a:lnTo>
                      <a:pt x="357" y="1581"/>
                    </a:lnTo>
                    <a:lnTo>
                      <a:pt x="381" y="1604"/>
                    </a:lnTo>
                    <a:lnTo>
                      <a:pt x="407" y="1621"/>
                    </a:lnTo>
                    <a:lnTo>
                      <a:pt x="437" y="1637"/>
                    </a:lnTo>
                    <a:lnTo>
                      <a:pt x="466" y="1651"/>
                    </a:lnTo>
                    <a:lnTo>
                      <a:pt x="496" y="1661"/>
                    </a:lnTo>
                    <a:lnTo>
                      <a:pt x="527" y="1668"/>
                    </a:lnTo>
                    <a:lnTo>
                      <a:pt x="559" y="1675"/>
                    </a:lnTo>
                    <a:lnTo>
                      <a:pt x="592" y="1677"/>
                    </a:lnTo>
                    <a:lnTo>
                      <a:pt x="623" y="1679"/>
                    </a:lnTo>
                    <a:lnTo>
                      <a:pt x="1381" y="1679"/>
                    </a:lnTo>
                    <a:lnTo>
                      <a:pt x="1381" y="1679"/>
                    </a:lnTo>
                    <a:lnTo>
                      <a:pt x="1426" y="1677"/>
                    </a:lnTo>
                    <a:lnTo>
                      <a:pt x="1468" y="1672"/>
                    </a:lnTo>
                    <a:lnTo>
                      <a:pt x="1508" y="1663"/>
                    </a:lnTo>
                    <a:lnTo>
                      <a:pt x="1543" y="1651"/>
                    </a:lnTo>
                    <a:lnTo>
                      <a:pt x="1576" y="1635"/>
                    </a:lnTo>
                    <a:lnTo>
                      <a:pt x="1605" y="1618"/>
                    </a:lnTo>
                    <a:lnTo>
                      <a:pt x="1631" y="1597"/>
                    </a:lnTo>
                    <a:lnTo>
                      <a:pt x="1656" y="1575"/>
                    </a:lnTo>
                    <a:lnTo>
                      <a:pt x="1677" y="1550"/>
                    </a:lnTo>
                    <a:lnTo>
                      <a:pt x="1694" y="1524"/>
                    </a:lnTo>
                    <a:lnTo>
                      <a:pt x="1710" y="1496"/>
                    </a:lnTo>
                    <a:lnTo>
                      <a:pt x="1722" y="1469"/>
                    </a:lnTo>
                    <a:lnTo>
                      <a:pt x="1732" y="1437"/>
                    </a:lnTo>
                    <a:lnTo>
                      <a:pt x="1741" y="1408"/>
                    </a:lnTo>
                    <a:lnTo>
                      <a:pt x="1746" y="1377"/>
                    </a:lnTo>
                    <a:lnTo>
                      <a:pt x="1750" y="1345"/>
                    </a:lnTo>
                    <a:lnTo>
                      <a:pt x="1750" y="1345"/>
                    </a:lnTo>
                    <a:lnTo>
                      <a:pt x="1781" y="1338"/>
                    </a:lnTo>
                    <a:lnTo>
                      <a:pt x="1809" y="1328"/>
                    </a:lnTo>
                    <a:lnTo>
                      <a:pt x="1837" y="1316"/>
                    </a:lnTo>
                    <a:lnTo>
                      <a:pt x="1864" y="1300"/>
                    </a:lnTo>
                    <a:lnTo>
                      <a:pt x="1889" y="1283"/>
                    </a:lnTo>
                    <a:lnTo>
                      <a:pt x="1910" y="1262"/>
                    </a:lnTo>
                    <a:lnTo>
                      <a:pt x="1931" y="1241"/>
                    </a:lnTo>
                    <a:lnTo>
                      <a:pt x="1948" y="1217"/>
                    </a:lnTo>
                    <a:lnTo>
                      <a:pt x="1964" y="1193"/>
                    </a:lnTo>
                    <a:lnTo>
                      <a:pt x="1977" y="1165"/>
                    </a:lnTo>
                    <a:lnTo>
                      <a:pt x="1988" y="1137"/>
                    </a:lnTo>
                    <a:lnTo>
                      <a:pt x="1997" y="1109"/>
                    </a:lnTo>
                    <a:lnTo>
                      <a:pt x="2002" y="1078"/>
                    </a:lnTo>
                    <a:lnTo>
                      <a:pt x="2004" y="1049"/>
                    </a:lnTo>
                    <a:lnTo>
                      <a:pt x="2004" y="1017"/>
                    </a:lnTo>
                    <a:lnTo>
                      <a:pt x="1998" y="986"/>
                    </a:lnTo>
                    <a:lnTo>
                      <a:pt x="1998" y="986"/>
                    </a:lnTo>
                    <a:lnTo>
                      <a:pt x="1993" y="962"/>
                    </a:lnTo>
                    <a:lnTo>
                      <a:pt x="1986" y="937"/>
                    </a:lnTo>
                    <a:lnTo>
                      <a:pt x="1977" y="915"/>
                    </a:lnTo>
                    <a:lnTo>
                      <a:pt x="1967" y="894"/>
                    </a:lnTo>
                    <a:lnTo>
                      <a:pt x="1953" y="873"/>
                    </a:lnTo>
                    <a:lnTo>
                      <a:pt x="1939" y="852"/>
                    </a:lnTo>
                    <a:lnTo>
                      <a:pt x="1925" y="835"/>
                    </a:lnTo>
                    <a:lnTo>
                      <a:pt x="1908" y="818"/>
                    </a:lnTo>
                    <a:lnTo>
                      <a:pt x="1891" y="802"/>
                    </a:lnTo>
                    <a:lnTo>
                      <a:pt x="1871" y="786"/>
                    </a:lnTo>
                    <a:lnTo>
                      <a:pt x="1851" y="774"/>
                    </a:lnTo>
                    <a:lnTo>
                      <a:pt x="1830" y="762"/>
                    </a:lnTo>
                    <a:lnTo>
                      <a:pt x="1807" y="753"/>
                    </a:lnTo>
                    <a:lnTo>
                      <a:pt x="1784" y="745"/>
                    </a:lnTo>
                    <a:lnTo>
                      <a:pt x="1760" y="740"/>
                    </a:lnTo>
                    <a:lnTo>
                      <a:pt x="1736" y="734"/>
                    </a:lnTo>
                    <a:lnTo>
                      <a:pt x="1736" y="734"/>
                    </a:lnTo>
                    <a:lnTo>
                      <a:pt x="1727" y="710"/>
                    </a:lnTo>
                    <a:lnTo>
                      <a:pt x="1718" y="684"/>
                    </a:lnTo>
                    <a:lnTo>
                      <a:pt x="1708" y="661"/>
                    </a:lnTo>
                    <a:lnTo>
                      <a:pt x="1694" y="637"/>
                    </a:lnTo>
                    <a:lnTo>
                      <a:pt x="1680" y="616"/>
                    </a:lnTo>
                    <a:lnTo>
                      <a:pt x="1663" y="595"/>
                    </a:lnTo>
                    <a:lnTo>
                      <a:pt x="1644" y="576"/>
                    </a:lnTo>
                    <a:lnTo>
                      <a:pt x="1624" y="557"/>
                    </a:lnTo>
                    <a:lnTo>
                      <a:pt x="1602" y="542"/>
                    </a:lnTo>
                    <a:lnTo>
                      <a:pt x="1576" y="528"/>
                    </a:lnTo>
                    <a:lnTo>
                      <a:pt x="1550" y="514"/>
                    </a:lnTo>
                    <a:lnTo>
                      <a:pt x="1520" y="503"/>
                    </a:lnTo>
                    <a:lnTo>
                      <a:pt x="1489" y="495"/>
                    </a:lnTo>
                    <a:lnTo>
                      <a:pt x="1456" y="488"/>
                    </a:lnTo>
                    <a:lnTo>
                      <a:pt x="1419" y="484"/>
                    </a:lnTo>
                    <a:lnTo>
                      <a:pt x="1381" y="483"/>
                    </a:lnTo>
                    <a:lnTo>
                      <a:pt x="1058" y="483"/>
                    </a:lnTo>
                    <a:lnTo>
                      <a:pt x="1058" y="361"/>
                    </a:lnTo>
                    <a:lnTo>
                      <a:pt x="1058" y="361"/>
                    </a:lnTo>
                    <a:lnTo>
                      <a:pt x="1075" y="354"/>
                    </a:lnTo>
                    <a:lnTo>
                      <a:pt x="1092" y="345"/>
                    </a:lnTo>
                    <a:lnTo>
                      <a:pt x="1108" y="337"/>
                    </a:lnTo>
                    <a:lnTo>
                      <a:pt x="1122" y="326"/>
                    </a:lnTo>
                    <a:lnTo>
                      <a:pt x="1136" y="312"/>
                    </a:lnTo>
                    <a:lnTo>
                      <a:pt x="1146" y="300"/>
                    </a:lnTo>
                    <a:lnTo>
                      <a:pt x="1157" y="285"/>
                    </a:lnTo>
                    <a:lnTo>
                      <a:pt x="1165" y="271"/>
                    </a:lnTo>
                    <a:lnTo>
                      <a:pt x="1174" y="253"/>
                    </a:lnTo>
                    <a:lnTo>
                      <a:pt x="1179" y="238"/>
                    </a:lnTo>
                    <a:lnTo>
                      <a:pt x="1185" y="220"/>
                    </a:lnTo>
                    <a:lnTo>
                      <a:pt x="1186" y="201"/>
                    </a:lnTo>
                    <a:lnTo>
                      <a:pt x="1188" y="184"/>
                    </a:lnTo>
                    <a:lnTo>
                      <a:pt x="1186" y="165"/>
                    </a:lnTo>
                    <a:lnTo>
                      <a:pt x="1183" y="148"/>
                    </a:lnTo>
                    <a:lnTo>
                      <a:pt x="1179" y="128"/>
                    </a:lnTo>
                    <a:lnTo>
                      <a:pt x="1179" y="128"/>
                    </a:lnTo>
                    <a:lnTo>
                      <a:pt x="1172" y="111"/>
                    </a:lnTo>
                    <a:lnTo>
                      <a:pt x="1164" y="95"/>
                    </a:lnTo>
                    <a:lnTo>
                      <a:pt x="1155" y="80"/>
                    </a:lnTo>
                    <a:lnTo>
                      <a:pt x="1143" y="64"/>
                    </a:lnTo>
                    <a:lnTo>
                      <a:pt x="1131" y="52"/>
                    </a:lnTo>
                    <a:lnTo>
                      <a:pt x="1117" y="40"/>
                    </a:lnTo>
                    <a:lnTo>
                      <a:pt x="1103" y="30"/>
                    </a:lnTo>
                    <a:lnTo>
                      <a:pt x="1087" y="21"/>
                    </a:lnTo>
                    <a:lnTo>
                      <a:pt x="1072" y="14"/>
                    </a:lnTo>
                    <a:lnTo>
                      <a:pt x="1054" y="7"/>
                    </a:lnTo>
                    <a:lnTo>
                      <a:pt x="1037" y="3"/>
                    </a:lnTo>
                    <a:lnTo>
                      <a:pt x="1019" y="0"/>
                    </a:lnTo>
                    <a:lnTo>
                      <a:pt x="1002" y="0"/>
                    </a:lnTo>
                    <a:lnTo>
                      <a:pt x="983" y="0"/>
                    </a:lnTo>
                    <a:lnTo>
                      <a:pt x="965" y="3"/>
                    </a:lnTo>
                    <a:lnTo>
                      <a:pt x="946" y="9"/>
                    </a:lnTo>
                    <a:lnTo>
                      <a:pt x="946" y="9"/>
                    </a:lnTo>
                    <a:lnTo>
                      <a:pt x="929" y="16"/>
                    </a:lnTo>
                    <a:lnTo>
                      <a:pt x="912" y="23"/>
                    </a:lnTo>
                    <a:lnTo>
                      <a:pt x="896" y="33"/>
                    </a:lnTo>
                    <a:lnTo>
                      <a:pt x="882" y="43"/>
                    </a:lnTo>
                    <a:lnTo>
                      <a:pt x="868" y="56"/>
                    </a:lnTo>
                    <a:lnTo>
                      <a:pt x="858" y="69"/>
                    </a:lnTo>
                    <a:lnTo>
                      <a:pt x="847" y="83"/>
                    </a:lnTo>
                    <a:lnTo>
                      <a:pt x="839" y="99"/>
                    </a:lnTo>
                    <a:lnTo>
                      <a:pt x="830" y="115"/>
                    </a:lnTo>
                    <a:lnTo>
                      <a:pt x="825" y="132"/>
                    </a:lnTo>
                    <a:lnTo>
                      <a:pt x="819" y="149"/>
                    </a:lnTo>
                    <a:lnTo>
                      <a:pt x="818" y="167"/>
                    </a:lnTo>
                    <a:lnTo>
                      <a:pt x="816" y="186"/>
                    </a:lnTo>
                    <a:lnTo>
                      <a:pt x="818" y="203"/>
                    </a:lnTo>
                    <a:lnTo>
                      <a:pt x="821" y="222"/>
                    </a:lnTo>
                    <a:lnTo>
                      <a:pt x="825" y="240"/>
                    </a:lnTo>
                    <a:lnTo>
                      <a:pt x="825" y="240"/>
                    </a:lnTo>
                    <a:lnTo>
                      <a:pt x="833" y="260"/>
                    </a:lnTo>
                    <a:lnTo>
                      <a:pt x="844" y="281"/>
                    </a:lnTo>
                    <a:lnTo>
                      <a:pt x="856" y="299"/>
                    </a:lnTo>
                    <a:lnTo>
                      <a:pt x="872" y="316"/>
                    </a:lnTo>
                    <a:lnTo>
                      <a:pt x="887" y="330"/>
                    </a:lnTo>
                    <a:lnTo>
                      <a:pt x="906" y="342"/>
                    </a:lnTo>
                    <a:lnTo>
                      <a:pt x="925" y="352"/>
                    </a:lnTo>
                    <a:lnTo>
                      <a:pt x="946" y="361"/>
                    </a:lnTo>
                    <a:lnTo>
                      <a:pt x="946" y="481"/>
                    </a:lnTo>
                    <a:lnTo>
                      <a:pt x="625" y="481"/>
                    </a:lnTo>
                    <a:lnTo>
                      <a:pt x="625" y="481"/>
                    </a:lnTo>
                    <a:lnTo>
                      <a:pt x="595" y="481"/>
                    </a:lnTo>
                    <a:lnTo>
                      <a:pt x="567" y="484"/>
                    </a:lnTo>
                    <a:lnTo>
                      <a:pt x="539" y="488"/>
                    </a:lnTo>
                    <a:lnTo>
                      <a:pt x="512" y="495"/>
                    </a:lnTo>
                    <a:lnTo>
                      <a:pt x="484" y="502"/>
                    </a:lnTo>
                    <a:lnTo>
                      <a:pt x="458" y="512"/>
                    </a:lnTo>
                    <a:lnTo>
                      <a:pt x="432" y="524"/>
                    </a:lnTo>
                    <a:lnTo>
                      <a:pt x="407" y="538"/>
                    </a:lnTo>
                    <a:lnTo>
                      <a:pt x="385" y="554"/>
                    </a:lnTo>
                    <a:lnTo>
                      <a:pt x="362" y="573"/>
                    </a:lnTo>
                    <a:lnTo>
                      <a:pt x="341" y="592"/>
                    </a:lnTo>
                    <a:lnTo>
                      <a:pt x="322" y="616"/>
                    </a:lnTo>
                    <a:lnTo>
                      <a:pt x="306" y="641"/>
                    </a:lnTo>
                    <a:lnTo>
                      <a:pt x="291" y="668"/>
                    </a:lnTo>
                    <a:lnTo>
                      <a:pt x="279" y="700"/>
                    </a:lnTo>
                    <a:lnTo>
                      <a:pt x="268" y="731"/>
                    </a:lnTo>
                    <a:lnTo>
                      <a:pt x="268" y="731"/>
                    </a:lnTo>
                    <a:lnTo>
                      <a:pt x="237" y="738"/>
                    </a:lnTo>
                    <a:lnTo>
                      <a:pt x="207" y="746"/>
                    </a:lnTo>
                    <a:lnTo>
                      <a:pt x="178" y="759"/>
                    </a:lnTo>
                    <a:lnTo>
                      <a:pt x="152" y="772"/>
                    </a:lnTo>
                    <a:lnTo>
                      <a:pt x="127" y="788"/>
                    </a:lnTo>
                    <a:lnTo>
                      <a:pt x="103" y="807"/>
                    </a:lnTo>
                    <a:lnTo>
                      <a:pt x="82" y="828"/>
                    </a:lnTo>
                    <a:lnTo>
                      <a:pt x="63" y="851"/>
                    </a:lnTo>
                    <a:lnTo>
                      <a:pt x="46" y="875"/>
                    </a:lnTo>
                    <a:lnTo>
                      <a:pt x="32" y="901"/>
                    </a:lnTo>
                    <a:lnTo>
                      <a:pt x="20" y="929"/>
                    </a:lnTo>
                    <a:lnTo>
                      <a:pt x="11" y="958"/>
                    </a:lnTo>
                    <a:lnTo>
                      <a:pt x="4" y="988"/>
                    </a:lnTo>
                    <a:lnTo>
                      <a:pt x="0" y="1017"/>
                    </a:lnTo>
                    <a:lnTo>
                      <a:pt x="0" y="1049"/>
                    </a:lnTo>
                    <a:lnTo>
                      <a:pt x="4" y="1080"/>
                    </a:lnTo>
                    <a:lnTo>
                      <a:pt x="4" y="1080"/>
                    </a:lnTo>
                    <a:lnTo>
                      <a:pt x="7" y="1104"/>
                    </a:lnTo>
                    <a:lnTo>
                      <a:pt x="14" y="1128"/>
                    </a:lnTo>
                    <a:lnTo>
                      <a:pt x="21" y="1151"/>
                    </a:lnTo>
                    <a:lnTo>
                      <a:pt x="32" y="1174"/>
                    </a:lnTo>
                    <a:lnTo>
                      <a:pt x="44" y="1194"/>
                    </a:lnTo>
                    <a:lnTo>
                      <a:pt x="56" y="1215"/>
                    </a:lnTo>
                    <a:lnTo>
                      <a:pt x="70" y="1234"/>
                    </a:lnTo>
                    <a:lnTo>
                      <a:pt x="87" y="1252"/>
                    </a:lnTo>
                    <a:lnTo>
                      <a:pt x="103" y="1269"/>
                    </a:lnTo>
                    <a:lnTo>
                      <a:pt x="122" y="1285"/>
                    </a:lnTo>
                    <a:lnTo>
                      <a:pt x="141" y="1298"/>
                    </a:lnTo>
                    <a:lnTo>
                      <a:pt x="162" y="1311"/>
                    </a:lnTo>
                    <a:lnTo>
                      <a:pt x="185" y="1321"/>
                    </a:lnTo>
                    <a:lnTo>
                      <a:pt x="207" y="1330"/>
                    </a:lnTo>
                    <a:lnTo>
                      <a:pt x="232" y="1337"/>
                    </a:lnTo>
                    <a:lnTo>
                      <a:pt x="256" y="1342"/>
                    </a:lnTo>
                    <a:lnTo>
                      <a:pt x="254" y="1345"/>
                    </a:lnTo>
                    <a:close/>
                    <a:moveTo>
                      <a:pt x="1892" y="1040"/>
                    </a:moveTo>
                    <a:lnTo>
                      <a:pt x="1892" y="1040"/>
                    </a:lnTo>
                    <a:lnTo>
                      <a:pt x="1892" y="1057"/>
                    </a:lnTo>
                    <a:lnTo>
                      <a:pt x="1889" y="1073"/>
                    </a:lnTo>
                    <a:lnTo>
                      <a:pt x="1887" y="1088"/>
                    </a:lnTo>
                    <a:lnTo>
                      <a:pt x="1882" y="1104"/>
                    </a:lnTo>
                    <a:lnTo>
                      <a:pt x="1877" y="1118"/>
                    </a:lnTo>
                    <a:lnTo>
                      <a:pt x="1870" y="1134"/>
                    </a:lnTo>
                    <a:lnTo>
                      <a:pt x="1861" y="1146"/>
                    </a:lnTo>
                    <a:lnTo>
                      <a:pt x="1852" y="1160"/>
                    </a:lnTo>
                    <a:lnTo>
                      <a:pt x="1842" y="1172"/>
                    </a:lnTo>
                    <a:lnTo>
                      <a:pt x="1831" y="1182"/>
                    </a:lnTo>
                    <a:lnTo>
                      <a:pt x="1819" y="1193"/>
                    </a:lnTo>
                    <a:lnTo>
                      <a:pt x="1807" y="1203"/>
                    </a:lnTo>
                    <a:lnTo>
                      <a:pt x="1793" y="1212"/>
                    </a:lnTo>
                    <a:lnTo>
                      <a:pt x="1779" y="1219"/>
                    </a:lnTo>
                    <a:lnTo>
                      <a:pt x="1764" y="1226"/>
                    </a:lnTo>
                    <a:lnTo>
                      <a:pt x="1748" y="1231"/>
                    </a:lnTo>
                    <a:lnTo>
                      <a:pt x="1748" y="851"/>
                    </a:lnTo>
                    <a:lnTo>
                      <a:pt x="1748" y="851"/>
                    </a:lnTo>
                    <a:lnTo>
                      <a:pt x="1764" y="856"/>
                    </a:lnTo>
                    <a:lnTo>
                      <a:pt x="1779" y="863"/>
                    </a:lnTo>
                    <a:lnTo>
                      <a:pt x="1793" y="870"/>
                    </a:lnTo>
                    <a:lnTo>
                      <a:pt x="1807" y="878"/>
                    </a:lnTo>
                    <a:lnTo>
                      <a:pt x="1819" y="887"/>
                    </a:lnTo>
                    <a:lnTo>
                      <a:pt x="1831" y="897"/>
                    </a:lnTo>
                    <a:lnTo>
                      <a:pt x="1842" y="910"/>
                    </a:lnTo>
                    <a:lnTo>
                      <a:pt x="1852" y="922"/>
                    </a:lnTo>
                    <a:lnTo>
                      <a:pt x="1861" y="934"/>
                    </a:lnTo>
                    <a:lnTo>
                      <a:pt x="1870" y="948"/>
                    </a:lnTo>
                    <a:lnTo>
                      <a:pt x="1877" y="962"/>
                    </a:lnTo>
                    <a:lnTo>
                      <a:pt x="1882" y="977"/>
                    </a:lnTo>
                    <a:lnTo>
                      <a:pt x="1887" y="993"/>
                    </a:lnTo>
                    <a:lnTo>
                      <a:pt x="1889" y="1009"/>
                    </a:lnTo>
                    <a:lnTo>
                      <a:pt x="1892" y="1024"/>
                    </a:lnTo>
                    <a:lnTo>
                      <a:pt x="1892" y="1040"/>
                    </a:lnTo>
                    <a:lnTo>
                      <a:pt x="1892" y="1040"/>
                    </a:lnTo>
                    <a:close/>
                    <a:moveTo>
                      <a:pt x="927" y="187"/>
                    </a:moveTo>
                    <a:lnTo>
                      <a:pt x="927" y="187"/>
                    </a:lnTo>
                    <a:lnTo>
                      <a:pt x="929" y="174"/>
                    </a:lnTo>
                    <a:lnTo>
                      <a:pt x="934" y="160"/>
                    </a:lnTo>
                    <a:lnTo>
                      <a:pt x="941" y="146"/>
                    </a:lnTo>
                    <a:lnTo>
                      <a:pt x="950" y="135"/>
                    </a:lnTo>
                    <a:lnTo>
                      <a:pt x="960" y="127"/>
                    </a:lnTo>
                    <a:lnTo>
                      <a:pt x="972" y="120"/>
                    </a:lnTo>
                    <a:lnTo>
                      <a:pt x="986" y="115"/>
                    </a:lnTo>
                    <a:lnTo>
                      <a:pt x="1002" y="115"/>
                    </a:lnTo>
                    <a:lnTo>
                      <a:pt x="1002" y="115"/>
                    </a:lnTo>
                    <a:lnTo>
                      <a:pt x="1018" y="115"/>
                    </a:lnTo>
                    <a:lnTo>
                      <a:pt x="1032" y="120"/>
                    </a:lnTo>
                    <a:lnTo>
                      <a:pt x="1044" y="127"/>
                    </a:lnTo>
                    <a:lnTo>
                      <a:pt x="1054" y="135"/>
                    </a:lnTo>
                    <a:lnTo>
                      <a:pt x="1063" y="146"/>
                    </a:lnTo>
                    <a:lnTo>
                      <a:pt x="1070" y="160"/>
                    </a:lnTo>
                    <a:lnTo>
                      <a:pt x="1075" y="174"/>
                    </a:lnTo>
                    <a:lnTo>
                      <a:pt x="1077" y="187"/>
                    </a:lnTo>
                    <a:lnTo>
                      <a:pt x="1077" y="187"/>
                    </a:lnTo>
                    <a:lnTo>
                      <a:pt x="1075" y="203"/>
                    </a:lnTo>
                    <a:lnTo>
                      <a:pt x="1070" y="217"/>
                    </a:lnTo>
                    <a:lnTo>
                      <a:pt x="1063" y="229"/>
                    </a:lnTo>
                    <a:lnTo>
                      <a:pt x="1054" y="240"/>
                    </a:lnTo>
                    <a:lnTo>
                      <a:pt x="1044" y="248"/>
                    </a:lnTo>
                    <a:lnTo>
                      <a:pt x="1032" y="255"/>
                    </a:lnTo>
                    <a:lnTo>
                      <a:pt x="1018" y="260"/>
                    </a:lnTo>
                    <a:lnTo>
                      <a:pt x="1002" y="262"/>
                    </a:lnTo>
                    <a:lnTo>
                      <a:pt x="1002" y="262"/>
                    </a:lnTo>
                    <a:lnTo>
                      <a:pt x="1002" y="262"/>
                    </a:lnTo>
                    <a:lnTo>
                      <a:pt x="986" y="260"/>
                    </a:lnTo>
                    <a:lnTo>
                      <a:pt x="972" y="255"/>
                    </a:lnTo>
                    <a:lnTo>
                      <a:pt x="960" y="248"/>
                    </a:lnTo>
                    <a:lnTo>
                      <a:pt x="950" y="240"/>
                    </a:lnTo>
                    <a:lnTo>
                      <a:pt x="941" y="229"/>
                    </a:lnTo>
                    <a:lnTo>
                      <a:pt x="934" y="217"/>
                    </a:lnTo>
                    <a:lnTo>
                      <a:pt x="929" y="203"/>
                    </a:lnTo>
                    <a:lnTo>
                      <a:pt x="927" y="187"/>
                    </a:lnTo>
                    <a:lnTo>
                      <a:pt x="927" y="187"/>
                    </a:lnTo>
                    <a:close/>
                    <a:moveTo>
                      <a:pt x="364" y="854"/>
                    </a:moveTo>
                    <a:lnTo>
                      <a:pt x="364" y="854"/>
                    </a:lnTo>
                    <a:lnTo>
                      <a:pt x="366" y="814"/>
                    </a:lnTo>
                    <a:lnTo>
                      <a:pt x="371" y="778"/>
                    </a:lnTo>
                    <a:lnTo>
                      <a:pt x="380" y="746"/>
                    </a:lnTo>
                    <a:lnTo>
                      <a:pt x="392" y="719"/>
                    </a:lnTo>
                    <a:lnTo>
                      <a:pt x="406" y="694"/>
                    </a:lnTo>
                    <a:lnTo>
                      <a:pt x="421" y="674"/>
                    </a:lnTo>
                    <a:lnTo>
                      <a:pt x="439" y="656"/>
                    </a:lnTo>
                    <a:lnTo>
                      <a:pt x="458" y="641"/>
                    </a:lnTo>
                    <a:lnTo>
                      <a:pt x="479" y="628"/>
                    </a:lnTo>
                    <a:lnTo>
                      <a:pt x="499" y="618"/>
                    </a:lnTo>
                    <a:lnTo>
                      <a:pt x="520" y="609"/>
                    </a:lnTo>
                    <a:lnTo>
                      <a:pt x="543" y="604"/>
                    </a:lnTo>
                    <a:lnTo>
                      <a:pt x="564" y="601"/>
                    </a:lnTo>
                    <a:lnTo>
                      <a:pt x="585" y="597"/>
                    </a:lnTo>
                    <a:lnTo>
                      <a:pt x="623" y="595"/>
                    </a:lnTo>
                    <a:lnTo>
                      <a:pt x="1381" y="595"/>
                    </a:lnTo>
                    <a:lnTo>
                      <a:pt x="1381" y="595"/>
                    </a:lnTo>
                    <a:lnTo>
                      <a:pt x="1421" y="597"/>
                    </a:lnTo>
                    <a:lnTo>
                      <a:pt x="1456" y="602"/>
                    </a:lnTo>
                    <a:lnTo>
                      <a:pt x="1489" y="611"/>
                    </a:lnTo>
                    <a:lnTo>
                      <a:pt x="1517" y="623"/>
                    </a:lnTo>
                    <a:lnTo>
                      <a:pt x="1541" y="635"/>
                    </a:lnTo>
                    <a:lnTo>
                      <a:pt x="1562" y="653"/>
                    </a:lnTo>
                    <a:lnTo>
                      <a:pt x="1579" y="670"/>
                    </a:lnTo>
                    <a:lnTo>
                      <a:pt x="1595" y="689"/>
                    </a:lnTo>
                    <a:lnTo>
                      <a:pt x="1607" y="708"/>
                    </a:lnTo>
                    <a:lnTo>
                      <a:pt x="1618" y="731"/>
                    </a:lnTo>
                    <a:lnTo>
                      <a:pt x="1624" y="752"/>
                    </a:lnTo>
                    <a:lnTo>
                      <a:pt x="1631" y="772"/>
                    </a:lnTo>
                    <a:lnTo>
                      <a:pt x="1635" y="795"/>
                    </a:lnTo>
                    <a:lnTo>
                      <a:pt x="1638" y="816"/>
                    </a:lnTo>
                    <a:lnTo>
                      <a:pt x="1640" y="854"/>
                    </a:lnTo>
                    <a:lnTo>
                      <a:pt x="1640" y="1305"/>
                    </a:lnTo>
                    <a:lnTo>
                      <a:pt x="1640" y="1305"/>
                    </a:lnTo>
                    <a:lnTo>
                      <a:pt x="1638" y="1325"/>
                    </a:lnTo>
                    <a:lnTo>
                      <a:pt x="1638" y="1344"/>
                    </a:lnTo>
                    <a:lnTo>
                      <a:pt x="1635" y="1364"/>
                    </a:lnTo>
                    <a:lnTo>
                      <a:pt x="1631" y="1387"/>
                    </a:lnTo>
                    <a:lnTo>
                      <a:pt x="1624" y="1408"/>
                    </a:lnTo>
                    <a:lnTo>
                      <a:pt x="1618" y="1430"/>
                    </a:lnTo>
                    <a:lnTo>
                      <a:pt x="1607" y="1451"/>
                    </a:lnTo>
                    <a:lnTo>
                      <a:pt x="1595" y="1470"/>
                    </a:lnTo>
                    <a:lnTo>
                      <a:pt x="1579" y="1489"/>
                    </a:lnTo>
                    <a:lnTo>
                      <a:pt x="1562" y="1509"/>
                    </a:lnTo>
                    <a:lnTo>
                      <a:pt x="1541" y="1524"/>
                    </a:lnTo>
                    <a:lnTo>
                      <a:pt x="1517" y="1538"/>
                    </a:lnTo>
                    <a:lnTo>
                      <a:pt x="1487" y="1548"/>
                    </a:lnTo>
                    <a:lnTo>
                      <a:pt x="1456" y="1557"/>
                    </a:lnTo>
                    <a:lnTo>
                      <a:pt x="1421" y="1562"/>
                    </a:lnTo>
                    <a:lnTo>
                      <a:pt x="1381" y="1564"/>
                    </a:lnTo>
                    <a:lnTo>
                      <a:pt x="625" y="1564"/>
                    </a:lnTo>
                    <a:lnTo>
                      <a:pt x="625" y="1564"/>
                    </a:lnTo>
                    <a:lnTo>
                      <a:pt x="606" y="1564"/>
                    </a:lnTo>
                    <a:lnTo>
                      <a:pt x="585" y="1562"/>
                    </a:lnTo>
                    <a:lnTo>
                      <a:pt x="564" y="1559"/>
                    </a:lnTo>
                    <a:lnTo>
                      <a:pt x="543" y="1555"/>
                    </a:lnTo>
                    <a:lnTo>
                      <a:pt x="520" y="1550"/>
                    </a:lnTo>
                    <a:lnTo>
                      <a:pt x="499" y="1542"/>
                    </a:lnTo>
                    <a:lnTo>
                      <a:pt x="479" y="1531"/>
                    </a:lnTo>
                    <a:lnTo>
                      <a:pt x="458" y="1519"/>
                    </a:lnTo>
                    <a:lnTo>
                      <a:pt x="439" y="1503"/>
                    </a:lnTo>
                    <a:lnTo>
                      <a:pt x="421" y="1486"/>
                    </a:lnTo>
                    <a:lnTo>
                      <a:pt x="406" y="1465"/>
                    </a:lnTo>
                    <a:lnTo>
                      <a:pt x="392" y="1441"/>
                    </a:lnTo>
                    <a:lnTo>
                      <a:pt x="381" y="1413"/>
                    </a:lnTo>
                    <a:lnTo>
                      <a:pt x="373" y="1382"/>
                    </a:lnTo>
                    <a:lnTo>
                      <a:pt x="367" y="1345"/>
                    </a:lnTo>
                    <a:lnTo>
                      <a:pt x="366" y="1305"/>
                    </a:lnTo>
                    <a:lnTo>
                      <a:pt x="364" y="854"/>
                    </a:lnTo>
                    <a:close/>
                    <a:moveTo>
                      <a:pt x="253" y="854"/>
                    </a:moveTo>
                    <a:lnTo>
                      <a:pt x="253" y="1234"/>
                    </a:lnTo>
                    <a:lnTo>
                      <a:pt x="253" y="1234"/>
                    </a:lnTo>
                    <a:lnTo>
                      <a:pt x="233" y="1227"/>
                    </a:lnTo>
                    <a:lnTo>
                      <a:pt x="216" y="1219"/>
                    </a:lnTo>
                    <a:lnTo>
                      <a:pt x="199" y="1210"/>
                    </a:lnTo>
                    <a:lnTo>
                      <a:pt x="183" y="1198"/>
                    </a:lnTo>
                    <a:lnTo>
                      <a:pt x="169" y="1186"/>
                    </a:lnTo>
                    <a:lnTo>
                      <a:pt x="155" y="1172"/>
                    </a:lnTo>
                    <a:lnTo>
                      <a:pt x="145" y="1156"/>
                    </a:lnTo>
                    <a:lnTo>
                      <a:pt x="134" y="1141"/>
                    </a:lnTo>
                    <a:lnTo>
                      <a:pt x="126" y="1123"/>
                    </a:lnTo>
                    <a:lnTo>
                      <a:pt x="119" y="1106"/>
                    </a:lnTo>
                    <a:lnTo>
                      <a:pt x="115" y="1087"/>
                    </a:lnTo>
                    <a:lnTo>
                      <a:pt x="112" y="1068"/>
                    </a:lnTo>
                    <a:lnTo>
                      <a:pt x="110" y="1049"/>
                    </a:lnTo>
                    <a:lnTo>
                      <a:pt x="110" y="1029"/>
                    </a:lnTo>
                    <a:lnTo>
                      <a:pt x="113" y="1009"/>
                    </a:lnTo>
                    <a:lnTo>
                      <a:pt x="117" y="989"/>
                    </a:lnTo>
                    <a:lnTo>
                      <a:pt x="117" y="989"/>
                    </a:lnTo>
                    <a:lnTo>
                      <a:pt x="126" y="965"/>
                    </a:lnTo>
                    <a:lnTo>
                      <a:pt x="138" y="943"/>
                    </a:lnTo>
                    <a:lnTo>
                      <a:pt x="152" y="924"/>
                    </a:lnTo>
                    <a:lnTo>
                      <a:pt x="167" y="904"/>
                    </a:lnTo>
                    <a:lnTo>
                      <a:pt x="187" y="889"/>
                    </a:lnTo>
                    <a:lnTo>
                      <a:pt x="207" y="875"/>
                    </a:lnTo>
                    <a:lnTo>
                      <a:pt x="230" y="863"/>
                    </a:lnTo>
                    <a:lnTo>
                      <a:pt x="253" y="854"/>
                    </a:lnTo>
                    <a:lnTo>
                      <a:pt x="253" y="854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56" name="Freeform 183">
                <a:extLst>
                  <a:ext uri="{FF2B5EF4-FFF2-40B4-BE49-F238E27FC236}">
                    <a16:creationId xmlns:a16="http://schemas.microsoft.com/office/drawing/2014/main" id="{20E1EAC0-303F-4D5F-BABB-75E96F411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043" y="3580074"/>
                <a:ext cx="112833" cy="16895"/>
              </a:xfrm>
              <a:custGeom>
                <a:avLst/>
                <a:gdLst>
                  <a:gd name="T0" fmla="*/ 692 w 748"/>
                  <a:gd name="T1" fmla="*/ 0 h 111"/>
                  <a:gd name="T2" fmla="*/ 56 w 748"/>
                  <a:gd name="T3" fmla="*/ 0 h 111"/>
                  <a:gd name="T4" fmla="*/ 56 w 748"/>
                  <a:gd name="T5" fmla="*/ 0 h 111"/>
                  <a:gd name="T6" fmla="*/ 45 w 748"/>
                  <a:gd name="T7" fmla="*/ 0 h 111"/>
                  <a:gd name="T8" fmla="*/ 35 w 748"/>
                  <a:gd name="T9" fmla="*/ 4 h 111"/>
                  <a:gd name="T10" fmla="*/ 25 w 748"/>
                  <a:gd name="T11" fmla="*/ 9 h 111"/>
                  <a:gd name="T12" fmla="*/ 16 w 748"/>
                  <a:gd name="T13" fmla="*/ 16 h 111"/>
                  <a:gd name="T14" fmla="*/ 9 w 748"/>
                  <a:gd name="T15" fmla="*/ 25 h 111"/>
                  <a:gd name="T16" fmla="*/ 4 w 748"/>
                  <a:gd name="T17" fmla="*/ 33 h 111"/>
                  <a:gd name="T18" fmla="*/ 2 w 748"/>
                  <a:gd name="T19" fmla="*/ 44 h 111"/>
                  <a:gd name="T20" fmla="*/ 0 w 748"/>
                  <a:gd name="T21" fmla="*/ 56 h 111"/>
                  <a:gd name="T22" fmla="*/ 0 w 748"/>
                  <a:gd name="T23" fmla="*/ 56 h 111"/>
                  <a:gd name="T24" fmla="*/ 2 w 748"/>
                  <a:gd name="T25" fmla="*/ 66 h 111"/>
                  <a:gd name="T26" fmla="*/ 4 w 748"/>
                  <a:gd name="T27" fmla="*/ 77 h 111"/>
                  <a:gd name="T28" fmla="*/ 9 w 748"/>
                  <a:gd name="T29" fmla="*/ 85 h 111"/>
                  <a:gd name="T30" fmla="*/ 16 w 748"/>
                  <a:gd name="T31" fmla="*/ 94 h 111"/>
                  <a:gd name="T32" fmla="*/ 25 w 748"/>
                  <a:gd name="T33" fmla="*/ 101 h 111"/>
                  <a:gd name="T34" fmla="*/ 35 w 748"/>
                  <a:gd name="T35" fmla="*/ 106 h 111"/>
                  <a:gd name="T36" fmla="*/ 45 w 748"/>
                  <a:gd name="T37" fmla="*/ 110 h 111"/>
                  <a:gd name="T38" fmla="*/ 56 w 748"/>
                  <a:gd name="T39" fmla="*/ 111 h 111"/>
                  <a:gd name="T40" fmla="*/ 692 w 748"/>
                  <a:gd name="T41" fmla="*/ 111 h 111"/>
                  <a:gd name="T42" fmla="*/ 692 w 748"/>
                  <a:gd name="T43" fmla="*/ 111 h 111"/>
                  <a:gd name="T44" fmla="*/ 703 w 748"/>
                  <a:gd name="T45" fmla="*/ 110 h 111"/>
                  <a:gd name="T46" fmla="*/ 713 w 748"/>
                  <a:gd name="T47" fmla="*/ 106 h 111"/>
                  <a:gd name="T48" fmla="*/ 723 w 748"/>
                  <a:gd name="T49" fmla="*/ 101 h 111"/>
                  <a:gd name="T50" fmla="*/ 732 w 748"/>
                  <a:gd name="T51" fmla="*/ 94 h 111"/>
                  <a:gd name="T52" fmla="*/ 739 w 748"/>
                  <a:gd name="T53" fmla="*/ 85 h 111"/>
                  <a:gd name="T54" fmla="*/ 744 w 748"/>
                  <a:gd name="T55" fmla="*/ 77 h 111"/>
                  <a:gd name="T56" fmla="*/ 746 w 748"/>
                  <a:gd name="T57" fmla="*/ 66 h 111"/>
                  <a:gd name="T58" fmla="*/ 748 w 748"/>
                  <a:gd name="T59" fmla="*/ 56 h 111"/>
                  <a:gd name="T60" fmla="*/ 748 w 748"/>
                  <a:gd name="T61" fmla="*/ 56 h 111"/>
                  <a:gd name="T62" fmla="*/ 746 w 748"/>
                  <a:gd name="T63" fmla="*/ 44 h 111"/>
                  <a:gd name="T64" fmla="*/ 744 w 748"/>
                  <a:gd name="T65" fmla="*/ 33 h 111"/>
                  <a:gd name="T66" fmla="*/ 739 w 748"/>
                  <a:gd name="T67" fmla="*/ 25 h 111"/>
                  <a:gd name="T68" fmla="*/ 732 w 748"/>
                  <a:gd name="T69" fmla="*/ 16 h 111"/>
                  <a:gd name="T70" fmla="*/ 723 w 748"/>
                  <a:gd name="T71" fmla="*/ 9 h 111"/>
                  <a:gd name="T72" fmla="*/ 713 w 748"/>
                  <a:gd name="T73" fmla="*/ 4 h 111"/>
                  <a:gd name="T74" fmla="*/ 703 w 748"/>
                  <a:gd name="T75" fmla="*/ 0 h 111"/>
                  <a:gd name="T76" fmla="*/ 692 w 748"/>
                  <a:gd name="T77" fmla="*/ 0 h 111"/>
                  <a:gd name="T78" fmla="*/ 692 w 748"/>
                  <a:gd name="T7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48" h="111">
                    <a:moveTo>
                      <a:pt x="692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5" y="0"/>
                    </a:lnTo>
                    <a:lnTo>
                      <a:pt x="35" y="4"/>
                    </a:lnTo>
                    <a:lnTo>
                      <a:pt x="25" y="9"/>
                    </a:lnTo>
                    <a:lnTo>
                      <a:pt x="16" y="16"/>
                    </a:lnTo>
                    <a:lnTo>
                      <a:pt x="9" y="25"/>
                    </a:lnTo>
                    <a:lnTo>
                      <a:pt x="4" y="33"/>
                    </a:lnTo>
                    <a:lnTo>
                      <a:pt x="2" y="44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6"/>
                    </a:lnTo>
                    <a:lnTo>
                      <a:pt x="4" y="77"/>
                    </a:lnTo>
                    <a:lnTo>
                      <a:pt x="9" y="85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5" y="106"/>
                    </a:lnTo>
                    <a:lnTo>
                      <a:pt x="45" y="110"/>
                    </a:lnTo>
                    <a:lnTo>
                      <a:pt x="56" y="111"/>
                    </a:lnTo>
                    <a:lnTo>
                      <a:pt x="692" y="111"/>
                    </a:lnTo>
                    <a:lnTo>
                      <a:pt x="692" y="111"/>
                    </a:lnTo>
                    <a:lnTo>
                      <a:pt x="703" y="110"/>
                    </a:lnTo>
                    <a:lnTo>
                      <a:pt x="713" y="106"/>
                    </a:lnTo>
                    <a:lnTo>
                      <a:pt x="723" y="101"/>
                    </a:lnTo>
                    <a:lnTo>
                      <a:pt x="732" y="94"/>
                    </a:lnTo>
                    <a:lnTo>
                      <a:pt x="739" y="85"/>
                    </a:lnTo>
                    <a:lnTo>
                      <a:pt x="744" y="77"/>
                    </a:lnTo>
                    <a:lnTo>
                      <a:pt x="746" y="66"/>
                    </a:lnTo>
                    <a:lnTo>
                      <a:pt x="748" y="56"/>
                    </a:lnTo>
                    <a:lnTo>
                      <a:pt x="748" y="56"/>
                    </a:lnTo>
                    <a:lnTo>
                      <a:pt x="746" y="44"/>
                    </a:lnTo>
                    <a:lnTo>
                      <a:pt x="744" y="33"/>
                    </a:lnTo>
                    <a:lnTo>
                      <a:pt x="739" y="25"/>
                    </a:lnTo>
                    <a:lnTo>
                      <a:pt x="732" y="16"/>
                    </a:lnTo>
                    <a:lnTo>
                      <a:pt x="723" y="9"/>
                    </a:lnTo>
                    <a:lnTo>
                      <a:pt x="713" y="4"/>
                    </a:lnTo>
                    <a:lnTo>
                      <a:pt x="703" y="0"/>
                    </a:lnTo>
                    <a:lnTo>
                      <a:pt x="692" y="0"/>
                    </a:lnTo>
                    <a:lnTo>
                      <a:pt x="692" y="0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57" name="Freeform 184">
                <a:extLst>
                  <a:ext uri="{FF2B5EF4-FFF2-40B4-BE49-F238E27FC236}">
                    <a16:creationId xmlns:a16="http://schemas.microsoft.com/office/drawing/2014/main" id="{4B8CD88E-47A0-402C-8447-24F0577532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712" y="3616277"/>
                <a:ext cx="373496" cy="257646"/>
              </a:xfrm>
              <a:custGeom>
                <a:avLst/>
                <a:gdLst>
                  <a:gd name="T0" fmla="*/ 2426 w 2476"/>
                  <a:gd name="T1" fmla="*/ 80 h 1708"/>
                  <a:gd name="T2" fmla="*/ 2259 w 2476"/>
                  <a:gd name="T3" fmla="*/ 3 h 1708"/>
                  <a:gd name="T4" fmla="*/ 2125 w 2476"/>
                  <a:gd name="T5" fmla="*/ 50 h 1708"/>
                  <a:gd name="T6" fmla="*/ 1900 w 2476"/>
                  <a:gd name="T7" fmla="*/ 199 h 1708"/>
                  <a:gd name="T8" fmla="*/ 365 w 2476"/>
                  <a:gd name="T9" fmla="*/ 61 h 1708"/>
                  <a:gd name="T10" fmla="*/ 191 w 2476"/>
                  <a:gd name="T11" fmla="*/ 2 h 1708"/>
                  <a:gd name="T12" fmla="*/ 45 w 2476"/>
                  <a:gd name="T13" fmla="*/ 83 h 1708"/>
                  <a:gd name="T14" fmla="*/ 5 w 2476"/>
                  <a:gd name="T15" fmla="*/ 262 h 1708"/>
                  <a:gd name="T16" fmla="*/ 132 w 2476"/>
                  <a:gd name="T17" fmla="*/ 415 h 1708"/>
                  <a:gd name="T18" fmla="*/ 82 w 2476"/>
                  <a:gd name="T19" fmla="*/ 878 h 1708"/>
                  <a:gd name="T20" fmla="*/ 3 w 2476"/>
                  <a:gd name="T21" fmla="*/ 1010 h 1708"/>
                  <a:gd name="T22" fmla="*/ 24 w 2476"/>
                  <a:gd name="T23" fmla="*/ 1191 h 1708"/>
                  <a:gd name="T24" fmla="*/ 103 w 2476"/>
                  <a:gd name="T25" fmla="*/ 1175 h 1708"/>
                  <a:gd name="T26" fmla="*/ 129 w 2476"/>
                  <a:gd name="T27" fmla="*/ 988 h 1708"/>
                  <a:gd name="T28" fmla="*/ 236 w 2476"/>
                  <a:gd name="T29" fmla="*/ 944 h 1708"/>
                  <a:gd name="T30" fmla="*/ 320 w 2476"/>
                  <a:gd name="T31" fmla="*/ 1047 h 1708"/>
                  <a:gd name="T32" fmla="*/ 365 w 2476"/>
                  <a:gd name="T33" fmla="*/ 1199 h 1708"/>
                  <a:gd name="T34" fmla="*/ 431 w 2476"/>
                  <a:gd name="T35" fmla="*/ 1156 h 1708"/>
                  <a:gd name="T36" fmla="*/ 405 w 2476"/>
                  <a:gd name="T37" fmla="*/ 944 h 1708"/>
                  <a:gd name="T38" fmla="*/ 289 w 2476"/>
                  <a:gd name="T39" fmla="*/ 843 h 1708"/>
                  <a:gd name="T40" fmla="*/ 398 w 2476"/>
                  <a:gd name="T41" fmla="*/ 331 h 1708"/>
                  <a:gd name="T42" fmla="*/ 529 w 2476"/>
                  <a:gd name="T43" fmla="*/ 1135 h 1708"/>
                  <a:gd name="T44" fmla="*/ 629 w 2476"/>
                  <a:gd name="T45" fmla="*/ 1378 h 1708"/>
                  <a:gd name="T46" fmla="*/ 855 w 2476"/>
                  <a:gd name="T47" fmla="*/ 1599 h 1708"/>
                  <a:gd name="T48" fmla="*/ 1148 w 2476"/>
                  <a:gd name="T49" fmla="*/ 1703 h 1708"/>
                  <a:gd name="T50" fmla="*/ 1464 w 2476"/>
                  <a:gd name="T51" fmla="*/ 1670 h 1708"/>
                  <a:gd name="T52" fmla="*/ 1699 w 2476"/>
                  <a:gd name="T53" fmla="*/ 1540 h 1708"/>
                  <a:gd name="T54" fmla="*/ 1880 w 2476"/>
                  <a:gd name="T55" fmla="*/ 1312 h 1708"/>
                  <a:gd name="T56" fmla="*/ 1956 w 2476"/>
                  <a:gd name="T57" fmla="*/ 1060 h 1708"/>
                  <a:gd name="T58" fmla="*/ 2111 w 2476"/>
                  <a:gd name="T59" fmla="*/ 371 h 1708"/>
                  <a:gd name="T60" fmla="*/ 2154 w 2476"/>
                  <a:gd name="T61" fmla="*/ 859 h 1708"/>
                  <a:gd name="T62" fmla="*/ 2055 w 2476"/>
                  <a:gd name="T63" fmla="*/ 975 h 1708"/>
                  <a:gd name="T64" fmla="*/ 2053 w 2476"/>
                  <a:gd name="T65" fmla="*/ 1175 h 1708"/>
                  <a:gd name="T66" fmla="*/ 2130 w 2476"/>
                  <a:gd name="T67" fmla="*/ 1191 h 1708"/>
                  <a:gd name="T68" fmla="*/ 2156 w 2476"/>
                  <a:gd name="T69" fmla="*/ 1026 h 1708"/>
                  <a:gd name="T70" fmla="*/ 2259 w 2476"/>
                  <a:gd name="T71" fmla="*/ 942 h 1708"/>
                  <a:gd name="T72" fmla="*/ 2363 w 2476"/>
                  <a:gd name="T73" fmla="*/ 1034 h 1708"/>
                  <a:gd name="T74" fmla="*/ 2398 w 2476"/>
                  <a:gd name="T75" fmla="*/ 1196 h 1708"/>
                  <a:gd name="T76" fmla="*/ 2471 w 2476"/>
                  <a:gd name="T77" fmla="*/ 1166 h 1708"/>
                  <a:gd name="T78" fmla="*/ 2457 w 2476"/>
                  <a:gd name="T79" fmla="*/ 960 h 1708"/>
                  <a:gd name="T80" fmla="*/ 2349 w 2476"/>
                  <a:gd name="T81" fmla="*/ 850 h 1708"/>
                  <a:gd name="T82" fmla="*/ 2394 w 2476"/>
                  <a:gd name="T83" fmla="*/ 385 h 1708"/>
                  <a:gd name="T84" fmla="*/ 2473 w 2476"/>
                  <a:gd name="T85" fmla="*/ 253 h 1708"/>
                  <a:gd name="T86" fmla="*/ 158 w 2476"/>
                  <a:gd name="T87" fmla="*/ 304 h 1708"/>
                  <a:gd name="T88" fmla="*/ 113 w 2476"/>
                  <a:gd name="T89" fmla="*/ 196 h 1708"/>
                  <a:gd name="T90" fmla="*/ 216 w 2476"/>
                  <a:gd name="T91" fmla="*/ 113 h 1708"/>
                  <a:gd name="T92" fmla="*/ 320 w 2476"/>
                  <a:gd name="T93" fmla="*/ 206 h 1708"/>
                  <a:gd name="T94" fmla="*/ 257 w 2476"/>
                  <a:gd name="T95" fmla="*/ 312 h 1708"/>
                  <a:gd name="T96" fmla="*/ 1122 w 2476"/>
                  <a:gd name="T97" fmla="*/ 1586 h 1708"/>
                  <a:gd name="T98" fmla="*/ 819 w 2476"/>
                  <a:gd name="T99" fmla="*/ 1432 h 1708"/>
                  <a:gd name="T100" fmla="*/ 1683 w 2476"/>
                  <a:gd name="T101" fmla="*/ 1404 h 1708"/>
                  <a:gd name="T102" fmla="*/ 1391 w 2476"/>
                  <a:gd name="T103" fmla="*/ 1578 h 1708"/>
                  <a:gd name="T104" fmla="*/ 1847 w 2476"/>
                  <a:gd name="T105" fmla="*/ 1041 h 1708"/>
                  <a:gd name="T106" fmla="*/ 656 w 2476"/>
                  <a:gd name="T107" fmla="*/ 1177 h 1708"/>
                  <a:gd name="T108" fmla="*/ 1850 w 2476"/>
                  <a:gd name="T109" fmla="*/ 311 h 1708"/>
                  <a:gd name="T110" fmla="*/ 2172 w 2476"/>
                  <a:gd name="T111" fmla="*/ 274 h 1708"/>
                  <a:gd name="T112" fmla="*/ 2172 w 2476"/>
                  <a:gd name="T113" fmla="*/ 156 h 1708"/>
                  <a:gd name="T114" fmla="*/ 2280 w 2476"/>
                  <a:gd name="T115" fmla="*/ 113 h 1708"/>
                  <a:gd name="T116" fmla="*/ 2363 w 2476"/>
                  <a:gd name="T117" fmla="*/ 215 h 1708"/>
                  <a:gd name="T118" fmla="*/ 2271 w 2476"/>
                  <a:gd name="T119" fmla="*/ 321 h 17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476" h="1708">
                    <a:moveTo>
                      <a:pt x="2476" y="217"/>
                    </a:moveTo>
                    <a:lnTo>
                      <a:pt x="2476" y="217"/>
                    </a:lnTo>
                    <a:lnTo>
                      <a:pt x="2474" y="194"/>
                    </a:lnTo>
                    <a:lnTo>
                      <a:pt x="2471" y="173"/>
                    </a:lnTo>
                    <a:lnTo>
                      <a:pt x="2466" y="153"/>
                    </a:lnTo>
                    <a:lnTo>
                      <a:pt x="2459" y="133"/>
                    </a:lnTo>
                    <a:lnTo>
                      <a:pt x="2448" y="114"/>
                    </a:lnTo>
                    <a:lnTo>
                      <a:pt x="2438" y="97"/>
                    </a:lnTo>
                    <a:lnTo>
                      <a:pt x="2426" y="80"/>
                    </a:lnTo>
                    <a:lnTo>
                      <a:pt x="2412" y="64"/>
                    </a:lnTo>
                    <a:lnTo>
                      <a:pt x="2396" y="50"/>
                    </a:lnTo>
                    <a:lnTo>
                      <a:pt x="2379" y="38"/>
                    </a:lnTo>
                    <a:lnTo>
                      <a:pt x="2361" y="28"/>
                    </a:lnTo>
                    <a:lnTo>
                      <a:pt x="2342" y="19"/>
                    </a:lnTo>
                    <a:lnTo>
                      <a:pt x="2323" y="12"/>
                    </a:lnTo>
                    <a:lnTo>
                      <a:pt x="2302" y="7"/>
                    </a:lnTo>
                    <a:lnTo>
                      <a:pt x="2280" y="3"/>
                    </a:lnTo>
                    <a:lnTo>
                      <a:pt x="2259" y="3"/>
                    </a:lnTo>
                    <a:lnTo>
                      <a:pt x="2259" y="3"/>
                    </a:lnTo>
                    <a:lnTo>
                      <a:pt x="2240" y="3"/>
                    </a:lnTo>
                    <a:lnTo>
                      <a:pt x="2222" y="7"/>
                    </a:lnTo>
                    <a:lnTo>
                      <a:pt x="2203" y="10"/>
                    </a:lnTo>
                    <a:lnTo>
                      <a:pt x="2187" y="15"/>
                    </a:lnTo>
                    <a:lnTo>
                      <a:pt x="2170" y="22"/>
                    </a:lnTo>
                    <a:lnTo>
                      <a:pt x="2154" y="31"/>
                    </a:lnTo>
                    <a:lnTo>
                      <a:pt x="2139" y="40"/>
                    </a:lnTo>
                    <a:lnTo>
                      <a:pt x="2125" y="50"/>
                    </a:lnTo>
                    <a:lnTo>
                      <a:pt x="2111" y="62"/>
                    </a:lnTo>
                    <a:lnTo>
                      <a:pt x="2099" y="74"/>
                    </a:lnTo>
                    <a:lnTo>
                      <a:pt x="2088" y="88"/>
                    </a:lnTo>
                    <a:lnTo>
                      <a:pt x="2078" y="102"/>
                    </a:lnTo>
                    <a:lnTo>
                      <a:pt x="2069" y="118"/>
                    </a:lnTo>
                    <a:lnTo>
                      <a:pt x="2060" y="135"/>
                    </a:lnTo>
                    <a:lnTo>
                      <a:pt x="2055" y="153"/>
                    </a:lnTo>
                    <a:lnTo>
                      <a:pt x="2050" y="170"/>
                    </a:lnTo>
                    <a:lnTo>
                      <a:pt x="1900" y="199"/>
                    </a:lnTo>
                    <a:lnTo>
                      <a:pt x="576" y="199"/>
                    </a:lnTo>
                    <a:lnTo>
                      <a:pt x="426" y="170"/>
                    </a:lnTo>
                    <a:lnTo>
                      <a:pt x="426" y="170"/>
                    </a:lnTo>
                    <a:lnTo>
                      <a:pt x="421" y="149"/>
                    </a:lnTo>
                    <a:lnTo>
                      <a:pt x="412" y="128"/>
                    </a:lnTo>
                    <a:lnTo>
                      <a:pt x="403" y="109"/>
                    </a:lnTo>
                    <a:lnTo>
                      <a:pt x="391" y="92"/>
                    </a:lnTo>
                    <a:lnTo>
                      <a:pt x="379" y="74"/>
                    </a:lnTo>
                    <a:lnTo>
                      <a:pt x="365" y="61"/>
                    </a:lnTo>
                    <a:lnTo>
                      <a:pt x="349" y="47"/>
                    </a:lnTo>
                    <a:lnTo>
                      <a:pt x="332" y="35"/>
                    </a:lnTo>
                    <a:lnTo>
                      <a:pt x="315" y="24"/>
                    </a:lnTo>
                    <a:lnTo>
                      <a:pt x="296" y="15"/>
                    </a:lnTo>
                    <a:lnTo>
                      <a:pt x="275" y="9"/>
                    </a:lnTo>
                    <a:lnTo>
                      <a:pt x="256" y="3"/>
                    </a:lnTo>
                    <a:lnTo>
                      <a:pt x="235" y="2"/>
                    </a:lnTo>
                    <a:lnTo>
                      <a:pt x="212" y="0"/>
                    </a:lnTo>
                    <a:lnTo>
                      <a:pt x="191" y="2"/>
                    </a:lnTo>
                    <a:lnTo>
                      <a:pt x="169" y="5"/>
                    </a:lnTo>
                    <a:lnTo>
                      <a:pt x="169" y="5"/>
                    </a:lnTo>
                    <a:lnTo>
                      <a:pt x="148" y="12"/>
                    </a:lnTo>
                    <a:lnTo>
                      <a:pt x="127" y="19"/>
                    </a:lnTo>
                    <a:lnTo>
                      <a:pt x="108" y="29"/>
                    </a:lnTo>
                    <a:lnTo>
                      <a:pt x="90" y="40"/>
                    </a:lnTo>
                    <a:lnTo>
                      <a:pt x="75" y="52"/>
                    </a:lnTo>
                    <a:lnTo>
                      <a:pt x="59" y="68"/>
                    </a:lnTo>
                    <a:lnTo>
                      <a:pt x="45" y="83"/>
                    </a:lnTo>
                    <a:lnTo>
                      <a:pt x="33" y="99"/>
                    </a:lnTo>
                    <a:lnTo>
                      <a:pt x="23" y="118"/>
                    </a:lnTo>
                    <a:lnTo>
                      <a:pt x="14" y="137"/>
                    </a:lnTo>
                    <a:lnTo>
                      <a:pt x="9" y="156"/>
                    </a:lnTo>
                    <a:lnTo>
                      <a:pt x="3" y="177"/>
                    </a:lnTo>
                    <a:lnTo>
                      <a:pt x="0" y="198"/>
                    </a:lnTo>
                    <a:lnTo>
                      <a:pt x="0" y="219"/>
                    </a:lnTo>
                    <a:lnTo>
                      <a:pt x="0" y="239"/>
                    </a:lnTo>
                    <a:lnTo>
                      <a:pt x="5" y="262"/>
                    </a:lnTo>
                    <a:lnTo>
                      <a:pt x="5" y="262"/>
                    </a:lnTo>
                    <a:lnTo>
                      <a:pt x="9" y="276"/>
                    </a:lnTo>
                    <a:lnTo>
                      <a:pt x="12" y="291"/>
                    </a:lnTo>
                    <a:lnTo>
                      <a:pt x="24" y="318"/>
                    </a:lnTo>
                    <a:lnTo>
                      <a:pt x="40" y="342"/>
                    </a:lnTo>
                    <a:lnTo>
                      <a:pt x="59" y="364"/>
                    </a:lnTo>
                    <a:lnTo>
                      <a:pt x="82" y="385"/>
                    </a:lnTo>
                    <a:lnTo>
                      <a:pt x="106" y="401"/>
                    </a:lnTo>
                    <a:lnTo>
                      <a:pt x="132" y="415"/>
                    </a:lnTo>
                    <a:lnTo>
                      <a:pt x="146" y="420"/>
                    </a:lnTo>
                    <a:lnTo>
                      <a:pt x="160" y="425"/>
                    </a:lnTo>
                    <a:lnTo>
                      <a:pt x="160" y="840"/>
                    </a:lnTo>
                    <a:lnTo>
                      <a:pt x="160" y="840"/>
                    </a:lnTo>
                    <a:lnTo>
                      <a:pt x="143" y="845"/>
                    </a:lnTo>
                    <a:lnTo>
                      <a:pt x="127" y="852"/>
                    </a:lnTo>
                    <a:lnTo>
                      <a:pt x="111" y="859"/>
                    </a:lnTo>
                    <a:lnTo>
                      <a:pt x="96" y="868"/>
                    </a:lnTo>
                    <a:lnTo>
                      <a:pt x="82" y="878"/>
                    </a:lnTo>
                    <a:lnTo>
                      <a:pt x="68" y="890"/>
                    </a:lnTo>
                    <a:lnTo>
                      <a:pt x="56" y="903"/>
                    </a:lnTo>
                    <a:lnTo>
                      <a:pt x="45" y="916"/>
                    </a:lnTo>
                    <a:lnTo>
                      <a:pt x="35" y="930"/>
                    </a:lnTo>
                    <a:lnTo>
                      <a:pt x="26" y="944"/>
                    </a:lnTo>
                    <a:lnTo>
                      <a:pt x="19" y="960"/>
                    </a:lnTo>
                    <a:lnTo>
                      <a:pt x="12" y="977"/>
                    </a:lnTo>
                    <a:lnTo>
                      <a:pt x="7" y="993"/>
                    </a:lnTo>
                    <a:lnTo>
                      <a:pt x="3" y="1010"/>
                    </a:lnTo>
                    <a:lnTo>
                      <a:pt x="0" y="1029"/>
                    </a:lnTo>
                    <a:lnTo>
                      <a:pt x="0" y="1047"/>
                    </a:lnTo>
                    <a:lnTo>
                      <a:pt x="0" y="1146"/>
                    </a:lnTo>
                    <a:lnTo>
                      <a:pt x="0" y="1146"/>
                    </a:lnTo>
                    <a:lnTo>
                      <a:pt x="2" y="1156"/>
                    </a:lnTo>
                    <a:lnTo>
                      <a:pt x="5" y="1166"/>
                    </a:lnTo>
                    <a:lnTo>
                      <a:pt x="9" y="1175"/>
                    </a:lnTo>
                    <a:lnTo>
                      <a:pt x="16" y="1184"/>
                    </a:lnTo>
                    <a:lnTo>
                      <a:pt x="24" y="1191"/>
                    </a:lnTo>
                    <a:lnTo>
                      <a:pt x="35" y="1196"/>
                    </a:lnTo>
                    <a:lnTo>
                      <a:pt x="45" y="1199"/>
                    </a:lnTo>
                    <a:lnTo>
                      <a:pt x="56" y="1201"/>
                    </a:lnTo>
                    <a:lnTo>
                      <a:pt x="56" y="1201"/>
                    </a:lnTo>
                    <a:lnTo>
                      <a:pt x="66" y="1199"/>
                    </a:lnTo>
                    <a:lnTo>
                      <a:pt x="77" y="1196"/>
                    </a:lnTo>
                    <a:lnTo>
                      <a:pt x="87" y="1191"/>
                    </a:lnTo>
                    <a:lnTo>
                      <a:pt x="96" y="1184"/>
                    </a:lnTo>
                    <a:lnTo>
                      <a:pt x="103" y="1175"/>
                    </a:lnTo>
                    <a:lnTo>
                      <a:pt x="106" y="1166"/>
                    </a:lnTo>
                    <a:lnTo>
                      <a:pt x="110" y="1156"/>
                    </a:lnTo>
                    <a:lnTo>
                      <a:pt x="111" y="1146"/>
                    </a:lnTo>
                    <a:lnTo>
                      <a:pt x="111" y="1047"/>
                    </a:lnTo>
                    <a:lnTo>
                      <a:pt x="111" y="1047"/>
                    </a:lnTo>
                    <a:lnTo>
                      <a:pt x="111" y="1034"/>
                    </a:lnTo>
                    <a:lnTo>
                      <a:pt x="113" y="1026"/>
                    </a:lnTo>
                    <a:lnTo>
                      <a:pt x="120" y="1005"/>
                    </a:lnTo>
                    <a:lnTo>
                      <a:pt x="129" y="988"/>
                    </a:lnTo>
                    <a:lnTo>
                      <a:pt x="143" y="972"/>
                    </a:lnTo>
                    <a:lnTo>
                      <a:pt x="158" y="960"/>
                    </a:lnTo>
                    <a:lnTo>
                      <a:pt x="176" y="949"/>
                    </a:lnTo>
                    <a:lnTo>
                      <a:pt x="195" y="944"/>
                    </a:lnTo>
                    <a:lnTo>
                      <a:pt x="205" y="942"/>
                    </a:lnTo>
                    <a:lnTo>
                      <a:pt x="216" y="941"/>
                    </a:lnTo>
                    <a:lnTo>
                      <a:pt x="216" y="941"/>
                    </a:lnTo>
                    <a:lnTo>
                      <a:pt x="226" y="942"/>
                    </a:lnTo>
                    <a:lnTo>
                      <a:pt x="236" y="944"/>
                    </a:lnTo>
                    <a:lnTo>
                      <a:pt x="257" y="949"/>
                    </a:lnTo>
                    <a:lnTo>
                      <a:pt x="275" y="960"/>
                    </a:lnTo>
                    <a:lnTo>
                      <a:pt x="290" y="972"/>
                    </a:lnTo>
                    <a:lnTo>
                      <a:pt x="303" y="988"/>
                    </a:lnTo>
                    <a:lnTo>
                      <a:pt x="313" y="1005"/>
                    </a:lnTo>
                    <a:lnTo>
                      <a:pt x="318" y="1026"/>
                    </a:lnTo>
                    <a:lnTo>
                      <a:pt x="320" y="1034"/>
                    </a:lnTo>
                    <a:lnTo>
                      <a:pt x="320" y="1047"/>
                    </a:lnTo>
                    <a:lnTo>
                      <a:pt x="320" y="1047"/>
                    </a:lnTo>
                    <a:lnTo>
                      <a:pt x="320" y="1146"/>
                    </a:lnTo>
                    <a:lnTo>
                      <a:pt x="320" y="1146"/>
                    </a:lnTo>
                    <a:lnTo>
                      <a:pt x="322" y="1156"/>
                    </a:lnTo>
                    <a:lnTo>
                      <a:pt x="325" y="1166"/>
                    </a:lnTo>
                    <a:lnTo>
                      <a:pt x="330" y="1175"/>
                    </a:lnTo>
                    <a:lnTo>
                      <a:pt x="337" y="1184"/>
                    </a:lnTo>
                    <a:lnTo>
                      <a:pt x="344" y="1191"/>
                    </a:lnTo>
                    <a:lnTo>
                      <a:pt x="355" y="1196"/>
                    </a:lnTo>
                    <a:lnTo>
                      <a:pt x="365" y="1199"/>
                    </a:lnTo>
                    <a:lnTo>
                      <a:pt x="376" y="1201"/>
                    </a:lnTo>
                    <a:lnTo>
                      <a:pt x="376" y="1201"/>
                    </a:lnTo>
                    <a:lnTo>
                      <a:pt x="388" y="1199"/>
                    </a:lnTo>
                    <a:lnTo>
                      <a:pt x="398" y="1196"/>
                    </a:lnTo>
                    <a:lnTo>
                      <a:pt x="407" y="1191"/>
                    </a:lnTo>
                    <a:lnTo>
                      <a:pt x="416" y="1184"/>
                    </a:lnTo>
                    <a:lnTo>
                      <a:pt x="423" y="1175"/>
                    </a:lnTo>
                    <a:lnTo>
                      <a:pt x="428" y="1166"/>
                    </a:lnTo>
                    <a:lnTo>
                      <a:pt x="431" y="1156"/>
                    </a:lnTo>
                    <a:lnTo>
                      <a:pt x="431" y="1146"/>
                    </a:lnTo>
                    <a:lnTo>
                      <a:pt x="431" y="1047"/>
                    </a:lnTo>
                    <a:lnTo>
                      <a:pt x="431" y="1047"/>
                    </a:lnTo>
                    <a:lnTo>
                      <a:pt x="431" y="1028"/>
                    </a:lnTo>
                    <a:lnTo>
                      <a:pt x="429" y="1010"/>
                    </a:lnTo>
                    <a:lnTo>
                      <a:pt x="424" y="993"/>
                    </a:lnTo>
                    <a:lnTo>
                      <a:pt x="419" y="975"/>
                    </a:lnTo>
                    <a:lnTo>
                      <a:pt x="414" y="960"/>
                    </a:lnTo>
                    <a:lnTo>
                      <a:pt x="405" y="944"/>
                    </a:lnTo>
                    <a:lnTo>
                      <a:pt x="396" y="929"/>
                    </a:lnTo>
                    <a:lnTo>
                      <a:pt x="386" y="915"/>
                    </a:lnTo>
                    <a:lnTo>
                      <a:pt x="376" y="903"/>
                    </a:lnTo>
                    <a:lnTo>
                      <a:pt x="363" y="890"/>
                    </a:lnTo>
                    <a:lnTo>
                      <a:pt x="349" y="878"/>
                    </a:lnTo>
                    <a:lnTo>
                      <a:pt x="336" y="868"/>
                    </a:lnTo>
                    <a:lnTo>
                      <a:pt x="322" y="859"/>
                    </a:lnTo>
                    <a:lnTo>
                      <a:pt x="306" y="850"/>
                    </a:lnTo>
                    <a:lnTo>
                      <a:pt x="289" y="843"/>
                    </a:lnTo>
                    <a:lnTo>
                      <a:pt x="271" y="838"/>
                    </a:lnTo>
                    <a:lnTo>
                      <a:pt x="271" y="423"/>
                    </a:lnTo>
                    <a:lnTo>
                      <a:pt x="271" y="423"/>
                    </a:lnTo>
                    <a:lnTo>
                      <a:pt x="297" y="415"/>
                    </a:lnTo>
                    <a:lnTo>
                      <a:pt x="322" y="403"/>
                    </a:lnTo>
                    <a:lnTo>
                      <a:pt x="344" y="389"/>
                    </a:lnTo>
                    <a:lnTo>
                      <a:pt x="363" y="371"/>
                    </a:lnTo>
                    <a:lnTo>
                      <a:pt x="383" y="352"/>
                    </a:lnTo>
                    <a:lnTo>
                      <a:pt x="398" y="331"/>
                    </a:lnTo>
                    <a:lnTo>
                      <a:pt x="410" y="307"/>
                    </a:lnTo>
                    <a:lnTo>
                      <a:pt x="421" y="281"/>
                    </a:lnTo>
                    <a:lnTo>
                      <a:pt x="513" y="300"/>
                    </a:lnTo>
                    <a:lnTo>
                      <a:pt x="513" y="986"/>
                    </a:lnTo>
                    <a:lnTo>
                      <a:pt x="513" y="986"/>
                    </a:lnTo>
                    <a:lnTo>
                      <a:pt x="515" y="1022"/>
                    </a:lnTo>
                    <a:lnTo>
                      <a:pt x="518" y="1060"/>
                    </a:lnTo>
                    <a:lnTo>
                      <a:pt x="523" y="1097"/>
                    </a:lnTo>
                    <a:lnTo>
                      <a:pt x="529" y="1135"/>
                    </a:lnTo>
                    <a:lnTo>
                      <a:pt x="539" y="1172"/>
                    </a:lnTo>
                    <a:lnTo>
                      <a:pt x="549" y="1206"/>
                    </a:lnTo>
                    <a:lnTo>
                      <a:pt x="562" y="1243"/>
                    </a:lnTo>
                    <a:lnTo>
                      <a:pt x="576" y="1277"/>
                    </a:lnTo>
                    <a:lnTo>
                      <a:pt x="576" y="1283"/>
                    </a:lnTo>
                    <a:lnTo>
                      <a:pt x="576" y="1283"/>
                    </a:lnTo>
                    <a:lnTo>
                      <a:pt x="591" y="1316"/>
                    </a:lnTo>
                    <a:lnTo>
                      <a:pt x="610" y="1349"/>
                    </a:lnTo>
                    <a:lnTo>
                      <a:pt x="629" y="1378"/>
                    </a:lnTo>
                    <a:lnTo>
                      <a:pt x="649" y="1409"/>
                    </a:lnTo>
                    <a:lnTo>
                      <a:pt x="671" y="1437"/>
                    </a:lnTo>
                    <a:lnTo>
                      <a:pt x="694" y="1465"/>
                    </a:lnTo>
                    <a:lnTo>
                      <a:pt x="718" y="1491"/>
                    </a:lnTo>
                    <a:lnTo>
                      <a:pt x="744" y="1515"/>
                    </a:lnTo>
                    <a:lnTo>
                      <a:pt x="770" y="1538"/>
                    </a:lnTo>
                    <a:lnTo>
                      <a:pt x="798" y="1560"/>
                    </a:lnTo>
                    <a:lnTo>
                      <a:pt x="826" y="1581"/>
                    </a:lnTo>
                    <a:lnTo>
                      <a:pt x="855" y="1599"/>
                    </a:lnTo>
                    <a:lnTo>
                      <a:pt x="885" y="1618"/>
                    </a:lnTo>
                    <a:lnTo>
                      <a:pt x="916" y="1633"/>
                    </a:lnTo>
                    <a:lnTo>
                      <a:pt x="948" y="1647"/>
                    </a:lnTo>
                    <a:lnTo>
                      <a:pt x="979" y="1661"/>
                    </a:lnTo>
                    <a:lnTo>
                      <a:pt x="1012" y="1672"/>
                    </a:lnTo>
                    <a:lnTo>
                      <a:pt x="1045" y="1682"/>
                    </a:lnTo>
                    <a:lnTo>
                      <a:pt x="1080" y="1691"/>
                    </a:lnTo>
                    <a:lnTo>
                      <a:pt x="1113" y="1698"/>
                    </a:lnTo>
                    <a:lnTo>
                      <a:pt x="1148" y="1703"/>
                    </a:lnTo>
                    <a:lnTo>
                      <a:pt x="1182" y="1706"/>
                    </a:lnTo>
                    <a:lnTo>
                      <a:pt x="1217" y="1708"/>
                    </a:lnTo>
                    <a:lnTo>
                      <a:pt x="1252" y="1708"/>
                    </a:lnTo>
                    <a:lnTo>
                      <a:pt x="1288" y="1706"/>
                    </a:lnTo>
                    <a:lnTo>
                      <a:pt x="1323" y="1703"/>
                    </a:lnTo>
                    <a:lnTo>
                      <a:pt x="1358" y="1698"/>
                    </a:lnTo>
                    <a:lnTo>
                      <a:pt x="1394" y="1691"/>
                    </a:lnTo>
                    <a:lnTo>
                      <a:pt x="1429" y="1680"/>
                    </a:lnTo>
                    <a:lnTo>
                      <a:pt x="1464" y="1670"/>
                    </a:lnTo>
                    <a:lnTo>
                      <a:pt x="1499" y="1658"/>
                    </a:lnTo>
                    <a:lnTo>
                      <a:pt x="1532" y="1644"/>
                    </a:lnTo>
                    <a:lnTo>
                      <a:pt x="1532" y="1644"/>
                    </a:lnTo>
                    <a:lnTo>
                      <a:pt x="1563" y="1630"/>
                    </a:lnTo>
                    <a:lnTo>
                      <a:pt x="1591" y="1614"/>
                    </a:lnTo>
                    <a:lnTo>
                      <a:pt x="1619" y="1597"/>
                    </a:lnTo>
                    <a:lnTo>
                      <a:pt x="1647" y="1580"/>
                    </a:lnTo>
                    <a:lnTo>
                      <a:pt x="1673" y="1560"/>
                    </a:lnTo>
                    <a:lnTo>
                      <a:pt x="1699" y="1540"/>
                    </a:lnTo>
                    <a:lnTo>
                      <a:pt x="1723" y="1519"/>
                    </a:lnTo>
                    <a:lnTo>
                      <a:pt x="1747" y="1496"/>
                    </a:lnTo>
                    <a:lnTo>
                      <a:pt x="1768" y="1472"/>
                    </a:lnTo>
                    <a:lnTo>
                      <a:pt x="1791" y="1448"/>
                    </a:lnTo>
                    <a:lnTo>
                      <a:pt x="1810" y="1422"/>
                    </a:lnTo>
                    <a:lnTo>
                      <a:pt x="1829" y="1396"/>
                    </a:lnTo>
                    <a:lnTo>
                      <a:pt x="1848" y="1369"/>
                    </a:lnTo>
                    <a:lnTo>
                      <a:pt x="1864" y="1340"/>
                    </a:lnTo>
                    <a:lnTo>
                      <a:pt x="1880" y="1312"/>
                    </a:lnTo>
                    <a:lnTo>
                      <a:pt x="1895" y="1283"/>
                    </a:lnTo>
                    <a:lnTo>
                      <a:pt x="1897" y="1276"/>
                    </a:lnTo>
                    <a:lnTo>
                      <a:pt x="1897" y="1276"/>
                    </a:lnTo>
                    <a:lnTo>
                      <a:pt x="1913" y="1241"/>
                    </a:lnTo>
                    <a:lnTo>
                      <a:pt x="1925" y="1206"/>
                    </a:lnTo>
                    <a:lnTo>
                      <a:pt x="1935" y="1170"/>
                    </a:lnTo>
                    <a:lnTo>
                      <a:pt x="1944" y="1133"/>
                    </a:lnTo>
                    <a:lnTo>
                      <a:pt x="1951" y="1097"/>
                    </a:lnTo>
                    <a:lnTo>
                      <a:pt x="1956" y="1060"/>
                    </a:lnTo>
                    <a:lnTo>
                      <a:pt x="1960" y="1022"/>
                    </a:lnTo>
                    <a:lnTo>
                      <a:pt x="1961" y="986"/>
                    </a:lnTo>
                    <a:lnTo>
                      <a:pt x="1961" y="300"/>
                    </a:lnTo>
                    <a:lnTo>
                      <a:pt x="2053" y="281"/>
                    </a:lnTo>
                    <a:lnTo>
                      <a:pt x="2053" y="281"/>
                    </a:lnTo>
                    <a:lnTo>
                      <a:pt x="2064" y="307"/>
                    </a:lnTo>
                    <a:lnTo>
                      <a:pt x="2078" y="331"/>
                    </a:lnTo>
                    <a:lnTo>
                      <a:pt x="2092" y="352"/>
                    </a:lnTo>
                    <a:lnTo>
                      <a:pt x="2111" y="371"/>
                    </a:lnTo>
                    <a:lnTo>
                      <a:pt x="2132" y="389"/>
                    </a:lnTo>
                    <a:lnTo>
                      <a:pt x="2153" y="403"/>
                    </a:lnTo>
                    <a:lnTo>
                      <a:pt x="2177" y="415"/>
                    </a:lnTo>
                    <a:lnTo>
                      <a:pt x="2203" y="423"/>
                    </a:lnTo>
                    <a:lnTo>
                      <a:pt x="2203" y="838"/>
                    </a:lnTo>
                    <a:lnTo>
                      <a:pt x="2203" y="838"/>
                    </a:lnTo>
                    <a:lnTo>
                      <a:pt x="2186" y="843"/>
                    </a:lnTo>
                    <a:lnTo>
                      <a:pt x="2170" y="850"/>
                    </a:lnTo>
                    <a:lnTo>
                      <a:pt x="2154" y="859"/>
                    </a:lnTo>
                    <a:lnTo>
                      <a:pt x="2139" y="868"/>
                    </a:lnTo>
                    <a:lnTo>
                      <a:pt x="2125" y="878"/>
                    </a:lnTo>
                    <a:lnTo>
                      <a:pt x="2111" y="890"/>
                    </a:lnTo>
                    <a:lnTo>
                      <a:pt x="2099" y="903"/>
                    </a:lnTo>
                    <a:lnTo>
                      <a:pt x="2088" y="915"/>
                    </a:lnTo>
                    <a:lnTo>
                      <a:pt x="2078" y="929"/>
                    </a:lnTo>
                    <a:lnTo>
                      <a:pt x="2069" y="944"/>
                    </a:lnTo>
                    <a:lnTo>
                      <a:pt x="2062" y="960"/>
                    </a:lnTo>
                    <a:lnTo>
                      <a:pt x="2055" y="975"/>
                    </a:lnTo>
                    <a:lnTo>
                      <a:pt x="2050" y="993"/>
                    </a:lnTo>
                    <a:lnTo>
                      <a:pt x="2047" y="1010"/>
                    </a:lnTo>
                    <a:lnTo>
                      <a:pt x="2045" y="1028"/>
                    </a:lnTo>
                    <a:lnTo>
                      <a:pt x="2043" y="1047"/>
                    </a:lnTo>
                    <a:lnTo>
                      <a:pt x="2043" y="1146"/>
                    </a:lnTo>
                    <a:lnTo>
                      <a:pt x="2043" y="1146"/>
                    </a:lnTo>
                    <a:lnTo>
                      <a:pt x="2045" y="1156"/>
                    </a:lnTo>
                    <a:lnTo>
                      <a:pt x="2048" y="1166"/>
                    </a:lnTo>
                    <a:lnTo>
                      <a:pt x="2053" y="1175"/>
                    </a:lnTo>
                    <a:lnTo>
                      <a:pt x="2059" y="1184"/>
                    </a:lnTo>
                    <a:lnTo>
                      <a:pt x="2067" y="1191"/>
                    </a:lnTo>
                    <a:lnTo>
                      <a:pt x="2078" y="1196"/>
                    </a:lnTo>
                    <a:lnTo>
                      <a:pt x="2088" y="1199"/>
                    </a:lnTo>
                    <a:lnTo>
                      <a:pt x="2099" y="1201"/>
                    </a:lnTo>
                    <a:lnTo>
                      <a:pt x="2099" y="1201"/>
                    </a:lnTo>
                    <a:lnTo>
                      <a:pt x="2109" y="1199"/>
                    </a:lnTo>
                    <a:lnTo>
                      <a:pt x="2120" y="1196"/>
                    </a:lnTo>
                    <a:lnTo>
                      <a:pt x="2130" y="1191"/>
                    </a:lnTo>
                    <a:lnTo>
                      <a:pt x="2139" y="1184"/>
                    </a:lnTo>
                    <a:lnTo>
                      <a:pt x="2146" y="1175"/>
                    </a:lnTo>
                    <a:lnTo>
                      <a:pt x="2151" y="1166"/>
                    </a:lnTo>
                    <a:lnTo>
                      <a:pt x="2153" y="1156"/>
                    </a:lnTo>
                    <a:lnTo>
                      <a:pt x="2154" y="1146"/>
                    </a:lnTo>
                    <a:lnTo>
                      <a:pt x="2154" y="1047"/>
                    </a:lnTo>
                    <a:lnTo>
                      <a:pt x="2154" y="1047"/>
                    </a:lnTo>
                    <a:lnTo>
                      <a:pt x="2154" y="1034"/>
                    </a:lnTo>
                    <a:lnTo>
                      <a:pt x="2156" y="1026"/>
                    </a:lnTo>
                    <a:lnTo>
                      <a:pt x="2163" y="1005"/>
                    </a:lnTo>
                    <a:lnTo>
                      <a:pt x="2172" y="988"/>
                    </a:lnTo>
                    <a:lnTo>
                      <a:pt x="2186" y="972"/>
                    </a:lnTo>
                    <a:lnTo>
                      <a:pt x="2201" y="960"/>
                    </a:lnTo>
                    <a:lnTo>
                      <a:pt x="2219" y="949"/>
                    </a:lnTo>
                    <a:lnTo>
                      <a:pt x="2238" y="944"/>
                    </a:lnTo>
                    <a:lnTo>
                      <a:pt x="2248" y="942"/>
                    </a:lnTo>
                    <a:lnTo>
                      <a:pt x="2259" y="942"/>
                    </a:lnTo>
                    <a:lnTo>
                      <a:pt x="2259" y="942"/>
                    </a:lnTo>
                    <a:lnTo>
                      <a:pt x="2269" y="942"/>
                    </a:lnTo>
                    <a:lnTo>
                      <a:pt x="2280" y="944"/>
                    </a:lnTo>
                    <a:lnTo>
                      <a:pt x="2300" y="949"/>
                    </a:lnTo>
                    <a:lnTo>
                      <a:pt x="2318" y="960"/>
                    </a:lnTo>
                    <a:lnTo>
                      <a:pt x="2333" y="972"/>
                    </a:lnTo>
                    <a:lnTo>
                      <a:pt x="2346" y="988"/>
                    </a:lnTo>
                    <a:lnTo>
                      <a:pt x="2356" y="1005"/>
                    </a:lnTo>
                    <a:lnTo>
                      <a:pt x="2361" y="1026"/>
                    </a:lnTo>
                    <a:lnTo>
                      <a:pt x="2363" y="1034"/>
                    </a:lnTo>
                    <a:lnTo>
                      <a:pt x="2363" y="1047"/>
                    </a:lnTo>
                    <a:lnTo>
                      <a:pt x="2363" y="1146"/>
                    </a:lnTo>
                    <a:lnTo>
                      <a:pt x="2363" y="1146"/>
                    </a:lnTo>
                    <a:lnTo>
                      <a:pt x="2365" y="1156"/>
                    </a:lnTo>
                    <a:lnTo>
                      <a:pt x="2368" y="1166"/>
                    </a:lnTo>
                    <a:lnTo>
                      <a:pt x="2373" y="1175"/>
                    </a:lnTo>
                    <a:lnTo>
                      <a:pt x="2380" y="1184"/>
                    </a:lnTo>
                    <a:lnTo>
                      <a:pt x="2387" y="1191"/>
                    </a:lnTo>
                    <a:lnTo>
                      <a:pt x="2398" y="1196"/>
                    </a:lnTo>
                    <a:lnTo>
                      <a:pt x="2408" y="1199"/>
                    </a:lnTo>
                    <a:lnTo>
                      <a:pt x="2419" y="1201"/>
                    </a:lnTo>
                    <a:lnTo>
                      <a:pt x="2419" y="1201"/>
                    </a:lnTo>
                    <a:lnTo>
                      <a:pt x="2431" y="1199"/>
                    </a:lnTo>
                    <a:lnTo>
                      <a:pt x="2441" y="1196"/>
                    </a:lnTo>
                    <a:lnTo>
                      <a:pt x="2450" y="1191"/>
                    </a:lnTo>
                    <a:lnTo>
                      <a:pt x="2459" y="1184"/>
                    </a:lnTo>
                    <a:lnTo>
                      <a:pt x="2466" y="1175"/>
                    </a:lnTo>
                    <a:lnTo>
                      <a:pt x="2471" y="1166"/>
                    </a:lnTo>
                    <a:lnTo>
                      <a:pt x="2474" y="1156"/>
                    </a:lnTo>
                    <a:lnTo>
                      <a:pt x="2474" y="1146"/>
                    </a:lnTo>
                    <a:lnTo>
                      <a:pt x="2474" y="1047"/>
                    </a:lnTo>
                    <a:lnTo>
                      <a:pt x="2474" y="1047"/>
                    </a:lnTo>
                    <a:lnTo>
                      <a:pt x="2474" y="1028"/>
                    </a:lnTo>
                    <a:lnTo>
                      <a:pt x="2473" y="1010"/>
                    </a:lnTo>
                    <a:lnTo>
                      <a:pt x="2467" y="993"/>
                    </a:lnTo>
                    <a:lnTo>
                      <a:pt x="2462" y="975"/>
                    </a:lnTo>
                    <a:lnTo>
                      <a:pt x="2457" y="960"/>
                    </a:lnTo>
                    <a:lnTo>
                      <a:pt x="2448" y="944"/>
                    </a:lnTo>
                    <a:lnTo>
                      <a:pt x="2439" y="929"/>
                    </a:lnTo>
                    <a:lnTo>
                      <a:pt x="2429" y="915"/>
                    </a:lnTo>
                    <a:lnTo>
                      <a:pt x="2419" y="903"/>
                    </a:lnTo>
                    <a:lnTo>
                      <a:pt x="2406" y="890"/>
                    </a:lnTo>
                    <a:lnTo>
                      <a:pt x="2394" y="878"/>
                    </a:lnTo>
                    <a:lnTo>
                      <a:pt x="2379" y="868"/>
                    </a:lnTo>
                    <a:lnTo>
                      <a:pt x="2365" y="859"/>
                    </a:lnTo>
                    <a:lnTo>
                      <a:pt x="2349" y="850"/>
                    </a:lnTo>
                    <a:lnTo>
                      <a:pt x="2332" y="843"/>
                    </a:lnTo>
                    <a:lnTo>
                      <a:pt x="2314" y="838"/>
                    </a:lnTo>
                    <a:lnTo>
                      <a:pt x="2314" y="423"/>
                    </a:lnTo>
                    <a:lnTo>
                      <a:pt x="2314" y="423"/>
                    </a:lnTo>
                    <a:lnTo>
                      <a:pt x="2332" y="418"/>
                    </a:lnTo>
                    <a:lnTo>
                      <a:pt x="2349" y="411"/>
                    </a:lnTo>
                    <a:lnTo>
                      <a:pt x="2365" y="404"/>
                    </a:lnTo>
                    <a:lnTo>
                      <a:pt x="2380" y="396"/>
                    </a:lnTo>
                    <a:lnTo>
                      <a:pt x="2394" y="385"/>
                    </a:lnTo>
                    <a:lnTo>
                      <a:pt x="2406" y="373"/>
                    </a:lnTo>
                    <a:lnTo>
                      <a:pt x="2419" y="361"/>
                    </a:lnTo>
                    <a:lnTo>
                      <a:pt x="2431" y="347"/>
                    </a:lnTo>
                    <a:lnTo>
                      <a:pt x="2441" y="333"/>
                    </a:lnTo>
                    <a:lnTo>
                      <a:pt x="2450" y="319"/>
                    </a:lnTo>
                    <a:lnTo>
                      <a:pt x="2457" y="304"/>
                    </a:lnTo>
                    <a:lnTo>
                      <a:pt x="2464" y="286"/>
                    </a:lnTo>
                    <a:lnTo>
                      <a:pt x="2469" y="271"/>
                    </a:lnTo>
                    <a:lnTo>
                      <a:pt x="2473" y="253"/>
                    </a:lnTo>
                    <a:lnTo>
                      <a:pt x="2474" y="234"/>
                    </a:lnTo>
                    <a:lnTo>
                      <a:pt x="2476" y="217"/>
                    </a:lnTo>
                    <a:lnTo>
                      <a:pt x="2476" y="217"/>
                    </a:lnTo>
                    <a:close/>
                    <a:moveTo>
                      <a:pt x="216" y="321"/>
                    </a:moveTo>
                    <a:lnTo>
                      <a:pt x="216" y="321"/>
                    </a:lnTo>
                    <a:lnTo>
                      <a:pt x="205" y="321"/>
                    </a:lnTo>
                    <a:lnTo>
                      <a:pt x="195" y="319"/>
                    </a:lnTo>
                    <a:lnTo>
                      <a:pt x="176" y="312"/>
                    </a:lnTo>
                    <a:lnTo>
                      <a:pt x="158" y="304"/>
                    </a:lnTo>
                    <a:lnTo>
                      <a:pt x="143" y="290"/>
                    </a:lnTo>
                    <a:lnTo>
                      <a:pt x="129" y="276"/>
                    </a:lnTo>
                    <a:lnTo>
                      <a:pt x="120" y="257"/>
                    </a:lnTo>
                    <a:lnTo>
                      <a:pt x="113" y="238"/>
                    </a:lnTo>
                    <a:lnTo>
                      <a:pt x="111" y="227"/>
                    </a:lnTo>
                    <a:lnTo>
                      <a:pt x="111" y="217"/>
                    </a:lnTo>
                    <a:lnTo>
                      <a:pt x="111" y="217"/>
                    </a:lnTo>
                    <a:lnTo>
                      <a:pt x="111" y="206"/>
                    </a:lnTo>
                    <a:lnTo>
                      <a:pt x="113" y="196"/>
                    </a:lnTo>
                    <a:lnTo>
                      <a:pt x="120" y="175"/>
                    </a:lnTo>
                    <a:lnTo>
                      <a:pt x="129" y="158"/>
                    </a:lnTo>
                    <a:lnTo>
                      <a:pt x="143" y="142"/>
                    </a:lnTo>
                    <a:lnTo>
                      <a:pt x="158" y="130"/>
                    </a:lnTo>
                    <a:lnTo>
                      <a:pt x="176" y="120"/>
                    </a:lnTo>
                    <a:lnTo>
                      <a:pt x="195" y="114"/>
                    </a:lnTo>
                    <a:lnTo>
                      <a:pt x="205" y="113"/>
                    </a:lnTo>
                    <a:lnTo>
                      <a:pt x="216" y="113"/>
                    </a:lnTo>
                    <a:lnTo>
                      <a:pt x="216" y="113"/>
                    </a:lnTo>
                    <a:lnTo>
                      <a:pt x="226" y="113"/>
                    </a:lnTo>
                    <a:lnTo>
                      <a:pt x="236" y="114"/>
                    </a:lnTo>
                    <a:lnTo>
                      <a:pt x="257" y="120"/>
                    </a:lnTo>
                    <a:lnTo>
                      <a:pt x="275" y="130"/>
                    </a:lnTo>
                    <a:lnTo>
                      <a:pt x="290" y="142"/>
                    </a:lnTo>
                    <a:lnTo>
                      <a:pt x="303" y="158"/>
                    </a:lnTo>
                    <a:lnTo>
                      <a:pt x="313" y="175"/>
                    </a:lnTo>
                    <a:lnTo>
                      <a:pt x="318" y="196"/>
                    </a:lnTo>
                    <a:lnTo>
                      <a:pt x="320" y="206"/>
                    </a:lnTo>
                    <a:lnTo>
                      <a:pt x="320" y="217"/>
                    </a:lnTo>
                    <a:lnTo>
                      <a:pt x="320" y="217"/>
                    </a:lnTo>
                    <a:lnTo>
                      <a:pt x="320" y="227"/>
                    </a:lnTo>
                    <a:lnTo>
                      <a:pt x="318" y="238"/>
                    </a:lnTo>
                    <a:lnTo>
                      <a:pt x="313" y="257"/>
                    </a:lnTo>
                    <a:lnTo>
                      <a:pt x="303" y="276"/>
                    </a:lnTo>
                    <a:lnTo>
                      <a:pt x="290" y="290"/>
                    </a:lnTo>
                    <a:lnTo>
                      <a:pt x="275" y="304"/>
                    </a:lnTo>
                    <a:lnTo>
                      <a:pt x="257" y="312"/>
                    </a:lnTo>
                    <a:lnTo>
                      <a:pt x="236" y="319"/>
                    </a:lnTo>
                    <a:lnTo>
                      <a:pt x="226" y="321"/>
                    </a:lnTo>
                    <a:lnTo>
                      <a:pt x="216" y="321"/>
                    </a:lnTo>
                    <a:lnTo>
                      <a:pt x="216" y="321"/>
                    </a:lnTo>
                    <a:close/>
                    <a:moveTo>
                      <a:pt x="1238" y="1597"/>
                    </a:moveTo>
                    <a:lnTo>
                      <a:pt x="1238" y="1597"/>
                    </a:lnTo>
                    <a:lnTo>
                      <a:pt x="1200" y="1595"/>
                    </a:lnTo>
                    <a:lnTo>
                      <a:pt x="1160" y="1592"/>
                    </a:lnTo>
                    <a:lnTo>
                      <a:pt x="1122" y="1586"/>
                    </a:lnTo>
                    <a:lnTo>
                      <a:pt x="1085" y="1578"/>
                    </a:lnTo>
                    <a:lnTo>
                      <a:pt x="1048" y="1567"/>
                    </a:lnTo>
                    <a:lnTo>
                      <a:pt x="1012" y="1554"/>
                    </a:lnTo>
                    <a:lnTo>
                      <a:pt x="977" y="1538"/>
                    </a:lnTo>
                    <a:lnTo>
                      <a:pt x="942" y="1522"/>
                    </a:lnTo>
                    <a:lnTo>
                      <a:pt x="911" y="1501"/>
                    </a:lnTo>
                    <a:lnTo>
                      <a:pt x="878" y="1481"/>
                    </a:lnTo>
                    <a:lnTo>
                      <a:pt x="849" y="1458"/>
                    </a:lnTo>
                    <a:lnTo>
                      <a:pt x="819" y="1432"/>
                    </a:lnTo>
                    <a:lnTo>
                      <a:pt x="793" y="1404"/>
                    </a:lnTo>
                    <a:lnTo>
                      <a:pt x="767" y="1376"/>
                    </a:lnTo>
                    <a:lnTo>
                      <a:pt x="742" y="1345"/>
                    </a:lnTo>
                    <a:lnTo>
                      <a:pt x="722" y="1314"/>
                    </a:lnTo>
                    <a:lnTo>
                      <a:pt x="1754" y="1314"/>
                    </a:lnTo>
                    <a:lnTo>
                      <a:pt x="1754" y="1314"/>
                    </a:lnTo>
                    <a:lnTo>
                      <a:pt x="1734" y="1345"/>
                    </a:lnTo>
                    <a:lnTo>
                      <a:pt x="1709" y="1376"/>
                    </a:lnTo>
                    <a:lnTo>
                      <a:pt x="1683" y="1404"/>
                    </a:lnTo>
                    <a:lnTo>
                      <a:pt x="1657" y="1432"/>
                    </a:lnTo>
                    <a:lnTo>
                      <a:pt x="1627" y="1458"/>
                    </a:lnTo>
                    <a:lnTo>
                      <a:pt x="1598" y="1481"/>
                    </a:lnTo>
                    <a:lnTo>
                      <a:pt x="1565" y="1501"/>
                    </a:lnTo>
                    <a:lnTo>
                      <a:pt x="1534" y="1522"/>
                    </a:lnTo>
                    <a:lnTo>
                      <a:pt x="1499" y="1538"/>
                    </a:lnTo>
                    <a:lnTo>
                      <a:pt x="1464" y="1554"/>
                    </a:lnTo>
                    <a:lnTo>
                      <a:pt x="1428" y="1567"/>
                    </a:lnTo>
                    <a:lnTo>
                      <a:pt x="1391" y="1578"/>
                    </a:lnTo>
                    <a:lnTo>
                      <a:pt x="1354" y="1586"/>
                    </a:lnTo>
                    <a:lnTo>
                      <a:pt x="1316" y="1592"/>
                    </a:lnTo>
                    <a:lnTo>
                      <a:pt x="1276" y="1595"/>
                    </a:lnTo>
                    <a:lnTo>
                      <a:pt x="1238" y="1597"/>
                    </a:lnTo>
                    <a:lnTo>
                      <a:pt x="1238" y="1597"/>
                    </a:lnTo>
                    <a:close/>
                    <a:moveTo>
                      <a:pt x="1850" y="986"/>
                    </a:moveTo>
                    <a:lnTo>
                      <a:pt x="1850" y="986"/>
                    </a:lnTo>
                    <a:lnTo>
                      <a:pt x="1850" y="1014"/>
                    </a:lnTo>
                    <a:lnTo>
                      <a:pt x="1847" y="1041"/>
                    </a:lnTo>
                    <a:lnTo>
                      <a:pt x="1845" y="1069"/>
                    </a:lnTo>
                    <a:lnTo>
                      <a:pt x="1840" y="1097"/>
                    </a:lnTo>
                    <a:lnTo>
                      <a:pt x="1834" y="1123"/>
                    </a:lnTo>
                    <a:lnTo>
                      <a:pt x="1827" y="1151"/>
                    </a:lnTo>
                    <a:lnTo>
                      <a:pt x="1819" y="1177"/>
                    </a:lnTo>
                    <a:lnTo>
                      <a:pt x="1810" y="1203"/>
                    </a:lnTo>
                    <a:lnTo>
                      <a:pt x="666" y="1203"/>
                    </a:lnTo>
                    <a:lnTo>
                      <a:pt x="666" y="1203"/>
                    </a:lnTo>
                    <a:lnTo>
                      <a:pt x="656" y="1177"/>
                    </a:lnTo>
                    <a:lnTo>
                      <a:pt x="649" y="1151"/>
                    </a:lnTo>
                    <a:lnTo>
                      <a:pt x="642" y="1123"/>
                    </a:lnTo>
                    <a:lnTo>
                      <a:pt x="635" y="1097"/>
                    </a:lnTo>
                    <a:lnTo>
                      <a:pt x="631" y="1069"/>
                    </a:lnTo>
                    <a:lnTo>
                      <a:pt x="628" y="1041"/>
                    </a:lnTo>
                    <a:lnTo>
                      <a:pt x="626" y="1014"/>
                    </a:lnTo>
                    <a:lnTo>
                      <a:pt x="624" y="986"/>
                    </a:lnTo>
                    <a:lnTo>
                      <a:pt x="624" y="311"/>
                    </a:lnTo>
                    <a:lnTo>
                      <a:pt x="1850" y="311"/>
                    </a:lnTo>
                    <a:lnTo>
                      <a:pt x="1850" y="986"/>
                    </a:lnTo>
                    <a:close/>
                    <a:moveTo>
                      <a:pt x="2259" y="319"/>
                    </a:moveTo>
                    <a:lnTo>
                      <a:pt x="2259" y="319"/>
                    </a:lnTo>
                    <a:lnTo>
                      <a:pt x="2248" y="319"/>
                    </a:lnTo>
                    <a:lnTo>
                      <a:pt x="2238" y="318"/>
                    </a:lnTo>
                    <a:lnTo>
                      <a:pt x="2219" y="311"/>
                    </a:lnTo>
                    <a:lnTo>
                      <a:pt x="2201" y="302"/>
                    </a:lnTo>
                    <a:lnTo>
                      <a:pt x="2186" y="288"/>
                    </a:lnTo>
                    <a:lnTo>
                      <a:pt x="2172" y="274"/>
                    </a:lnTo>
                    <a:lnTo>
                      <a:pt x="2163" y="255"/>
                    </a:lnTo>
                    <a:lnTo>
                      <a:pt x="2156" y="236"/>
                    </a:lnTo>
                    <a:lnTo>
                      <a:pt x="2154" y="225"/>
                    </a:lnTo>
                    <a:lnTo>
                      <a:pt x="2154" y="215"/>
                    </a:lnTo>
                    <a:lnTo>
                      <a:pt x="2154" y="215"/>
                    </a:lnTo>
                    <a:lnTo>
                      <a:pt x="2154" y="205"/>
                    </a:lnTo>
                    <a:lnTo>
                      <a:pt x="2156" y="194"/>
                    </a:lnTo>
                    <a:lnTo>
                      <a:pt x="2163" y="175"/>
                    </a:lnTo>
                    <a:lnTo>
                      <a:pt x="2172" y="156"/>
                    </a:lnTo>
                    <a:lnTo>
                      <a:pt x="2186" y="140"/>
                    </a:lnTo>
                    <a:lnTo>
                      <a:pt x="2201" y="128"/>
                    </a:lnTo>
                    <a:lnTo>
                      <a:pt x="2219" y="118"/>
                    </a:lnTo>
                    <a:lnTo>
                      <a:pt x="2238" y="113"/>
                    </a:lnTo>
                    <a:lnTo>
                      <a:pt x="2248" y="111"/>
                    </a:lnTo>
                    <a:lnTo>
                      <a:pt x="2259" y="111"/>
                    </a:lnTo>
                    <a:lnTo>
                      <a:pt x="2259" y="111"/>
                    </a:lnTo>
                    <a:lnTo>
                      <a:pt x="2269" y="111"/>
                    </a:lnTo>
                    <a:lnTo>
                      <a:pt x="2280" y="113"/>
                    </a:lnTo>
                    <a:lnTo>
                      <a:pt x="2300" y="118"/>
                    </a:lnTo>
                    <a:lnTo>
                      <a:pt x="2318" y="128"/>
                    </a:lnTo>
                    <a:lnTo>
                      <a:pt x="2333" y="140"/>
                    </a:lnTo>
                    <a:lnTo>
                      <a:pt x="2346" y="156"/>
                    </a:lnTo>
                    <a:lnTo>
                      <a:pt x="2356" y="175"/>
                    </a:lnTo>
                    <a:lnTo>
                      <a:pt x="2361" y="194"/>
                    </a:lnTo>
                    <a:lnTo>
                      <a:pt x="2363" y="205"/>
                    </a:lnTo>
                    <a:lnTo>
                      <a:pt x="2363" y="215"/>
                    </a:lnTo>
                    <a:lnTo>
                      <a:pt x="2363" y="215"/>
                    </a:lnTo>
                    <a:lnTo>
                      <a:pt x="2363" y="225"/>
                    </a:lnTo>
                    <a:lnTo>
                      <a:pt x="2361" y="236"/>
                    </a:lnTo>
                    <a:lnTo>
                      <a:pt x="2356" y="255"/>
                    </a:lnTo>
                    <a:lnTo>
                      <a:pt x="2347" y="274"/>
                    </a:lnTo>
                    <a:lnTo>
                      <a:pt x="2333" y="290"/>
                    </a:lnTo>
                    <a:lnTo>
                      <a:pt x="2320" y="302"/>
                    </a:lnTo>
                    <a:lnTo>
                      <a:pt x="2302" y="312"/>
                    </a:lnTo>
                    <a:lnTo>
                      <a:pt x="2281" y="319"/>
                    </a:lnTo>
                    <a:lnTo>
                      <a:pt x="2271" y="321"/>
                    </a:lnTo>
                    <a:lnTo>
                      <a:pt x="2260" y="321"/>
                    </a:lnTo>
                    <a:lnTo>
                      <a:pt x="2260" y="321"/>
                    </a:lnTo>
                    <a:lnTo>
                      <a:pt x="2260" y="321"/>
                    </a:lnTo>
                    <a:lnTo>
                      <a:pt x="2259" y="319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  <p:sp>
            <p:nvSpPr>
              <p:cNvPr id="58" name="Freeform 185">
                <a:extLst>
                  <a:ext uri="{FF2B5EF4-FFF2-40B4-BE49-F238E27FC236}">
                    <a16:creationId xmlns:a16="http://schemas.microsoft.com/office/drawing/2014/main" id="{F01C7904-CBCA-44B2-9DAA-88AFA8F34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9196" y="3674504"/>
                <a:ext cx="61847" cy="111626"/>
              </a:xfrm>
              <a:custGeom>
                <a:avLst/>
                <a:gdLst>
                  <a:gd name="T0" fmla="*/ 21 w 411"/>
                  <a:gd name="T1" fmla="*/ 726 h 739"/>
                  <a:gd name="T2" fmla="*/ 40 w 411"/>
                  <a:gd name="T3" fmla="*/ 736 h 739"/>
                  <a:gd name="T4" fmla="*/ 61 w 411"/>
                  <a:gd name="T5" fmla="*/ 739 h 739"/>
                  <a:gd name="T6" fmla="*/ 82 w 411"/>
                  <a:gd name="T7" fmla="*/ 734 h 739"/>
                  <a:gd name="T8" fmla="*/ 99 w 411"/>
                  <a:gd name="T9" fmla="*/ 720 h 739"/>
                  <a:gd name="T10" fmla="*/ 397 w 411"/>
                  <a:gd name="T11" fmla="*/ 394 h 739"/>
                  <a:gd name="T12" fmla="*/ 407 w 411"/>
                  <a:gd name="T13" fmla="*/ 375 h 739"/>
                  <a:gd name="T14" fmla="*/ 411 w 411"/>
                  <a:gd name="T15" fmla="*/ 354 h 739"/>
                  <a:gd name="T16" fmla="*/ 405 w 411"/>
                  <a:gd name="T17" fmla="*/ 333 h 739"/>
                  <a:gd name="T18" fmla="*/ 391 w 411"/>
                  <a:gd name="T19" fmla="*/ 314 h 739"/>
                  <a:gd name="T20" fmla="*/ 385 w 411"/>
                  <a:gd name="T21" fmla="*/ 309 h 739"/>
                  <a:gd name="T22" fmla="*/ 365 w 411"/>
                  <a:gd name="T23" fmla="*/ 302 h 739"/>
                  <a:gd name="T24" fmla="*/ 188 w 411"/>
                  <a:gd name="T25" fmla="*/ 300 h 739"/>
                  <a:gd name="T26" fmla="*/ 393 w 411"/>
                  <a:gd name="T27" fmla="*/ 90 h 739"/>
                  <a:gd name="T28" fmla="*/ 404 w 411"/>
                  <a:gd name="T29" fmla="*/ 71 h 739"/>
                  <a:gd name="T30" fmla="*/ 405 w 411"/>
                  <a:gd name="T31" fmla="*/ 50 h 739"/>
                  <a:gd name="T32" fmla="*/ 398 w 411"/>
                  <a:gd name="T33" fmla="*/ 29 h 739"/>
                  <a:gd name="T34" fmla="*/ 386 w 411"/>
                  <a:gd name="T35" fmla="*/ 12 h 739"/>
                  <a:gd name="T36" fmla="*/ 378 w 411"/>
                  <a:gd name="T37" fmla="*/ 7 h 739"/>
                  <a:gd name="T38" fmla="*/ 358 w 411"/>
                  <a:gd name="T39" fmla="*/ 0 h 739"/>
                  <a:gd name="T40" fmla="*/ 339 w 411"/>
                  <a:gd name="T41" fmla="*/ 0 h 739"/>
                  <a:gd name="T42" fmla="*/ 322 w 411"/>
                  <a:gd name="T43" fmla="*/ 7 h 739"/>
                  <a:gd name="T44" fmla="*/ 16 w 411"/>
                  <a:gd name="T45" fmla="*/ 318 h 739"/>
                  <a:gd name="T46" fmla="*/ 9 w 411"/>
                  <a:gd name="T47" fmla="*/ 326 h 739"/>
                  <a:gd name="T48" fmla="*/ 2 w 411"/>
                  <a:gd name="T49" fmla="*/ 347 h 739"/>
                  <a:gd name="T50" fmla="*/ 2 w 411"/>
                  <a:gd name="T51" fmla="*/ 368 h 739"/>
                  <a:gd name="T52" fmla="*/ 11 w 411"/>
                  <a:gd name="T53" fmla="*/ 387 h 739"/>
                  <a:gd name="T54" fmla="*/ 18 w 411"/>
                  <a:gd name="T55" fmla="*/ 396 h 739"/>
                  <a:gd name="T56" fmla="*/ 35 w 411"/>
                  <a:gd name="T57" fmla="*/ 408 h 739"/>
                  <a:gd name="T58" fmla="*/ 56 w 411"/>
                  <a:gd name="T59" fmla="*/ 413 h 739"/>
                  <a:gd name="T60" fmla="*/ 18 w 411"/>
                  <a:gd name="T61" fmla="*/ 647 h 739"/>
                  <a:gd name="T62" fmla="*/ 11 w 411"/>
                  <a:gd name="T63" fmla="*/ 656 h 739"/>
                  <a:gd name="T64" fmla="*/ 4 w 411"/>
                  <a:gd name="T65" fmla="*/ 677 h 739"/>
                  <a:gd name="T66" fmla="*/ 4 w 411"/>
                  <a:gd name="T67" fmla="*/ 698 h 739"/>
                  <a:gd name="T68" fmla="*/ 14 w 411"/>
                  <a:gd name="T69" fmla="*/ 717 h 739"/>
                  <a:gd name="T70" fmla="*/ 21 w 411"/>
                  <a:gd name="T71" fmla="*/ 726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11" h="739">
                    <a:moveTo>
                      <a:pt x="21" y="726"/>
                    </a:moveTo>
                    <a:lnTo>
                      <a:pt x="21" y="726"/>
                    </a:lnTo>
                    <a:lnTo>
                      <a:pt x="30" y="733"/>
                    </a:lnTo>
                    <a:lnTo>
                      <a:pt x="40" y="736"/>
                    </a:lnTo>
                    <a:lnTo>
                      <a:pt x="51" y="739"/>
                    </a:lnTo>
                    <a:lnTo>
                      <a:pt x="61" y="739"/>
                    </a:lnTo>
                    <a:lnTo>
                      <a:pt x="72" y="738"/>
                    </a:lnTo>
                    <a:lnTo>
                      <a:pt x="82" y="734"/>
                    </a:lnTo>
                    <a:lnTo>
                      <a:pt x="91" y="729"/>
                    </a:lnTo>
                    <a:lnTo>
                      <a:pt x="99" y="720"/>
                    </a:lnTo>
                    <a:lnTo>
                      <a:pt x="397" y="394"/>
                    </a:lnTo>
                    <a:lnTo>
                      <a:pt x="397" y="394"/>
                    </a:lnTo>
                    <a:lnTo>
                      <a:pt x="402" y="384"/>
                    </a:lnTo>
                    <a:lnTo>
                      <a:pt x="407" y="375"/>
                    </a:lnTo>
                    <a:lnTo>
                      <a:pt x="409" y="364"/>
                    </a:lnTo>
                    <a:lnTo>
                      <a:pt x="411" y="354"/>
                    </a:lnTo>
                    <a:lnTo>
                      <a:pt x="409" y="344"/>
                    </a:lnTo>
                    <a:lnTo>
                      <a:pt x="405" y="333"/>
                    </a:lnTo>
                    <a:lnTo>
                      <a:pt x="400" y="323"/>
                    </a:lnTo>
                    <a:lnTo>
                      <a:pt x="391" y="314"/>
                    </a:lnTo>
                    <a:lnTo>
                      <a:pt x="391" y="314"/>
                    </a:lnTo>
                    <a:lnTo>
                      <a:pt x="385" y="309"/>
                    </a:lnTo>
                    <a:lnTo>
                      <a:pt x="374" y="304"/>
                    </a:lnTo>
                    <a:lnTo>
                      <a:pt x="365" y="302"/>
                    </a:lnTo>
                    <a:lnTo>
                      <a:pt x="355" y="300"/>
                    </a:lnTo>
                    <a:lnTo>
                      <a:pt x="188" y="300"/>
                    </a:lnTo>
                    <a:lnTo>
                      <a:pt x="393" y="90"/>
                    </a:lnTo>
                    <a:lnTo>
                      <a:pt x="393" y="90"/>
                    </a:lnTo>
                    <a:lnTo>
                      <a:pt x="398" y="82"/>
                    </a:lnTo>
                    <a:lnTo>
                      <a:pt x="404" y="71"/>
                    </a:lnTo>
                    <a:lnTo>
                      <a:pt x="405" y="61"/>
                    </a:lnTo>
                    <a:lnTo>
                      <a:pt x="405" y="50"/>
                    </a:lnTo>
                    <a:lnTo>
                      <a:pt x="404" y="40"/>
                    </a:lnTo>
                    <a:lnTo>
                      <a:pt x="398" y="29"/>
                    </a:lnTo>
                    <a:lnTo>
                      <a:pt x="393" y="21"/>
                    </a:lnTo>
                    <a:lnTo>
                      <a:pt x="386" y="12"/>
                    </a:lnTo>
                    <a:lnTo>
                      <a:pt x="386" y="12"/>
                    </a:lnTo>
                    <a:lnTo>
                      <a:pt x="378" y="7"/>
                    </a:lnTo>
                    <a:lnTo>
                      <a:pt x="369" y="3"/>
                    </a:lnTo>
                    <a:lnTo>
                      <a:pt x="358" y="0"/>
                    </a:lnTo>
                    <a:lnTo>
                      <a:pt x="350" y="0"/>
                    </a:lnTo>
                    <a:lnTo>
                      <a:pt x="339" y="0"/>
                    </a:lnTo>
                    <a:lnTo>
                      <a:pt x="331" y="3"/>
                    </a:lnTo>
                    <a:lnTo>
                      <a:pt x="322" y="7"/>
                    </a:lnTo>
                    <a:lnTo>
                      <a:pt x="313" y="14"/>
                    </a:lnTo>
                    <a:lnTo>
                      <a:pt x="16" y="318"/>
                    </a:lnTo>
                    <a:lnTo>
                      <a:pt x="16" y="318"/>
                    </a:lnTo>
                    <a:lnTo>
                      <a:pt x="9" y="326"/>
                    </a:lnTo>
                    <a:lnTo>
                      <a:pt x="4" y="337"/>
                    </a:lnTo>
                    <a:lnTo>
                      <a:pt x="2" y="347"/>
                    </a:lnTo>
                    <a:lnTo>
                      <a:pt x="0" y="358"/>
                    </a:lnTo>
                    <a:lnTo>
                      <a:pt x="2" y="368"/>
                    </a:lnTo>
                    <a:lnTo>
                      <a:pt x="5" y="378"/>
                    </a:lnTo>
                    <a:lnTo>
                      <a:pt x="11" y="387"/>
                    </a:lnTo>
                    <a:lnTo>
                      <a:pt x="18" y="396"/>
                    </a:lnTo>
                    <a:lnTo>
                      <a:pt x="18" y="396"/>
                    </a:lnTo>
                    <a:lnTo>
                      <a:pt x="26" y="403"/>
                    </a:lnTo>
                    <a:lnTo>
                      <a:pt x="35" y="408"/>
                    </a:lnTo>
                    <a:lnTo>
                      <a:pt x="45" y="411"/>
                    </a:lnTo>
                    <a:lnTo>
                      <a:pt x="56" y="413"/>
                    </a:lnTo>
                    <a:lnTo>
                      <a:pt x="228" y="413"/>
                    </a:lnTo>
                    <a:lnTo>
                      <a:pt x="18" y="647"/>
                    </a:lnTo>
                    <a:lnTo>
                      <a:pt x="18" y="647"/>
                    </a:lnTo>
                    <a:lnTo>
                      <a:pt x="11" y="656"/>
                    </a:lnTo>
                    <a:lnTo>
                      <a:pt x="5" y="667"/>
                    </a:lnTo>
                    <a:lnTo>
                      <a:pt x="4" y="677"/>
                    </a:lnTo>
                    <a:lnTo>
                      <a:pt x="2" y="687"/>
                    </a:lnTo>
                    <a:lnTo>
                      <a:pt x="4" y="698"/>
                    </a:lnTo>
                    <a:lnTo>
                      <a:pt x="7" y="708"/>
                    </a:lnTo>
                    <a:lnTo>
                      <a:pt x="14" y="717"/>
                    </a:lnTo>
                    <a:lnTo>
                      <a:pt x="21" y="726"/>
                    </a:lnTo>
                    <a:lnTo>
                      <a:pt x="21" y="726"/>
                    </a:lnTo>
                    <a:close/>
                  </a:path>
                </a:pathLst>
              </a:custGeom>
              <a:solidFill>
                <a:srgbClr val="53535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24FCBCE-9A23-42AD-BB66-A6585C181601}"/>
              </a:ext>
            </a:extLst>
          </p:cNvPr>
          <p:cNvSpPr txBox="1"/>
          <p:nvPr/>
        </p:nvSpPr>
        <p:spPr>
          <a:xfrm>
            <a:off x="10064147" y="4387903"/>
            <a:ext cx="1995896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2286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  <a:sym typeface="Trebuchet MS"/>
              </a:rPr>
              <a:t>Agent Reviews &amp; “SEND”</a:t>
            </a:r>
          </a:p>
          <a:p>
            <a:pPr marL="0" marR="0" lvl="0" indent="0" algn="ctr" defTabSz="2286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100" b="1" kern="0" dirty="0">
                <a:solidFill>
                  <a:srgbClr val="000000"/>
                </a:solidFill>
                <a:sym typeface="Trebuchet MS"/>
              </a:rPr>
              <a:t>or “Auto Responded”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  <a:sym typeface="Trebuchet MS"/>
              </a:rPr>
              <a:t> </a:t>
            </a:r>
            <a:endParaRPr kumimoji="0" lang="en-IN" sz="11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  <a:sym typeface="Trebuchet M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8AE8E0-3C6F-4192-B25E-3B5F9650E689}"/>
              </a:ext>
            </a:extLst>
          </p:cNvPr>
          <p:cNvSpPr txBox="1"/>
          <p:nvPr/>
        </p:nvSpPr>
        <p:spPr>
          <a:xfrm>
            <a:off x="289870" y="4353821"/>
            <a:ext cx="172923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  <a:sym typeface="Trebuchet MS"/>
              </a:rPr>
              <a:t>Customer Email</a:t>
            </a:r>
            <a:endParaRPr kumimoji="0" lang="en-IN" sz="1100" b="1" i="0" u="none" strike="noStrike" kern="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228948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5986463-C175-4E79-9A53-7CF7BE21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56" y="805912"/>
            <a:ext cx="11426687" cy="962008"/>
          </a:xfrm>
        </p:spPr>
        <p:txBody>
          <a:bodyPr/>
          <a:lstStyle/>
          <a:p>
            <a:r>
              <a:rPr lang="en-US" sz="2800" dirty="0"/>
              <a:t>Concentrix Email Bot : 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 differentiation &amp; key ingredient in Digital Transformation Projects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F70CF7-0AD8-42C6-B06B-91C8E79DA46E}"/>
              </a:ext>
            </a:extLst>
          </p:cNvPr>
          <p:cNvGrpSpPr/>
          <p:nvPr/>
        </p:nvGrpSpPr>
        <p:grpSpPr>
          <a:xfrm>
            <a:off x="796139" y="1891410"/>
            <a:ext cx="10559542" cy="3512878"/>
            <a:chOff x="308071" y="1474564"/>
            <a:chExt cx="9685877" cy="322223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277BED5-D430-45E0-BCF0-A752C6914A4B}"/>
                </a:ext>
              </a:extLst>
            </p:cNvPr>
            <p:cNvSpPr/>
            <p:nvPr/>
          </p:nvSpPr>
          <p:spPr>
            <a:xfrm>
              <a:off x="521112" y="1685940"/>
              <a:ext cx="1871948" cy="187194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200" dirty="0">
                <a:solidFill>
                  <a:srgbClr val="013973"/>
                </a:solidFill>
                <a:latin typeface="Trebuchet MS" panose="020B0603020202020204" pitchFamily="34" charset="0"/>
                <a:ea typeface="Calibri" charset="0"/>
                <a:cs typeface="Calibri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65644E-54EE-424F-B561-7F44A44CD515}"/>
                </a:ext>
              </a:extLst>
            </p:cNvPr>
            <p:cNvSpPr/>
            <p:nvPr/>
          </p:nvSpPr>
          <p:spPr>
            <a:xfrm>
              <a:off x="2376679" y="2613470"/>
              <a:ext cx="1871948" cy="1871947"/>
            </a:xfrm>
            <a:prstGeom prst="ellipse">
              <a:avLst/>
            </a:prstGeom>
            <a:solidFill>
              <a:srgbClr val="009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C2DCB4-7D62-4CE4-AE66-B234A0EB212F}"/>
                </a:ext>
              </a:extLst>
            </p:cNvPr>
            <p:cNvSpPr/>
            <p:nvPr/>
          </p:nvSpPr>
          <p:spPr>
            <a:xfrm>
              <a:off x="4232245" y="1685940"/>
              <a:ext cx="1871948" cy="1871947"/>
            </a:xfrm>
            <a:prstGeom prst="ellipse">
              <a:avLst/>
            </a:prstGeom>
            <a:solidFill>
              <a:srgbClr val="FFE3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400" dirty="0">
                <a:solidFill>
                  <a:srgbClr val="013973"/>
                </a:solidFill>
                <a:latin typeface="Trebuchet MS" panose="020B0603020202020204" pitchFamily="34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6ECFBE-4DED-4723-A22D-A16D6485B837}"/>
                </a:ext>
              </a:extLst>
            </p:cNvPr>
            <p:cNvSpPr/>
            <p:nvPr/>
          </p:nvSpPr>
          <p:spPr>
            <a:xfrm>
              <a:off x="6087811" y="2613470"/>
              <a:ext cx="1871948" cy="187194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E5236F6-6730-48D5-9A7E-9F755994549C}"/>
                </a:ext>
              </a:extLst>
            </p:cNvPr>
            <p:cNvSpPr/>
            <p:nvPr/>
          </p:nvSpPr>
          <p:spPr>
            <a:xfrm>
              <a:off x="7943377" y="1685940"/>
              <a:ext cx="1871948" cy="187194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dirty="0">
                <a:solidFill>
                  <a:srgbClr val="013973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F85DDFF-BE61-491D-86B1-778C6E749C51}"/>
                </a:ext>
              </a:extLst>
            </p:cNvPr>
            <p:cNvSpPr/>
            <p:nvPr/>
          </p:nvSpPr>
          <p:spPr>
            <a:xfrm>
              <a:off x="308071" y="1474564"/>
              <a:ext cx="2277814" cy="2277811"/>
            </a:xfrm>
            <a:prstGeom prst="arc">
              <a:avLst>
                <a:gd name="adj1" fmla="val 10831594"/>
                <a:gd name="adj2" fmla="val 0"/>
              </a:avLst>
            </a:prstGeom>
            <a:ln w="15875">
              <a:solidFill>
                <a:srgbClr val="FFE3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F371F612-4AAE-422F-ACCB-553B53B78A61}"/>
                </a:ext>
              </a:extLst>
            </p:cNvPr>
            <p:cNvSpPr/>
            <p:nvPr/>
          </p:nvSpPr>
          <p:spPr>
            <a:xfrm>
              <a:off x="4029313" y="1474564"/>
              <a:ext cx="2277814" cy="2277811"/>
            </a:xfrm>
            <a:prstGeom prst="arc">
              <a:avLst>
                <a:gd name="adj1" fmla="val 10831594"/>
                <a:gd name="adj2" fmla="val 0"/>
              </a:avLst>
            </a:prstGeom>
            <a:ln w="15875">
              <a:solidFill>
                <a:srgbClr val="FFE3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9AA36D86-8048-40E1-B1D2-04B1F93D8682}"/>
                </a:ext>
              </a:extLst>
            </p:cNvPr>
            <p:cNvSpPr/>
            <p:nvPr/>
          </p:nvSpPr>
          <p:spPr>
            <a:xfrm>
              <a:off x="7716134" y="1474564"/>
              <a:ext cx="2277814" cy="2277811"/>
            </a:xfrm>
            <a:prstGeom prst="arc">
              <a:avLst>
                <a:gd name="adj1" fmla="val 10831594"/>
                <a:gd name="adj2" fmla="val 0"/>
              </a:avLst>
            </a:prstGeom>
            <a:ln w="15875">
              <a:solidFill>
                <a:srgbClr val="FFE31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D5846D3E-5CF1-409D-A43A-073CBBF0BC50}"/>
                </a:ext>
              </a:extLst>
            </p:cNvPr>
            <p:cNvSpPr/>
            <p:nvPr/>
          </p:nvSpPr>
          <p:spPr>
            <a:xfrm rot="10800000">
              <a:off x="5884878" y="2418984"/>
              <a:ext cx="2277814" cy="2277811"/>
            </a:xfrm>
            <a:prstGeom prst="arc">
              <a:avLst>
                <a:gd name="adj1" fmla="val 10831594"/>
                <a:gd name="adj2" fmla="val 0"/>
              </a:avLst>
            </a:prstGeom>
            <a:ln w="15875">
              <a:solidFill>
                <a:srgbClr val="0095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4D9EFF31-98B7-405B-8C1C-864DD075A091}"/>
                </a:ext>
              </a:extLst>
            </p:cNvPr>
            <p:cNvSpPr/>
            <p:nvPr/>
          </p:nvSpPr>
          <p:spPr>
            <a:xfrm rot="10800000">
              <a:off x="2168733" y="2418982"/>
              <a:ext cx="2277814" cy="2277811"/>
            </a:xfrm>
            <a:prstGeom prst="arc">
              <a:avLst>
                <a:gd name="adj1" fmla="val 10831594"/>
                <a:gd name="adj2" fmla="val 0"/>
              </a:avLst>
            </a:prstGeom>
            <a:ln w="15875">
              <a:solidFill>
                <a:srgbClr val="0095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A2A7C83-7824-4FD5-BFFB-6980AAD577DB}"/>
              </a:ext>
            </a:extLst>
          </p:cNvPr>
          <p:cNvSpPr txBox="1"/>
          <p:nvPr/>
        </p:nvSpPr>
        <p:spPr>
          <a:xfrm>
            <a:off x="1033053" y="2567083"/>
            <a:ext cx="214125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rebuchet MS" panose="020B0603020202020204" pitchFamily="34" charset="0"/>
                <a:ea typeface="Calibri" charset="0"/>
                <a:cs typeface="Calibri" charset="0"/>
              </a:rPr>
              <a:t>End to End Email Automation</a:t>
            </a:r>
          </a:p>
          <a:p>
            <a:pPr algn="ctr"/>
            <a:r>
              <a:rPr lang="en-US" sz="1400" dirty="0">
                <a:solidFill>
                  <a:srgbClr val="013973"/>
                </a:solidFill>
                <a:latin typeface="Trebuchet MS" panose="020B0603020202020204" pitchFamily="34" charset="0"/>
                <a:ea typeface="Calibri" charset="0"/>
                <a:cs typeface="Calibri" charset="0"/>
              </a:rPr>
              <a:t>(Automation achieved till Customer BO/Apps/Systems)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11445E-4B1D-476B-9555-6DBF15F3FA82}"/>
              </a:ext>
            </a:extLst>
          </p:cNvPr>
          <p:cNvSpPr txBox="1"/>
          <p:nvPr/>
        </p:nvSpPr>
        <p:spPr>
          <a:xfrm>
            <a:off x="3018454" y="3511717"/>
            <a:ext cx="2141250" cy="13454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ea typeface="Calibri" charset="0"/>
                <a:cs typeface="Calibri" charset="0"/>
              </a:rPr>
              <a:t>Home grown 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ea typeface="Calibri" charset="0"/>
                <a:cs typeface="Calibri" charset="0"/>
              </a:rPr>
              <a:t>Natural Language &amp; Email Bot Platform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Trebuchet MS" panose="020B0603020202020204" pitchFamily="34" charset="0"/>
                <a:ea typeface="Calibri" charset="0"/>
                <a:cs typeface="Calibri" charset="0"/>
              </a:rPr>
              <a:t>(Powered by AI)</a:t>
            </a:r>
            <a:endParaRPr lang="en-US" sz="1400" dirty="0">
              <a:solidFill>
                <a:schemeClr val="bg1"/>
              </a:solidFill>
              <a:latin typeface="Trebuchet MS" panose="020B0603020202020204" pitchFamily="34" charset="0"/>
              <a:ea typeface="Calibri" charset="0"/>
              <a:cs typeface="Calibri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DD201A-63B3-4E41-A2F5-FB8EE557BFF9}"/>
              </a:ext>
            </a:extLst>
          </p:cNvPr>
          <p:cNvSpPr txBox="1"/>
          <p:nvPr/>
        </p:nvSpPr>
        <p:spPr>
          <a:xfrm>
            <a:off x="4979456" y="2551867"/>
            <a:ext cx="2221787" cy="1421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latin typeface="Trebuchet MS" panose="020B0603020202020204" pitchFamily="34" charset="0"/>
                <a:ea typeface="Calibri" charset="0"/>
                <a:cs typeface="Calibri" charset="0"/>
              </a:rPr>
              <a:t>Flexible Hosting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Trebuchet MS" panose="020B0603020202020204" pitchFamily="34" charset="0"/>
                <a:ea typeface="Calibri" charset="0"/>
                <a:cs typeface="Calibri" charset="0"/>
              </a:rPr>
              <a:t>(On-Premise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latin typeface="Trebuchet MS" panose="020B0603020202020204" pitchFamily="34" charset="0"/>
                <a:ea typeface="Calibri" charset="0"/>
                <a:cs typeface="Calibri" charset="0"/>
              </a:rPr>
              <a:t>/ Cloud/Hybrid)</a:t>
            </a:r>
          </a:p>
          <a:p>
            <a:pPr algn="l" defTabSz="228600">
              <a:lnSpc>
                <a:spcPct val="150000"/>
              </a:lnSpc>
              <a:spcBef>
                <a:spcPts val="600"/>
              </a:spcBef>
              <a:buSzPct val="100000"/>
            </a:pPr>
            <a:endParaRPr lang="en-IN" sz="1400" kern="0" dirty="0" err="1">
              <a:sym typeface="Trebuchet M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7665F3-F5C2-4638-B52F-7B6653FB88E2}"/>
              </a:ext>
            </a:extLst>
          </p:cNvPr>
          <p:cNvSpPr txBox="1"/>
          <p:nvPr/>
        </p:nvSpPr>
        <p:spPr>
          <a:xfrm>
            <a:off x="7010500" y="3835417"/>
            <a:ext cx="2221787" cy="6990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kern="0" dirty="0">
                <a:solidFill>
                  <a:schemeClr val="bg1"/>
                </a:solidFill>
                <a:latin typeface="Trebuchet MS" panose="020B0603020202020204" pitchFamily="34" charset="0"/>
                <a:cs typeface="Calibri" charset="0"/>
                <a:sym typeface="Trebuchet MS"/>
              </a:rPr>
              <a:t>Bringing Human &amp; Bot Collaboration</a:t>
            </a:r>
            <a:endParaRPr lang="en-IN" sz="1400" kern="0" dirty="0" err="1">
              <a:solidFill>
                <a:schemeClr val="bg1"/>
              </a:solidFill>
              <a:sym typeface="Trebuchet M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4B9076-A513-4877-A0D0-8DF0B6D1C819}"/>
              </a:ext>
            </a:extLst>
          </p:cNvPr>
          <p:cNvSpPr txBox="1"/>
          <p:nvPr/>
        </p:nvSpPr>
        <p:spPr>
          <a:xfrm>
            <a:off x="9068117" y="2695217"/>
            <a:ext cx="2221787" cy="698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kern="0" dirty="0">
                <a:solidFill>
                  <a:schemeClr val="bg1"/>
                </a:solidFill>
                <a:latin typeface="Trebuchet MS" panose="020B0603020202020204" pitchFamily="34" charset="0"/>
                <a:cs typeface="Calibri" charset="0"/>
                <a:sym typeface="Trebuchet MS"/>
              </a:rPr>
              <a:t>360 º Dashboards</a:t>
            </a:r>
          </a:p>
          <a:p>
            <a:pPr algn="ctr">
              <a:lnSpc>
                <a:spcPct val="150000"/>
              </a:lnSpc>
            </a:pPr>
            <a:r>
              <a:rPr lang="en-US" sz="1400" kern="0" dirty="0">
                <a:solidFill>
                  <a:schemeClr val="bg1"/>
                </a:solidFill>
                <a:latin typeface="Trebuchet MS" panose="020B0603020202020204" pitchFamily="34" charset="0"/>
                <a:cs typeface="Calibri" charset="0"/>
                <a:sym typeface="Trebuchet MS"/>
              </a:rPr>
              <a:t>(Historical/Realtime)</a:t>
            </a:r>
            <a:endParaRPr lang="en-IN" sz="1400" kern="0" dirty="0" err="1">
              <a:solidFill>
                <a:schemeClr val="bg1"/>
              </a:solidFill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003744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D9882A0-0EB7-42D6-8976-CD8944028A38}"/>
              </a:ext>
            </a:extLst>
          </p:cNvPr>
          <p:cNvSpPr txBox="1">
            <a:spLocks/>
          </p:cNvSpPr>
          <p:nvPr/>
        </p:nvSpPr>
        <p:spPr>
          <a:xfrm>
            <a:off x="765313" y="183398"/>
            <a:ext cx="10661375" cy="96200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n-US" kern="0" dirty="0"/>
              <a:t>Solution highlights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694FE9B-5C2E-485A-BA7F-E920934B1B29}"/>
              </a:ext>
            </a:extLst>
          </p:cNvPr>
          <p:cNvSpPr txBox="1">
            <a:spLocks/>
          </p:cNvSpPr>
          <p:nvPr/>
        </p:nvSpPr>
        <p:spPr>
          <a:xfrm>
            <a:off x="359719" y="879127"/>
            <a:ext cx="5798027" cy="5450236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marL="228600" marR="0" indent="-228600" algn="l" defTabSz="2286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+mn-lt"/>
                <a:ea typeface="Trebuchet MS"/>
                <a:cs typeface="Trebuchet MS"/>
                <a:sym typeface="Trebuchet MS"/>
              </a:defRPr>
            </a:lvl1pPr>
            <a:lvl2pPr marL="457200" marR="0" indent="-230188" algn="l" defTabSz="2286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–"/>
              <a:tabLst/>
              <a:defRPr sz="16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+mn-lt"/>
                <a:ea typeface="Trebuchet MS"/>
                <a:cs typeface="Trebuchet MS"/>
                <a:sym typeface="Trebuchet MS"/>
              </a:defRPr>
            </a:lvl2pPr>
            <a:lvl3pPr marL="685800" marR="0" indent="-228600" algn="l" defTabSz="2286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+mn-lt"/>
                <a:ea typeface="Trebuchet MS"/>
                <a:cs typeface="Trebuchet MS"/>
                <a:sym typeface="Trebuchet MS"/>
              </a:defRPr>
            </a:lvl3pPr>
            <a:lvl4pPr marL="914400" marR="0" indent="-228600" algn="l" defTabSz="2286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–"/>
              <a:tabLst/>
              <a:defRPr sz="16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+mn-lt"/>
                <a:ea typeface="Trebuchet MS"/>
                <a:cs typeface="Trebuchet MS"/>
                <a:sym typeface="Trebuchet MS"/>
              </a:defRPr>
            </a:lvl4pPr>
            <a:lvl5pPr marL="1143000" marR="0" indent="-231775" algn="l" defTabSz="2286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+mn-lt"/>
                <a:ea typeface="Trebuchet MS"/>
                <a:cs typeface="Trebuchet MS"/>
                <a:sym typeface="Trebuchet MS"/>
              </a:defRPr>
            </a:lvl5pPr>
            <a:lvl6pPr marL="1371600" marR="0" indent="-228600" algn="l" defTabSz="2286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–"/>
              <a:tabLst/>
              <a:defRPr sz="16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+mn-lt"/>
                <a:ea typeface="Trebuchet MS"/>
                <a:cs typeface="Trebuchet MS"/>
                <a:sym typeface="Trebuchet MS"/>
              </a:defRPr>
            </a:lvl6pPr>
            <a:lvl7pPr marL="1600200" marR="0" indent="-228600" algn="l" defTabSz="2286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+mn-lt"/>
                <a:ea typeface="Trebuchet MS"/>
                <a:cs typeface="Trebuchet MS"/>
                <a:sym typeface="Trebuchet MS"/>
              </a:defRPr>
            </a:lvl7pPr>
            <a:lvl8pPr marL="1828800" marR="0" indent="-228600" algn="l" defTabSz="2286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–"/>
              <a:tabLst/>
              <a:defRPr sz="16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+mn-lt"/>
                <a:ea typeface="Trebuchet MS"/>
                <a:cs typeface="Trebuchet MS"/>
                <a:sym typeface="Trebuchet MS"/>
              </a:defRPr>
            </a:lvl8pPr>
            <a:lvl9pPr marL="2057400" marR="0" indent="-228600" algn="l" defTabSz="2286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+mn-lt"/>
                <a:ea typeface="Trebuchet MS"/>
                <a:cs typeface="Trebuchet MS"/>
                <a:sym typeface="Trebuchet MS"/>
              </a:defRPr>
            </a:lvl9pPr>
          </a:lstStyle>
          <a:p>
            <a:pPr>
              <a:lnSpc>
                <a:spcPct val="200000"/>
              </a:lnSpc>
            </a:pPr>
            <a:r>
              <a:rPr lang="en-US" kern="0" dirty="0"/>
              <a:t>Inbuilt Bot Platform &amp; Natural Language Capability</a:t>
            </a:r>
          </a:p>
          <a:p>
            <a:pPr>
              <a:lnSpc>
                <a:spcPct val="200000"/>
              </a:lnSpc>
            </a:pPr>
            <a:r>
              <a:rPr lang="en-US" kern="0" dirty="0"/>
              <a:t>SaaS/Cloud-based/On-Premise(flexible hosting)</a:t>
            </a:r>
          </a:p>
          <a:p>
            <a:pPr>
              <a:lnSpc>
                <a:spcPct val="200000"/>
              </a:lnSpc>
            </a:pPr>
            <a:r>
              <a:rPr lang="en-US" kern="0" dirty="0"/>
              <a:t>Integrated &amp; Non-Integrated deployment variants</a:t>
            </a:r>
          </a:p>
          <a:p>
            <a:pPr>
              <a:lnSpc>
                <a:spcPct val="200000"/>
              </a:lnSpc>
            </a:pPr>
            <a:r>
              <a:rPr lang="en-US" kern="0" dirty="0"/>
              <a:t>NLP driven responses &amp; Template Customization</a:t>
            </a:r>
          </a:p>
          <a:p>
            <a:pPr>
              <a:lnSpc>
                <a:spcPct val="200000"/>
              </a:lnSpc>
            </a:pPr>
            <a:r>
              <a:rPr lang="en-US" kern="0" dirty="0"/>
              <a:t>Attended &amp; Unattended Automation </a:t>
            </a:r>
          </a:p>
          <a:p>
            <a:pPr>
              <a:lnSpc>
                <a:spcPct val="200000"/>
              </a:lnSpc>
            </a:pPr>
            <a:r>
              <a:rPr lang="en-US" kern="0" dirty="0"/>
              <a:t>Admins configuring &amp; training bot responses</a:t>
            </a:r>
          </a:p>
          <a:p>
            <a:pPr>
              <a:lnSpc>
                <a:spcPct val="200000"/>
              </a:lnSpc>
            </a:pPr>
            <a:r>
              <a:rPr lang="en-US" kern="0" dirty="0"/>
              <a:t>360 º - </a:t>
            </a:r>
            <a:r>
              <a:rPr lang="en-US" kern="0" dirty="0">
                <a:sym typeface="Montserrat"/>
              </a:rPr>
              <a:t>Insights that are actionable &amp; unbiased</a:t>
            </a:r>
            <a:endParaRPr lang="en-US" kern="0" dirty="0"/>
          </a:p>
          <a:p>
            <a:pPr>
              <a:lnSpc>
                <a:spcPct val="200000"/>
              </a:lnSpc>
            </a:pPr>
            <a:endParaRPr lang="en-US" kern="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BCC45E-5F3F-4D45-9E8A-6BCEDBCA640C}"/>
              </a:ext>
            </a:extLst>
          </p:cNvPr>
          <p:cNvGrpSpPr/>
          <p:nvPr/>
        </p:nvGrpSpPr>
        <p:grpSpPr>
          <a:xfrm>
            <a:off x="6488950" y="1634799"/>
            <a:ext cx="1670800" cy="545680"/>
            <a:chOff x="7194798" y="1265833"/>
            <a:chExt cx="1670800" cy="545680"/>
          </a:xfrm>
        </p:grpSpPr>
        <p:sp>
          <p:nvSpPr>
            <p:cNvPr id="29" name="Google Shape;1782;p365">
              <a:extLst>
                <a:ext uri="{FF2B5EF4-FFF2-40B4-BE49-F238E27FC236}">
                  <a16:creationId xmlns:a16="http://schemas.microsoft.com/office/drawing/2014/main" id="{F709812A-E04A-4246-B8D2-D7D9C0941E0F}"/>
                </a:ext>
              </a:extLst>
            </p:cNvPr>
            <p:cNvSpPr/>
            <p:nvPr/>
          </p:nvSpPr>
          <p:spPr>
            <a:xfrm>
              <a:off x="7197217" y="1265833"/>
              <a:ext cx="1666000" cy="390800"/>
            </a:xfrm>
            <a:prstGeom prst="rect">
              <a:avLst/>
            </a:prstGeom>
            <a:solidFill>
              <a:srgbClr val="3F6DB0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800"/>
              </a:pPr>
              <a:r>
                <a:rPr lang="en-IN" sz="1067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Multi-Intent Support</a:t>
              </a:r>
              <a:endParaRPr sz="667" dirty="0"/>
            </a:p>
          </p:txBody>
        </p:sp>
        <p:sp>
          <p:nvSpPr>
            <p:cNvPr id="30" name="Google Shape;1785;p365">
              <a:extLst>
                <a:ext uri="{FF2B5EF4-FFF2-40B4-BE49-F238E27FC236}">
                  <a16:creationId xmlns:a16="http://schemas.microsoft.com/office/drawing/2014/main" id="{D2EC5B22-7AD6-41D9-B0AA-59F267605344}"/>
                </a:ext>
              </a:extLst>
            </p:cNvPr>
            <p:cNvSpPr/>
            <p:nvPr/>
          </p:nvSpPr>
          <p:spPr>
            <a:xfrm>
              <a:off x="7194798" y="1629113"/>
              <a:ext cx="1670800" cy="182400"/>
            </a:xfrm>
            <a:prstGeom prst="rect">
              <a:avLst/>
            </a:prstGeom>
            <a:solidFill>
              <a:srgbClr val="202833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700"/>
              </a:pPr>
              <a:endParaRPr sz="667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63128A7-2557-4D0F-AEAF-63894A837B5C}"/>
              </a:ext>
            </a:extLst>
          </p:cNvPr>
          <p:cNvGrpSpPr/>
          <p:nvPr/>
        </p:nvGrpSpPr>
        <p:grpSpPr>
          <a:xfrm>
            <a:off x="6488950" y="2878272"/>
            <a:ext cx="1670800" cy="545680"/>
            <a:chOff x="7194798" y="1265833"/>
            <a:chExt cx="1670800" cy="545680"/>
          </a:xfrm>
        </p:grpSpPr>
        <p:sp>
          <p:nvSpPr>
            <p:cNvPr id="37" name="Google Shape;1782;p365">
              <a:extLst>
                <a:ext uri="{FF2B5EF4-FFF2-40B4-BE49-F238E27FC236}">
                  <a16:creationId xmlns:a16="http://schemas.microsoft.com/office/drawing/2014/main" id="{D10C5999-AE65-4BBB-917D-81476FAF758A}"/>
                </a:ext>
              </a:extLst>
            </p:cNvPr>
            <p:cNvSpPr/>
            <p:nvPr/>
          </p:nvSpPr>
          <p:spPr>
            <a:xfrm>
              <a:off x="7197217" y="1265833"/>
              <a:ext cx="1666000" cy="3908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800"/>
              </a:pPr>
              <a:r>
                <a:rPr lang="en-IN" sz="1067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Sentient Analysis</a:t>
              </a:r>
              <a:endParaRPr sz="667" dirty="0"/>
            </a:p>
          </p:txBody>
        </p:sp>
        <p:sp>
          <p:nvSpPr>
            <p:cNvPr id="38" name="Google Shape;1785;p365">
              <a:extLst>
                <a:ext uri="{FF2B5EF4-FFF2-40B4-BE49-F238E27FC236}">
                  <a16:creationId xmlns:a16="http://schemas.microsoft.com/office/drawing/2014/main" id="{A9DD46C2-1F10-4C6C-8201-135ABF95B1F2}"/>
                </a:ext>
              </a:extLst>
            </p:cNvPr>
            <p:cNvSpPr/>
            <p:nvPr/>
          </p:nvSpPr>
          <p:spPr>
            <a:xfrm>
              <a:off x="7194798" y="1629113"/>
              <a:ext cx="1670800" cy="182400"/>
            </a:xfrm>
            <a:prstGeom prst="rect">
              <a:avLst/>
            </a:prstGeom>
            <a:solidFill>
              <a:srgbClr val="202833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700"/>
              </a:pPr>
              <a:endParaRPr sz="667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C5FACF-5ED3-4308-A18E-662FBEA5DC95}"/>
              </a:ext>
            </a:extLst>
          </p:cNvPr>
          <p:cNvGrpSpPr/>
          <p:nvPr/>
        </p:nvGrpSpPr>
        <p:grpSpPr>
          <a:xfrm>
            <a:off x="6488950" y="4137127"/>
            <a:ext cx="1670800" cy="545680"/>
            <a:chOff x="7194798" y="1265833"/>
            <a:chExt cx="1670800" cy="545680"/>
          </a:xfrm>
        </p:grpSpPr>
        <p:sp>
          <p:nvSpPr>
            <p:cNvPr id="40" name="Google Shape;1782;p365">
              <a:extLst>
                <a:ext uri="{FF2B5EF4-FFF2-40B4-BE49-F238E27FC236}">
                  <a16:creationId xmlns:a16="http://schemas.microsoft.com/office/drawing/2014/main" id="{2870DBF9-D829-4DE0-AA1D-E5F36A8B1BC8}"/>
                </a:ext>
              </a:extLst>
            </p:cNvPr>
            <p:cNvSpPr/>
            <p:nvPr/>
          </p:nvSpPr>
          <p:spPr>
            <a:xfrm>
              <a:off x="7197217" y="1265833"/>
              <a:ext cx="1666000" cy="3908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800"/>
              </a:pPr>
              <a:r>
                <a:rPr lang="en-IN" sz="1067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Skill-based routing</a:t>
              </a:r>
              <a:endParaRPr sz="667" dirty="0"/>
            </a:p>
          </p:txBody>
        </p:sp>
        <p:sp>
          <p:nvSpPr>
            <p:cNvPr id="41" name="Google Shape;1785;p365">
              <a:extLst>
                <a:ext uri="{FF2B5EF4-FFF2-40B4-BE49-F238E27FC236}">
                  <a16:creationId xmlns:a16="http://schemas.microsoft.com/office/drawing/2014/main" id="{4F38BE5F-E9EB-4511-8163-2655F62CD18A}"/>
                </a:ext>
              </a:extLst>
            </p:cNvPr>
            <p:cNvSpPr/>
            <p:nvPr/>
          </p:nvSpPr>
          <p:spPr>
            <a:xfrm>
              <a:off x="7194798" y="1629113"/>
              <a:ext cx="1670800" cy="182400"/>
            </a:xfrm>
            <a:prstGeom prst="rect">
              <a:avLst/>
            </a:prstGeom>
            <a:solidFill>
              <a:srgbClr val="202833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700"/>
              </a:pPr>
              <a:endParaRPr sz="667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FBA124A-73A9-41DC-8FE9-135BFCA929D1}"/>
              </a:ext>
            </a:extLst>
          </p:cNvPr>
          <p:cNvGrpSpPr/>
          <p:nvPr/>
        </p:nvGrpSpPr>
        <p:grpSpPr>
          <a:xfrm>
            <a:off x="8486192" y="2338189"/>
            <a:ext cx="1670800" cy="545680"/>
            <a:chOff x="7194798" y="1265833"/>
            <a:chExt cx="1670800" cy="545680"/>
          </a:xfrm>
        </p:grpSpPr>
        <p:sp>
          <p:nvSpPr>
            <p:cNvPr id="43" name="Google Shape;1782;p365">
              <a:extLst>
                <a:ext uri="{FF2B5EF4-FFF2-40B4-BE49-F238E27FC236}">
                  <a16:creationId xmlns:a16="http://schemas.microsoft.com/office/drawing/2014/main" id="{B1345C90-D022-41B6-AEAD-38131C2C44C0}"/>
                </a:ext>
              </a:extLst>
            </p:cNvPr>
            <p:cNvSpPr/>
            <p:nvPr/>
          </p:nvSpPr>
          <p:spPr>
            <a:xfrm>
              <a:off x="7197217" y="1265833"/>
              <a:ext cx="1666000" cy="3908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800"/>
              </a:pPr>
              <a:r>
                <a:rPr lang="en-US" sz="1067" b="1" dirty="0">
                  <a:solidFill>
                    <a:srgbClr val="FFFFFF"/>
                  </a:solidFill>
                  <a:latin typeface="Arial"/>
                  <a:cs typeface="Arial"/>
                </a:rPr>
                <a:t>Enterprise Apps Integration</a:t>
              </a:r>
              <a:endParaRPr sz="1067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44" name="Google Shape;1785;p365">
              <a:extLst>
                <a:ext uri="{FF2B5EF4-FFF2-40B4-BE49-F238E27FC236}">
                  <a16:creationId xmlns:a16="http://schemas.microsoft.com/office/drawing/2014/main" id="{6C76CDAC-284A-4737-8469-648E8319035D}"/>
                </a:ext>
              </a:extLst>
            </p:cNvPr>
            <p:cNvSpPr/>
            <p:nvPr/>
          </p:nvSpPr>
          <p:spPr>
            <a:xfrm>
              <a:off x="7194798" y="1629113"/>
              <a:ext cx="1670800" cy="182400"/>
            </a:xfrm>
            <a:prstGeom prst="rect">
              <a:avLst/>
            </a:prstGeom>
            <a:solidFill>
              <a:srgbClr val="202833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700"/>
              </a:pPr>
              <a:endParaRPr sz="667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2587F8A-0F43-458A-8C8E-50B34AE1D1C1}"/>
              </a:ext>
            </a:extLst>
          </p:cNvPr>
          <p:cNvGrpSpPr/>
          <p:nvPr/>
        </p:nvGrpSpPr>
        <p:grpSpPr>
          <a:xfrm>
            <a:off x="8547933" y="3643246"/>
            <a:ext cx="1670800" cy="545680"/>
            <a:chOff x="7194798" y="1265833"/>
            <a:chExt cx="1670800" cy="545680"/>
          </a:xfrm>
        </p:grpSpPr>
        <p:sp>
          <p:nvSpPr>
            <p:cNvPr id="46" name="Google Shape;1782;p365">
              <a:extLst>
                <a:ext uri="{FF2B5EF4-FFF2-40B4-BE49-F238E27FC236}">
                  <a16:creationId xmlns:a16="http://schemas.microsoft.com/office/drawing/2014/main" id="{42AAA2E7-7785-46A1-A8D8-3B6734125199}"/>
                </a:ext>
              </a:extLst>
            </p:cNvPr>
            <p:cNvSpPr/>
            <p:nvPr/>
          </p:nvSpPr>
          <p:spPr>
            <a:xfrm>
              <a:off x="7197217" y="1265833"/>
              <a:ext cx="1666000" cy="390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800"/>
              </a:pPr>
              <a:r>
                <a:rPr lang="en-US" sz="1067" b="1" dirty="0">
                  <a:solidFill>
                    <a:srgbClr val="FFFFFF"/>
                  </a:solidFill>
                  <a:latin typeface="Arial"/>
                  <a:cs typeface="Arial"/>
                </a:rPr>
                <a:t>Role based Access</a:t>
              </a:r>
              <a:endParaRPr sz="1067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47" name="Google Shape;1785;p365">
              <a:extLst>
                <a:ext uri="{FF2B5EF4-FFF2-40B4-BE49-F238E27FC236}">
                  <a16:creationId xmlns:a16="http://schemas.microsoft.com/office/drawing/2014/main" id="{0B309190-7543-42C4-BC3D-FECA5A8E1E90}"/>
                </a:ext>
              </a:extLst>
            </p:cNvPr>
            <p:cNvSpPr/>
            <p:nvPr/>
          </p:nvSpPr>
          <p:spPr>
            <a:xfrm>
              <a:off x="7194798" y="1629113"/>
              <a:ext cx="1670800" cy="182400"/>
            </a:xfrm>
            <a:prstGeom prst="rect">
              <a:avLst/>
            </a:prstGeom>
            <a:solidFill>
              <a:srgbClr val="202833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700"/>
              </a:pPr>
              <a:endParaRPr sz="667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DE77154-50F1-4FE7-910F-B6EDE77792E2}"/>
              </a:ext>
            </a:extLst>
          </p:cNvPr>
          <p:cNvGrpSpPr/>
          <p:nvPr/>
        </p:nvGrpSpPr>
        <p:grpSpPr>
          <a:xfrm>
            <a:off x="10352670" y="3020563"/>
            <a:ext cx="1670800" cy="545680"/>
            <a:chOff x="7194798" y="1265833"/>
            <a:chExt cx="1670800" cy="545680"/>
          </a:xfrm>
        </p:grpSpPr>
        <p:sp>
          <p:nvSpPr>
            <p:cNvPr id="49" name="Google Shape;1782;p365">
              <a:extLst>
                <a:ext uri="{FF2B5EF4-FFF2-40B4-BE49-F238E27FC236}">
                  <a16:creationId xmlns:a16="http://schemas.microsoft.com/office/drawing/2014/main" id="{9F94C25B-B473-4D38-921B-1196FAB07CAF}"/>
                </a:ext>
              </a:extLst>
            </p:cNvPr>
            <p:cNvSpPr/>
            <p:nvPr/>
          </p:nvSpPr>
          <p:spPr>
            <a:xfrm>
              <a:off x="7197217" y="1265833"/>
              <a:ext cx="1666000" cy="390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800"/>
              </a:pPr>
              <a:r>
                <a:rPr lang="en-IN" sz="1067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360º Dashboard</a:t>
              </a:r>
              <a:endParaRPr sz="667" dirty="0"/>
            </a:p>
          </p:txBody>
        </p:sp>
        <p:sp>
          <p:nvSpPr>
            <p:cNvPr id="50" name="Google Shape;1785;p365">
              <a:extLst>
                <a:ext uri="{FF2B5EF4-FFF2-40B4-BE49-F238E27FC236}">
                  <a16:creationId xmlns:a16="http://schemas.microsoft.com/office/drawing/2014/main" id="{55469B17-7083-40AE-937E-7F22AD5899C5}"/>
                </a:ext>
              </a:extLst>
            </p:cNvPr>
            <p:cNvSpPr/>
            <p:nvPr/>
          </p:nvSpPr>
          <p:spPr>
            <a:xfrm>
              <a:off x="7194798" y="1629113"/>
              <a:ext cx="1670800" cy="182400"/>
            </a:xfrm>
            <a:prstGeom prst="rect">
              <a:avLst/>
            </a:prstGeom>
            <a:solidFill>
              <a:srgbClr val="202833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700"/>
              </a:pPr>
              <a:endParaRPr sz="667" dirty="0"/>
            </a:p>
          </p:txBody>
        </p:sp>
      </p:grpSp>
      <p:sp>
        <p:nvSpPr>
          <p:cNvPr id="51" name="Title 3">
            <a:extLst>
              <a:ext uri="{FF2B5EF4-FFF2-40B4-BE49-F238E27FC236}">
                <a16:creationId xmlns:a16="http://schemas.microsoft.com/office/drawing/2014/main" id="{16DA3215-7AA7-40DD-BD12-9DD0930807B9}"/>
              </a:ext>
            </a:extLst>
          </p:cNvPr>
          <p:cNvSpPr txBox="1">
            <a:spLocks/>
          </p:cNvSpPr>
          <p:nvPr/>
        </p:nvSpPr>
        <p:spPr>
          <a:xfrm>
            <a:off x="8172022" y="1113689"/>
            <a:ext cx="6032095" cy="55282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Trebuchet MS"/>
                <a:cs typeface="Trebuchet MS"/>
                <a:sym typeface="Trebuchet MS"/>
              </a:defRPr>
            </a:lvl1pPr>
            <a:lvl2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en-US" sz="2400" kern="0" dirty="0">
                <a:solidFill>
                  <a:schemeClr val="tx1"/>
                </a:solidFill>
              </a:rPr>
              <a:t>Key Features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BB321C-518A-470D-A75F-CBA00145231B}"/>
              </a:ext>
            </a:extLst>
          </p:cNvPr>
          <p:cNvGrpSpPr/>
          <p:nvPr/>
        </p:nvGrpSpPr>
        <p:grpSpPr>
          <a:xfrm>
            <a:off x="6486569" y="5317311"/>
            <a:ext cx="1670800" cy="545680"/>
            <a:chOff x="7194798" y="1265833"/>
            <a:chExt cx="1670800" cy="545680"/>
          </a:xfrm>
        </p:grpSpPr>
        <p:sp>
          <p:nvSpPr>
            <p:cNvPr id="53" name="Google Shape;1782;p365">
              <a:extLst>
                <a:ext uri="{FF2B5EF4-FFF2-40B4-BE49-F238E27FC236}">
                  <a16:creationId xmlns:a16="http://schemas.microsoft.com/office/drawing/2014/main" id="{02F0B4BA-83AE-48B9-BFB9-5DCB0BA207EE}"/>
                </a:ext>
              </a:extLst>
            </p:cNvPr>
            <p:cNvSpPr/>
            <p:nvPr/>
          </p:nvSpPr>
          <p:spPr>
            <a:xfrm>
              <a:off x="7197217" y="1265833"/>
              <a:ext cx="1666000" cy="3908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800"/>
              </a:pPr>
              <a:r>
                <a:rPr lang="en-IN" sz="1067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Multi-lingual</a:t>
              </a:r>
              <a:endParaRPr sz="667" dirty="0"/>
            </a:p>
          </p:txBody>
        </p:sp>
        <p:sp>
          <p:nvSpPr>
            <p:cNvPr id="54" name="Google Shape;1785;p365">
              <a:extLst>
                <a:ext uri="{FF2B5EF4-FFF2-40B4-BE49-F238E27FC236}">
                  <a16:creationId xmlns:a16="http://schemas.microsoft.com/office/drawing/2014/main" id="{FC345B70-C452-4987-BF5A-FC3FB1E9BC15}"/>
                </a:ext>
              </a:extLst>
            </p:cNvPr>
            <p:cNvSpPr/>
            <p:nvPr/>
          </p:nvSpPr>
          <p:spPr>
            <a:xfrm>
              <a:off x="7194798" y="1629113"/>
              <a:ext cx="1670800" cy="182400"/>
            </a:xfrm>
            <a:prstGeom prst="rect">
              <a:avLst/>
            </a:prstGeom>
            <a:solidFill>
              <a:srgbClr val="202833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700"/>
              </a:pPr>
              <a:endParaRPr sz="667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BA4972A-A98A-462B-BCC5-DB3A2530CE58}"/>
              </a:ext>
            </a:extLst>
          </p:cNvPr>
          <p:cNvGrpSpPr/>
          <p:nvPr/>
        </p:nvGrpSpPr>
        <p:grpSpPr>
          <a:xfrm>
            <a:off x="8547933" y="4883863"/>
            <a:ext cx="1670800" cy="545680"/>
            <a:chOff x="7194798" y="1265833"/>
            <a:chExt cx="1670800" cy="545680"/>
          </a:xfrm>
        </p:grpSpPr>
        <p:sp>
          <p:nvSpPr>
            <p:cNvPr id="56" name="Google Shape;1782;p365">
              <a:extLst>
                <a:ext uri="{FF2B5EF4-FFF2-40B4-BE49-F238E27FC236}">
                  <a16:creationId xmlns:a16="http://schemas.microsoft.com/office/drawing/2014/main" id="{9D8A0BD8-17C0-4BBC-9B8F-73220D4D06F5}"/>
                </a:ext>
              </a:extLst>
            </p:cNvPr>
            <p:cNvSpPr/>
            <p:nvPr/>
          </p:nvSpPr>
          <p:spPr>
            <a:xfrm>
              <a:off x="7197217" y="1265833"/>
              <a:ext cx="1666000" cy="390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800"/>
              </a:pPr>
              <a:r>
                <a:rPr lang="en-IN" sz="1067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Agent Effort Score</a:t>
              </a:r>
              <a:endParaRPr sz="667" dirty="0"/>
            </a:p>
          </p:txBody>
        </p:sp>
        <p:sp>
          <p:nvSpPr>
            <p:cNvPr id="57" name="Google Shape;1785;p365">
              <a:extLst>
                <a:ext uri="{FF2B5EF4-FFF2-40B4-BE49-F238E27FC236}">
                  <a16:creationId xmlns:a16="http://schemas.microsoft.com/office/drawing/2014/main" id="{EC796F4E-2497-4F63-A4F8-235C0A8EB99E}"/>
                </a:ext>
              </a:extLst>
            </p:cNvPr>
            <p:cNvSpPr/>
            <p:nvPr/>
          </p:nvSpPr>
          <p:spPr>
            <a:xfrm>
              <a:off x="7194798" y="1629113"/>
              <a:ext cx="1670800" cy="182400"/>
            </a:xfrm>
            <a:prstGeom prst="rect">
              <a:avLst/>
            </a:prstGeom>
            <a:solidFill>
              <a:srgbClr val="202833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700"/>
              </a:pPr>
              <a:endParaRPr sz="667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9450FB8-1970-4502-B635-2254A8D129A6}"/>
              </a:ext>
            </a:extLst>
          </p:cNvPr>
          <p:cNvGrpSpPr/>
          <p:nvPr/>
        </p:nvGrpSpPr>
        <p:grpSpPr>
          <a:xfrm>
            <a:off x="10352670" y="4318767"/>
            <a:ext cx="1670800" cy="545680"/>
            <a:chOff x="7194798" y="1265833"/>
            <a:chExt cx="1670800" cy="545680"/>
          </a:xfrm>
        </p:grpSpPr>
        <p:sp>
          <p:nvSpPr>
            <p:cNvPr id="59" name="Google Shape;1782;p365">
              <a:extLst>
                <a:ext uri="{FF2B5EF4-FFF2-40B4-BE49-F238E27FC236}">
                  <a16:creationId xmlns:a16="http://schemas.microsoft.com/office/drawing/2014/main" id="{8024A21A-4CF4-4829-AA96-F8090866EA37}"/>
                </a:ext>
              </a:extLst>
            </p:cNvPr>
            <p:cNvSpPr/>
            <p:nvPr/>
          </p:nvSpPr>
          <p:spPr>
            <a:xfrm>
              <a:off x="7197217" y="1265833"/>
              <a:ext cx="1666000" cy="390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800"/>
              </a:pPr>
              <a:r>
                <a:rPr lang="en-US" sz="1067" b="1" dirty="0">
                  <a:solidFill>
                    <a:srgbClr val="FFFFFF"/>
                  </a:solidFill>
                  <a:latin typeface="Arial"/>
                  <a:cs typeface="Arial"/>
                </a:rPr>
                <a:t>In-house </a:t>
              </a:r>
            </a:p>
            <a:p>
              <a:pPr algn="ctr">
                <a:buClr>
                  <a:srgbClr val="FFFFFF"/>
                </a:buClr>
                <a:buSzPts val="800"/>
              </a:pPr>
              <a:r>
                <a:rPr lang="en-US" sz="1067" b="1" dirty="0">
                  <a:solidFill>
                    <a:srgbClr val="FFFFFF"/>
                  </a:solidFill>
                  <a:latin typeface="Arial"/>
                  <a:cs typeface="Arial"/>
                </a:rPr>
                <a:t>Training module </a:t>
              </a:r>
              <a:endParaRPr sz="1067" b="1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60" name="Google Shape;1785;p365">
              <a:extLst>
                <a:ext uri="{FF2B5EF4-FFF2-40B4-BE49-F238E27FC236}">
                  <a16:creationId xmlns:a16="http://schemas.microsoft.com/office/drawing/2014/main" id="{E2B6F5EF-0B79-4ED5-A8F2-0DB23B611230}"/>
                </a:ext>
              </a:extLst>
            </p:cNvPr>
            <p:cNvSpPr/>
            <p:nvPr/>
          </p:nvSpPr>
          <p:spPr>
            <a:xfrm>
              <a:off x="7194798" y="1629113"/>
              <a:ext cx="1670800" cy="182400"/>
            </a:xfrm>
            <a:prstGeom prst="rect">
              <a:avLst/>
            </a:prstGeom>
            <a:solidFill>
              <a:srgbClr val="202833"/>
            </a:solidFill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700"/>
              </a:pPr>
              <a:endParaRPr sz="667" dirty="0"/>
            </a:p>
          </p:txBody>
        </p:sp>
      </p:grpSp>
    </p:spTree>
    <p:extLst>
      <p:ext uri="{BB962C8B-B14F-4D97-AF65-F5344CB8AC3E}">
        <p14:creationId xmlns:p14="http://schemas.microsoft.com/office/powerpoint/2010/main" val="198474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D71B87-77AA-4925-9655-5905A1EE2809}"/>
              </a:ext>
            </a:extLst>
          </p:cNvPr>
          <p:cNvCxnSpPr>
            <a:cxnSpLocks/>
          </p:cNvCxnSpPr>
          <p:nvPr/>
        </p:nvCxnSpPr>
        <p:spPr>
          <a:xfrm flipH="1">
            <a:off x="797540" y="2267949"/>
            <a:ext cx="1080000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52">
            <a:extLst>
              <a:ext uri="{FF2B5EF4-FFF2-40B4-BE49-F238E27FC236}">
                <a16:creationId xmlns:a16="http://schemas.microsoft.com/office/drawing/2014/main" id="{5358B798-CAF6-4413-8C3A-D94FC117C26C}"/>
              </a:ext>
            </a:extLst>
          </p:cNvPr>
          <p:cNvSpPr txBox="1">
            <a:spLocks/>
          </p:cNvSpPr>
          <p:nvPr/>
        </p:nvSpPr>
        <p:spPr>
          <a:xfrm>
            <a:off x="594544" y="368976"/>
            <a:ext cx="10408171" cy="1039387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8839" marR="0" lvl="0" indent="-158839" algn="l" defTabSz="91386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72B2"/>
              </a:buClr>
              <a:buSzPts val="3600"/>
              <a:buFontTx/>
              <a:buNone/>
              <a:tabLst/>
              <a:defRPr/>
            </a:pPr>
            <a:r>
              <a:rPr kumimoji="0" lang="en-US" sz="3638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charset="0"/>
                <a:cs typeface="+mj-cs"/>
                <a:sym typeface="Poppins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j-ea"/>
                <a:cs typeface="+mj-cs"/>
                <a:sym typeface="Poppins"/>
              </a:rPr>
              <a:t>Smarter Email BOT Assistance</a:t>
            </a:r>
          </a:p>
          <a:p>
            <a:pPr marL="158839" lvl="0" indent="-158839" defTabSz="913865">
              <a:spcBef>
                <a:spcPts val="0"/>
              </a:spcBef>
              <a:buClr>
                <a:srgbClr val="2372B2"/>
              </a:buClr>
              <a:buSzPts val="3600"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  <a:ea typeface="+mj-ea"/>
                <a:cs typeface="+mj-cs"/>
                <a:sym typeface="Poppins"/>
              </a:rPr>
              <a:t>	</a:t>
            </a:r>
            <a:r>
              <a:rPr lang="en-US" sz="2000" b="0" kern="0" dirty="0">
                <a:solidFill>
                  <a:schemeClr val="accent4"/>
                </a:solidFill>
                <a:sym typeface="Poppins"/>
              </a:rPr>
              <a:t>Attended Automation (Human in the loop)</a:t>
            </a:r>
            <a:endParaRPr lang="en-US" sz="2400" b="0" kern="0" dirty="0">
              <a:solidFill>
                <a:schemeClr val="accent4"/>
              </a:solidFill>
              <a:sym typeface="Poppin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C07F12-F89C-4DBC-B657-05F08A06B5BF}"/>
              </a:ext>
            </a:extLst>
          </p:cNvPr>
          <p:cNvSpPr/>
          <p:nvPr/>
        </p:nvSpPr>
        <p:spPr bwMode="auto">
          <a:xfrm>
            <a:off x="2081314" y="2106139"/>
            <a:ext cx="323997" cy="32399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-Medium"/>
              <a:ea typeface="+mn-ea"/>
              <a:cs typeface="+mn-cs"/>
            </a:endParaRPr>
          </a:p>
        </p:txBody>
      </p:sp>
      <p:pic>
        <p:nvPicPr>
          <p:cNvPr id="10" name="Picture 2" descr="Image result for customer icon">
            <a:extLst>
              <a:ext uri="{FF2B5EF4-FFF2-40B4-BE49-F238E27FC236}">
                <a16:creationId xmlns:a16="http://schemas.microsoft.com/office/drawing/2014/main" id="{95B82A42-8C08-400E-8B50-13558064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00" y="1925737"/>
            <a:ext cx="564126" cy="564126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DDF3B1-705E-4A8B-9062-31F9313764BC}"/>
              </a:ext>
            </a:extLst>
          </p:cNvPr>
          <p:cNvCxnSpPr/>
          <p:nvPr/>
        </p:nvCxnSpPr>
        <p:spPr>
          <a:xfrm>
            <a:off x="2066850" y="2430136"/>
            <a:ext cx="0" cy="231542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07AAED5-B775-454D-84EB-F1F7AAE7178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59274" y="2043715"/>
            <a:ext cx="389874" cy="427005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249DDF-41CD-4132-BF6E-B6A9D48962AE}"/>
              </a:ext>
            </a:extLst>
          </p:cNvPr>
          <p:cNvCxnSpPr/>
          <p:nvPr/>
        </p:nvCxnSpPr>
        <p:spPr>
          <a:xfrm>
            <a:off x="3374502" y="2482009"/>
            <a:ext cx="0" cy="231542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9AA6209-7EF4-4ED9-996D-6E474EEADDE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47016" y="2033789"/>
            <a:ext cx="416464" cy="368790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54D607-F723-4845-8181-82514549FE2A}"/>
              </a:ext>
            </a:extLst>
          </p:cNvPr>
          <p:cNvCxnSpPr/>
          <p:nvPr/>
        </p:nvCxnSpPr>
        <p:spPr>
          <a:xfrm>
            <a:off x="4892126" y="2495357"/>
            <a:ext cx="0" cy="231542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338AEE-ABD8-4D41-932A-5C43FF9FF0AC}"/>
              </a:ext>
            </a:extLst>
          </p:cNvPr>
          <p:cNvCxnSpPr/>
          <p:nvPr/>
        </p:nvCxnSpPr>
        <p:spPr>
          <a:xfrm>
            <a:off x="6655608" y="2488099"/>
            <a:ext cx="0" cy="231542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F151765-39E7-444F-90EB-0A601000AFB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056571" y="1956521"/>
            <a:ext cx="579607" cy="63869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C79597-F651-4CE4-8904-1130D9DFC4B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00576" y="1958567"/>
            <a:ext cx="560994" cy="531689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AE2283-04AB-4388-BDC6-A9027D1AC55C}"/>
              </a:ext>
            </a:extLst>
          </p:cNvPr>
          <p:cNvCxnSpPr/>
          <p:nvPr/>
        </p:nvCxnSpPr>
        <p:spPr>
          <a:xfrm>
            <a:off x="8672617" y="2466895"/>
            <a:ext cx="0" cy="144000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88AB14-E235-4EE1-B583-D7FAFE6F6734}"/>
              </a:ext>
            </a:extLst>
          </p:cNvPr>
          <p:cNvCxnSpPr/>
          <p:nvPr/>
        </p:nvCxnSpPr>
        <p:spPr>
          <a:xfrm>
            <a:off x="11185445" y="2372328"/>
            <a:ext cx="0" cy="144000"/>
          </a:xfrm>
          <a:prstGeom prst="straightConnector1">
            <a:avLst/>
          </a:prstGeom>
          <a:noFill/>
          <a:ln w="12700" cap="flat">
            <a:solidFill>
              <a:schemeClr val="bg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496646-24B1-4805-9E05-435FD41CDE67}"/>
              </a:ext>
            </a:extLst>
          </p:cNvPr>
          <p:cNvCxnSpPr/>
          <p:nvPr/>
        </p:nvCxnSpPr>
        <p:spPr>
          <a:xfrm>
            <a:off x="875783" y="2443704"/>
            <a:ext cx="0" cy="231542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7B401F-CBED-4570-BB0F-F8AF6D540CBE}"/>
              </a:ext>
            </a:extLst>
          </p:cNvPr>
          <p:cNvCxnSpPr>
            <a:cxnSpLocks/>
          </p:cNvCxnSpPr>
          <p:nvPr/>
        </p:nvCxnSpPr>
        <p:spPr>
          <a:xfrm flipH="1">
            <a:off x="2252440" y="2519110"/>
            <a:ext cx="1701" cy="50550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6D5D6C-D153-48EC-A955-B3A28B5477FF}"/>
              </a:ext>
            </a:extLst>
          </p:cNvPr>
          <p:cNvCxnSpPr/>
          <p:nvPr/>
        </p:nvCxnSpPr>
        <p:spPr>
          <a:xfrm>
            <a:off x="3627106" y="2482009"/>
            <a:ext cx="0" cy="231542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F6824D-89E4-403C-9948-C17BEB7F6C4E}"/>
              </a:ext>
            </a:extLst>
          </p:cNvPr>
          <p:cNvCxnSpPr>
            <a:cxnSpLocks/>
          </p:cNvCxnSpPr>
          <p:nvPr/>
        </p:nvCxnSpPr>
        <p:spPr>
          <a:xfrm>
            <a:off x="5855248" y="2443704"/>
            <a:ext cx="0" cy="46800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E68EB1-627A-41E6-B1FA-67C09DBAE375}"/>
              </a:ext>
            </a:extLst>
          </p:cNvPr>
          <p:cNvCxnSpPr/>
          <p:nvPr/>
        </p:nvCxnSpPr>
        <p:spPr>
          <a:xfrm>
            <a:off x="8346374" y="2793570"/>
            <a:ext cx="0" cy="61200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720D9E4-E4C1-48F0-8925-61E6E3DA598B}"/>
              </a:ext>
            </a:extLst>
          </p:cNvPr>
          <p:cNvCxnSpPr/>
          <p:nvPr/>
        </p:nvCxnSpPr>
        <p:spPr>
          <a:xfrm>
            <a:off x="10678718" y="2516328"/>
            <a:ext cx="0" cy="231542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5F545B-9FEB-4AFE-8EFB-91E524E8382D}"/>
              </a:ext>
            </a:extLst>
          </p:cNvPr>
          <p:cNvSpPr txBox="1"/>
          <p:nvPr/>
        </p:nvSpPr>
        <p:spPr>
          <a:xfrm>
            <a:off x="12273" y="2800215"/>
            <a:ext cx="16657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Incoming Customer Email via Web Form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Input Parameters 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Salary 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Passport No: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Emirates Id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Employer Name: 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29B47F-49CA-480B-8F25-590E5426C582}"/>
              </a:ext>
            </a:extLst>
          </p:cNvPr>
          <p:cNvSpPr txBox="1"/>
          <p:nvPr/>
        </p:nvSpPr>
        <p:spPr>
          <a:xfrm>
            <a:off x="1722405" y="3137042"/>
            <a:ext cx="112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Existing Email Exchange Server Integration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8A6881-D5C5-44D0-AAFE-4837DBFEF178}"/>
              </a:ext>
            </a:extLst>
          </p:cNvPr>
          <p:cNvSpPr txBox="1"/>
          <p:nvPr/>
        </p:nvSpPr>
        <p:spPr>
          <a:xfrm>
            <a:off x="3068698" y="2819501"/>
            <a:ext cx="1465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Apply for new product -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Credit card – </a:t>
            </a:r>
            <a:r>
              <a:rPr lang="en-US" sz="1000" b="1" dirty="0">
                <a:solidFill>
                  <a:srgbClr val="00B0F0"/>
                </a:solidFill>
                <a:latin typeface="Trebuchet MS" panose="020B0603020202020204" pitchFamily="34" charset="0"/>
              </a:rPr>
              <a:t>Client loyalty program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,)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8CA14B-5B58-404B-8733-D660C85BBA13}"/>
              </a:ext>
            </a:extLst>
          </p:cNvPr>
          <p:cNvSpPr txBox="1"/>
          <p:nvPr/>
        </p:nvSpPr>
        <p:spPr>
          <a:xfrm>
            <a:off x="4846751" y="2920446"/>
            <a:ext cx="2109886" cy="167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Hi, I am interested in applying for  Etihad guest credit card. What is the eligibility criteria and process? Am I eligible?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Regards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Mohammed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BC5744-9C90-4CF2-95A6-00BCB7DC0D04}"/>
              </a:ext>
            </a:extLst>
          </p:cNvPr>
          <p:cNvSpPr txBox="1"/>
          <p:nvPr/>
        </p:nvSpPr>
        <p:spPr>
          <a:xfrm>
            <a:off x="9594623" y="2726456"/>
            <a:ext cx="2392538" cy="214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Dear Mohammed, Thank you for your interest in ADCB.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 regret to inform you that you are not eligible for a credit card from us at the moment as your salary is below the minimum requirement.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Regards,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Customer Service Team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CEC13D-B6C4-4E84-9C4B-6DC5AF140CA5}"/>
              </a:ext>
            </a:extLst>
          </p:cNvPr>
          <p:cNvSpPr txBox="1"/>
          <p:nvPr/>
        </p:nvSpPr>
        <p:spPr>
          <a:xfrm>
            <a:off x="7781400" y="3469747"/>
            <a:ext cx="11299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Look up to Credit Score related DB</a:t>
            </a:r>
            <a:endParaRPr kumimoji="0" lang="en-IN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03BDDC16-8A36-4BD4-A1E8-5C24AF14EE32}"/>
              </a:ext>
            </a:extLst>
          </p:cNvPr>
          <p:cNvSpPr/>
          <p:nvPr/>
        </p:nvSpPr>
        <p:spPr>
          <a:xfrm rot="16200000">
            <a:off x="1773725" y="4839218"/>
            <a:ext cx="100109" cy="1362112"/>
          </a:xfrm>
          <a:prstGeom prst="leftBracke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C0456C7F-7DBA-4BF0-963D-B0DBCBD88A52}"/>
              </a:ext>
            </a:extLst>
          </p:cNvPr>
          <p:cNvSpPr/>
          <p:nvPr/>
        </p:nvSpPr>
        <p:spPr>
          <a:xfrm rot="16200000">
            <a:off x="3632783" y="4900546"/>
            <a:ext cx="100105" cy="1271074"/>
          </a:xfrm>
          <a:prstGeom prst="leftBracke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Left Bracket 43">
            <a:extLst>
              <a:ext uri="{FF2B5EF4-FFF2-40B4-BE49-F238E27FC236}">
                <a16:creationId xmlns:a16="http://schemas.microsoft.com/office/drawing/2014/main" id="{4B6E5B76-6BE6-4E06-A21E-1C7385DA2235}"/>
              </a:ext>
            </a:extLst>
          </p:cNvPr>
          <p:cNvSpPr/>
          <p:nvPr/>
        </p:nvSpPr>
        <p:spPr>
          <a:xfrm rot="16200000">
            <a:off x="5795763" y="4837656"/>
            <a:ext cx="100105" cy="1271074"/>
          </a:xfrm>
          <a:prstGeom prst="leftBracke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18D1B5A5-3963-4C77-BC35-74714523B3EE}"/>
              </a:ext>
            </a:extLst>
          </p:cNvPr>
          <p:cNvSpPr/>
          <p:nvPr/>
        </p:nvSpPr>
        <p:spPr>
          <a:xfrm rot="16200000">
            <a:off x="8447502" y="4549321"/>
            <a:ext cx="108000" cy="1836000"/>
          </a:xfrm>
          <a:prstGeom prst="leftBracke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Left Bracket 45">
            <a:extLst>
              <a:ext uri="{FF2B5EF4-FFF2-40B4-BE49-F238E27FC236}">
                <a16:creationId xmlns:a16="http://schemas.microsoft.com/office/drawing/2014/main" id="{243720D6-C1E4-48C9-BB2D-8E55ED87A6E0}"/>
              </a:ext>
            </a:extLst>
          </p:cNvPr>
          <p:cNvSpPr/>
          <p:nvPr/>
        </p:nvSpPr>
        <p:spPr>
          <a:xfrm rot="16200000">
            <a:off x="10682661" y="4325811"/>
            <a:ext cx="93733" cy="2322680"/>
          </a:xfrm>
          <a:prstGeom prst="leftBracket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9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27B5D2-6E05-4EAB-8532-5487C31F01AC}"/>
              </a:ext>
            </a:extLst>
          </p:cNvPr>
          <p:cNvSpPr txBox="1"/>
          <p:nvPr/>
        </p:nvSpPr>
        <p:spPr>
          <a:xfrm>
            <a:off x="802637" y="5711980"/>
            <a:ext cx="21607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As-Is Email Platform Integration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5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39352D-FCC4-4812-BCC9-BE3F7A519D94}"/>
              </a:ext>
            </a:extLst>
          </p:cNvPr>
          <p:cNvSpPr txBox="1"/>
          <p:nvPr/>
        </p:nvSpPr>
        <p:spPr>
          <a:xfrm>
            <a:off x="7335146" y="5652046"/>
            <a:ext cx="2674941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lookup ADCB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(CRM/ Banking Applications/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Credit Bureau)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AC7865-A5C7-4594-A210-747D7086EB20}"/>
              </a:ext>
            </a:extLst>
          </p:cNvPr>
          <p:cNvSpPr txBox="1"/>
          <p:nvPr/>
        </p:nvSpPr>
        <p:spPr>
          <a:xfrm>
            <a:off x="4813689" y="5688129"/>
            <a:ext cx="228767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Understand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Context of Email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5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FC9822-7FB9-403D-8C8B-FD4A7F31173F}"/>
              </a:ext>
            </a:extLst>
          </p:cNvPr>
          <p:cNvSpPr txBox="1"/>
          <p:nvPr/>
        </p:nvSpPr>
        <p:spPr>
          <a:xfrm>
            <a:off x="9699487" y="5792772"/>
            <a:ext cx="22876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Engine Preparing Response for Agent to Review &amp; “Send”</a:t>
            </a:r>
            <a:endParaRPr kumimoji="0" lang="en-IN" sz="105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DA6A48-C55D-4B58-835E-6A1F035C3102}"/>
              </a:ext>
            </a:extLst>
          </p:cNvPr>
          <p:cNvCxnSpPr/>
          <p:nvPr/>
        </p:nvCxnSpPr>
        <p:spPr>
          <a:xfrm>
            <a:off x="1810322" y="4368868"/>
            <a:ext cx="0" cy="936000"/>
          </a:xfrm>
          <a:prstGeom prst="straightConnector1">
            <a:avLst/>
          </a:prstGeom>
          <a:noFill/>
          <a:ln w="28575" cap="flat">
            <a:solidFill>
              <a:schemeClr val="tx2">
                <a:lumMod val="60000"/>
                <a:lumOff val="40000"/>
              </a:schemeClr>
            </a:solidFill>
            <a:prstDash val="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A626D7D-E887-435E-BFD5-999A95D2FFC0}"/>
              </a:ext>
            </a:extLst>
          </p:cNvPr>
          <p:cNvCxnSpPr/>
          <p:nvPr/>
        </p:nvCxnSpPr>
        <p:spPr>
          <a:xfrm>
            <a:off x="3670094" y="4313884"/>
            <a:ext cx="0" cy="936000"/>
          </a:xfrm>
          <a:prstGeom prst="straightConnector1">
            <a:avLst/>
          </a:prstGeom>
          <a:noFill/>
          <a:ln w="28575" cap="flat">
            <a:solidFill>
              <a:schemeClr val="tx2">
                <a:lumMod val="60000"/>
                <a:lumOff val="40000"/>
              </a:schemeClr>
            </a:solidFill>
            <a:prstDash val="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4139805-0E1F-42E4-9E9B-797B43988834}"/>
              </a:ext>
            </a:extLst>
          </p:cNvPr>
          <p:cNvCxnSpPr/>
          <p:nvPr/>
        </p:nvCxnSpPr>
        <p:spPr>
          <a:xfrm>
            <a:off x="5726846" y="4313884"/>
            <a:ext cx="0" cy="936000"/>
          </a:xfrm>
          <a:prstGeom prst="straightConnector1">
            <a:avLst/>
          </a:prstGeom>
          <a:noFill/>
          <a:ln w="28575" cap="flat">
            <a:solidFill>
              <a:schemeClr val="tx2">
                <a:lumMod val="60000"/>
                <a:lumOff val="40000"/>
              </a:schemeClr>
            </a:solidFill>
            <a:prstDash val="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37C22590-CC6B-4E81-A694-BC5754998858}"/>
              </a:ext>
            </a:extLst>
          </p:cNvPr>
          <p:cNvSpPr/>
          <p:nvPr/>
        </p:nvSpPr>
        <p:spPr>
          <a:xfrm>
            <a:off x="1737715" y="5336952"/>
            <a:ext cx="145214" cy="139923"/>
          </a:xfrm>
          <a:prstGeom prst="star5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9" name="Star: 5 Points 98">
            <a:extLst>
              <a:ext uri="{FF2B5EF4-FFF2-40B4-BE49-F238E27FC236}">
                <a16:creationId xmlns:a16="http://schemas.microsoft.com/office/drawing/2014/main" id="{8695D79F-5363-4A12-98F9-BDAEB9705CA8}"/>
              </a:ext>
            </a:extLst>
          </p:cNvPr>
          <p:cNvSpPr/>
          <p:nvPr/>
        </p:nvSpPr>
        <p:spPr>
          <a:xfrm>
            <a:off x="3610228" y="5297101"/>
            <a:ext cx="145214" cy="139923"/>
          </a:xfrm>
          <a:prstGeom prst="star5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0" name="Star: 5 Points 99">
            <a:extLst>
              <a:ext uri="{FF2B5EF4-FFF2-40B4-BE49-F238E27FC236}">
                <a16:creationId xmlns:a16="http://schemas.microsoft.com/office/drawing/2014/main" id="{B1CEF529-ADFC-4B3C-85B7-692CF539CCEF}"/>
              </a:ext>
            </a:extLst>
          </p:cNvPr>
          <p:cNvSpPr/>
          <p:nvPr/>
        </p:nvSpPr>
        <p:spPr>
          <a:xfrm>
            <a:off x="5670566" y="5283217"/>
            <a:ext cx="145214" cy="139923"/>
          </a:xfrm>
          <a:prstGeom prst="star5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8B70FDA-207A-4108-AB15-02D6E0541968}"/>
              </a:ext>
            </a:extLst>
          </p:cNvPr>
          <p:cNvGrpSpPr/>
          <p:nvPr/>
        </p:nvGrpSpPr>
        <p:grpSpPr>
          <a:xfrm>
            <a:off x="8356288" y="4269542"/>
            <a:ext cx="145214" cy="1120265"/>
            <a:chOff x="7302345" y="4066094"/>
            <a:chExt cx="145214" cy="1120265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2589B78-D94B-4879-AC58-BF5CC619C822}"/>
                </a:ext>
              </a:extLst>
            </p:cNvPr>
            <p:cNvCxnSpPr/>
            <p:nvPr/>
          </p:nvCxnSpPr>
          <p:spPr>
            <a:xfrm>
              <a:off x="7357734" y="4066094"/>
              <a:ext cx="0" cy="936000"/>
            </a:xfrm>
            <a:prstGeom prst="straightConnector1">
              <a:avLst/>
            </a:prstGeom>
            <a:noFill/>
            <a:ln w="28575" cap="flat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1" name="Star: 5 Points 100">
              <a:extLst>
                <a:ext uri="{FF2B5EF4-FFF2-40B4-BE49-F238E27FC236}">
                  <a16:creationId xmlns:a16="http://schemas.microsoft.com/office/drawing/2014/main" id="{9A8D023D-6C90-40DC-8BE4-199A7DBAD66D}"/>
                </a:ext>
              </a:extLst>
            </p:cNvPr>
            <p:cNvSpPr/>
            <p:nvPr/>
          </p:nvSpPr>
          <p:spPr>
            <a:xfrm>
              <a:off x="7302345" y="5046436"/>
              <a:ext cx="145214" cy="139923"/>
            </a:xfrm>
            <a:prstGeom prst="star5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C71C21-06CC-42F9-9F4A-4482FAF39090}"/>
              </a:ext>
            </a:extLst>
          </p:cNvPr>
          <p:cNvGrpSpPr/>
          <p:nvPr/>
        </p:nvGrpSpPr>
        <p:grpSpPr>
          <a:xfrm>
            <a:off x="10327969" y="4781845"/>
            <a:ext cx="145214" cy="641295"/>
            <a:chOff x="9388317" y="4530774"/>
            <a:chExt cx="145214" cy="641295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C075A1E-28D5-4590-A3A1-20BE9CB66DFB}"/>
                </a:ext>
              </a:extLst>
            </p:cNvPr>
            <p:cNvCxnSpPr/>
            <p:nvPr/>
          </p:nvCxnSpPr>
          <p:spPr>
            <a:xfrm>
              <a:off x="9445469" y="4530774"/>
              <a:ext cx="0" cy="504000"/>
            </a:xfrm>
            <a:prstGeom prst="straightConnector1">
              <a:avLst/>
            </a:prstGeom>
            <a:noFill/>
            <a:ln w="28575" cap="flat">
              <a:solidFill>
                <a:schemeClr val="tx2">
                  <a:lumMod val="60000"/>
                  <a:lumOff val="40000"/>
                </a:schemeClr>
              </a:solidFill>
              <a:prstDash val="dash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2" name="Star: 5 Points 101">
              <a:extLst>
                <a:ext uri="{FF2B5EF4-FFF2-40B4-BE49-F238E27FC236}">
                  <a16:creationId xmlns:a16="http://schemas.microsoft.com/office/drawing/2014/main" id="{5AAF2EBD-5F64-47FC-9A3E-178CBFECC57D}"/>
                </a:ext>
              </a:extLst>
            </p:cNvPr>
            <p:cNvSpPr/>
            <p:nvPr/>
          </p:nvSpPr>
          <p:spPr>
            <a:xfrm>
              <a:off x="9388317" y="5032146"/>
              <a:ext cx="145214" cy="139923"/>
            </a:xfrm>
            <a:prstGeom prst="star5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1695EF5-CFBE-4AA7-BCE0-159A0C14016F}"/>
              </a:ext>
            </a:extLst>
          </p:cNvPr>
          <p:cNvSpPr txBox="1"/>
          <p:nvPr/>
        </p:nvSpPr>
        <p:spPr>
          <a:xfrm>
            <a:off x="2504836" y="5707001"/>
            <a:ext cx="23805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Intent understanding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5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D580BF-6AC6-41C6-AB8A-8D0766C13D54}"/>
              </a:ext>
            </a:extLst>
          </p:cNvPr>
          <p:cNvSpPr/>
          <p:nvPr/>
        </p:nvSpPr>
        <p:spPr>
          <a:xfrm>
            <a:off x="680845" y="1459844"/>
            <a:ext cx="10504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Sample Use Case : </a:t>
            </a:r>
            <a:r>
              <a:rPr lang="en-US" b="1" dirty="0">
                <a:solidFill>
                  <a:schemeClr val="accent2"/>
                </a:solidFill>
              </a:rPr>
              <a:t>Apply for New Credit Card: Loyalty program of  renowned UAE Airways</a:t>
            </a:r>
          </a:p>
        </p:txBody>
      </p:sp>
      <p:pic>
        <p:nvPicPr>
          <p:cNvPr id="53" name="Picture 2" descr="Image result for customer icon">
            <a:extLst>
              <a:ext uri="{FF2B5EF4-FFF2-40B4-BE49-F238E27FC236}">
                <a16:creationId xmlns:a16="http://schemas.microsoft.com/office/drawing/2014/main" id="{2B2363C0-AAC6-4BDF-809C-B508F9261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477" y="1993804"/>
            <a:ext cx="564126" cy="564126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D72A7A-8EC5-48A0-A103-58526B8442B1}"/>
              </a:ext>
            </a:extLst>
          </p:cNvPr>
          <p:cNvCxnSpPr/>
          <p:nvPr/>
        </p:nvCxnSpPr>
        <p:spPr>
          <a:xfrm>
            <a:off x="11074835" y="2134275"/>
            <a:ext cx="0" cy="252000"/>
          </a:xfrm>
          <a:prstGeom prst="line">
            <a:avLst/>
          </a:prstGeom>
          <a:noFill/>
          <a:ln w="38100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F472DB-1DF6-47F6-9304-A8DD12F3CA4C}"/>
              </a:ext>
            </a:extLst>
          </p:cNvPr>
          <p:cNvSpPr txBox="1"/>
          <p:nvPr/>
        </p:nvSpPr>
        <p:spPr>
          <a:xfrm>
            <a:off x="11133272" y="2486099"/>
            <a:ext cx="910160" cy="2169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sz="900" b="1" kern="0" dirty="0">
                <a:solidFill>
                  <a:schemeClr val="tx2"/>
                </a:solidFill>
                <a:sym typeface="Trebuchet MS"/>
              </a:rPr>
              <a:t>Agent</a:t>
            </a:r>
            <a:endParaRPr lang="en-IN" sz="900" b="1" kern="0" dirty="0" err="1">
              <a:solidFill>
                <a:schemeClr val="tx2"/>
              </a:solidFill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291206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48708" y="0"/>
            <a:ext cx="6343291" cy="6535271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noAutofit/>
          </a:bodyPr>
          <a:lstStyle/>
          <a:p>
            <a:pPr algn="l">
              <a:lnSpc>
                <a:spcPct val="90000"/>
              </a:lnSpc>
            </a:pPr>
            <a:endParaRPr lang="en-US" sz="1400" kern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69012" y="2524277"/>
            <a:ext cx="6763109" cy="9620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Why Concentrix Email Bot </a:t>
            </a:r>
            <a:br>
              <a:rPr lang="en-US" sz="2800" dirty="0"/>
            </a:br>
            <a:r>
              <a:rPr lang="en-US" sz="2800" dirty="0"/>
              <a:t>	Value Proposition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8"/>
          </p:nvPr>
        </p:nvSpPr>
        <p:spPr>
          <a:xfrm>
            <a:off x="6078747" y="1317681"/>
            <a:ext cx="6526062" cy="433720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Domain experts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Time to market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Flexible Hosting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+mj-lt"/>
                <a:sym typeface="Calibri"/>
              </a:rPr>
              <a:t>All inclusive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+mj-lt"/>
                <a:sym typeface="Calibri"/>
              </a:rPr>
              <a:t>Proprietary NLP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+mj-lt"/>
                <a:sym typeface="Calibri"/>
              </a:rPr>
              <a:t>Homegrown Training Module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+mj-lt"/>
                <a:sym typeface="Calibri"/>
              </a:rPr>
              <a:t>Similarity Score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+mj-lt"/>
                <a:sym typeface="Calibri"/>
              </a:rPr>
              <a:t>Global support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  <a:latin typeface="+mj-lt"/>
                <a:sym typeface="Calibri"/>
              </a:rPr>
              <a:t>Outcomes focused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oncentrix | Different by Design™">
            <a:extLst>
              <a:ext uri="{FF2B5EF4-FFF2-40B4-BE49-F238E27FC236}">
                <a16:creationId xmlns:a16="http://schemas.microsoft.com/office/drawing/2014/main" id="{DA41C2BC-9905-4B73-9092-E603A643C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597487"/>
            <a:ext cx="44005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22336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EF504-6F67-4B99-9F78-426A15990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Case Studies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1269025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47717" y="932768"/>
            <a:ext cx="10515600" cy="424148"/>
          </a:xfrm>
        </p:spPr>
        <p:txBody>
          <a:bodyPr lIns="0" tIns="0" rIns="0" bIns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ea typeface="+mn-ea"/>
                <a:cs typeface="+mn-cs"/>
              </a:rPr>
              <a:t>Cognitive EmailBOT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7F1A9B-9248-4BED-8488-E0A957EE6A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889" y="185447"/>
            <a:ext cx="11815522" cy="384485"/>
          </a:xfrm>
        </p:spPr>
        <p:txBody>
          <a:bodyPr lIns="0" tIns="0" rIns="0" bIns="0"/>
          <a:lstStyle/>
          <a:p>
            <a:pPr>
              <a:spcBef>
                <a:spcPct val="0"/>
              </a:spcBef>
              <a:buNone/>
            </a:pPr>
            <a: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  <a:t>Case Study: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  <a:t>Indian Healthcare </a:t>
            </a:r>
            <a:endParaRPr lang="en-IN" sz="3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41" name="Arrow: Pentagon 40"/>
          <p:cNvSpPr/>
          <p:nvPr/>
        </p:nvSpPr>
        <p:spPr>
          <a:xfrm>
            <a:off x="460261" y="1603736"/>
            <a:ext cx="4068363" cy="491496"/>
          </a:xfrm>
          <a:prstGeom prst="homePlate">
            <a:avLst/>
          </a:prstGeom>
          <a:solidFill>
            <a:srgbClr val="D53D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spc="-7" dirty="0">
                <a:solidFill>
                  <a:srgbClr val="FFFFFF"/>
                </a:solidFill>
                <a:latin typeface="Arial"/>
                <a:ea typeface="Osaka" pitchFamily="-84" charset="-128"/>
                <a:cs typeface="Arial"/>
              </a:rPr>
              <a:t>          Business Challenges</a:t>
            </a:r>
          </a:p>
        </p:txBody>
      </p:sp>
      <p:sp>
        <p:nvSpPr>
          <p:cNvPr id="44" name="Arrow: Chevron 43"/>
          <p:cNvSpPr/>
          <p:nvPr/>
        </p:nvSpPr>
        <p:spPr>
          <a:xfrm>
            <a:off x="8099397" y="1614886"/>
            <a:ext cx="3765573" cy="479378"/>
          </a:xfrm>
          <a:prstGeom prst="chevron">
            <a:avLst/>
          </a:prstGeom>
          <a:solidFill>
            <a:srgbClr val="ABCD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spc="-7" dirty="0">
                <a:solidFill>
                  <a:srgbClr val="FFFFFF"/>
                </a:solidFill>
                <a:latin typeface="Arial"/>
                <a:ea typeface="Osaka" pitchFamily="-84" charset="-128"/>
                <a:cs typeface="Arial"/>
              </a:rPr>
              <a:t>Results</a:t>
            </a:r>
          </a:p>
        </p:txBody>
      </p:sp>
      <p:sp>
        <p:nvSpPr>
          <p:cNvPr id="45" name="Arrow: Chevron 44"/>
          <p:cNvSpPr/>
          <p:nvPr/>
        </p:nvSpPr>
        <p:spPr>
          <a:xfrm>
            <a:off x="4290978" y="1603737"/>
            <a:ext cx="4046639" cy="490524"/>
          </a:xfrm>
          <a:prstGeom prst="chevron">
            <a:avLst/>
          </a:prstGeom>
          <a:solidFill>
            <a:srgbClr val="0097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spc="-7" dirty="0">
                <a:solidFill>
                  <a:srgbClr val="FFFFFF"/>
                </a:solidFill>
                <a:latin typeface="Arial"/>
                <a:ea typeface="Osaka" pitchFamily="-84" charset="-128"/>
                <a:cs typeface="Arial"/>
              </a:rPr>
              <a:t>             Concentrix Solution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60259" y="2094261"/>
            <a:ext cx="3754126" cy="2911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spc="-7" dirty="0">
              <a:solidFill>
                <a:srgbClr val="000000"/>
              </a:solidFill>
              <a:latin typeface="Arial"/>
              <a:ea typeface="Osaka" pitchFamily="-84" charset="-128"/>
              <a:cs typeface="Arial"/>
            </a:endParaRPr>
          </a:p>
          <a:p>
            <a:pPr marL="171399" indent="-171399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1400" b="1" spc="-7" dirty="0">
                <a:solidFill>
                  <a:srgbClr val="000000"/>
                </a:solidFill>
                <a:ea typeface="Osaka" pitchFamily="-84" charset="-128"/>
                <a:cs typeface="Arial"/>
              </a:rPr>
              <a:t>High volume email </a:t>
            </a:r>
            <a:r>
              <a:rPr lang="en-US" sz="1400" spc="-7" dirty="0">
                <a:solidFill>
                  <a:srgbClr val="000000"/>
                </a:solidFill>
                <a:ea typeface="Osaka" pitchFamily="-84" charset="-128"/>
                <a:cs typeface="Arial"/>
              </a:rPr>
              <a:t>and concerns over increase in </a:t>
            </a:r>
            <a:r>
              <a:rPr lang="en-US" sz="1400" b="1" spc="-7" dirty="0">
                <a:solidFill>
                  <a:srgbClr val="000000"/>
                </a:solidFill>
                <a:ea typeface="Osaka" pitchFamily="-84" charset="-128"/>
                <a:cs typeface="Arial"/>
              </a:rPr>
              <a:t>AHT  with growing complexity.</a:t>
            </a:r>
            <a:endParaRPr lang="en-US" sz="1400" spc="-7" dirty="0">
              <a:solidFill>
                <a:srgbClr val="000000"/>
              </a:solidFill>
              <a:ea typeface="Osaka" pitchFamily="-84" charset="-128"/>
              <a:cs typeface="Arial"/>
            </a:endParaRPr>
          </a:p>
          <a:p>
            <a:pPr marL="171399" indent="-171399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1400" b="1" spc="-7" dirty="0">
                <a:solidFill>
                  <a:srgbClr val="000000"/>
                </a:solidFill>
                <a:ea typeface="Osaka" pitchFamily="-84" charset="-128"/>
                <a:cs typeface="Arial"/>
              </a:rPr>
              <a:t>Emphasis on reducing AHT </a:t>
            </a:r>
            <a:r>
              <a:rPr lang="en-US" sz="1400" spc="-7" dirty="0">
                <a:solidFill>
                  <a:srgbClr val="000000"/>
                </a:solidFill>
                <a:ea typeface="Osaka" pitchFamily="-84" charset="-128"/>
                <a:cs typeface="Arial"/>
              </a:rPr>
              <a:t>to meet client’s expectations </a:t>
            </a:r>
            <a:r>
              <a:rPr lang="en-US" sz="1400" b="1" spc="-7" dirty="0">
                <a:solidFill>
                  <a:srgbClr val="000000"/>
                </a:solidFill>
                <a:ea typeface="Osaka" pitchFamily="-84" charset="-128"/>
                <a:cs typeface="Arial"/>
              </a:rPr>
              <a:t>caused error rates to rise.</a:t>
            </a:r>
          </a:p>
          <a:p>
            <a:pPr marL="171399" indent="-171399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1400" spc="-7" dirty="0">
                <a:solidFill>
                  <a:srgbClr val="000000"/>
                </a:solidFill>
                <a:ea typeface="Osaka" pitchFamily="-84" charset="-128"/>
                <a:cs typeface="Arial"/>
              </a:rPr>
              <a:t>Client wanted to route more volumes by expanding the contact center, however, did </a:t>
            </a:r>
            <a:r>
              <a:rPr lang="en-US" sz="1400" b="1" spc="-7" dirty="0">
                <a:solidFill>
                  <a:srgbClr val="000000"/>
                </a:solidFill>
                <a:ea typeface="Osaka" pitchFamily="-84" charset="-128"/>
                <a:cs typeface="Arial"/>
              </a:rPr>
              <a:t>not want to incur higher costs</a:t>
            </a:r>
            <a:r>
              <a:rPr lang="en-US" sz="1400" spc="-7" dirty="0">
                <a:solidFill>
                  <a:srgbClr val="000000"/>
                </a:solidFill>
                <a:ea typeface="Osaka" pitchFamily="-84" charset="-128"/>
                <a:cs typeface="Arial"/>
              </a:rPr>
              <a:t> in order to do so.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287488" y="2093775"/>
            <a:ext cx="3725117" cy="29115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spc="-7" dirty="0">
              <a:solidFill>
                <a:schemeClr val="tx1"/>
              </a:solidFill>
              <a:latin typeface="Arial"/>
              <a:ea typeface="Osaka" pitchFamily="-84" charset="-128"/>
              <a:cs typeface="Arial"/>
            </a:endParaRPr>
          </a:p>
          <a:p>
            <a:pPr marL="171399" indent="-171399">
              <a:spcBef>
                <a:spcPts val="600"/>
              </a:spcBef>
              <a:spcAft>
                <a:spcPts val="600"/>
              </a:spcAft>
              <a:buClr>
                <a:srgbClr val="00979F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</a:rPr>
              <a:t>Concentrix CCE </a:t>
            </a:r>
            <a:r>
              <a:rPr lang="en-US" sz="1400" dirty="0" err="1">
                <a:solidFill>
                  <a:schemeClr val="tx1"/>
                </a:solidFill>
              </a:rPr>
              <a:t>Emailbot</a:t>
            </a:r>
            <a:r>
              <a:rPr lang="en-US" sz="1400" dirty="0">
                <a:solidFill>
                  <a:schemeClr val="tx1"/>
                </a:solidFill>
              </a:rPr>
              <a:t> was configured for 3 high volume customer email scenarios for a leading Health Insurance Provider in India. </a:t>
            </a:r>
          </a:p>
          <a:p>
            <a:pPr marL="171399" indent="-171399">
              <a:spcBef>
                <a:spcPts val="600"/>
              </a:spcBef>
              <a:spcAft>
                <a:spcPts val="600"/>
              </a:spcAft>
              <a:buClr>
                <a:srgbClr val="00979F"/>
              </a:buClr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 dirty="0" err="1">
                <a:solidFill>
                  <a:schemeClr val="tx1"/>
                </a:solidFill>
              </a:rPr>
              <a:t>Emailbot</a:t>
            </a:r>
            <a:r>
              <a:rPr lang="en-US" sz="1400" dirty="0">
                <a:solidFill>
                  <a:schemeClr val="tx1"/>
                </a:solidFill>
              </a:rPr>
              <a:t> used Machine Learning (ML) and Natural Language Understanding (NLU) to identify the customer query and integrated with business workflow and data to provide automated response to the customer emails</a:t>
            </a:r>
            <a:endParaRPr lang="en-IN" sz="1400" dirty="0">
              <a:solidFill>
                <a:schemeClr val="tx1"/>
              </a:solidFill>
            </a:endParaRPr>
          </a:p>
          <a:p>
            <a:pPr marL="171399" indent="-171399">
              <a:spcBef>
                <a:spcPts val="600"/>
              </a:spcBef>
              <a:spcAft>
                <a:spcPts val="600"/>
              </a:spcAft>
              <a:buClr>
                <a:srgbClr val="00979F"/>
              </a:buClr>
              <a:buFont typeface="Wingdings" panose="05000000000000000000" pitchFamily="2" charset="2"/>
              <a:buChar char="§"/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085703" y="2093775"/>
            <a:ext cx="3656640" cy="291155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spc="-7" dirty="0">
              <a:solidFill>
                <a:schemeClr val="tx1"/>
              </a:solidFill>
              <a:latin typeface="Arial"/>
              <a:ea typeface="Osaka" pitchFamily="-84" charset="-128"/>
              <a:cs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spc="-7" dirty="0">
                <a:solidFill>
                  <a:srgbClr val="000000"/>
                </a:solidFill>
                <a:ea typeface="Osaka" pitchFamily="-84" charset="-128"/>
                <a:cs typeface="Arial"/>
              </a:rPr>
              <a:t>Within first 2 weeks </a:t>
            </a:r>
            <a:r>
              <a:rPr lang="en-US" sz="1400" spc="-7" dirty="0">
                <a:solidFill>
                  <a:srgbClr val="000000"/>
                </a:solidFill>
                <a:ea typeface="Osaka" pitchFamily="-84" charset="-128"/>
                <a:cs typeface="Arial"/>
              </a:rPr>
              <a:t>of operation, the bot started handling about </a:t>
            </a:r>
            <a:r>
              <a:rPr lang="en-US" sz="1400" b="1" spc="-7" dirty="0">
                <a:solidFill>
                  <a:srgbClr val="000000"/>
                </a:solidFill>
                <a:ea typeface="Osaka" pitchFamily="-84" charset="-128"/>
                <a:cs typeface="Arial"/>
              </a:rPr>
              <a:t>20% of the total email volume </a:t>
            </a:r>
            <a:r>
              <a:rPr lang="en-US" sz="1400" spc="-7" dirty="0">
                <a:solidFill>
                  <a:srgbClr val="000000"/>
                </a:solidFill>
                <a:ea typeface="Osaka" pitchFamily="-84" charset="-128"/>
                <a:cs typeface="Arial"/>
              </a:rPr>
              <a:t>with an accuracy of 80%.</a:t>
            </a:r>
          </a:p>
          <a:p>
            <a:pPr marL="171399" indent="-171399">
              <a:spcBef>
                <a:spcPts val="600"/>
              </a:spcBef>
              <a:spcAft>
                <a:spcPts val="600"/>
              </a:spcAft>
              <a:buClr>
                <a:srgbClr val="ABCD29"/>
              </a:buClr>
              <a:buFont typeface="Wingdings" panose="05000000000000000000" pitchFamily="2" charset="2"/>
              <a:buChar char="§"/>
              <a:defRPr/>
            </a:pPr>
            <a:r>
              <a:rPr lang="en-US" sz="1400" b="1" spc="-7" dirty="0">
                <a:solidFill>
                  <a:srgbClr val="000000"/>
                </a:solidFill>
                <a:ea typeface="Osaka" pitchFamily="-84" charset="-128"/>
                <a:cs typeface="Arial"/>
              </a:rPr>
              <a:t>Reduction in Error rate </a:t>
            </a:r>
            <a:r>
              <a:rPr lang="en-US" sz="1400" spc="-7" dirty="0">
                <a:solidFill>
                  <a:srgbClr val="000000"/>
                </a:solidFill>
                <a:ea typeface="Osaka" pitchFamily="-84" charset="-128"/>
                <a:cs typeface="Arial"/>
              </a:rPr>
              <a:t>well below target and, in fact, virtually eliminated.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 dirty="0" err="1">
                <a:solidFill>
                  <a:schemeClr val="tx1"/>
                </a:solidFill>
              </a:rPr>
              <a:t>EmaiBOT</a:t>
            </a:r>
            <a:r>
              <a:rPr lang="en-US" sz="1400" dirty="0">
                <a:solidFill>
                  <a:schemeClr val="tx1"/>
                </a:solidFill>
              </a:rPr>
              <a:t> were </a:t>
            </a:r>
            <a:r>
              <a:rPr lang="en-US" sz="1400" b="1" dirty="0">
                <a:solidFill>
                  <a:schemeClr val="tx1"/>
                </a:solidFill>
              </a:rPr>
              <a:t>progressive  trained </a:t>
            </a:r>
            <a:r>
              <a:rPr lang="en-US" sz="1400" dirty="0">
                <a:solidFill>
                  <a:schemeClr val="tx1"/>
                </a:solidFill>
              </a:rPr>
              <a:t>for additional scenarios to </a:t>
            </a:r>
            <a:r>
              <a:rPr lang="en-US" sz="1400" b="1" dirty="0">
                <a:solidFill>
                  <a:schemeClr val="tx1"/>
                </a:solidFill>
              </a:rPr>
              <a:t>eliminate the 80-90% </a:t>
            </a:r>
            <a:r>
              <a:rPr lang="en-US" sz="1400" dirty="0">
                <a:solidFill>
                  <a:schemeClr val="tx1"/>
                </a:solidFill>
              </a:rPr>
              <a:t>email which follow a set pattern and has structured response required. 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03" y="1457452"/>
            <a:ext cx="689802" cy="79592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30" y="1457452"/>
            <a:ext cx="832484" cy="77240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 t="12533" r="12249" b="12830"/>
          <a:stretch/>
        </p:blipFill>
        <p:spPr>
          <a:xfrm>
            <a:off x="8522199" y="1468601"/>
            <a:ext cx="773823" cy="76883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455068A-C281-4CAB-960A-08033832F16F}"/>
              </a:ext>
            </a:extLst>
          </p:cNvPr>
          <p:cNvSpPr/>
          <p:nvPr/>
        </p:nvSpPr>
        <p:spPr>
          <a:xfrm>
            <a:off x="607701" y="5435516"/>
            <a:ext cx="11404710" cy="10677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spc="-7" dirty="0">
              <a:solidFill>
                <a:srgbClr val="454545"/>
              </a:solidFill>
              <a:ea typeface="Osaka" pitchFamily="-84" charset="-128"/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518AF9-7663-4103-8F4B-537505CC2C5C}"/>
              </a:ext>
            </a:extLst>
          </p:cNvPr>
          <p:cNvSpPr/>
          <p:nvPr/>
        </p:nvSpPr>
        <p:spPr>
          <a:xfrm>
            <a:off x="9369998" y="5623886"/>
            <a:ext cx="2476415" cy="573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pc="-7" dirty="0">
                <a:solidFill>
                  <a:schemeClr val="bg1"/>
                </a:solidFill>
                <a:ea typeface="Osaka" pitchFamily="-84" charset="-128"/>
                <a:cs typeface="Arial"/>
              </a:rPr>
              <a:t>Concentrix Cognitive Automation Implementation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AC4CEB-706F-4DF1-B68E-1E83278C25B0}"/>
              </a:ext>
            </a:extLst>
          </p:cNvPr>
          <p:cNvCxnSpPr>
            <a:cxnSpLocks/>
          </p:cNvCxnSpPr>
          <p:nvPr/>
        </p:nvCxnSpPr>
        <p:spPr>
          <a:xfrm>
            <a:off x="9203998" y="5444581"/>
            <a:ext cx="0" cy="1058658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A41E29D-B93F-4022-9155-EC223499693F}"/>
              </a:ext>
            </a:extLst>
          </p:cNvPr>
          <p:cNvSpPr/>
          <p:nvPr/>
        </p:nvSpPr>
        <p:spPr>
          <a:xfrm>
            <a:off x="607701" y="5553469"/>
            <a:ext cx="8430299" cy="8907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spc="-7" dirty="0">
              <a:solidFill>
                <a:schemeClr val="bg1"/>
              </a:solidFill>
              <a:ea typeface="Osaka" pitchFamily="-8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95275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9">
      <a:dk1>
        <a:srgbClr val="000000"/>
      </a:dk1>
      <a:lt1>
        <a:srgbClr val="FFFFFF"/>
      </a:lt1>
      <a:dk2>
        <a:srgbClr val="404040"/>
      </a:dk2>
      <a:lt2>
        <a:srgbClr val="F0F0F0"/>
      </a:lt2>
      <a:accent1>
        <a:srgbClr val="003366"/>
      </a:accent1>
      <a:accent2>
        <a:srgbClr val="009999"/>
      </a:accent2>
      <a:accent3>
        <a:srgbClr val="C6D932"/>
      </a:accent3>
      <a:accent4>
        <a:srgbClr val="FF6633"/>
      </a:accent4>
      <a:accent5>
        <a:srgbClr val="FFCC00"/>
      </a:accent5>
      <a:accent6>
        <a:srgbClr val="E56994"/>
      </a:accent6>
      <a:hlink>
        <a:srgbClr val="0054CC"/>
      </a:hlink>
      <a:folHlink>
        <a:srgbClr val="861879"/>
      </a:folHlink>
    </a:clrScheme>
    <a:fontScheme name="CNX 2019 templat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</a:spPr>
      <a:bodyPr wrap="square" rtlCol="0" anchor="ctr">
        <a:noAutofit/>
      </a:bodyPr>
      <a:lstStyle>
        <a:defPPr algn="l">
          <a:lnSpc>
            <a:spcPct val="90000"/>
          </a:lnSpc>
          <a:defRPr sz="1400" kern="0" dirty="0"/>
        </a:defPPr>
      </a:lstStyle>
    </a:spDef>
    <a:lnDef>
      <a:spPr>
        <a:noFill/>
        <a:ln w="12700" cap="flat">
          <a:solidFill>
            <a:schemeClr val="tx2"/>
          </a:solidFill>
          <a:prstDash val="solid"/>
          <a:round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 defTabSz="228600">
          <a:lnSpc>
            <a:spcPct val="90000"/>
          </a:lnSpc>
          <a:spcBef>
            <a:spcPts val="600"/>
          </a:spcBef>
          <a:buSzPct val="100000"/>
          <a:defRPr sz="1400" kern="0" dirty="0" err="1" smtClean="0">
            <a:solidFill>
              <a:schemeClr val="tx2"/>
            </a:solidFill>
            <a:sym typeface="Trebuchet M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-Template-FINAL-08.28.19" id="{72AD7508-1717-45BE-B444-16BFEF27E730}" vid="{4AC33ABB-639D-4308-9B7D-E2F84BB35D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836</Words>
  <Application>Microsoft Office PowerPoint</Application>
  <PresentationFormat>Widescreen</PresentationFormat>
  <Paragraphs>155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Helvetica</vt:lpstr>
      <vt:lpstr>Montserrat-Medium</vt:lpstr>
      <vt:lpstr>Times</vt:lpstr>
      <vt:lpstr>Trebuchet MS</vt:lpstr>
      <vt:lpstr>Wingdings</vt:lpstr>
      <vt:lpstr>1_Office Theme</vt:lpstr>
      <vt:lpstr>PowerPoint Presentation</vt:lpstr>
      <vt:lpstr>PowerPoint Presentation</vt:lpstr>
      <vt:lpstr>PowerPoint Presentation</vt:lpstr>
      <vt:lpstr>Concentrix Email Bot :    A differentiation &amp; key ingredient in Digital Transformation Projects</vt:lpstr>
      <vt:lpstr>PowerPoint Presentation</vt:lpstr>
      <vt:lpstr>PowerPoint Presentation</vt:lpstr>
      <vt:lpstr>Why Concentrix Email Bot   Value Proposition</vt:lpstr>
      <vt:lpstr>PowerPoint Presentation</vt:lpstr>
      <vt:lpstr>Cognitive EmailBOT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Baskar</dc:creator>
  <cp:lastModifiedBy>Baskar Narayanan</cp:lastModifiedBy>
  <cp:revision>10</cp:revision>
  <dcterms:created xsi:type="dcterms:W3CDTF">2021-02-21T07:13:46Z</dcterms:created>
  <dcterms:modified xsi:type="dcterms:W3CDTF">2021-03-10T09:28:17Z</dcterms:modified>
</cp:coreProperties>
</file>