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25B2-1595-4D78-85AB-E9D4048ED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4A4F0-FBB6-4896-8992-889962086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F54C6-3B85-4E05-A7A5-9FAC243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F09F-528A-487F-B25C-AFF99E1E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7B09-41B2-49DA-874B-558728EB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1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B239-449C-4603-B6E1-AF9CD7DF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273C3-2D0E-49C2-BF04-5F547A102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F97A-8E9B-4DBC-AC0F-AD1CF731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E28A-3B6C-4AFB-BB86-B7374D4AF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0C74-FAFA-4352-8BDD-92873AD8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1E48B-B76B-4AE8-BEF8-8A4347913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C3700-37D8-4F44-8A16-DDA90F0B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E9639-CBE6-46E2-80DA-D30894CB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F894E-E5CD-4553-9ECD-9049E193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A5A5-B967-424C-9D3C-89383A06C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9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2D97-DC5B-49C9-A230-2B662EBE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3937-A31E-4F77-BDCD-D3E56610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AC9-41FB-4555-9637-1465DF48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62C2-A1E7-447E-990D-78540949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63C82-1259-428E-96FB-AA865156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A149-595A-4CC1-B949-C40A62D3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15484-D002-47C8-B1C5-CD901924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D87E-FB91-4F43-9387-A0A136FB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2E92-9D64-4C00-A287-94427628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562A-5B71-4E78-94D1-639D408A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AD61-8C3B-4697-912E-36484394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5307-ECBA-44D1-8EDE-3F9255257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5B480-AA56-481A-89B5-372BE5124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96D8-2049-470B-ADAE-205F8B50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AEFC-D86D-4C5A-8232-D1D040D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419B0-67B5-46EF-8B6F-8EB2D141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7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74DA-32BB-423F-AAB4-82241C94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A0D2-E910-4888-8739-53D3B81A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B7A99-7456-4AA2-9800-4BC118A7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344D2-9CBC-4498-9F84-A1836E416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2FF5D-00D0-45BE-93AD-75D54BCDD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B90795-91AF-4DA7-AA47-4B0790FA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BEEF4-FB7C-41CB-A8A7-757EAF2D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87F89-28D5-443D-9EDC-B52CB86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8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76DC-C66E-47EF-A5EE-FE087D0C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D82759-C7DC-47ED-A570-F1681992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A68C6-2BD3-4A81-B5BC-56DD055F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90BD-4B31-4D47-9CBA-6059284F7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0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02527F-8072-4C19-BF27-0BDEB8EC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47E74-A4F1-476F-A04B-229D54D8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CE72D-B409-4F69-8D49-0B1038E7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6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47E9-5505-4C73-A0EC-7A19CDA1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0A65-61A8-4C22-B6CB-ADA37BE0B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3A79-E609-4918-B501-FB79D19A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05082-FCD4-4083-82FC-EB1237B04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A70DE-BFC7-4F06-B6A3-473A088E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CABE-7933-4BB0-9FAD-5E9794E4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07351-A05A-4D42-8C29-01786DBC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D9C16-60CF-4831-A290-C5EF8F6AD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F94ED-E4CE-4FEE-BED5-E1F8DDE01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ACD97-7C45-4A6C-B8B8-ED0D847B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BA2D-8F7F-40AC-BA24-FC6806E92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BA82-25A8-40A9-A719-1FF0E6B1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78A39-6925-4304-A7D9-AE47A938D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718BA-AEE3-4DF4-B65B-120355769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BE588-483A-4DC7-85E3-83F58260A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68B3-E2EE-4120-9D8F-B913A5096B62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B159-7DE7-4254-95BA-D0325565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5DB4-15D7-4E77-BC51-869BA21E7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A2397-6185-46F9-9CBB-CD9EC100A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3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104" y="237822"/>
            <a:ext cx="814861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70C0"/>
                </a:solidFill>
                <a:latin typeface="+mj-lt"/>
              </a:rPr>
              <a:t>Conversational BOT Use</a:t>
            </a:r>
            <a:r>
              <a:rPr sz="3600" spc="-145" dirty="0">
                <a:solidFill>
                  <a:srgbClr val="0070C0"/>
                </a:solidFill>
                <a:latin typeface="+mj-lt"/>
              </a:rPr>
              <a:t> </a:t>
            </a:r>
            <a:r>
              <a:rPr sz="3600" spc="-5" dirty="0">
                <a:solidFill>
                  <a:srgbClr val="0070C0"/>
                </a:solidFill>
                <a:latin typeface="+mj-lt"/>
              </a:rPr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18485" y="5027788"/>
            <a:ext cx="1878330" cy="1229183"/>
          </a:xfrm>
          <a:prstGeom prst="rect">
            <a:avLst/>
          </a:prstGeom>
        </p:spPr>
        <p:txBody>
          <a:bodyPr vert="horz" wrap="square" lIns="0" tIns="114935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90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spc="-15" dirty="0">
                <a:solidFill>
                  <a:srgbClr val="0070C0"/>
                </a:solidFill>
                <a:latin typeface="Arial"/>
                <a:cs typeface="Arial"/>
              </a:rPr>
              <a:t>Travel </a:t>
            </a:r>
            <a:r>
              <a:rPr sz="1400" b="1" dirty="0">
                <a:solidFill>
                  <a:srgbClr val="0070C0"/>
                </a:solidFill>
                <a:latin typeface="Arial"/>
                <a:cs typeface="Arial"/>
              </a:rPr>
              <a:t>&amp;</a:t>
            </a:r>
            <a:r>
              <a:rPr sz="14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Expense</a:t>
            </a:r>
            <a:endParaRPr sz="1400" dirty="0">
              <a:solidFill>
                <a:srgbClr val="0070C0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Travel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booking</a:t>
            </a:r>
          </a:p>
          <a:p>
            <a:pPr marL="334010" indent="-321945"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US" sz="1100" dirty="0">
                <a:latin typeface="Arial"/>
                <a:cs typeface="Arial"/>
              </a:rPr>
              <a:t>Travel Enquiry</a:t>
            </a:r>
            <a:endParaRPr sz="1100" spc="-20" dirty="0">
              <a:latin typeface="Arial"/>
              <a:cs typeface="Arial"/>
            </a:endParaRPr>
          </a:p>
          <a:p>
            <a:pPr marL="334010" indent="-321945"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US" sz="1100" dirty="0">
                <a:latin typeface="Arial"/>
                <a:cs typeface="Arial"/>
              </a:rPr>
              <a:t>Appointment and Verification </a:t>
            </a: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Travel </a:t>
            </a:r>
            <a:r>
              <a:rPr sz="1100" spc="-5" dirty="0">
                <a:latin typeface="Arial"/>
                <a:cs typeface="Arial"/>
              </a:rPr>
              <a:t>policy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compliance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1356207"/>
            <a:ext cx="2001520" cy="1697260"/>
          </a:xfrm>
          <a:prstGeom prst="rect">
            <a:avLst/>
          </a:prstGeom>
        </p:spPr>
        <p:txBody>
          <a:bodyPr vert="horz" wrap="square" lIns="0" tIns="111125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75"/>
              </a:spcBef>
              <a:buClr>
                <a:srgbClr val="41D6E9"/>
              </a:buClr>
              <a:buSzPct val="89285"/>
              <a:tabLst>
                <a:tab pos="299085" algn="l"/>
                <a:tab pos="299720" algn="l"/>
              </a:tabLst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4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Services</a:t>
            </a:r>
            <a:endParaRPr sz="14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1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Password/token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reset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Issue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reporting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Automate </a:t>
            </a:r>
            <a:r>
              <a:rPr sz="1200" spc="-5" dirty="0">
                <a:latin typeface="Arial"/>
                <a:cs typeface="Arial"/>
              </a:rPr>
              <a:t>service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requests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Asset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management</a:t>
            </a: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Hardware </a:t>
            </a:r>
            <a:r>
              <a:rPr sz="1200" dirty="0">
                <a:latin typeface="Arial"/>
                <a:cs typeface="Arial"/>
              </a:rPr>
              <a:t>procurement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Network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issues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4930" y="3744214"/>
            <a:ext cx="69850" cy="60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009DAB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00" spc="-5" dirty="0">
                <a:solidFill>
                  <a:srgbClr val="009DAB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solidFill>
                  <a:srgbClr val="009DAB"/>
                </a:solidFill>
                <a:latin typeface="Arial"/>
                <a:cs typeface="Arial"/>
              </a:rPr>
              <a:t>•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84930" y="3053507"/>
            <a:ext cx="2162175" cy="1349152"/>
          </a:xfrm>
          <a:prstGeom prst="rect">
            <a:avLst/>
          </a:prstGeom>
        </p:spPr>
        <p:txBody>
          <a:bodyPr vert="horz" wrap="square" lIns="0" tIns="111125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7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dirty="0">
                <a:solidFill>
                  <a:srgbClr val="FFFF00"/>
                </a:solidFill>
                <a:latin typeface="Arial"/>
                <a:cs typeface="Arial"/>
              </a:rPr>
              <a:t>Sales &amp;</a:t>
            </a:r>
            <a:r>
              <a:rPr sz="1400" b="1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00"/>
                </a:solidFill>
                <a:latin typeface="Arial"/>
                <a:cs typeface="Arial"/>
              </a:rPr>
              <a:t>Accounts</a:t>
            </a:r>
            <a:endParaRPr sz="1400" dirty="0">
              <a:solidFill>
                <a:srgbClr val="FFFF00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1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Lead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lang="en-US" sz="1200" spc="-85" dirty="0">
                <a:latin typeface="Arial"/>
                <a:cs typeface="Arial"/>
              </a:rPr>
              <a:t>Generation</a:t>
            </a:r>
            <a:endParaRPr lang="en-US" sz="1200" dirty="0">
              <a:latin typeface="Arial"/>
              <a:cs typeface="Arial"/>
            </a:endParaRPr>
          </a:p>
          <a:p>
            <a:pPr marL="334010">
              <a:lnSpc>
                <a:spcPct val="100000"/>
              </a:lnSpc>
              <a:buClr>
                <a:srgbClr val="009DAB"/>
              </a:buClr>
              <a:buSzPct val="90909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Pipeline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lang="en-US" sz="1200" spc="20" dirty="0">
                <a:latin typeface="Arial"/>
                <a:cs typeface="Arial"/>
              </a:rPr>
              <a:t>Enquiry</a:t>
            </a:r>
          </a:p>
          <a:p>
            <a:pPr marL="334010"/>
            <a:r>
              <a:rPr lang="en-US" sz="1200" spc="20" dirty="0">
                <a:latin typeface="Arial"/>
                <a:cs typeface="Arial"/>
              </a:rPr>
              <a:t>Field Service Enquiry</a:t>
            </a:r>
          </a:p>
          <a:p>
            <a:pPr marL="334010" marR="5080">
              <a:lnSpc>
                <a:spcPct val="110000"/>
              </a:lnSpc>
            </a:pPr>
            <a:r>
              <a:rPr sz="1200" spc="-5" dirty="0">
                <a:latin typeface="Arial"/>
                <a:cs typeface="Arial"/>
              </a:rPr>
              <a:t>Vendor payments</a:t>
            </a:r>
            <a:r>
              <a:rPr lang="en-US" sz="1200" spc="-5" dirty="0">
                <a:latin typeface="Arial"/>
                <a:cs typeface="Arial"/>
              </a:rPr>
              <a:t> </a:t>
            </a:r>
          </a:p>
          <a:p>
            <a:pPr marL="334010" marR="5080">
              <a:lnSpc>
                <a:spcPct val="110000"/>
              </a:lnSpc>
            </a:pPr>
            <a:r>
              <a:rPr sz="1200" spc="-5" dirty="0">
                <a:latin typeface="Arial"/>
                <a:cs typeface="Arial"/>
              </a:rPr>
              <a:t>Collections</a:t>
            </a:r>
            <a:endParaRPr sz="1200" dirty="0"/>
          </a:p>
        </p:txBody>
      </p:sp>
      <p:sp>
        <p:nvSpPr>
          <p:cNvPr id="7" name="object 7"/>
          <p:cNvSpPr txBox="1"/>
          <p:nvPr/>
        </p:nvSpPr>
        <p:spPr>
          <a:xfrm>
            <a:off x="524001" y="5106978"/>
            <a:ext cx="2282944" cy="1137491"/>
          </a:xfrm>
          <a:prstGeom prst="rect">
            <a:avLst/>
          </a:prstGeom>
        </p:spPr>
        <p:txBody>
          <a:bodyPr vert="horz" wrap="square" lIns="0" tIns="105410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30"/>
              </a:spcBef>
              <a:buSzPct val="89285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FFC000"/>
                </a:solidFill>
                <a:latin typeface="Arial"/>
                <a:cs typeface="Arial"/>
              </a:rPr>
              <a:t>Manufacturing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  <a:p>
            <a:pPr marL="334010" indent="-321945">
              <a:spcBef>
                <a:spcPts val="575"/>
              </a:spcBef>
              <a:buClr>
                <a:srgbClr val="009DAB"/>
              </a:buClr>
              <a:buSzPct val="90909"/>
              <a:buFont typeface="Arial"/>
              <a:buChar char="•"/>
              <a:tabLst>
                <a:tab pos="334010" algn="l"/>
                <a:tab pos="334645" algn="l"/>
              </a:tabLst>
            </a:pPr>
            <a:r>
              <a:rPr lang="en-US" sz="1200" dirty="0">
                <a:latin typeface="Arial"/>
                <a:cs typeface="Arial"/>
              </a:rPr>
              <a:t>Verification </a:t>
            </a:r>
            <a:endParaRPr sz="12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Supply chain</a:t>
            </a:r>
            <a:endParaRPr sz="12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Announcements and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alerts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Ordering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parts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1368" y="3092763"/>
            <a:ext cx="2103120" cy="1765868"/>
          </a:xfrm>
          <a:prstGeom prst="rect">
            <a:avLst/>
          </a:prstGeom>
        </p:spPr>
        <p:txBody>
          <a:bodyPr vert="horz" wrap="square" lIns="0" tIns="115570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910"/>
              </a:spcBef>
              <a:buClr>
                <a:srgbClr val="41D6E9"/>
              </a:buClr>
              <a:buSzPct val="89285"/>
              <a:tabLst>
                <a:tab pos="299085" algn="l"/>
                <a:tab pos="299720" algn="l"/>
              </a:tabLst>
            </a:pPr>
            <a:r>
              <a:rPr sz="1400" b="1" spc="-5" dirty="0">
                <a:solidFill>
                  <a:srgbClr val="7030A0"/>
                </a:solidFill>
                <a:latin typeface="Arial"/>
                <a:cs typeface="Arial"/>
              </a:rPr>
              <a:t>Supply</a:t>
            </a:r>
            <a:r>
              <a:rPr sz="1400" b="1" spc="-25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030A0"/>
                </a:solidFill>
                <a:latin typeface="Arial"/>
                <a:cs typeface="Arial"/>
              </a:rPr>
              <a:t>Chain</a:t>
            </a:r>
            <a:endParaRPr sz="1400" dirty="0">
              <a:solidFill>
                <a:srgbClr val="7030A0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Order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status</a:t>
            </a:r>
          </a:p>
          <a:p>
            <a:pPr marL="334010" indent="-321945">
              <a:lnSpc>
                <a:spcPct val="100000"/>
              </a:lnSpc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Inventory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Management</a:t>
            </a: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Logistics </a:t>
            </a:r>
            <a:r>
              <a:rPr sz="1200" dirty="0">
                <a:latin typeface="Arial"/>
                <a:cs typeface="Arial"/>
              </a:rPr>
              <a:t>&amp; </a:t>
            </a:r>
            <a:r>
              <a:rPr sz="1200" spc="-5" dirty="0">
                <a:latin typeface="Arial"/>
                <a:cs typeface="Arial"/>
              </a:rPr>
              <a:t>Supplier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Support</a:t>
            </a:r>
            <a:endParaRPr sz="12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Product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Selection</a:t>
            </a:r>
            <a:endParaRPr sz="12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Promotions</a:t>
            </a: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Returns to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sales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2442" y="1452973"/>
            <a:ext cx="2383585" cy="1383071"/>
          </a:xfrm>
          <a:prstGeom prst="rect">
            <a:avLst/>
          </a:prstGeom>
        </p:spPr>
        <p:txBody>
          <a:bodyPr vert="horz" wrap="square" lIns="0" tIns="114935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905"/>
              </a:spcBef>
              <a:buSzPct val="89285"/>
              <a:tabLst>
                <a:tab pos="185420" algn="l"/>
              </a:tabLst>
            </a:pP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Human</a:t>
            </a:r>
            <a:r>
              <a:rPr sz="1400" b="1" spc="-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2060"/>
                </a:solidFill>
                <a:latin typeface="Arial"/>
                <a:cs typeface="Arial"/>
              </a:rPr>
              <a:t>Resources</a:t>
            </a:r>
            <a:endParaRPr sz="1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065">
              <a:spcBef>
                <a:spcPts val="635"/>
              </a:spcBef>
              <a:buClr>
                <a:srgbClr val="009DAB"/>
              </a:buClr>
              <a:buSzPct val="90909"/>
              <a:tabLst>
                <a:tab pos="334010" algn="l"/>
                <a:tab pos="334645" algn="l"/>
              </a:tabLst>
            </a:pPr>
            <a:endParaRPr lang="en-US" sz="1200" spc="-5" dirty="0">
              <a:latin typeface="Arial"/>
              <a:cs typeface="Arial"/>
            </a:endParaRPr>
          </a:p>
          <a:p>
            <a:pPr marL="334010" indent="-321945"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US" sz="1200" spc="-5" dirty="0">
                <a:latin typeface="Arial"/>
                <a:cs typeface="Arial"/>
              </a:rPr>
              <a:t>Payroll Enquiry</a:t>
            </a:r>
            <a:endParaRPr sz="12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spc="-5" dirty="0">
                <a:latin typeface="Arial"/>
                <a:cs typeface="Arial"/>
              </a:rPr>
              <a:t>Employee </a:t>
            </a:r>
            <a:r>
              <a:rPr sz="1200" dirty="0">
                <a:latin typeface="Arial"/>
                <a:cs typeface="Arial"/>
              </a:rPr>
              <a:t>FAQs</a:t>
            </a: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Time and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attendance</a:t>
            </a:r>
          </a:p>
          <a:p>
            <a:pPr marL="334010" indent="-321945">
              <a:lnSpc>
                <a:spcPct val="100000"/>
              </a:lnSpc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200" dirty="0">
                <a:latin typeface="Arial"/>
                <a:cs typeface="Arial"/>
              </a:rPr>
              <a:t>Announcements and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alerts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8401" y="975468"/>
            <a:ext cx="3761738" cy="268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870575" algn="l"/>
              </a:tabLst>
            </a:pPr>
            <a:r>
              <a:rPr sz="1600" b="1" spc="-5" dirty="0">
                <a:latin typeface="Liberation Sans Narrow"/>
                <a:cs typeface="Liberation Sans Narrow"/>
              </a:rPr>
              <a:t>Use cases for</a:t>
            </a:r>
            <a:r>
              <a:rPr sz="1600" b="1" spc="5" dirty="0">
                <a:latin typeface="Liberation Sans Narrow"/>
                <a:cs typeface="Liberation Sans Narrow"/>
              </a:rPr>
              <a:t> </a:t>
            </a:r>
            <a:r>
              <a:rPr sz="1600" b="1" spc="-5" dirty="0">
                <a:latin typeface="Liberation Sans Narrow"/>
                <a:cs typeface="Liberation Sans Narrow"/>
              </a:rPr>
              <a:t>Employees</a:t>
            </a:r>
            <a:r>
              <a:rPr sz="1600" b="1" spc="-25" dirty="0">
                <a:latin typeface="Liberation Sans Narrow"/>
                <a:cs typeface="Liberation Sans Narrow"/>
              </a:rPr>
              <a:t> </a:t>
            </a:r>
            <a:r>
              <a:rPr sz="1600" b="1" spc="-5" dirty="0">
                <a:latin typeface="Liberation Sans Narrow"/>
                <a:cs typeface="Liberation Sans Narrow"/>
              </a:rPr>
              <a:t>(B2E)</a:t>
            </a:r>
            <a:r>
              <a:rPr lang="en-SG" sz="1600" b="1" spc="-5" dirty="0">
                <a:latin typeface="Liberation Sans Narrow"/>
                <a:cs typeface="Liberation Sans Narrow"/>
              </a:rPr>
              <a:t>&amp;</a:t>
            </a:r>
            <a:r>
              <a:rPr sz="1600" b="1" spc="-5" dirty="0">
                <a:latin typeface="Liberation Sans Narrow"/>
                <a:cs typeface="Liberation Sans Narrow"/>
              </a:rPr>
              <a:t>(B2C)</a:t>
            </a:r>
            <a:endParaRPr sz="1600" dirty="0">
              <a:latin typeface="Liberation Sans Narrow"/>
              <a:cs typeface="Liberation Sans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11999" y="4242207"/>
            <a:ext cx="1959610" cy="1075936"/>
          </a:xfrm>
          <a:prstGeom prst="rect">
            <a:avLst/>
          </a:prstGeom>
        </p:spPr>
        <p:txBody>
          <a:bodyPr vert="horz" wrap="square" lIns="0" tIns="105410" rIns="0" bIns="0" rtlCol="0" anchor="t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30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dirty="0">
                <a:solidFill>
                  <a:srgbClr val="00B050"/>
                </a:solidFill>
                <a:latin typeface="Arial"/>
                <a:cs typeface="Arial"/>
              </a:rPr>
              <a:t>Retail</a:t>
            </a:r>
            <a:endParaRPr sz="1400" dirty="0">
              <a:solidFill>
                <a:srgbClr val="00B050"/>
              </a:solidFill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spcBef>
                <a:spcPts val="57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Product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search</a:t>
            </a:r>
          </a:p>
          <a:p>
            <a:pPr marL="334645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Delivery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changes/updates</a:t>
            </a:r>
          </a:p>
          <a:p>
            <a:pPr marL="334645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Inventory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Enquiry</a:t>
            </a:r>
            <a:endParaRPr sz="1100" dirty="0"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In-store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help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15373" y="1356207"/>
            <a:ext cx="1612265" cy="158953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7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spc="-5" dirty="0">
                <a:latin typeface="Arial"/>
                <a:cs typeface="Arial"/>
              </a:rPr>
              <a:t>Insurance</a:t>
            </a:r>
            <a:endParaRPr sz="14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1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Enrollment</a:t>
            </a:r>
            <a:endParaRPr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Claim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submission</a:t>
            </a:r>
            <a:endParaRPr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Policy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information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Service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questions</a:t>
            </a: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IN" sz="1100" spc="-5" dirty="0">
                <a:latin typeface="Arial"/>
                <a:cs typeface="Arial"/>
              </a:rPr>
              <a:t>Policy Verification</a:t>
            </a: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Payment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processing</a:t>
            </a:r>
            <a:endParaRPr lang="en-IN"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IN" sz="1100" dirty="0">
                <a:latin typeface="Arial"/>
                <a:cs typeface="Arial"/>
              </a:rPr>
              <a:t>Collections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0758" y="1300320"/>
            <a:ext cx="1630045" cy="1589538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7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spc="-5" dirty="0">
                <a:solidFill>
                  <a:srgbClr val="92D050"/>
                </a:solidFill>
                <a:latin typeface="Arial"/>
                <a:cs typeface="Arial"/>
              </a:rPr>
              <a:t>Banking</a:t>
            </a:r>
            <a:endParaRPr sz="1400" dirty="0">
              <a:solidFill>
                <a:srgbClr val="92D050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1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Money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transfer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10" dirty="0">
                <a:latin typeface="Arial"/>
                <a:cs typeface="Arial"/>
              </a:rPr>
              <a:t>Bill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pay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Product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promotions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Security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notifications</a:t>
            </a:r>
            <a:endParaRPr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Loan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applications</a:t>
            </a:r>
            <a:endParaRPr lang="en-IN" sz="1100" spc="-5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IN" sz="1100" spc="-5" dirty="0">
                <a:latin typeface="Arial"/>
                <a:cs typeface="Arial"/>
              </a:rPr>
              <a:t>Collections </a:t>
            </a:r>
          </a:p>
          <a:p>
            <a:pPr marL="334010" indent="-321945">
              <a:lnSpc>
                <a:spcPct val="100000"/>
              </a:lnSpc>
              <a:spcBef>
                <a:spcPts val="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lang="en-IN" sz="1100" spc="-5" dirty="0">
                <a:latin typeface="Arial"/>
                <a:cs typeface="Arial"/>
              </a:rPr>
              <a:t>Welcome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0293" y="2837847"/>
            <a:ext cx="1838325" cy="12541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7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spc="-5" dirty="0">
                <a:solidFill>
                  <a:schemeClr val="accent4"/>
                </a:solidFill>
                <a:latin typeface="Arial"/>
                <a:cs typeface="Arial"/>
              </a:rPr>
              <a:t>Healthcare</a:t>
            </a:r>
            <a:endParaRPr sz="1400" dirty="0">
              <a:solidFill>
                <a:schemeClr val="accent4"/>
              </a:solidFill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1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Provider</a:t>
            </a:r>
            <a:r>
              <a:rPr sz="1100" dirty="0">
                <a:latin typeface="Arial"/>
                <a:cs typeface="Arial"/>
              </a:rPr>
              <a:t> hours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Patient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registration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Appointment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scheduling</a:t>
            </a:r>
            <a:endParaRPr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Post op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instructions</a:t>
            </a:r>
          </a:p>
          <a:p>
            <a:pPr marL="334010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Payment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processing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10293" y="4206148"/>
            <a:ext cx="1530985" cy="132778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90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spc="-15" dirty="0">
                <a:solidFill>
                  <a:srgbClr val="009295"/>
                </a:solidFill>
                <a:latin typeface="Arial"/>
                <a:cs typeface="Arial"/>
              </a:rPr>
              <a:t>Travel</a:t>
            </a:r>
            <a:endParaRPr sz="14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6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Travel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questions</a:t>
            </a:r>
          </a:p>
          <a:p>
            <a:pPr marL="334010" indent="-321945">
              <a:lnSpc>
                <a:spcPct val="100000"/>
              </a:lnSpc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Search &amp;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Book</a:t>
            </a:r>
            <a:endParaRPr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Rewards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programs</a:t>
            </a:r>
          </a:p>
          <a:p>
            <a:pPr marL="334010" indent="-321945">
              <a:lnSpc>
                <a:spcPct val="100000"/>
              </a:lnSpc>
              <a:spcBef>
                <a:spcPts val="130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Booking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5" dirty="0">
                <a:latin typeface="Arial"/>
                <a:cs typeface="Arial"/>
              </a:rPr>
              <a:t>mgt</a:t>
            </a:r>
            <a:endParaRPr sz="1100" dirty="0">
              <a:latin typeface="Arial"/>
              <a:cs typeface="Arial"/>
            </a:endParaRPr>
          </a:p>
          <a:p>
            <a:pPr marL="334010" indent="-321945">
              <a:lnSpc>
                <a:spcPct val="100000"/>
              </a:lnSpc>
              <a:spcBef>
                <a:spcPts val="13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Promotions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40754" y="2837847"/>
            <a:ext cx="1710055" cy="12541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875"/>
              </a:spcBef>
              <a:buClr>
                <a:srgbClr val="41D6E9"/>
              </a:buClr>
              <a:buSzPct val="89285"/>
              <a:tabLst>
                <a:tab pos="185420" algn="l"/>
              </a:tabLst>
            </a:pP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Customer</a:t>
            </a:r>
            <a:r>
              <a:rPr sz="14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Service</a:t>
            </a:r>
            <a:endParaRPr sz="1400" dirty="0">
              <a:solidFill>
                <a:srgbClr val="00B0F0"/>
              </a:solidFill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spcBef>
                <a:spcPts val="615"/>
              </a:spcBef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Account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resolution</a:t>
            </a:r>
            <a:endParaRPr sz="1100" dirty="0"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Status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updates</a:t>
            </a:r>
          </a:p>
          <a:p>
            <a:pPr marL="334645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Subscription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services</a:t>
            </a:r>
            <a:endParaRPr sz="1100" dirty="0">
              <a:latin typeface="Arial"/>
              <a:cs typeface="Arial"/>
            </a:endParaRPr>
          </a:p>
          <a:p>
            <a:pPr marL="334645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dirty="0">
                <a:latin typeface="Arial"/>
                <a:cs typeface="Arial"/>
              </a:rPr>
              <a:t>Account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upgrades</a:t>
            </a:r>
          </a:p>
          <a:p>
            <a:pPr marL="334645" indent="-321945">
              <a:lnSpc>
                <a:spcPct val="100000"/>
              </a:lnSpc>
              <a:buClr>
                <a:srgbClr val="009DAB"/>
              </a:buClr>
              <a:buSzPct val="90909"/>
              <a:buChar char="•"/>
              <a:tabLst>
                <a:tab pos="334010" algn="l"/>
                <a:tab pos="334645" algn="l"/>
              </a:tabLst>
            </a:pPr>
            <a:r>
              <a:rPr sz="1100" spc="-5" dirty="0">
                <a:latin typeface="Arial"/>
                <a:cs typeface="Arial"/>
              </a:rPr>
              <a:t>Service </a:t>
            </a:r>
            <a:r>
              <a:rPr sz="1100" dirty="0">
                <a:latin typeface="Arial"/>
                <a:cs typeface="Arial"/>
              </a:rPr>
              <a:t>alerts</a:t>
            </a:r>
          </a:p>
        </p:txBody>
      </p:sp>
      <p:sp>
        <p:nvSpPr>
          <p:cNvPr id="17" name="object 17"/>
          <p:cNvSpPr/>
          <p:nvPr/>
        </p:nvSpPr>
        <p:spPr>
          <a:xfrm>
            <a:off x="6100571" y="1472183"/>
            <a:ext cx="0" cy="4471670"/>
          </a:xfrm>
          <a:custGeom>
            <a:avLst/>
            <a:gdLst/>
            <a:ahLst/>
            <a:cxnLst/>
            <a:rect l="l" t="t" r="r" b="b"/>
            <a:pathLst>
              <a:path h="4471670">
                <a:moveTo>
                  <a:pt x="0" y="0"/>
                </a:moveTo>
                <a:lnTo>
                  <a:pt x="0" y="4471149"/>
                </a:lnTo>
              </a:path>
            </a:pathLst>
          </a:custGeom>
          <a:ln w="6096">
            <a:solidFill>
              <a:srgbClr val="00B9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5600" y="1472183"/>
            <a:ext cx="0" cy="4471670"/>
          </a:xfrm>
          <a:custGeom>
            <a:avLst/>
            <a:gdLst/>
            <a:ahLst/>
            <a:cxnLst/>
            <a:rect l="l" t="t" r="r" b="b"/>
            <a:pathLst>
              <a:path h="4471670">
                <a:moveTo>
                  <a:pt x="0" y="0"/>
                </a:moveTo>
                <a:lnTo>
                  <a:pt x="0" y="4471149"/>
                </a:lnTo>
              </a:path>
            </a:pathLst>
          </a:custGeom>
          <a:ln w="6096">
            <a:solidFill>
              <a:srgbClr val="D9D9D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35568" y="1472183"/>
            <a:ext cx="0" cy="4471670"/>
          </a:xfrm>
          <a:custGeom>
            <a:avLst/>
            <a:gdLst/>
            <a:ahLst/>
            <a:cxnLst/>
            <a:rect l="l" t="t" r="r" b="b"/>
            <a:pathLst>
              <a:path h="4471670">
                <a:moveTo>
                  <a:pt x="0" y="0"/>
                </a:moveTo>
                <a:lnTo>
                  <a:pt x="0" y="4471149"/>
                </a:lnTo>
              </a:path>
            </a:pathLst>
          </a:custGeom>
          <a:ln w="6096">
            <a:solidFill>
              <a:srgbClr val="D9D9D9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F222F-095C-4C9D-BF1B-0DA1C5E9466B}"/>
              </a:ext>
            </a:extLst>
          </p:cNvPr>
          <p:cNvSpPr txBox="1"/>
          <p:nvPr/>
        </p:nvSpPr>
        <p:spPr>
          <a:xfrm>
            <a:off x="7423336" y="975468"/>
            <a:ext cx="3573913" cy="376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defTabSz="228600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SG" sz="1400" b="1" spc="-5" dirty="0">
                <a:latin typeface="Liberation Sans Narrow"/>
                <a:cs typeface="Liberation Sans Narrow"/>
              </a:rPr>
              <a:t>Use cases for Customers</a:t>
            </a:r>
            <a:endParaRPr lang="en-SG" sz="1400" kern="0" dirty="0">
              <a:solidFill>
                <a:schemeClr val="tx2"/>
              </a:solidFill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81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Liberation Sans Narrow</vt:lpstr>
      <vt:lpstr>Office Theme</vt:lpstr>
      <vt:lpstr>Conversational BOT 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Conversational BOT Use Cases</dc:title>
  <dc:creator>Vijay V</dc:creator>
  <cp:lastModifiedBy>Vijay V</cp:lastModifiedBy>
  <cp:revision>1</cp:revision>
  <dcterms:created xsi:type="dcterms:W3CDTF">2021-05-20T14:09:42Z</dcterms:created>
  <dcterms:modified xsi:type="dcterms:W3CDTF">2021-05-20T14:09:58Z</dcterms:modified>
</cp:coreProperties>
</file>