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3E0BB3-A282-49E0-9FC4-572C53AF4054}">
  <a:tblStyle styleId="{143E0BB3-A282-49E0-9FC4-572C53AF405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Style>
        <a:tcBdr/>
        <a:fill>
          <a:solidFill>
            <a:srgbClr val="E7F3F4"/>
          </a:solidFill>
        </a:fill>
      </a:tcStyle>
    </a:band1H>
    <a:band1V>
      <a:tcStyle>
        <a:tcBdr/>
        <a:fill>
          <a:solidFill>
            <a:srgbClr val="E7F3F4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A99EE2B9-28BE-413F-9685-9B5C10422770}" styleName="Table_1"/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92" d="100"/>
          <a:sy n="9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4828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79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56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62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32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150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8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overall accuracy wasn’t good (and thus not used as final model), it shows a nonuniform distribution which coincides with the training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poor outcomes (Died, euthanasia) account for about 6 percent, while the neutral one (transfer) accounts for about 35%.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47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accuracy is fairly good, but the shortcoming is that it can only predict attributes based on those that have already occurred (cannot extrapolate) . The predicted distribution also is nonuniform.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Death and euthanasia are also negligible, however, transfer accounts for more than half of the outcomes.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179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32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221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87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06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28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12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84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20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2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028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72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833018" y="-1623217"/>
            <a:ext cx="4525963" cy="109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285037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0316" y="36512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71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71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740642" y="879667"/>
            <a:ext cx="9144000" cy="10172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Shelter Animal Outcomes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904862" y="2931409"/>
            <a:ext cx="10822488" cy="29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513 Knowledge Discovery in Database Final Project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Kasha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Dehnad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Wenyi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Chen 	 Haotian Huang   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Hanzhuo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	 Vijay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Sarathy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523999" y="1892371"/>
            <a:ext cx="9144000" cy="694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 Topic of Social Good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6692" y="5152885"/>
            <a:ext cx="13715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200" y="5148305"/>
            <a:ext cx="13715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l="4394" r="28901"/>
          <a:stretch/>
        </p:blipFill>
        <p:spPr>
          <a:xfrm>
            <a:off x="3200071" y="5152885"/>
            <a:ext cx="13715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3726" y="5148305"/>
            <a:ext cx="1188720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411642" y="1417637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Arial"/>
              </a:rPr>
              <a:t>Data Partition: Training</a:t>
            </a:r>
            <a:r>
              <a:rPr lang="en-US" sz="2800" dirty="0"/>
              <a:t> - 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Arial"/>
              </a:rPr>
              <a:t>Testing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Arial"/>
              </a:rPr>
              <a:t>Data </a:t>
            </a:r>
            <a:r>
              <a:rPr lang="en-US" sz="2800" dirty="0"/>
              <a:t>Cleaning</a:t>
            </a:r>
            <a:r>
              <a:rPr lang="en-US" sz="2800" b="0" i="0" u="none" strike="noStrike" cap="none" dirty="0">
                <a:solidFill>
                  <a:schemeClr val="dk1"/>
                </a:solidFill>
                <a:sym typeface="Arial"/>
              </a:rPr>
              <a:t>: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as.numeric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()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Simple Imputation to deal with NA: Replace by 0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Normalization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Reduce Variable Levels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graphicFrame>
        <p:nvGraphicFramePr>
          <p:cNvPr id="155" name="Shape 155"/>
          <p:cNvGraphicFramePr/>
          <p:nvPr>
            <p:extLst>
              <p:ext uri="{D42A27DB-BD31-4B8C-83A1-F6EECF244321}">
                <p14:modId xmlns:p14="http://schemas.microsoft.com/office/powerpoint/2010/main" val="2000831334"/>
              </p:ext>
            </p:extLst>
          </p:nvPr>
        </p:nvGraphicFramePr>
        <p:xfrm>
          <a:off x="1411642" y="4323452"/>
          <a:ext cx="9368675" cy="7417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9600"/>
                <a:gridCol w="1299600"/>
                <a:gridCol w="1299600"/>
                <a:gridCol w="1299600"/>
                <a:gridCol w="1299600"/>
                <a:gridCol w="1571075"/>
                <a:gridCol w="1299600"/>
              </a:tblGrid>
              <a:tr h="370850"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 smtClean="0"/>
                        <a:t>Age</a:t>
                      </a:r>
                      <a:r>
                        <a:rPr lang="zh-CN" alt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smtClean="0"/>
                        <a:t>upon</a:t>
                      </a:r>
                      <a:r>
                        <a:rPr lang="zh-CN" alt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smtClean="0"/>
                        <a:t>Outcome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 years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 day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 week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……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2 years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 years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……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Shape 156"/>
          <p:cNvGraphicFramePr/>
          <p:nvPr>
            <p:extLst>
              <p:ext uri="{D42A27DB-BD31-4B8C-83A1-F6EECF244321}">
                <p14:modId xmlns:p14="http://schemas.microsoft.com/office/powerpoint/2010/main" val="1607192670"/>
              </p:ext>
            </p:extLst>
          </p:nvPr>
        </p:nvGraphicFramePr>
        <p:xfrm>
          <a:off x="1791000" y="5785203"/>
          <a:ext cx="8069125" cy="7417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65950"/>
                <a:gridCol w="1965950"/>
                <a:gridCol w="1965950"/>
                <a:gridCol w="2171275"/>
              </a:tblGrid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 smtClean="0"/>
                        <a:t>Age</a:t>
                      </a:r>
                      <a:r>
                        <a:rPr lang="zh-CN" alt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smtClean="0"/>
                        <a:t>upon</a:t>
                      </a:r>
                      <a:r>
                        <a:rPr lang="zh-CN" alt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smtClean="0"/>
                        <a:t>Outcome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Less than 1 year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2 years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 years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……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5707510" y="5188705"/>
            <a:ext cx="395415" cy="4819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88A3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 Processing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251899" y="1371942"/>
            <a:ext cx="7285500" cy="128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Data Cleaning: </a:t>
            </a:r>
          </a:p>
          <a:p>
            <a:pPr lvl="1" rtl="0">
              <a:spcBef>
                <a:spcPts val="0"/>
              </a:spcBef>
            </a:pPr>
            <a:r>
              <a:rPr lang="en-US" dirty="0"/>
              <a:t>Reduce Variable Levels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75" y="3460000"/>
            <a:ext cx="3880074" cy="274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975" y="2847025"/>
            <a:ext cx="33528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150" y="4806800"/>
            <a:ext cx="31813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 rot="-5400000">
            <a:off x="5326710" y="4713242"/>
            <a:ext cx="395400" cy="48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88A3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388926" y="1432041"/>
            <a:ext cx="51375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Processing: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Variable Levels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433" y="2809102"/>
            <a:ext cx="4785996" cy="358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152950" y="2809100"/>
            <a:ext cx="5945400" cy="358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2400"/>
              <a:t>Method 1: Focus more on Range from 600 to 650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/>
              <a:t>Method 2: Convert all breed type to “Mix”, “Pure” and NA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388926" y="1448810"/>
            <a:ext cx="71421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Processing: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Variable Levels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805" y="2905902"/>
            <a:ext cx="4785900" cy="35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246600" y="4061800"/>
            <a:ext cx="5945400" cy="1474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800"/>
              <a:t>Reduce same color combinations in different orders</a:t>
            </a:r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800" dirty="0"/>
              <a:t>Focus more on Top colors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72" y="5447462"/>
            <a:ext cx="1719197" cy="115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1200" y="2242250"/>
            <a:ext cx="7055700" cy="44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71200" y="1569838"/>
            <a:ext cx="742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dk2"/>
                </a:solidFill>
              </a:rPr>
              <a:t>Using </a:t>
            </a:r>
            <a:r>
              <a:rPr lang="en-US" sz="2400" dirty="0">
                <a:solidFill>
                  <a:schemeClr val="dk2"/>
                </a:solidFill>
              </a:rPr>
              <a:t>Random Forest to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dk2"/>
                </a:solidFill>
              </a:rPr>
              <a:t>evaluate</a:t>
            </a:r>
            <a:r>
              <a:rPr lang="zh-CN" altLang="en-US" sz="2400" dirty="0" smtClean="0">
                <a:solidFill>
                  <a:schemeClr val="dk2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</a:rPr>
              <a:t>feature </a:t>
            </a:r>
            <a:r>
              <a:rPr lang="en-US" sz="2400" dirty="0">
                <a:solidFill>
                  <a:schemeClr val="dk1"/>
                </a:solidFill>
              </a:rPr>
              <a:t>importance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09600" y="155687"/>
            <a:ext cx="109728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Data Mining – Decision Tree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701275" y="1528400"/>
            <a:ext cx="6004800" cy="302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r>
              <a:rPr lang="en-US" sz="2400" b="1"/>
              <a:t>Hyperparameters:</a:t>
            </a: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r>
              <a:rPr lang="en-US" sz="2400"/>
              <a:t>'Criterion': 'gini', </a:t>
            </a:r>
          </a:p>
          <a:p>
            <a:pPr marL="0" lvl="0" indent="-6985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'Max_depth': 8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/>
          </a:p>
          <a:p>
            <a:pPr marL="0" lvl="0" indent="0">
              <a:lnSpc>
                <a:spcPct val="121429"/>
              </a:lnSpc>
              <a:spcBef>
                <a:spcPts val="0"/>
              </a:spcBef>
              <a:buNone/>
            </a:pPr>
            <a:r>
              <a:rPr lang="en-US" sz="2400"/>
              <a:t>Train accuracy: 63%</a:t>
            </a:r>
            <a:br>
              <a:rPr lang="en-US" sz="2400"/>
            </a:br>
            <a:r>
              <a:rPr lang="en-US" sz="2400"/>
              <a:t>Test accuracy: 62%</a:t>
            </a:r>
          </a:p>
          <a:p>
            <a:pPr marL="0" lvl="0" indent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0-died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1-euthanasia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2-adoption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3-transfer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4-return_to_owner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025" y="167057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72100" y="285587"/>
            <a:ext cx="109728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Data Mining – Random Forest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554250" y="1330125"/>
            <a:ext cx="63429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rgbClr val="000000"/>
                </a:solidFill>
              </a:rPr>
              <a:t>Hyperparameters:</a:t>
            </a: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r>
              <a:rPr lang="en-US" sz="2400"/>
              <a:t>Criterion: 'gini',</a:t>
            </a: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r>
              <a:rPr lang="en-US" sz="2400"/>
              <a:t>'Max_depth': 9, </a:t>
            </a: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r>
              <a:rPr lang="en-US" sz="2400"/>
              <a:t>'n_estimators': 48</a:t>
            </a: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r>
              <a:rPr lang="en-US" sz="2400"/>
              <a:t>Train accuracy: 63%</a:t>
            </a:r>
            <a:br>
              <a:rPr lang="en-US" sz="2400"/>
            </a:br>
            <a:r>
              <a:rPr lang="en-US" sz="2400"/>
              <a:t>Test accuracy: 62%</a:t>
            </a: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lnSpc>
                <a:spcPct val="121429"/>
              </a:lnSpc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200" y="165847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Mining – Naïve Bayes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5199" y="1591124"/>
            <a:ext cx="7221600" cy="2041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Shape 215"/>
          <p:cNvGraphicFramePr/>
          <p:nvPr>
            <p:extLst>
              <p:ext uri="{D42A27DB-BD31-4B8C-83A1-F6EECF244321}">
                <p14:modId xmlns:p14="http://schemas.microsoft.com/office/powerpoint/2010/main" val="1478280054"/>
              </p:ext>
            </p:extLst>
          </p:nvPr>
        </p:nvGraphicFramePr>
        <p:xfrm>
          <a:off x="371049" y="4322218"/>
          <a:ext cx="11449925" cy="82139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44125"/>
                <a:gridCol w="1844125"/>
                <a:gridCol w="1844125"/>
                <a:gridCol w="1844125"/>
                <a:gridCol w="2229300"/>
                <a:gridCol w="1844125"/>
              </a:tblGrid>
              <a:tr h="4251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Adoption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Died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Transfer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Return to Owner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Euthanasia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Prob.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40.</a:t>
                      </a:r>
                      <a:r>
                        <a:rPr lang="en-US" sz="2000"/>
                        <a:t>37</a:t>
                      </a:r>
                      <a:r>
                        <a:rPr lang="en-US" sz="2000" u="none" strike="noStrike" cap="none"/>
                        <a:t>%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0.7</a:t>
                      </a:r>
                      <a:r>
                        <a:rPr lang="en-US" sz="2000"/>
                        <a:t>4</a:t>
                      </a:r>
                      <a:r>
                        <a:rPr lang="en-US" sz="2000" u="none" strike="noStrike" cap="none"/>
                        <a:t>%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r>
                        <a:rPr lang="en-US" sz="2000"/>
                        <a:t>5</a:t>
                      </a:r>
                      <a:r>
                        <a:rPr lang="en-US" sz="2000" u="none" strike="noStrike" cap="none"/>
                        <a:t>.</a:t>
                      </a:r>
                      <a:r>
                        <a:rPr lang="en-US" sz="2000"/>
                        <a:t>31</a:t>
                      </a:r>
                      <a:r>
                        <a:rPr lang="en-US" sz="2000" u="none" strike="noStrike" cap="none"/>
                        <a:t>%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r>
                        <a:rPr lang="en-US" sz="2000"/>
                        <a:t>7</a:t>
                      </a:r>
                      <a:r>
                        <a:rPr lang="en-US" sz="2000" u="none" strike="noStrike" cap="none"/>
                        <a:t>.</a:t>
                      </a:r>
                      <a:r>
                        <a:rPr lang="en-US" sz="2000"/>
                        <a:t>92</a:t>
                      </a:r>
                      <a:r>
                        <a:rPr lang="en-US" sz="2000" u="none" strike="noStrike" cap="none"/>
                        <a:t>%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dirty="0"/>
                        <a:t>5.</a:t>
                      </a:r>
                      <a:r>
                        <a:rPr lang="en-US" sz="2000" dirty="0"/>
                        <a:t>67</a:t>
                      </a:r>
                      <a:r>
                        <a:rPr lang="en-US" sz="2000" u="none" strike="noStrike" cap="none" dirty="0"/>
                        <a:t>%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6" name="Shape 216"/>
          <p:cNvSpPr txBox="1"/>
          <p:nvPr/>
        </p:nvSpPr>
        <p:spPr>
          <a:xfrm>
            <a:off x="1242599" y="5400973"/>
            <a:ext cx="8464200" cy="548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Non-uniform distribution which coincides with training data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17425" y="83553"/>
            <a:ext cx="10972800" cy="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Mining – K-nearest neighbors</a:t>
            </a:r>
          </a:p>
        </p:txBody>
      </p:sp>
      <p:graphicFrame>
        <p:nvGraphicFramePr>
          <p:cNvPr id="223" name="Shape 223"/>
          <p:cNvGraphicFramePr/>
          <p:nvPr>
            <p:extLst>
              <p:ext uri="{D42A27DB-BD31-4B8C-83A1-F6EECF244321}">
                <p14:modId xmlns:p14="http://schemas.microsoft.com/office/powerpoint/2010/main" val="853676823"/>
              </p:ext>
            </p:extLst>
          </p:nvPr>
        </p:nvGraphicFramePr>
        <p:xfrm>
          <a:off x="268125" y="5900411"/>
          <a:ext cx="6035700" cy="7417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8925"/>
                <a:gridCol w="1508925"/>
                <a:gridCol w="1508925"/>
                <a:gridCol w="1508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K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Accuracy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65.77%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66.14%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66.10%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4" name="Shape 224"/>
          <p:cNvSpPr txBox="1"/>
          <p:nvPr/>
        </p:nvSpPr>
        <p:spPr>
          <a:xfrm>
            <a:off x="5831825" y="918400"/>
            <a:ext cx="5579700" cy="16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Distribution is more skewed towards “transfer”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Accuracy does not change significantly with increasing K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graphicFrame>
        <p:nvGraphicFramePr>
          <p:cNvPr id="225" name="Shape 225"/>
          <p:cNvGraphicFramePr/>
          <p:nvPr>
            <p:extLst>
              <p:ext uri="{D42A27DB-BD31-4B8C-83A1-F6EECF244321}">
                <p14:modId xmlns:p14="http://schemas.microsoft.com/office/powerpoint/2010/main" val="1727926967"/>
              </p:ext>
            </p:extLst>
          </p:nvPr>
        </p:nvGraphicFramePr>
        <p:xfrm>
          <a:off x="6859428" y="4813401"/>
          <a:ext cx="2987525" cy="1828710"/>
        </p:xfrm>
        <a:graphic>
          <a:graphicData uri="http://schemas.openxmlformats.org/drawingml/2006/table">
            <a:tbl>
              <a:tblPr>
                <a:noFill/>
                <a:tableStyleId>{A99EE2B9-28BE-413F-9685-9B5C10422770}</a:tableStyleId>
              </a:tblPr>
              <a:tblGrid>
                <a:gridCol w="861275"/>
                <a:gridCol w="212625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Green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Correct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Orange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Incorrect but within favorable outcomes</a:t>
                      </a:r>
                    </a:p>
                  </a:txBody>
                  <a:tcPr marL="91425" marR="91425" marT="91425" marB="91425"/>
                </a:tc>
              </a:tr>
              <a:tr h="571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Discrepancy between favorable and unfavorable outcome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26" name="Shape 226"/>
          <p:cNvGraphicFramePr/>
          <p:nvPr>
            <p:extLst>
              <p:ext uri="{D42A27DB-BD31-4B8C-83A1-F6EECF244321}">
                <p14:modId xmlns:p14="http://schemas.microsoft.com/office/powerpoint/2010/main" val="605954190"/>
              </p:ext>
            </p:extLst>
          </p:nvPr>
        </p:nvGraphicFramePr>
        <p:xfrm>
          <a:off x="1356864" y="4477484"/>
          <a:ext cx="3406961" cy="1284642"/>
        </p:xfrm>
        <a:graphic>
          <a:graphicData uri="http://schemas.openxmlformats.org/drawingml/2006/table">
            <a:tbl>
              <a:tblPr>
                <a:noFill/>
                <a:tableStyleId>{A99EE2B9-28BE-413F-9685-9B5C10422770}</a:tableStyleId>
              </a:tblPr>
              <a:tblGrid>
                <a:gridCol w="330488"/>
                <a:gridCol w="1242577"/>
                <a:gridCol w="330488"/>
                <a:gridCol w="1503408"/>
              </a:tblGrid>
              <a:tr h="3481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Adoption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 to owner</a:t>
                      </a:r>
                    </a:p>
                  </a:txBody>
                  <a:tcPr marL="91425" marR="91425" marT="91425" marB="91425"/>
                </a:tc>
              </a:tr>
              <a:tr h="36067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Died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Transfer</a:t>
                      </a:r>
                    </a:p>
                  </a:txBody>
                  <a:tcPr marL="91425" marR="91425" marT="91425" marB="91425"/>
                </a:tc>
              </a:tr>
              <a:tr h="3481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Euthanasia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324" y="2594804"/>
            <a:ext cx="5460428" cy="191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425" y="1351656"/>
            <a:ext cx="4725969" cy="305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447150" y="38401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Analysis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578279" y="1438791"/>
            <a:ext cx="10133556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Because we are predicting 5 categories (as opposed to 2 in a binary problem), there are multiple False </a:t>
            </a:r>
            <a:r>
              <a:rPr lang="en-US" sz="2400" dirty="0" smtClean="0"/>
              <a:t>positives</a:t>
            </a:r>
          </a:p>
          <a:p>
            <a:pPr marL="342900" marR="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800" dirty="0"/>
          </a:p>
          <a:p>
            <a:pPr marL="342900" marR="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Some categories are in similar to one another (adoption, transfer) but others differ substantially (return to owner, euthanasia) so a variation in the prediction can either be negligible or </a:t>
            </a:r>
            <a:r>
              <a:rPr lang="en-US" sz="2400" dirty="0" smtClean="0"/>
              <a:t>catastrophic</a:t>
            </a:r>
          </a:p>
          <a:p>
            <a:pPr marL="342900" marR="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800" dirty="0"/>
          </a:p>
          <a:p>
            <a:pPr marL="342900" marR="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However, the scope of our model is to identify animals at risk of bad outcomes as opposed to making a decision (i.e. to euthanize)  </a:t>
            </a:r>
            <a:endParaRPr lang="en-US" sz="2400" dirty="0" smtClean="0"/>
          </a:p>
          <a:p>
            <a:pPr marL="342900" marR="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Further, precision, recall, accuracy (percent in the correct category) can still assess model performance</a:t>
            </a: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593651" y="1558780"/>
            <a:ext cx="7051204" cy="34080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Background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Mining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Outcomes &amp; Recommendation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442551" y="1458206"/>
            <a:ext cx="91023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Devote more resources to the animals at risk (those predicted to die or be euthanized). 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Char char="●"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 deeper into the factors contributions to animals with successful outcomes (adopted, returned to owner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457200" marR="0" lvl="0" indent="-330200" algn="l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Char char="●"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Devise ways to reduce the transfer rate and increase adoption and return to owner</a:t>
            </a:r>
          </a:p>
        </p:txBody>
      </p:sp>
      <p:sp>
        <p:nvSpPr>
          <p:cNvPr id="240" name="Shape 240"/>
          <p:cNvSpPr/>
          <p:nvPr/>
        </p:nvSpPr>
        <p:spPr>
          <a:xfrm>
            <a:off x="2300830" y="583829"/>
            <a:ext cx="4891082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098964" y="2130136"/>
            <a:ext cx="7190508" cy="2585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936372" y="5632053"/>
            <a:ext cx="6353100" cy="4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No animals were harmed in the making of this presentation.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Background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512326" y="1617443"/>
            <a:ext cx="10515599" cy="17192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year, about 7.6 million companion animals end up in US shelters.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many as 2.7 million dogs and cats are euthanized in the US every year. </a:t>
            </a:r>
          </a:p>
        </p:txBody>
      </p:sp>
      <p:sp>
        <p:nvSpPr>
          <p:cNvPr id="107" name="Shape 107"/>
          <p:cNvSpPr/>
          <p:nvPr/>
        </p:nvSpPr>
        <p:spPr>
          <a:xfrm>
            <a:off x="1512326" y="4168598"/>
            <a:ext cx="10515599" cy="20599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analyzing the dataset and applying data mining models: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trends in animal outcomes. 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shelters focus their energy on specific animals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12326" y="3336684"/>
            <a:ext cx="10515599" cy="8319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485898" y="1521546"/>
            <a:ext cx="9867899" cy="413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Competitions From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www.kaggle.com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Information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intake information including 10 variables: Animal ID, Outcome Type, Animal Type, breed, color, sex, age and etc. from the Austin Animal Center.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dataset : 26729 observations.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dataset : 11456 observations.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5107977"/>
            <a:ext cx="11333559" cy="130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</a:p>
        </p:txBody>
      </p:sp>
      <p:pic>
        <p:nvPicPr>
          <p:cNvPr id="121" name="Shape 1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436290"/>
            <a:ext cx="10972799" cy="285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</a:p>
        </p:txBody>
      </p:sp>
      <p:pic>
        <p:nvPicPr>
          <p:cNvPr id="127" name="Shape 1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436290"/>
            <a:ext cx="10972799" cy="285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</a:p>
        </p:txBody>
      </p:sp>
      <p:pic>
        <p:nvPicPr>
          <p:cNvPr id="133" name="Shape 1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436290"/>
            <a:ext cx="10972799" cy="285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562101" y="1391529"/>
            <a:ext cx="10515599" cy="9551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Issues: Levels of Breed and Color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1,380 Breeds and 366 kinds of Color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305" y="2429106"/>
            <a:ext cx="2951642" cy="438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1518" y="2988599"/>
            <a:ext cx="3086099" cy="38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401518" y="3319397"/>
            <a:ext cx="993035" cy="250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1518" y="6548251"/>
            <a:ext cx="993035" cy="250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1165" y="3051186"/>
            <a:ext cx="1323931" cy="268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56305" y="6548250"/>
            <a:ext cx="1308791" cy="263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482436" y="1417637"/>
            <a:ext cx="10515599" cy="1355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Issues: Missing Values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7691/26729 Observations has no names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944" y="3070051"/>
            <a:ext cx="64389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679</Words>
  <Application>Microsoft Office PowerPoint</Application>
  <PresentationFormat>Widescreen</PresentationFormat>
  <Paragraphs>163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Noto Sans Symbols</vt:lpstr>
      <vt:lpstr>宋体</vt:lpstr>
      <vt:lpstr>Arial</vt:lpstr>
      <vt:lpstr>Calibri</vt:lpstr>
      <vt:lpstr>Diseño predeterminado</vt:lpstr>
      <vt:lpstr>Shelter Animal Outcomes</vt:lpstr>
      <vt:lpstr>Outline</vt:lpstr>
      <vt:lpstr>Project Background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Processing</vt:lpstr>
      <vt:lpstr>Data Processing</vt:lpstr>
      <vt:lpstr>Data Processing</vt:lpstr>
      <vt:lpstr>Data Processing</vt:lpstr>
      <vt:lpstr>Data Processing</vt:lpstr>
      <vt:lpstr>Data Mining – Decision Tree</vt:lpstr>
      <vt:lpstr>Data Mining – Random Forest</vt:lpstr>
      <vt:lpstr>Data Mining – Naïve Bayes</vt:lpstr>
      <vt:lpstr>Data Mining – K-nearest neighbors</vt:lpstr>
      <vt:lpstr>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Shelter Animal Outcomes</dc:title>
  <cp:lastModifiedBy>wenyi chen</cp:lastModifiedBy>
  <cp:revision>4</cp:revision>
  <dcterms:modified xsi:type="dcterms:W3CDTF">2016-04-20T20:05:00Z</dcterms:modified>
</cp:coreProperties>
</file>